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60" r:id="rId3"/>
    <p:sldId id="264" r:id="rId4"/>
    <p:sldId id="258" r:id="rId5"/>
    <p:sldId id="266" r:id="rId6"/>
    <p:sldId id="267" r:id="rId7"/>
    <p:sldId id="277" r:id="rId8"/>
    <p:sldId id="259" r:id="rId9"/>
    <p:sldId id="265" r:id="rId10"/>
    <p:sldId id="273" r:id="rId11"/>
    <p:sldId id="268" r:id="rId12"/>
    <p:sldId id="270" r:id="rId13"/>
    <p:sldId id="274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6967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1"/>
            <a:ext cx="2949786" cy="496967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r">
              <a:defRPr sz="1200"/>
            </a:lvl1pPr>
          </a:lstStyle>
          <a:p>
            <a:fld id="{79648546-0F99-45F6-9BF0-C9FDE76845D9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r">
              <a:defRPr sz="1200"/>
            </a:lvl1pPr>
          </a:lstStyle>
          <a:p>
            <a:fld id="{F95DC0B6-7761-4ADF-9907-0463AAF29C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94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4" tIns="45777" rIns="91554" bIns="45777" rtlCol="0"/>
          <a:lstStyle>
            <a:lvl1pPr algn="r">
              <a:defRPr sz="1200"/>
            </a:lvl1pPr>
          </a:lstStyle>
          <a:p>
            <a:fld id="{24E821D8-C863-400F-809F-A04D969A5EAC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4" tIns="45777" rIns="91554" bIns="457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2" y="4720908"/>
            <a:ext cx="5446396" cy="4472940"/>
          </a:xfrm>
          <a:prstGeom prst="rect">
            <a:avLst/>
          </a:prstGeom>
        </p:spPr>
        <p:txBody>
          <a:bodyPr vert="horz" lIns="91554" tIns="45777" rIns="91554" bIns="4577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50529" cy="497523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2" y="9440226"/>
            <a:ext cx="2950529" cy="497523"/>
          </a:xfrm>
          <a:prstGeom prst="rect">
            <a:avLst/>
          </a:prstGeom>
        </p:spPr>
        <p:txBody>
          <a:bodyPr vert="horz" lIns="91554" tIns="45777" rIns="91554" bIns="45777" rtlCol="0" anchor="b"/>
          <a:lstStyle>
            <a:lvl1pPr algn="r">
              <a:defRPr sz="1200"/>
            </a:lvl1pPr>
          </a:lstStyle>
          <a:p>
            <a:fld id="{8946F409-8870-4C05-8600-EE8B5C2167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4600"/>
            <a:ext cx="4478338" cy="33591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769">
              <a:defRPr/>
            </a:pPr>
            <a:fld id="{4C5EB111-BAE8-403F-83DB-A29578AF6571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7769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33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C5AA-12AE-46E9-A3BC-983E4D5E4760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3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827E-B5AC-4972-9B3E-0BB0183B54B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3205-7F40-423E-8825-063704D6BD40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24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7F67-E874-43E0-A449-7A93A425C78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3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438D-8E09-4731-A126-598B32BB40EB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57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E99A-DEE9-4B23-AC66-BA2477D676E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C916-0CDC-4734-905E-97E1D3E6F08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5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8D8D-92B2-4560-A56A-9EDFA07A0F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8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5E13-417F-4428-A0FD-F239CFF8C71B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63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393-C11B-48A5-A11B-CCF3368136A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5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3CEB-662F-4BB1-95BD-B87783AFF8F1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7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57AE-4D51-4CB5-AA96-81BBDB53F22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055E-85D8-41BC-8E02-195751F6E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27_000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27_000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8068" y="2853327"/>
            <a:ext cx="5781446" cy="14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ja-JP" altLang="en-US" sz="360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8708" y="1546651"/>
            <a:ext cx="6446519" cy="111886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ja-JP" altLang="en-US" sz="27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lang="en-US" altLang="ja-JP" sz="27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defTabSz="342900"/>
            <a:r>
              <a:rPr lang="en-US" altLang="ja-JP" sz="27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27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第５学年及び第６学年</a:t>
            </a:r>
            <a:r>
              <a:rPr lang="en-US" altLang="ja-JP" sz="27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27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763485"/>
            <a:ext cx="9144000" cy="1739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ja-JP" altLang="en-US" sz="40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ボール運動：ネット型</a:t>
            </a:r>
            <a:endParaRPr lang="en-US" altLang="ja-JP" sz="40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defTabSz="342900"/>
            <a:r>
              <a:rPr lang="ja-JP" altLang="en-US" sz="60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「ソフトバレーボール」</a:t>
            </a:r>
            <a:endParaRPr lang="en-US" altLang="ja-JP" sz="60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13555A0A-D93E-4972-9BDE-BD19E4BDC622}" type="slidenum">
              <a:rPr kumimoji="1" lang="ja-JP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342900"/>
              <a:t>1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30023" y="4661346"/>
            <a:ext cx="7042378" cy="9867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n-US" altLang="ja-JP" sz="360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60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lang="en-US" altLang="ja-JP" sz="36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"/>
            <a:ext cx="9144000" cy="63815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3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268" y="1268760"/>
            <a:ext cx="5499892" cy="2794322"/>
          </a:xfrm>
          <a:prstGeom prst="wedgeRoundRectCallout">
            <a:avLst>
              <a:gd name="adj1" fmla="val 66584"/>
              <a:gd name="adj2" fmla="val 1132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7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わかった</a:t>
            </a:r>
            <a:r>
              <a:rPr kumimoji="1" lang="en-US" altLang="ja-JP" sz="72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endParaRPr kumimoji="1" lang="ja-JP" altLang="en-US" sz="72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12268" y="4927329"/>
            <a:ext cx="8229600" cy="1035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わかったことを学習カード</a:t>
            </a:r>
            <a:r>
              <a:rPr lang="ja-JP" altLang="en-US" sz="36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にまとめよう。</a:t>
            </a:r>
            <a:endParaRPr lang="ja-JP" altLang="en-US" sz="36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68" y="1556792"/>
            <a:ext cx="3048000" cy="30480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3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8"/>
          <a:stretch/>
        </p:blipFill>
        <p:spPr>
          <a:xfrm>
            <a:off x="3779912" y="3265586"/>
            <a:ext cx="2369661" cy="33317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2322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4000" dirty="0"/>
              <a:t>アタックをねらったコースに打ち込んで、得点を決めたいなあ。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500" dirty="0" smtClean="0"/>
              <a:t>【</a:t>
            </a:r>
            <a:r>
              <a:rPr lang="ja-JP" altLang="en-US" sz="4500" dirty="0" smtClean="0"/>
              <a:t>学習③</a:t>
            </a:r>
            <a:r>
              <a:rPr lang="en-US" altLang="ja-JP" sz="4500" dirty="0" smtClean="0"/>
              <a:t>】</a:t>
            </a:r>
            <a:r>
              <a:rPr lang="ja-JP" altLang="en-US" sz="4700" dirty="0" smtClean="0"/>
              <a:t>アタックをねらったコースに打つことができる</a:t>
            </a:r>
            <a:endParaRPr lang="ja-JP" altLang="en-US" sz="4100" dirty="0"/>
          </a:p>
        </p:txBody>
      </p:sp>
      <p:sp>
        <p:nvSpPr>
          <p:cNvPr id="3" name="雲形吹き出し 2"/>
          <p:cNvSpPr/>
          <p:nvPr/>
        </p:nvSpPr>
        <p:spPr>
          <a:xfrm>
            <a:off x="6012160" y="3265587"/>
            <a:ext cx="2684984" cy="2467670"/>
          </a:xfrm>
          <a:prstGeom prst="cloudCallout">
            <a:avLst>
              <a:gd name="adj1" fmla="val -72775"/>
              <a:gd name="adj2" fmla="val -218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486416" y="3933056"/>
            <a:ext cx="2808312" cy="2520280"/>
          </a:xfrm>
          <a:prstGeom prst="wedgeRoundRectCallout">
            <a:avLst>
              <a:gd name="adj1" fmla="val 78822"/>
              <a:gd name="adj2" fmla="val -162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チーム全員がアタックを決めたい。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68" y="3593244"/>
            <a:ext cx="1743968" cy="1743968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2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971600" y="616924"/>
            <a:ext cx="7416824" cy="5904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/>
              <a:t>　　　目標物</a:t>
            </a:r>
            <a:r>
              <a:rPr lang="ja-JP" altLang="en-US" sz="3600" dirty="0"/>
              <a:t>や目標ゾーン</a:t>
            </a:r>
            <a:r>
              <a:rPr lang="ja-JP" altLang="en-US" sz="3600" dirty="0" smtClean="0"/>
              <a:t>をねらって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　　　アタック</a:t>
            </a:r>
            <a:r>
              <a:rPr lang="ja-JP" altLang="en-US" sz="3600" dirty="0"/>
              <a:t>する</a:t>
            </a:r>
          </a:p>
          <a:p>
            <a:pPr algn="l"/>
            <a:endParaRPr lang="en-US" altLang="ja-JP" sz="3600" dirty="0" smtClean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 smtClean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 smtClean="0"/>
          </a:p>
          <a:p>
            <a:pPr algn="l"/>
            <a:endParaRPr lang="en-US" altLang="ja-JP" sz="3600" dirty="0"/>
          </a:p>
          <a:p>
            <a:pPr algn="l"/>
            <a:endParaRPr lang="ja-JP" altLang="ja-JP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95" y="2999858"/>
            <a:ext cx="4175993" cy="3509029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2171539" y="2340967"/>
            <a:ext cx="2624128" cy="2242393"/>
            <a:chOff x="0" y="0"/>
            <a:chExt cx="2823436" cy="2488449"/>
          </a:xfrm>
        </p:grpSpPr>
        <p:sp>
          <p:nvSpPr>
            <p:cNvPr id="16" name="楕円 31"/>
            <p:cNvSpPr/>
            <p:nvPr/>
          </p:nvSpPr>
          <p:spPr>
            <a:xfrm rot="19257264">
              <a:off x="333955" y="1041621"/>
              <a:ext cx="2362596" cy="10811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>
              <a:off x="2075290" y="0"/>
              <a:ext cx="748146" cy="985652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二等辺三角形 17"/>
            <p:cNvSpPr/>
            <p:nvPr/>
          </p:nvSpPr>
          <p:spPr>
            <a:xfrm>
              <a:off x="0" y="1502797"/>
              <a:ext cx="748146" cy="9856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785392"/>
            <a:ext cx="2390914" cy="2028385"/>
          </a:xfrm>
          <a:prstGeom prst="rect">
            <a:avLst/>
          </a:prstGeom>
        </p:spPr>
      </p:pic>
      <p:sp>
        <p:nvSpPr>
          <p:cNvPr id="9" name="横巻き 8"/>
          <p:cNvSpPr/>
          <p:nvPr/>
        </p:nvSpPr>
        <p:spPr>
          <a:xfrm>
            <a:off x="683568" y="194587"/>
            <a:ext cx="2376264" cy="864096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2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268" y="1268760"/>
            <a:ext cx="5499892" cy="2794322"/>
          </a:xfrm>
          <a:prstGeom prst="wedgeRoundRectCallout">
            <a:avLst>
              <a:gd name="adj1" fmla="val 66584"/>
              <a:gd name="adj2" fmla="val 1132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7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わかった</a:t>
            </a:r>
            <a:r>
              <a:rPr kumimoji="1" lang="en-US" altLang="ja-JP" sz="72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endParaRPr kumimoji="1" lang="ja-JP" altLang="en-US" sz="72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12268" y="4927329"/>
            <a:ext cx="8229600" cy="1035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わかったことを学習カード</a:t>
            </a:r>
            <a:r>
              <a:rPr lang="ja-JP" altLang="en-US" sz="36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にまとめよう。</a:t>
            </a:r>
            <a:endParaRPr lang="ja-JP" altLang="en-US" sz="36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68" y="1556792"/>
            <a:ext cx="3048000" cy="30480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3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7279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ja-JP" altLang="en-US" sz="4000" dirty="0" smtClean="0"/>
              <a:t>ぼく</a:t>
            </a:r>
            <a:r>
              <a:rPr lang="ja-JP" altLang="en-US" sz="4000" dirty="0"/>
              <a:t>のチームは、うまくボールがつながらないなあ。</a:t>
            </a:r>
            <a:br>
              <a:rPr lang="ja-JP" altLang="en-US" sz="4000" dirty="0"/>
            </a:br>
            <a:r>
              <a:rPr lang="ja-JP" altLang="en-US" sz="4000" dirty="0"/>
              <a:t>どうしたら味方でボールをつないで、相手のコートへ返すことができるようになるのだろうか？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86167"/>
            <a:ext cx="1512168" cy="1489889"/>
          </a:xfrm>
          <a:prstGeom prst="rect">
            <a:avLst/>
          </a:prstGeom>
        </p:spPr>
      </p:pic>
      <p:sp>
        <p:nvSpPr>
          <p:cNvPr id="3" name="雲形吹き出し 2"/>
          <p:cNvSpPr/>
          <p:nvPr/>
        </p:nvSpPr>
        <p:spPr>
          <a:xfrm>
            <a:off x="5292080" y="3429001"/>
            <a:ext cx="3024336" cy="2448271"/>
          </a:xfrm>
          <a:prstGeom prst="cloudCallout">
            <a:avLst>
              <a:gd name="adj1" fmla="val -84114"/>
              <a:gd name="adj2" fmla="val -130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08" y="3677091"/>
            <a:ext cx="2064710" cy="195209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395536" y="5517232"/>
            <a:ext cx="6192688" cy="1080120"/>
          </a:xfrm>
          <a:prstGeom prst="wedgeRoundRectCallout">
            <a:avLst>
              <a:gd name="adj1" fmla="val -5519"/>
              <a:gd name="adj2" fmla="val -865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ボールをつなぐ</a:t>
            </a:r>
            <a:r>
              <a:rPr lang="ja-JP" altLang="en-US" sz="3200" dirty="0"/>
              <a:t>コツ</a:t>
            </a:r>
            <a:r>
              <a:rPr lang="ja-JP" altLang="en-US" sz="3200" dirty="0" smtClean="0"/>
              <a:t>を見付けたい</a:t>
            </a:r>
            <a:r>
              <a:rPr lang="ja-JP" altLang="en-US" sz="3200" dirty="0"/>
              <a:t>。</a:t>
            </a:r>
            <a:endParaRPr kumimoji="1" lang="ja-JP" altLang="en-US" sz="32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500" dirty="0" smtClean="0"/>
              <a:t>【</a:t>
            </a:r>
            <a:r>
              <a:rPr lang="ja-JP" altLang="en-US" sz="4500" dirty="0" smtClean="0"/>
              <a:t>学習①</a:t>
            </a:r>
            <a:r>
              <a:rPr lang="en-US" altLang="ja-JP" sz="4500" dirty="0" smtClean="0"/>
              <a:t>】</a:t>
            </a:r>
            <a:r>
              <a:rPr lang="ja-JP" altLang="en-US" sz="4000" dirty="0" smtClean="0"/>
              <a:t>レシーブをセッターへつなぐ</a:t>
            </a:r>
            <a:endParaRPr lang="ja-JP" altLang="en-US" sz="4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1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3844"/>
            <a:ext cx="6984776" cy="4951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5660" y="430845"/>
            <a:ext cx="6491064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</a:rPr>
              <a:t>動画を見て考えよう</a:t>
            </a:r>
            <a:endParaRPr kumimoji="1" lang="ja-JP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1916832"/>
            <a:ext cx="6271068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n-ea"/>
              </a:rPr>
              <a:t>ラリーを続けたり、うまくトスを上げたりできるようになるには、どうしたらいいだろう？</a:t>
            </a:r>
            <a:endParaRPr kumimoji="1" lang="en-US" altLang="ja-JP" sz="3600" dirty="0" smtClean="0">
              <a:latin typeface="+mn-ea"/>
            </a:endParaRPr>
          </a:p>
          <a:p>
            <a:r>
              <a:rPr lang="ja-JP" altLang="en-US" sz="3600" dirty="0" smtClean="0">
                <a:latin typeface="+mn-ea"/>
              </a:rPr>
              <a:t>動画を見てポイントを見付けてみよう</a:t>
            </a:r>
            <a:r>
              <a:rPr kumimoji="1" lang="ja-JP" altLang="en-US" sz="3600" dirty="0" smtClean="0">
                <a:latin typeface="+mn-ea"/>
              </a:rPr>
              <a:t>。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6896" y="4869160"/>
            <a:ext cx="532859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NHK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for  School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　「はりきり体育ノ介」を見てみよう！</a:t>
            </a:r>
            <a:endParaRPr kumimoji="1"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41052" y="5306807"/>
            <a:ext cx="2520280" cy="574636"/>
            <a:chOff x="7228511" y="542873"/>
            <a:chExt cx="2451547" cy="653142"/>
          </a:xfrm>
          <a:solidFill>
            <a:srgbClr val="FFC000"/>
          </a:solidFill>
        </p:grpSpPr>
        <p:sp>
          <p:nvSpPr>
            <p:cNvPr id="8" name="角丸四角形 7">
              <a:hlinkClick r:id="rId3"/>
            </p:cNvPr>
            <p:cNvSpPr/>
            <p:nvPr/>
          </p:nvSpPr>
          <p:spPr>
            <a:xfrm>
              <a:off x="7228511" y="542873"/>
              <a:ext cx="2451547" cy="653142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</a:t>
              </a:r>
              <a:r>
                <a:rPr lang="ja-JP" altLang="en-US" sz="1600" dirty="0">
                  <a:solidFill>
                    <a:schemeClr val="tx1"/>
                  </a:solidFill>
                </a:rPr>
                <a:t>を見てみよう！</a:t>
              </a:r>
            </a:p>
          </p:txBody>
        </p:sp>
        <p:pic>
          <p:nvPicPr>
            <p:cNvPr id="9" name="図 8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703" y="614332"/>
              <a:ext cx="500742" cy="57694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359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539552" y="692696"/>
            <a:ext cx="8229600" cy="525658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/>
              <a:t>①ボール</a:t>
            </a:r>
            <a:r>
              <a:rPr lang="ja-JP" altLang="en-US" sz="3200" dirty="0" smtClean="0"/>
              <a:t>は</a:t>
            </a:r>
            <a:r>
              <a:rPr lang="ja-JP" altLang="en-US" sz="3200" dirty="0"/>
              <a:t>片手</a:t>
            </a:r>
            <a:r>
              <a:rPr lang="ja-JP" altLang="en-US" sz="3200" dirty="0" smtClean="0"/>
              <a:t>で、はじいても</a:t>
            </a:r>
            <a:r>
              <a:rPr lang="ja-JP" altLang="en-US" sz="3200" dirty="0"/>
              <a:t>いいよ。</a:t>
            </a:r>
          </a:p>
          <a:p>
            <a:pPr algn="l"/>
            <a:r>
              <a:rPr lang="ja-JP" altLang="en-US" sz="3200" dirty="0"/>
              <a:t>②ボールは力いっぱいはじかない方がいいよ。</a:t>
            </a:r>
          </a:p>
          <a:p>
            <a:pPr algn="l"/>
            <a:r>
              <a:rPr lang="ja-JP" altLang="en-US" sz="3200" dirty="0"/>
              <a:t>③ボールは頭より上に上げるようにすると</a:t>
            </a:r>
            <a:r>
              <a:rPr lang="ja-JP" altLang="en-US" sz="3200" dirty="0" smtClean="0"/>
              <a:t>いい</a:t>
            </a:r>
            <a:endParaRPr lang="en-US" altLang="ja-JP" sz="3200" dirty="0" smtClean="0"/>
          </a:p>
          <a:p>
            <a:pPr algn="l"/>
            <a:r>
              <a:rPr lang="ja-JP" altLang="en-US" sz="3200" dirty="0"/>
              <a:t>　</a:t>
            </a:r>
            <a:r>
              <a:rPr lang="ja-JP" altLang="en-US" sz="3200" dirty="0" smtClean="0"/>
              <a:t>　よ</a:t>
            </a:r>
            <a:r>
              <a:rPr lang="ja-JP" altLang="en-US" sz="3200" dirty="0"/>
              <a:t>。</a:t>
            </a:r>
          </a:p>
          <a:p>
            <a:pPr algn="l"/>
            <a:r>
              <a:rPr lang="ja-JP" altLang="en-US" sz="3200" dirty="0"/>
              <a:t>④ボールはセッター（ネットに背中を向けて</a:t>
            </a:r>
            <a:r>
              <a:rPr lang="ja-JP" altLang="en-US" sz="3200" dirty="0" smtClean="0"/>
              <a:t>いる</a:t>
            </a:r>
            <a:endParaRPr lang="en-US" altLang="ja-JP" sz="3200" dirty="0" smtClean="0"/>
          </a:p>
          <a:p>
            <a:pPr algn="l"/>
            <a:r>
              <a:rPr lang="ja-JP" altLang="en-US" sz="3200" dirty="0"/>
              <a:t>　</a:t>
            </a:r>
            <a:r>
              <a:rPr lang="ja-JP" altLang="en-US" sz="3200" dirty="0" smtClean="0"/>
              <a:t>　仲間</a:t>
            </a:r>
            <a:r>
              <a:rPr lang="ja-JP" altLang="en-US" sz="3200" dirty="0"/>
              <a:t>）に返せるようにふわりと上に</a:t>
            </a:r>
            <a:r>
              <a:rPr lang="ja-JP" altLang="en-US" sz="3200" dirty="0" smtClean="0"/>
              <a:t>上げられ</a:t>
            </a:r>
            <a:endParaRPr lang="en-US" altLang="ja-JP" sz="3200" dirty="0" smtClean="0"/>
          </a:p>
          <a:p>
            <a:pPr algn="l"/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ja-JP" altLang="en-US" sz="3200" dirty="0" err="1" smtClean="0"/>
              <a:t>ると</a:t>
            </a:r>
            <a:r>
              <a:rPr lang="ja-JP" altLang="en-US" sz="3200" dirty="0" smtClean="0"/>
              <a:t>いい</a:t>
            </a:r>
            <a:r>
              <a:rPr lang="ja-JP" altLang="en-US" sz="3200" dirty="0"/>
              <a:t>ね。</a:t>
            </a:r>
          </a:p>
          <a:p>
            <a:pPr algn="l"/>
            <a:r>
              <a:rPr lang="ja-JP" altLang="en-US" sz="3200" dirty="0"/>
              <a:t>⑤ボールは味方の名前を呼んでねらって</a:t>
            </a:r>
            <a:r>
              <a:rPr lang="ja-JP" altLang="en-US" sz="3200" dirty="0" smtClean="0"/>
              <a:t>はじく</a:t>
            </a:r>
            <a:endParaRPr lang="en-US" altLang="ja-JP" sz="3200" dirty="0" smtClean="0"/>
          </a:p>
          <a:p>
            <a:pPr algn="l"/>
            <a:r>
              <a:rPr lang="ja-JP" altLang="en-US" sz="3200" dirty="0"/>
              <a:t>　</a:t>
            </a:r>
            <a:r>
              <a:rPr lang="ja-JP" altLang="en-US" sz="3200" dirty="0" smtClean="0"/>
              <a:t>　よう</a:t>
            </a:r>
            <a:r>
              <a:rPr lang="ja-JP" altLang="en-US" sz="3200" dirty="0"/>
              <a:t>にするといいよ。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13176"/>
            <a:ext cx="2232248" cy="1675418"/>
          </a:xfrm>
          <a:prstGeom prst="rect">
            <a:avLst/>
          </a:prstGeom>
        </p:spPr>
      </p:pic>
      <p:sp>
        <p:nvSpPr>
          <p:cNvPr id="3" name="横巻き 2"/>
          <p:cNvSpPr/>
          <p:nvPr/>
        </p:nvSpPr>
        <p:spPr>
          <a:xfrm>
            <a:off x="683568" y="194587"/>
            <a:ext cx="2376264" cy="864096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2268" y="1268760"/>
            <a:ext cx="5499892" cy="2794322"/>
          </a:xfrm>
          <a:prstGeom prst="wedgeRoundRectCallout">
            <a:avLst>
              <a:gd name="adj1" fmla="val 66584"/>
              <a:gd name="adj2" fmla="val 1132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ja-JP" altLang="en-US" sz="7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わかった</a:t>
            </a:r>
            <a:r>
              <a:rPr kumimoji="1" lang="en-US" altLang="ja-JP" sz="72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endParaRPr kumimoji="1" lang="ja-JP" altLang="en-US" sz="72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12268" y="4927329"/>
            <a:ext cx="8229600" cy="10357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わかったことを学習カード</a:t>
            </a:r>
            <a:r>
              <a:rPr lang="ja-JP" altLang="en-US" sz="36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にまとめよう。</a:t>
            </a:r>
            <a:endParaRPr lang="ja-JP" altLang="en-US" sz="36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68" y="1556792"/>
            <a:ext cx="3048000" cy="30480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27279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わたしの</a:t>
            </a:r>
            <a:r>
              <a:rPr lang="ja-JP" altLang="en-US" sz="4000" dirty="0"/>
              <a:t>チーム</a:t>
            </a:r>
            <a:r>
              <a:rPr lang="ja-JP" altLang="en-US" sz="4000" dirty="0" smtClean="0"/>
              <a:t>も、相手</a:t>
            </a:r>
            <a:r>
              <a:rPr lang="ja-JP" altLang="en-US" sz="4000" dirty="0"/>
              <a:t>のコートにアタック</a:t>
            </a:r>
            <a:r>
              <a:rPr lang="ja-JP" altLang="en-US" sz="4000" dirty="0" smtClean="0"/>
              <a:t>を</a:t>
            </a:r>
            <a:r>
              <a:rPr lang="ja-JP" altLang="en-US" sz="4000" dirty="0"/>
              <a:t>打って</a:t>
            </a:r>
            <a:r>
              <a:rPr lang="ja-JP" altLang="en-US" sz="4000" dirty="0" smtClean="0"/>
              <a:t>得点</a:t>
            </a:r>
            <a:r>
              <a:rPr lang="ja-JP" altLang="en-US" sz="4000" dirty="0"/>
              <a:t>を取りたいなあ</a:t>
            </a:r>
            <a:r>
              <a:rPr lang="ja-JP" altLang="en-US" sz="4000" dirty="0" smtClean="0"/>
              <a:t>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チーム全員</a:t>
            </a:r>
            <a:r>
              <a:rPr lang="ja-JP" altLang="en-US" sz="4000" dirty="0"/>
              <a:t>が、</a:t>
            </a:r>
            <a:r>
              <a:rPr lang="ja-JP" altLang="en-US" sz="4000" dirty="0" smtClean="0"/>
              <a:t>アタックを打てたら</a:t>
            </a:r>
            <a:r>
              <a:rPr lang="ja-JP" altLang="en-US" sz="4000" dirty="0"/>
              <a:t>いいのになあ。</a:t>
            </a:r>
          </a:p>
        </p:txBody>
      </p:sp>
      <p:sp>
        <p:nvSpPr>
          <p:cNvPr id="3" name="雲形吹き出し 2"/>
          <p:cNvSpPr/>
          <p:nvPr/>
        </p:nvSpPr>
        <p:spPr>
          <a:xfrm>
            <a:off x="5744816" y="3429001"/>
            <a:ext cx="2952328" cy="2304255"/>
          </a:xfrm>
          <a:prstGeom prst="cloudCallout">
            <a:avLst>
              <a:gd name="adj1" fmla="val -63027"/>
              <a:gd name="adj2" fmla="val -130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4500" dirty="0" smtClean="0"/>
              <a:t>【</a:t>
            </a:r>
            <a:r>
              <a:rPr lang="ja-JP" altLang="en-US" sz="4500" dirty="0" smtClean="0"/>
              <a:t>学習②</a:t>
            </a:r>
            <a:r>
              <a:rPr lang="en-US" altLang="ja-JP" sz="4500" dirty="0" smtClean="0"/>
              <a:t>】</a:t>
            </a:r>
            <a:r>
              <a:rPr lang="ja-JP" altLang="en-US" sz="4500" dirty="0" smtClean="0"/>
              <a:t>全員がアタックできる</a:t>
            </a:r>
            <a:endParaRPr lang="ja-JP" altLang="en-US" sz="4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85" y="3490618"/>
            <a:ext cx="2962717" cy="310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94141"/>
            <a:ext cx="1427341" cy="1543071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67544" y="4077072"/>
            <a:ext cx="2808312" cy="2520280"/>
          </a:xfrm>
          <a:prstGeom prst="wedgeRoundRectCallout">
            <a:avLst>
              <a:gd name="adj1" fmla="val 78822"/>
              <a:gd name="adj2" fmla="val -162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チーム全員がアタックを打てるようになりたい。</a:t>
            </a:r>
            <a:endParaRPr kumimoji="1" lang="ja-JP" altLang="en-US" sz="3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8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73844"/>
            <a:ext cx="6912768" cy="4951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5660" y="430845"/>
            <a:ext cx="6491064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</a:rPr>
              <a:t>動画を見て考えよう</a:t>
            </a:r>
            <a:endParaRPr kumimoji="1" lang="ja-JP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5660" y="1916832"/>
            <a:ext cx="6268668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+mn-ea"/>
              </a:rPr>
              <a:t>うまくアタックするためには、</a:t>
            </a:r>
            <a:endParaRPr kumimoji="1" lang="en-US" altLang="ja-JP" sz="3600" dirty="0" smtClean="0">
              <a:latin typeface="+mn-ea"/>
            </a:endParaRPr>
          </a:p>
          <a:p>
            <a:r>
              <a:rPr kumimoji="1" lang="ja-JP" altLang="en-US" sz="3600" dirty="0" smtClean="0">
                <a:latin typeface="+mn-ea"/>
              </a:rPr>
              <a:t>どうしたらいいだろう？</a:t>
            </a:r>
            <a:endParaRPr kumimoji="1" lang="en-US" altLang="ja-JP" sz="3600" dirty="0" smtClean="0">
              <a:latin typeface="+mn-ea"/>
            </a:endParaRPr>
          </a:p>
          <a:p>
            <a:r>
              <a:rPr lang="ja-JP" altLang="en-US" sz="3600" dirty="0" smtClean="0">
                <a:latin typeface="+mn-ea"/>
              </a:rPr>
              <a:t>動画を見てポイントを見付けてみよう</a:t>
            </a:r>
            <a:r>
              <a:rPr kumimoji="1" lang="ja-JP" altLang="en-US" sz="3600" dirty="0" smtClean="0">
                <a:latin typeface="+mn-ea"/>
              </a:rPr>
              <a:t>。</a:t>
            </a:r>
            <a:endParaRPr kumimoji="1" lang="ja-JP" altLang="en-US" sz="36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4545295"/>
            <a:ext cx="56166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NHK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for  School</a:t>
            </a:r>
            <a:r>
              <a:rPr kumimoji="1" lang="ja-JP" altLang="en-US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　「はりきり体育ノ介」を見てみよう！</a:t>
            </a:r>
            <a:endParaRPr kumimoji="1" lang="en-US" altLang="ja-JP" dirty="0" smtClean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41052" y="5306807"/>
            <a:ext cx="2520280" cy="574636"/>
            <a:chOff x="7228511" y="542873"/>
            <a:chExt cx="2451547" cy="653142"/>
          </a:xfrm>
          <a:solidFill>
            <a:srgbClr val="FFC000"/>
          </a:solidFill>
        </p:grpSpPr>
        <p:sp>
          <p:nvSpPr>
            <p:cNvPr id="8" name="角丸四角形 7">
              <a:hlinkClick r:id="rId3"/>
            </p:cNvPr>
            <p:cNvSpPr/>
            <p:nvPr/>
          </p:nvSpPr>
          <p:spPr>
            <a:xfrm>
              <a:off x="7228511" y="542873"/>
              <a:ext cx="2451547" cy="653142"/>
            </a:xfrm>
            <a:prstGeom prst="round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クリックして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r>
                <a:rPr lang="ja-JP" altLang="en-US" sz="1600" dirty="0" smtClean="0">
                  <a:solidFill>
                    <a:schemeClr val="tx1"/>
                  </a:solidFill>
                </a:rPr>
                <a:t>動画</a:t>
              </a:r>
              <a:r>
                <a:rPr lang="ja-JP" altLang="en-US" sz="1600" dirty="0">
                  <a:solidFill>
                    <a:schemeClr val="tx1"/>
                  </a:solidFill>
                </a:rPr>
                <a:t>を見てみよう！</a:t>
              </a:r>
            </a:p>
          </p:txBody>
        </p:sp>
        <p:pic>
          <p:nvPicPr>
            <p:cNvPr id="9" name="図 8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6703" y="614332"/>
              <a:ext cx="500742" cy="57694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202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539552" y="626635"/>
            <a:ext cx="8136904" cy="5760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/>
              <a:t>①セッターにボール</a:t>
            </a:r>
            <a:r>
              <a:rPr lang="ja-JP" altLang="en-US" sz="3600" dirty="0" smtClean="0"/>
              <a:t>が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　わたったら、セッターは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　一度</a:t>
            </a:r>
            <a:r>
              <a:rPr lang="ja-JP" altLang="en-US" sz="3600" dirty="0"/>
              <a:t>キャッチして、トスを</a:t>
            </a:r>
          </a:p>
          <a:p>
            <a:pPr algn="l"/>
            <a:r>
              <a:rPr lang="ja-JP" altLang="en-US" sz="3600" dirty="0" smtClean="0"/>
              <a:t>　上げる</a:t>
            </a:r>
            <a:r>
              <a:rPr lang="ja-JP" altLang="en-US" sz="3600" dirty="0"/>
              <a:t>ルールにしよう。</a:t>
            </a:r>
          </a:p>
          <a:p>
            <a:pPr algn="l"/>
            <a:r>
              <a:rPr lang="ja-JP" altLang="en-US" sz="3600" dirty="0"/>
              <a:t>②セッターはボールを持ったら、</a:t>
            </a:r>
            <a:r>
              <a:rPr lang="ja-JP" altLang="en-US" sz="3600" dirty="0" smtClean="0"/>
              <a:t>３秒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　以内にボール</a:t>
            </a:r>
            <a:r>
              <a:rPr lang="ja-JP" altLang="en-US" sz="3600" dirty="0"/>
              <a:t>を頭の上</a:t>
            </a:r>
            <a:r>
              <a:rPr lang="ja-JP" altLang="en-US" sz="3600" dirty="0" smtClean="0"/>
              <a:t>にトスを上げる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　ようにし</a:t>
            </a:r>
            <a:r>
              <a:rPr lang="ja-JP" altLang="en-US" sz="3600" dirty="0"/>
              <a:t>よう。</a:t>
            </a:r>
          </a:p>
          <a:p>
            <a:pPr algn="l"/>
            <a:r>
              <a:rPr lang="ja-JP" altLang="en-US" sz="3600" dirty="0"/>
              <a:t>③強いアタックができたら、味方</a:t>
            </a:r>
            <a:r>
              <a:rPr lang="ja-JP" altLang="en-US" sz="3600" dirty="0" smtClean="0"/>
              <a:t>全員で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　　「</a:t>
            </a:r>
            <a:r>
              <a:rPr lang="ja-JP" altLang="en-US" sz="3600" dirty="0"/>
              <a:t>ナイス</a:t>
            </a:r>
            <a:r>
              <a:rPr lang="ja-JP" altLang="en-US" sz="3600" dirty="0" smtClean="0"/>
              <a:t>」と</a:t>
            </a:r>
            <a:r>
              <a:rPr lang="ja-JP" altLang="en-US" sz="3600" dirty="0" smtClean="0"/>
              <a:t>言って喜び合おう。</a:t>
            </a:r>
            <a:endParaRPr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1872208" cy="233857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962488" y="5941388"/>
            <a:ext cx="4687383" cy="445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i="1" dirty="0" smtClean="0">
                <a:latin typeface="+mj-ea"/>
                <a:ea typeface="+mj-ea"/>
              </a:rPr>
              <a:t>※</a:t>
            </a:r>
            <a:r>
              <a:rPr lang="ja-JP" altLang="en-US" sz="1800" i="1" dirty="0" smtClean="0">
                <a:latin typeface="+mj-ea"/>
                <a:ea typeface="+mj-ea"/>
              </a:rPr>
              <a:t>ハイタッチ等の接触がないようにしよう</a:t>
            </a:r>
            <a:r>
              <a:rPr lang="ja-JP" altLang="en-US" sz="1800" i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ja-JP" altLang="en-US" sz="1800" i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横巻き 6"/>
          <p:cNvSpPr/>
          <p:nvPr/>
        </p:nvSpPr>
        <p:spPr>
          <a:xfrm>
            <a:off x="683568" y="194587"/>
            <a:ext cx="2376264" cy="864096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4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971600" y="532857"/>
            <a:ext cx="7416824" cy="5904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ja-JP" sz="3600" dirty="0"/>
              <a:t>うまくネットを越えることができない仲間には、ななめにネットを張って、だんだん高さを上げていこう</a:t>
            </a:r>
            <a:r>
              <a:rPr lang="ja-JP" altLang="ja-JP" sz="3600" dirty="0" smtClean="0"/>
              <a:t>。</a:t>
            </a:r>
            <a:endParaRPr lang="en-US" altLang="ja-JP" sz="3600" dirty="0" smtClean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 smtClean="0"/>
          </a:p>
          <a:p>
            <a:pPr algn="l"/>
            <a:endParaRPr lang="en-US" altLang="ja-JP" sz="3600" dirty="0"/>
          </a:p>
          <a:p>
            <a:pPr algn="l"/>
            <a:endParaRPr lang="en-US" altLang="ja-JP" sz="3600" dirty="0" smtClean="0"/>
          </a:p>
          <a:p>
            <a:pPr algn="l"/>
            <a:endParaRPr lang="en-US" altLang="ja-JP" sz="3600" dirty="0"/>
          </a:p>
          <a:p>
            <a:pPr algn="l"/>
            <a:endParaRPr lang="ja-JP" altLang="ja-JP" sz="36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339752" y="2677545"/>
            <a:ext cx="2686686" cy="2922269"/>
            <a:chOff x="0" y="0"/>
            <a:chExt cx="2687025" cy="2922672"/>
          </a:xfrm>
        </p:grpSpPr>
        <p:sp>
          <p:nvSpPr>
            <p:cNvPr id="7" name="正方形/長方形 6"/>
            <p:cNvSpPr/>
            <p:nvPr/>
          </p:nvSpPr>
          <p:spPr>
            <a:xfrm>
              <a:off x="0" y="1224501"/>
              <a:ext cx="118754" cy="16981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68271" y="0"/>
              <a:ext cx="118754" cy="1698171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 flipV="1">
              <a:off x="127221" y="1001864"/>
              <a:ext cx="2481943" cy="112791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直線コネクタ 9"/>
            <p:cNvCxnSpPr/>
            <p:nvPr/>
          </p:nvCxnSpPr>
          <p:spPr>
            <a:xfrm flipV="1">
              <a:off x="63611" y="572494"/>
              <a:ext cx="2576946" cy="700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51301" r="65302"/>
          <a:stretch/>
        </p:blipFill>
        <p:spPr>
          <a:xfrm flipH="1">
            <a:off x="4907699" y="3166928"/>
            <a:ext cx="1816439" cy="21028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6590" r="66234" b="48648"/>
          <a:stretch/>
        </p:blipFill>
        <p:spPr>
          <a:xfrm flipH="1">
            <a:off x="2458491" y="3251917"/>
            <a:ext cx="1757070" cy="1932838"/>
          </a:xfrm>
          <a:prstGeom prst="rect">
            <a:avLst/>
          </a:prstGeom>
        </p:spPr>
      </p:pic>
      <p:sp>
        <p:nvSpPr>
          <p:cNvPr id="13" name="テキスト ボックス 47"/>
          <p:cNvSpPr txBox="1"/>
          <p:nvPr/>
        </p:nvSpPr>
        <p:spPr>
          <a:xfrm>
            <a:off x="5148064" y="2866743"/>
            <a:ext cx="3672408" cy="32573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＜ネットの</a:t>
            </a:r>
            <a:r>
              <a:rPr lang="ja-JP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高さ</a:t>
            </a:r>
            <a:r>
              <a:rPr lang="ja-JP" altLang="en-US" sz="2000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/>
              </a:rPr>
              <a:t>１５５</a:t>
            </a:r>
            <a:r>
              <a:rPr lang="en-US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cm</a:t>
            </a:r>
            <a:r>
              <a:rPr lang="ja-JP" altLang="en-US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程度</a:t>
            </a:r>
            <a:r>
              <a:rPr lang="ja-JP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Arial"/>
              </a:rPr>
              <a:t>＞</a:t>
            </a:r>
            <a:endParaRPr lang="ja-JP" sz="1000" kern="100" dirty="0">
              <a:effectLst/>
              <a:latin typeface="+mj-ea"/>
              <a:ea typeface="+mj-ea"/>
              <a:cs typeface="Times New Roman"/>
            </a:endParaRPr>
          </a:p>
        </p:txBody>
      </p:sp>
      <p:sp>
        <p:nvSpPr>
          <p:cNvPr id="14" name="テキスト ボックス 47"/>
          <p:cNvSpPr txBox="1"/>
          <p:nvPr/>
        </p:nvSpPr>
        <p:spPr>
          <a:xfrm>
            <a:off x="971366" y="5768971"/>
            <a:ext cx="3816657" cy="32573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2000" kern="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ea"/>
                <a:cs typeface="Arial"/>
              </a:rPr>
              <a:t>＜ネットの</a:t>
            </a:r>
            <a:r>
              <a:rPr lang="ja-JP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ea"/>
                <a:cs typeface="Arial"/>
              </a:rPr>
              <a:t>高さ</a:t>
            </a:r>
            <a:r>
              <a:rPr lang="ja-JP" altLang="en-US" sz="2000" kern="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ea"/>
                <a:cs typeface="Arial"/>
              </a:rPr>
              <a:t>１８０</a:t>
            </a:r>
            <a:r>
              <a:rPr lang="en-US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ea"/>
                <a:cs typeface="Arial"/>
              </a:rPr>
              <a:t>cm</a:t>
            </a:r>
            <a:r>
              <a:rPr lang="ja-JP" altLang="en-US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ea"/>
                <a:cs typeface="Arial"/>
              </a:rPr>
              <a:t>程度</a:t>
            </a:r>
            <a:r>
              <a:rPr lang="ja-JP" sz="2000" kern="1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ea"/>
                <a:cs typeface="Arial"/>
              </a:rPr>
              <a:t>＞</a:t>
            </a:r>
            <a:endParaRPr lang="ja-JP" sz="100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683568" y="194587"/>
            <a:ext cx="2376264" cy="864096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例えば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4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055E-85D8-41BC-8E02-195751F6E6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524</Words>
  <Application>Microsoft Office PowerPoint</Application>
  <PresentationFormat>画面に合わせる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HGP創英角ｺﾞｼｯｸUB</vt:lpstr>
      <vt:lpstr>HGP創英角ﾎﾟｯﾌﾟ体</vt:lpstr>
      <vt:lpstr>HG創英角ｺﾞｼｯｸUB</vt:lpstr>
      <vt:lpstr>ＭＳ Ｐゴシック</vt:lpstr>
      <vt:lpstr>游ゴシック</vt:lpstr>
      <vt:lpstr>Arial</vt:lpstr>
      <vt:lpstr>Calibri</vt:lpstr>
      <vt:lpstr>Times New Roman</vt:lpstr>
      <vt:lpstr>Office ​​テーマ</vt:lpstr>
      <vt:lpstr>PowerPoint プレゼンテーション</vt:lpstr>
      <vt:lpstr>ぼくのチームは、うまくボールがつながらないなあ。 どうしたら味方でボールをつないで、相手のコートへ返すことができるようになるのだろうか？</vt:lpstr>
      <vt:lpstr>動画を見て考えよう</vt:lpstr>
      <vt:lpstr>PowerPoint プレゼンテーション</vt:lpstr>
      <vt:lpstr>わかった‼</vt:lpstr>
      <vt:lpstr>わたしのチームも、相手のコートにアタックを打って得点を取りたいなあ。 チーム全員が、アタックを打てたらいいのになあ。</vt:lpstr>
      <vt:lpstr>動画を見て考えよう</vt:lpstr>
      <vt:lpstr>PowerPoint プレゼンテーション</vt:lpstr>
      <vt:lpstr>PowerPoint プレゼンテーション</vt:lpstr>
      <vt:lpstr>わかった‼</vt:lpstr>
      <vt:lpstr>アタックをねらったコースに打ち込んで、得点を決めたいなあ。</vt:lpstr>
      <vt:lpstr>PowerPoint プレゼンテーション</vt:lpstr>
      <vt:lpstr>わかった‼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m</cp:lastModifiedBy>
  <cp:revision>13</cp:revision>
  <cp:lastPrinted>2020-11-13T07:18:26Z</cp:lastPrinted>
  <dcterms:modified xsi:type="dcterms:W3CDTF">2020-12-23T11:13:20Z</dcterms:modified>
</cp:coreProperties>
</file>