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6" r:id="rId2"/>
    <p:sldId id="296" r:id="rId3"/>
    <p:sldId id="297" r:id="rId4"/>
    <p:sldId id="299" r:id="rId5"/>
    <p:sldId id="301" r:id="rId6"/>
    <p:sldId id="268" r:id="rId7"/>
    <p:sldId id="300" r:id="rId8"/>
    <p:sldId id="312" r:id="rId9"/>
    <p:sldId id="313" r:id="rId10"/>
    <p:sldId id="302" r:id="rId11"/>
    <p:sldId id="304" r:id="rId12"/>
    <p:sldId id="314" r:id="rId13"/>
    <p:sldId id="306" r:id="rId14"/>
    <p:sldId id="307" r:id="rId15"/>
    <p:sldId id="275" r:id="rId16"/>
    <p:sldId id="308" r:id="rId17"/>
    <p:sldId id="310" r:id="rId18"/>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6699"/>
    <a:srgbClr val="FBC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73" d="100"/>
          <a:sy n="73" d="100"/>
        </p:scale>
        <p:origin x="46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2020/12/23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8261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8928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3226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8383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308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684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7508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435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323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18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898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0088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1928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329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88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84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197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48068" y="2853327"/>
            <a:ext cx="5781446" cy="144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66" tIns="32681" rIns="12866" bIns="32681"/>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489209" eaLnBrk="1" fontAlgn="base" hangingPunct="1">
              <a:spcBef>
                <a:spcPct val="0"/>
              </a:spcBef>
              <a:spcAft>
                <a:spcPct val="0"/>
              </a:spcAft>
              <a:buNone/>
              <a:defRPr/>
            </a:pPr>
            <a:endParaRPr lang="ja-JP" altLang="en-US" sz="3600" b="1" dirty="0">
              <a:solidFill>
                <a:prstClr val="black"/>
              </a:solidFill>
              <a:latin typeface="游ゴシック" panose="020B0400000000000000" pitchFamily="50" charset="-128"/>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016355" y="1346456"/>
            <a:ext cx="5781446" cy="28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66" tIns="32681" rIns="12866" bIns="32681"/>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489209" eaLnBrk="1" fontAlgn="base" hangingPunct="1">
              <a:spcBef>
                <a:spcPct val="0"/>
              </a:spcBef>
              <a:spcAft>
                <a:spcPct val="0"/>
              </a:spcAft>
              <a:buNone/>
              <a:defRPr/>
            </a:pPr>
            <a:endParaRPr lang="en-US" altLang="ja-JP" sz="1350" b="1" dirty="0">
              <a:solidFill>
                <a:prstClr val="black"/>
              </a:solidFill>
              <a:latin typeface="游ゴシック" panose="020B0400000000000000" pitchFamily="50" charset="-128"/>
            </a:endParaRPr>
          </a:p>
        </p:txBody>
      </p:sp>
      <p:sp>
        <p:nvSpPr>
          <p:cNvPr id="8" name="正方形/長方形 7"/>
          <p:cNvSpPr/>
          <p:nvPr/>
        </p:nvSpPr>
        <p:spPr>
          <a:xfrm>
            <a:off x="1338708" y="1546651"/>
            <a:ext cx="6446519" cy="111886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342900"/>
            <a:r>
              <a:rPr kumimoji="1" lang="ja-JP" altLang="en-US" sz="2700" dirty="0">
                <a:solidFill>
                  <a:prstClr val="black"/>
                </a:solidFill>
                <a:latin typeface="HG創英角ｺﾞｼｯｸUB" panose="020B0909000000000000" pitchFamily="49" charset="-128"/>
                <a:ea typeface="HG創英角ｺﾞｼｯｸUB" panose="020B0909000000000000" pitchFamily="49" charset="-128"/>
              </a:rPr>
              <a:t>小学校 体育（運動領域）</a:t>
            </a:r>
            <a:endParaRPr kumimoji="1" lang="en-US" altLang="ja-JP" sz="2700" dirty="0">
              <a:solidFill>
                <a:prstClr val="black"/>
              </a:solidFill>
              <a:latin typeface="HG創英角ｺﾞｼｯｸUB" panose="020B0909000000000000" pitchFamily="49" charset="-128"/>
              <a:ea typeface="HG創英角ｺﾞｼｯｸUB" panose="020B0909000000000000" pitchFamily="49" charset="-128"/>
            </a:endParaRPr>
          </a:p>
          <a:p>
            <a:pPr algn="ctr" defTabSz="342900"/>
            <a:r>
              <a:rPr kumimoji="1" lang="en-US" altLang="ja-JP" sz="2700" dirty="0">
                <a:solidFill>
                  <a:prstClr val="black"/>
                </a:solidFill>
                <a:latin typeface="HG創英角ｺﾞｼｯｸUB" panose="020B0909000000000000" pitchFamily="49" charset="-128"/>
                <a:ea typeface="HG創英角ｺﾞｼｯｸUB" panose="020B0909000000000000" pitchFamily="49" charset="-128"/>
              </a:rPr>
              <a:t>〔</a:t>
            </a:r>
            <a:r>
              <a:rPr kumimoji="1" lang="ja-JP" altLang="en-US" sz="2700" dirty="0">
                <a:solidFill>
                  <a:prstClr val="black"/>
                </a:solidFill>
                <a:latin typeface="HG創英角ｺﾞｼｯｸUB" panose="020B0909000000000000" pitchFamily="49" charset="-128"/>
                <a:ea typeface="HG創英角ｺﾞｼｯｸUB" panose="020B0909000000000000" pitchFamily="49" charset="-128"/>
              </a:rPr>
              <a:t>第５学年及び第６学年</a:t>
            </a:r>
            <a:r>
              <a:rPr kumimoji="1" lang="en-US" altLang="ja-JP" sz="2700" dirty="0">
                <a:solidFill>
                  <a:prstClr val="black"/>
                </a:solidFill>
                <a:latin typeface="HG創英角ｺﾞｼｯｸUB" panose="020B0909000000000000" pitchFamily="49" charset="-128"/>
                <a:ea typeface="HG創英角ｺﾞｼｯｸUB" panose="020B0909000000000000" pitchFamily="49" charset="-128"/>
              </a:rPr>
              <a:t>〕</a:t>
            </a:r>
            <a:endParaRPr kumimoji="1" lang="ja-JP" altLang="en-US" sz="27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1" y="2763485"/>
            <a:ext cx="9039496" cy="17394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342900"/>
            <a:r>
              <a:rPr kumimoji="1" lang="ja-JP" altLang="en-US" sz="4400" dirty="0">
                <a:solidFill>
                  <a:prstClr val="black"/>
                </a:solidFill>
                <a:latin typeface="HG創英角ｺﾞｼｯｸUB" panose="020B0909000000000000" pitchFamily="49" charset="-128"/>
                <a:ea typeface="HG創英角ｺﾞｼｯｸUB" panose="020B0909000000000000" pitchFamily="49" charset="-128"/>
              </a:rPr>
              <a:t>ボール運動：ネット型</a:t>
            </a:r>
            <a:endParaRPr kumimoji="1" lang="en-US" altLang="ja-JP" sz="4400" dirty="0">
              <a:solidFill>
                <a:prstClr val="black"/>
              </a:solidFill>
              <a:latin typeface="HG創英角ｺﾞｼｯｸUB" panose="020B0909000000000000" pitchFamily="49" charset="-128"/>
              <a:ea typeface="HG創英角ｺﾞｼｯｸUB" panose="020B0909000000000000" pitchFamily="49" charset="-128"/>
            </a:endParaRPr>
          </a:p>
          <a:p>
            <a:pPr algn="ctr" defTabSz="342900"/>
            <a:r>
              <a:rPr kumimoji="1" lang="ja-JP" altLang="en-US" sz="6000" dirty="0">
                <a:solidFill>
                  <a:prstClr val="black"/>
                </a:solidFill>
                <a:latin typeface="HG創英角ｺﾞｼｯｸUB" panose="020B0909000000000000" pitchFamily="49" charset="-128"/>
                <a:ea typeface="HG創英角ｺﾞｼｯｸUB" panose="020B0909000000000000" pitchFamily="49" charset="-128"/>
              </a:rPr>
              <a:t>「ソフトバレーボール」</a:t>
            </a:r>
            <a:endParaRPr kumimoji="1" lang="en-US" altLang="ja-JP" sz="60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pPr defTabSz="342900"/>
            <a:fld id="{13555A0A-D93E-4972-9BDE-BD19E4BDC622}" type="slidenum">
              <a:rPr kumimoji="1" lang="ja-JP" altLang="en-US" kern="1200">
                <a:solidFill>
                  <a:prstClr val="black">
                    <a:tint val="75000"/>
                  </a:prstClr>
                </a:solidFill>
                <a:latin typeface="Calibri" panose="020F0502020204030204"/>
                <a:ea typeface="游ゴシック" panose="020B0400000000000000" pitchFamily="50" charset="-128"/>
                <a:cs typeface="+mn-cs"/>
              </a:rPr>
              <a:pPr defTabSz="342900"/>
              <a:t>1</a:t>
            </a:fld>
            <a:endParaRPr kumimoji="1" lang="ja-JP" altLang="en-US" kern="1200">
              <a:solidFill>
                <a:prstClr val="black">
                  <a:tint val="75000"/>
                </a:prstClr>
              </a:solidFill>
              <a:latin typeface="Calibri" panose="020F0502020204030204"/>
              <a:ea typeface="游ゴシック" panose="020B0400000000000000" pitchFamily="50" charset="-128"/>
              <a:cs typeface="+mn-cs"/>
            </a:endParaRPr>
          </a:p>
        </p:txBody>
      </p:sp>
      <p:sp>
        <p:nvSpPr>
          <p:cNvPr id="10" name="正方形/長方形 9"/>
          <p:cNvSpPr/>
          <p:nvPr/>
        </p:nvSpPr>
        <p:spPr>
          <a:xfrm>
            <a:off x="1505495" y="4661346"/>
            <a:ext cx="6292305" cy="98670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342900"/>
            <a:r>
              <a:rPr kumimoji="1" lang="en-US" altLang="ja-JP" sz="3600" dirty="0" smtClean="0">
                <a:solidFill>
                  <a:prstClr val="black"/>
                </a:solidFill>
                <a:latin typeface="HG創英角ｺﾞｼｯｸUB" panose="020B0909000000000000" pitchFamily="49" charset="-128"/>
                <a:ea typeface="HG創英角ｺﾞｼｯｸUB" panose="020B0909000000000000" pitchFamily="49" charset="-128"/>
              </a:rPr>
              <a:t>【</a:t>
            </a:r>
            <a:r>
              <a:rPr kumimoji="1" lang="ja-JP" altLang="en-US" sz="3600" dirty="0" smtClean="0">
                <a:solidFill>
                  <a:prstClr val="black"/>
                </a:solidFill>
                <a:latin typeface="HG創英角ｺﾞｼｯｸUB" panose="020B0909000000000000" pitchFamily="49" charset="-128"/>
                <a:ea typeface="HG創英角ｺﾞｼｯｸUB" panose="020B0909000000000000" pitchFamily="49" charset="-128"/>
              </a:rPr>
              <a:t>知識及び技能編</a:t>
            </a:r>
            <a:r>
              <a:rPr kumimoji="1" lang="en-US" altLang="ja-JP" sz="3600" dirty="0">
                <a:solidFill>
                  <a:prstClr val="black"/>
                </a:solidFill>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0" y="-1"/>
            <a:ext cx="9144000" cy="638157"/>
          </a:xfrm>
          <a:prstGeom prst="rect">
            <a:avLst/>
          </a:prstGeom>
          <a:solidFill>
            <a:srgbClr val="92D050"/>
          </a:solidFill>
          <a:ln>
            <a:noFill/>
          </a:ln>
          <a:effectLst/>
        </p:spPr>
        <p:txBody>
          <a:bodyPr wrap="none" lIns="48914" tIns="24457" rIns="48914" bIns="24457"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489209" eaLnBrk="1" fontAlgn="base" hangingPunct="1">
              <a:spcBef>
                <a:spcPct val="0"/>
              </a:spcBef>
              <a:spcAft>
                <a:spcPct val="0"/>
              </a:spcAft>
              <a:buNone/>
              <a:defRPr/>
            </a:pPr>
            <a:endParaRPr lang="en-US" altLang="ja-JP" sz="1800" b="1" dirty="0">
              <a:solidFill>
                <a:srgbClr val="FFFFFF"/>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41938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9842" y="1441252"/>
            <a:ext cx="4433707" cy="2973994"/>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2" name="正方形/長方形 1"/>
          <p:cNvSpPr/>
          <p:nvPr/>
        </p:nvSpPr>
        <p:spPr>
          <a:xfrm>
            <a:off x="374852" y="598422"/>
            <a:ext cx="6083098"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オーバーハンドパスのポイント</a:t>
            </a:r>
            <a:endParaRPr lang="ja-JP" altLang="en-US" sz="3200" dirty="0"/>
          </a:p>
        </p:txBody>
      </p:sp>
      <p:grpSp>
        <p:nvGrpSpPr>
          <p:cNvPr id="25" name="グループ化 24"/>
          <p:cNvGrpSpPr/>
          <p:nvPr/>
        </p:nvGrpSpPr>
        <p:grpSpPr>
          <a:xfrm>
            <a:off x="1006632" y="4930983"/>
            <a:ext cx="3014389" cy="1728840"/>
            <a:chOff x="1006632" y="4930983"/>
            <a:chExt cx="3014389" cy="1728840"/>
          </a:xfrm>
        </p:grpSpPr>
        <p:pic>
          <p:nvPicPr>
            <p:cNvPr id="12" name="図 11"/>
            <p:cNvPicPr>
              <a:picLocks noChangeAspect="1"/>
            </p:cNvPicPr>
            <p:nvPr/>
          </p:nvPicPr>
          <p:blipFill>
            <a:blip r:embed="rId4"/>
            <a:stretch>
              <a:fillRect/>
            </a:stretch>
          </p:blipFill>
          <p:spPr>
            <a:xfrm>
              <a:off x="1006632" y="4930983"/>
              <a:ext cx="3014389" cy="1728840"/>
            </a:xfrm>
            <a:prstGeom prst="rect">
              <a:avLst/>
            </a:prstGeom>
          </p:spPr>
        </p:pic>
        <p:sp>
          <p:nvSpPr>
            <p:cNvPr id="13" name="楕円 12"/>
            <p:cNvSpPr/>
            <p:nvPr/>
          </p:nvSpPr>
          <p:spPr>
            <a:xfrm>
              <a:off x="1927655" y="5007697"/>
              <a:ext cx="1345341" cy="1294248"/>
            </a:xfrm>
            <a:prstGeom prst="ellipse">
              <a:avLst/>
            </a:prstGeom>
            <a:solidFill>
              <a:schemeClr val="bg1">
                <a:lumMod val="95000"/>
                <a:alpha val="69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角丸四角形吹き出し 14"/>
          <p:cNvSpPr/>
          <p:nvPr/>
        </p:nvSpPr>
        <p:spPr>
          <a:xfrm>
            <a:off x="4420498" y="5193052"/>
            <a:ext cx="4434082" cy="1380750"/>
          </a:xfrm>
          <a:prstGeom prst="wedgeRoundRectCallout">
            <a:avLst>
              <a:gd name="adj1" fmla="val -75787"/>
              <a:gd name="adj2" fmla="val -8107"/>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・ボールの落下点に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入り，</a:t>
            </a:r>
            <a:r>
              <a:rPr lang="ja-JP" altLang="en-US" sz="2400" dirty="0" err="1" smtClean="0">
                <a:solidFill>
                  <a:schemeClr val="tx1"/>
                </a:solidFill>
                <a:latin typeface="ＭＳ ゴシック" panose="020B0609070205080204" pitchFamily="49" charset="-128"/>
                <a:ea typeface="ＭＳ ゴシック" panose="020B0609070205080204" pitchFamily="49" charset="-128"/>
              </a:rPr>
              <a:t>おで</a:t>
            </a:r>
            <a:r>
              <a:rPr lang="ja-JP" altLang="en-US" sz="2400" dirty="0">
                <a:solidFill>
                  <a:schemeClr val="tx1"/>
                </a:solidFill>
                <a:latin typeface="ＭＳ ゴシック" panose="020B0609070205080204" pitchFamily="49" charset="-128"/>
                <a:ea typeface="ＭＳ ゴシック" panose="020B0609070205080204" pitchFamily="49" charset="-128"/>
              </a:rPr>
              <a:t>この上でボール</a:t>
            </a:r>
            <a:r>
              <a:rPr lang="ja-JP" altLang="en-US" sz="2400" dirty="0" smtClean="0">
                <a:solidFill>
                  <a:schemeClr val="tx1"/>
                </a:solidFill>
                <a:latin typeface="ＭＳ ゴシック" panose="020B0609070205080204" pitchFamily="49" charset="-128"/>
                <a:ea typeface="ＭＳ ゴシック" panose="020B0609070205080204" pitchFamily="49" charset="-128"/>
              </a:rPr>
              <a:t>をとらえるようにします。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4959734" y="1441252"/>
            <a:ext cx="3921772" cy="3473937"/>
          </a:xfrm>
          <a:prstGeom prst="wedgeRoundRectCallout">
            <a:avLst>
              <a:gd name="adj1" fmla="val -67406"/>
              <a:gd name="adj2" fmla="val 232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a:t>
            </a:r>
            <a:r>
              <a:rPr lang="ja-JP" altLang="en-US" sz="2400" dirty="0" err="1">
                <a:solidFill>
                  <a:schemeClr val="tx1"/>
                </a:solidFill>
                <a:latin typeface="ＭＳ ゴシック" panose="020B0609070205080204" pitchFamily="49" charset="-128"/>
                <a:ea typeface="ＭＳ ゴシック" panose="020B0609070205080204" pitchFamily="49" charset="-128"/>
              </a:rPr>
              <a:t>おで</a:t>
            </a:r>
            <a:r>
              <a:rPr lang="ja-JP" altLang="en-US" sz="2400" dirty="0">
                <a:solidFill>
                  <a:schemeClr val="tx1"/>
                </a:solidFill>
                <a:latin typeface="ＭＳ ゴシック" panose="020B0609070205080204" pitchFamily="49" charset="-128"/>
                <a:ea typeface="ＭＳ ゴシック" panose="020B0609070205080204" pitchFamily="49" charset="-128"/>
              </a:rPr>
              <a:t>この上</a:t>
            </a:r>
            <a:r>
              <a:rPr lang="ja-JP" altLang="en-US" sz="2400" dirty="0" smtClean="0">
                <a:solidFill>
                  <a:schemeClr val="tx1"/>
                </a:solidFill>
                <a:latin typeface="ＭＳ ゴシック" panose="020B0609070205080204" pitchFamily="49" charset="-128"/>
                <a:ea typeface="ＭＳ ゴシック" panose="020B0609070205080204" pitchFamily="49" charset="-128"/>
              </a:rPr>
              <a:t>に，手の　　　　</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ひらで</a:t>
            </a:r>
            <a:r>
              <a:rPr lang="ja-JP" altLang="en-US" sz="2400" dirty="0">
                <a:solidFill>
                  <a:schemeClr val="tx1"/>
                </a:solidFill>
                <a:latin typeface="ＭＳ ゴシック" panose="020B0609070205080204" pitchFamily="49" charset="-128"/>
                <a:ea typeface="ＭＳ ゴシック" panose="020B0609070205080204" pitchFamily="49" charset="-128"/>
              </a:rPr>
              <a:t>三角形を</a:t>
            </a:r>
            <a:r>
              <a:rPr lang="ja-JP" altLang="en-US" sz="2400" dirty="0" smtClean="0">
                <a:solidFill>
                  <a:schemeClr val="tx1"/>
                </a:solidFill>
                <a:latin typeface="ＭＳ ゴシック" panose="020B0609070205080204" pitchFamily="49" charset="-128"/>
                <a:ea typeface="ＭＳ ゴシック" panose="020B0609070205080204" pitchFamily="49" charset="-128"/>
              </a:rPr>
              <a:t>つく　</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ります。</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smtClean="0">
                <a:solidFill>
                  <a:schemeClr val="tx1"/>
                </a:solidFill>
                <a:latin typeface="ＭＳ ゴシック" panose="020B0609070205080204" pitchFamily="49" charset="-128"/>
                <a:ea typeface="ＭＳ ゴシック" panose="020B0609070205080204" pitchFamily="49" charset="-128"/>
              </a:rPr>
              <a:t>・ひじを広げるように</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します。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・指の腹全体で</a:t>
            </a:r>
            <a:r>
              <a:rPr lang="ja-JP" altLang="en-US" sz="2400" dirty="0" smtClean="0">
                <a:solidFill>
                  <a:schemeClr val="tx1"/>
                </a:solidFill>
                <a:latin typeface="ＭＳ ゴシック" panose="020B0609070205080204" pitchFamily="49" charset="-128"/>
                <a:ea typeface="ＭＳ ゴシック" panose="020B0609070205080204" pitchFamily="49" charset="-128"/>
              </a:rPr>
              <a:t>ボール</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が触れるようにします。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a:t>
            </a:r>
            <a:r>
              <a:rPr lang="ja-JP" altLang="en-US" sz="2400" dirty="0" smtClean="0">
                <a:solidFill>
                  <a:schemeClr val="tx1"/>
                </a:solidFill>
                <a:latin typeface="ＭＳ ゴシック" panose="020B0609070205080204" pitchFamily="49" charset="-128"/>
                <a:ea typeface="ＭＳ ゴシック" panose="020B0609070205080204" pitchFamily="49" charset="-128"/>
              </a:rPr>
              <a:t>手のひらに</a:t>
            </a:r>
            <a:r>
              <a:rPr lang="ja-JP" altLang="en-US" sz="2400" dirty="0">
                <a:solidFill>
                  <a:schemeClr val="tx1"/>
                </a:solidFill>
                <a:latin typeface="ＭＳ ゴシック" panose="020B0609070205080204" pitchFamily="49" charset="-128"/>
                <a:ea typeface="ＭＳ ゴシック" panose="020B0609070205080204" pitchFamily="49" charset="-128"/>
              </a:rPr>
              <a:t>ボール</a:t>
            </a:r>
            <a:r>
              <a:rPr lang="ja-JP" altLang="en-US" sz="2400" dirty="0" smtClean="0">
                <a:solidFill>
                  <a:schemeClr val="tx1"/>
                </a:solidFill>
                <a:latin typeface="ＭＳ ゴシック" panose="020B0609070205080204" pitchFamily="49" charset="-128"/>
                <a:ea typeface="ＭＳ ゴシック" panose="020B0609070205080204" pitchFamily="49" charset="-128"/>
              </a:rPr>
              <a:t>が　</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触れない</a:t>
            </a:r>
            <a:r>
              <a:rPr lang="ja-JP" altLang="en-US" sz="2400" dirty="0">
                <a:solidFill>
                  <a:schemeClr val="tx1"/>
                </a:solidFill>
                <a:latin typeface="ＭＳ ゴシック" panose="020B0609070205080204" pitchFamily="49" charset="-128"/>
                <a:ea typeface="ＭＳ ゴシック" panose="020B0609070205080204" pitchFamily="49" charset="-128"/>
              </a:rPr>
              <a:t>よう</a:t>
            </a:r>
            <a:r>
              <a:rPr lang="ja-JP" altLang="en-US" sz="2400" dirty="0" smtClean="0">
                <a:solidFill>
                  <a:schemeClr val="tx1"/>
                </a:solidFill>
                <a:latin typeface="ＭＳ ゴシック" panose="020B0609070205080204" pitchFamily="49" charset="-128"/>
                <a:ea typeface="ＭＳ ゴシック" panose="020B0609070205080204" pitchFamily="49" charset="-128"/>
              </a:rPr>
              <a:t>にします。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72819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499423" y="1404740"/>
            <a:ext cx="8112231" cy="3735399"/>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2" name="正方形/長方形 1"/>
          <p:cNvSpPr/>
          <p:nvPr/>
        </p:nvSpPr>
        <p:spPr>
          <a:xfrm>
            <a:off x="374852" y="647850"/>
            <a:ext cx="6359580"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オーバーハンドパスのポイント</a:t>
            </a:r>
            <a:endParaRPr lang="ja-JP" altLang="en-US" sz="3200" dirty="0"/>
          </a:p>
        </p:txBody>
      </p:sp>
      <p:sp>
        <p:nvSpPr>
          <p:cNvPr id="10" name="角丸四角形吹き出し 9"/>
          <p:cNvSpPr/>
          <p:nvPr/>
        </p:nvSpPr>
        <p:spPr>
          <a:xfrm>
            <a:off x="374852" y="5312254"/>
            <a:ext cx="8361375" cy="1352167"/>
          </a:xfrm>
          <a:prstGeom prst="wedgeRoundRectCallout">
            <a:avLst>
              <a:gd name="adj1" fmla="val -12689"/>
              <a:gd name="adj2" fmla="val -70575"/>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ゴシック" panose="020B0609070205080204" pitchFamily="49" charset="-128"/>
                <a:ea typeface="ＭＳ ゴシック" panose="020B0609070205080204" pitchFamily="49" charset="-128"/>
              </a:rPr>
              <a:t>①落下点に</a:t>
            </a:r>
            <a:r>
              <a:rPr lang="ja-JP" altLang="en-US" dirty="0" smtClean="0">
                <a:solidFill>
                  <a:schemeClr val="tx1"/>
                </a:solidFill>
                <a:latin typeface="ＭＳ ゴシック" panose="020B0609070205080204" pitchFamily="49" charset="-128"/>
                <a:ea typeface="ＭＳ ゴシック" panose="020B0609070205080204" pitchFamily="49" charset="-128"/>
              </a:rPr>
              <a:t>入り，手</a:t>
            </a:r>
            <a:r>
              <a:rPr lang="ja-JP" altLang="en-US" dirty="0">
                <a:solidFill>
                  <a:schemeClr val="tx1"/>
                </a:solidFill>
                <a:latin typeface="ＭＳ ゴシック" panose="020B0609070205080204" pitchFamily="49" charset="-128"/>
                <a:ea typeface="ＭＳ ゴシック" panose="020B0609070205080204" pitchFamily="49" charset="-128"/>
              </a:rPr>
              <a:t>の形を</a:t>
            </a:r>
            <a:r>
              <a:rPr lang="ja-JP" altLang="en-US" dirty="0" smtClean="0">
                <a:solidFill>
                  <a:schemeClr val="tx1"/>
                </a:solidFill>
                <a:latin typeface="ＭＳ ゴシック" panose="020B0609070205080204" pitchFamily="49" charset="-128"/>
                <a:ea typeface="ＭＳ ゴシック" panose="020B0609070205080204" pitchFamily="49" charset="-128"/>
              </a:rPr>
              <a:t>つくります。</a:t>
            </a:r>
            <a:endParaRPr lang="ja-JP" altLang="en-US"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②軽くひざを</a:t>
            </a:r>
            <a:r>
              <a:rPr lang="ja-JP" altLang="en-US" dirty="0" smtClean="0">
                <a:solidFill>
                  <a:schemeClr val="tx1"/>
                </a:solidFill>
                <a:latin typeface="ＭＳ ゴシック" panose="020B0609070205080204" pitchFamily="49" charset="-128"/>
                <a:ea typeface="ＭＳ ゴシック" panose="020B0609070205080204" pitchFamily="49" charset="-128"/>
              </a:rPr>
              <a:t>曲げます。</a:t>
            </a:r>
            <a:endParaRPr lang="ja-JP" altLang="en-US" dirty="0">
              <a:solidFill>
                <a:schemeClr val="tx1"/>
              </a:solidFill>
              <a:latin typeface="ＭＳ ゴシック" panose="020B0609070205080204" pitchFamily="49" charset="-128"/>
              <a:ea typeface="ＭＳ ゴシック" panose="020B0609070205080204" pitchFamily="49" charset="-128"/>
            </a:endParaRPr>
          </a:p>
          <a:p>
            <a:r>
              <a:rPr lang="ja-JP" altLang="en-US" dirty="0" smtClean="0">
                <a:solidFill>
                  <a:schemeClr val="tx1"/>
                </a:solidFill>
                <a:latin typeface="ＭＳ ゴシック" panose="020B0609070205080204" pitchFamily="49" charset="-128"/>
                <a:ea typeface="ＭＳ ゴシック" panose="020B0609070205080204" pitchFamily="49" charset="-128"/>
              </a:rPr>
              <a:t>③指</a:t>
            </a:r>
            <a:r>
              <a:rPr lang="ja-JP" altLang="en-US" dirty="0">
                <a:solidFill>
                  <a:schemeClr val="tx1"/>
                </a:solidFill>
                <a:latin typeface="ＭＳ ゴシック" panose="020B0609070205080204" pitchFamily="49" charset="-128"/>
                <a:ea typeface="ＭＳ ゴシック" panose="020B0609070205080204" pitchFamily="49" charset="-128"/>
              </a:rPr>
              <a:t>でボール</a:t>
            </a:r>
            <a:r>
              <a:rPr lang="ja-JP" altLang="en-US" dirty="0" smtClean="0">
                <a:solidFill>
                  <a:schemeClr val="tx1"/>
                </a:solidFill>
                <a:latin typeface="ＭＳ ゴシック" panose="020B0609070205080204" pitchFamily="49" charset="-128"/>
                <a:ea typeface="ＭＳ ゴシック" panose="020B0609070205080204" pitchFamily="49" charset="-128"/>
              </a:rPr>
              <a:t>を</a:t>
            </a:r>
            <a:r>
              <a:rPr lang="ja-JP" altLang="en-US" dirty="0">
                <a:solidFill>
                  <a:schemeClr val="tx1"/>
                </a:solidFill>
                <a:latin typeface="ＭＳ ゴシック" panose="020B0609070205080204" pitchFamily="49" charset="-128"/>
                <a:ea typeface="ＭＳ ゴシック" panose="020B0609070205080204" pitchFamily="49" charset="-128"/>
              </a:rPr>
              <a:t>つつ</a:t>
            </a:r>
            <a:r>
              <a:rPr lang="ja-JP" altLang="en-US" dirty="0" smtClean="0">
                <a:solidFill>
                  <a:schemeClr val="tx1"/>
                </a:solidFill>
                <a:latin typeface="ＭＳ ゴシック" panose="020B0609070205080204" pitchFamily="49" charset="-128"/>
                <a:ea typeface="ＭＳ ゴシック" panose="020B0609070205080204" pitchFamily="49" charset="-128"/>
              </a:rPr>
              <a:t>みこむと</a:t>
            </a:r>
            <a:r>
              <a:rPr lang="ja-JP" altLang="en-US" dirty="0">
                <a:solidFill>
                  <a:schemeClr val="tx1"/>
                </a:solidFill>
                <a:latin typeface="ＭＳ ゴシック" panose="020B0609070205080204" pitchFamily="49" charset="-128"/>
                <a:ea typeface="ＭＳ ゴシック" panose="020B0609070205080204" pitchFamily="49" charset="-128"/>
              </a:rPr>
              <a:t>同時に体全体でボールを</a:t>
            </a:r>
            <a:r>
              <a:rPr lang="ja-JP" altLang="en-US" dirty="0" smtClean="0">
                <a:solidFill>
                  <a:schemeClr val="tx1"/>
                </a:solidFill>
                <a:latin typeface="ＭＳ ゴシック" panose="020B0609070205080204" pitchFamily="49" charset="-128"/>
                <a:ea typeface="ＭＳ ゴシック" panose="020B0609070205080204" pitchFamily="49" charset="-128"/>
              </a:rPr>
              <a:t>押し出します。</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r>
              <a:rPr lang="ja-JP" altLang="en-US" sz="2400" dirty="0" smtClean="0">
                <a:solidFill>
                  <a:srgbClr val="FF0000"/>
                </a:solidFill>
                <a:latin typeface="ＭＳ ゴシック" panose="020B0609070205080204" pitchFamily="49" charset="-128"/>
                <a:ea typeface="ＭＳ ゴシック" panose="020B0609070205080204" pitchFamily="49" charset="-128"/>
              </a:rPr>
              <a:t>＊家にある風船などで練習してみましょう。</a:t>
            </a:r>
            <a:endParaRPr lang="ja-JP" altLang="en-US" sz="24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20907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2" name="正方形/長方形 1"/>
          <p:cNvSpPr/>
          <p:nvPr/>
        </p:nvSpPr>
        <p:spPr>
          <a:xfrm>
            <a:off x="190994" y="725596"/>
            <a:ext cx="5067204" cy="584775"/>
          </a:xfrm>
          <a:prstGeom prst="rect">
            <a:avLst/>
          </a:prstGeom>
          <a:solidFill>
            <a:schemeClr val="accent4">
              <a:lumMod val="40000"/>
              <a:lumOff val="60000"/>
            </a:schemeClr>
          </a:solidFill>
        </p:spPr>
        <p:txBody>
          <a:bodyPr wrap="square">
            <a:spAutoFit/>
          </a:bodyPr>
          <a:lstStyle/>
          <a:p>
            <a:r>
              <a:rPr lang="ja-JP" altLang="en-US" sz="3200" dirty="0" smtClean="0"/>
              <a:t>片手でアタックのポイント</a:t>
            </a:r>
            <a:endParaRPr lang="ja-JP" altLang="en-US" sz="3200" dirty="0"/>
          </a:p>
        </p:txBody>
      </p:sp>
      <p:pic>
        <p:nvPicPr>
          <p:cNvPr id="17" name="図 16"/>
          <p:cNvPicPr/>
          <p:nvPr/>
        </p:nvPicPr>
        <p:blipFill rotWithShape="1">
          <a:blip r:embed="rId3"/>
          <a:srcRect l="28822" t="41483" r="65034" b="44838"/>
          <a:stretch/>
        </p:blipFill>
        <p:spPr bwMode="auto">
          <a:xfrm>
            <a:off x="590646" y="2044839"/>
            <a:ext cx="6705504" cy="4676637"/>
          </a:xfrm>
          <a:prstGeom prst="rect">
            <a:avLst/>
          </a:prstGeom>
          <a:ln>
            <a:noFill/>
          </a:ln>
          <a:extLst>
            <a:ext uri="{53640926-AAD7-44D8-BBD7-CCE9431645EC}">
              <a14:shadowObscured xmlns:a14="http://schemas.microsoft.com/office/drawing/2010/main"/>
            </a:ext>
          </a:extLst>
        </p:spPr>
      </p:pic>
      <p:sp>
        <p:nvSpPr>
          <p:cNvPr id="19" name="角丸四角形吹き出し 18"/>
          <p:cNvSpPr/>
          <p:nvPr/>
        </p:nvSpPr>
        <p:spPr>
          <a:xfrm>
            <a:off x="190994" y="3827463"/>
            <a:ext cx="1494625" cy="2528888"/>
          </a:xfrm>
          <a:prstGeom prst="wedgeRoundRectCallout">
            <a:avLst>
              <a:gd name="adj1" fmla="val 96925"/>
              <a:gd name="adj2" fmla="val -47150"/>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　高い位置でボールを打つためにひじを高く上げて大きく腕をふります。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276321" y="1571625"/>
            <a:ext cx="2381154" cy="1067929"/>
          </a:xfrm>
          <a:prstGeom prst="wedgeRoundRectCallout">
            <a:avLst>
              <a:gd name="adj1" fmla="val 60349"/>
              <a:gd name="adj2" fmla="val 47951"/>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　ネットの上で高い位置でボールを打ちます。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22" name="角丸四角形吹き出し 21"/>
          <p:cNvSpPr/>
          <p:nvPr/>
        </p:nvSpPr>
        <p:spPr>
          <a:xfrm>
            <a:off x="2561520" y="5350387"/>
            <a:ext cx="6115755" cy="1005964"/>
          </a:xfrm>
          <a:prstGeom prst="wedgeRoundRectCallout">
            <a:avLst>
              <a:gd name="adj1" fmla="val -45104"/>
              <a:gd name="adj2" fmla="val -78982"/>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高い位置でボールが打てるようになってきたら，助走をつけて，ジャンプして打つとさらに高い位置から打つことができます。</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20" name="角丸四角形吹き出し 19"/>
          <p:cNvSpPr/>
          <p:nvPr/>
        </p:nvSpPr>
        <p:spPr>
          <a:xfrm>
            <a:off x="5619397" y="1415981"/>
            <a:ext cx="3148768" cy="1584796"/>
          </a:xfrm>
          <a:prstGeom prst="wedgeRoundRectCallout">
            <a:avLst>
              <a:gd name="adj1" fmla="val -115813"/>
              <a:gd name="adj2" fmla="val 42690"/>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ねらった場所に</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algn="just"/>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アタックできるように，</a:t>
            </a:r>
            <a:r>
              <a:rPr kumimoji="1" lang="ja-JP" altLang="en-US" sz="2000" dirty="0" err="1" smtClean="0">
                <a:solidFill>
                  <a:schemeClr val="tx1"/>
                </a:solidFill>
                <a:latin typeface="ＭＳ ゴシック" panose="020B0609070205080204" pitchFamily="49" charset="-128"/>
                <a:ea typeface="ＭＳ ゴシック" panose="020B0609070205080204" pitchFamily="49" charset="-128"/>
              </a:rPr>
              <a:t>おで</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このななめ前でボールを打てるようにします。</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7" name="楕円 6"/>
          <p:cNvSpPr/>
          <p:nvPr/>
        </p:nvSpPr>
        <p:spPr>
          <a:xfrm>
            <a:off x="2390775" y="3429001"/>
            <a:ext cx="386211" cy="2952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6362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16" name="正方形/長方形 15"/>
          <p:cNvSpPr/>
          <p:nvPr/>
        </p:nvSpPr>
        <p:spPr>
          <a:xfrm>
            <a:off x="226571" y="678411"/>
            <a:ext cx="6359580"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オーバーハンドパスの個人の練習</a:t>
            </a:r>
            <a:endParaRPr lang="ja-JP" altLang="en-US" sz="3200" dirty="0"/>
          </a:p>
        </p:txBody>
      </p:sp>
      <p:sp>
        <p:nvSpPr>
          <p:cNvPr id="17" name="正方形/長方形 16"/>
          <p:cNvSpPr/>
          <p:nvPr/>
        </p:nvSpPr>
        <p:spPr>
          <a:xfrm>
            <a:off x="274287" y="1464365"/>
            <a:ext cx="7160935" cy="584775"/>
          </a:xfrm>
          <a:prstGeom prst="rect">
            <a:avLst/>
          </a:prstGeom>
          <a:solidFill>
            <a:schemeClr val="accent2">
              <a:lumMod val="40000"/>
              <a:lumOff val="60000"/>
            </a:schemeClr>
          </a:solidFill>
        </p:spPr>
        <p:txBody>
          <a:bodyPr wrap="non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キャッチ　アンド　パス～直上の</a:t>
            </a:r>
            <a:r>
              <a:rPr lang="ja-JP" altLang="en-US" sz="3200" dirty="0">
                <a:solidFill>
                  <a:srgbClr val="000000"/>
                </a:solidFill>
                <a:latin typeface="ＭＳ ゴシック" panose="020B0609070205080204" pitchFamily="49" charset="-128"/>
                <a:ea typeface="ＭＳ ゴシック" panose="020B0609070205080204" pitchFamily="49" charset="-128"/>
              </a:rPr>
              <a:t>練習</a:t>
            </a:r>
            <a:endParaRPr lang="ja-JP" altLang="en-US" sz="3200" dirty="0"/>
          </a:p>
        </p:txBody>
      </p:sp>
      <p:sp>
        <p:nvSpPr>
          <p:cNvPr id="18" name="正方形/長方形 17"/>
          <p:cNvSpPr/>
          <p:nvPr/>
        </p:nvSpPr>
        <p:spPr>
          <a:xfrm>
            <a:off x="5532186" y="2226644"/>
            <a:ext cx="3230842" cy="3785652"/>
          </a:xfrm>
          <a:prstGeom prst="rect">
            <a:avLst/>
          </a:prstGeom>
          <a:solidFill>
            <a:schemeClr val="accent4">
              <a:lumMod val="40000"/>
              <a:lumOff val="60000"/>
            </a:schemeClr>
          </a:solidFill>
        </p:spPr>
        <p:txBody>
          <a:bodyPr wrap="squar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　</a:t>
            </a:r>
            <a:r>
              <a:rPr lang="en-US" altLang="ja-JP" sz="2400" dirty="0" smtClean="0">
                <a:solidFill>
                  <a:srgbClr val="000000"/>
                </a:solidFill>
                <a:latin typeface="ＭＳ ゴシック" panose="020B0609070205080204" pitchFamily="49" charset="-128"/>
                <a:ea typeface="ＭＳ ゴシック" panose="020B0609070205080204" pitchFamily="49" charset="-128"/>
              </a:rPr>
              <a:t>1</a:t>
            </a:r>
            <a:r>
              <a:rPr lang="ja-JP" altLang="en-US" sz="2400" dirty="0">
                <a:solidFill>
                  <a:srgbClr val="000000"/>
                </a:solidFill>
                <a:latin typeface="ＭＳ ゴシック" panose="020B0609070205080204" pitchFamily="49" charset="-128"/>
                <a:ea typeface="ＭＳ ゴシック" panose="020B0609070205080204" pitchFamily="49" charset="-128"/>
              </a:rPr>
              <a:t>回ずつ</a:t>
            </a:r>
            <a:r>
              <a:rPr lang="ja-JP" altLang="en-US" sz="2400" dirty="0" smtClean="0">
                <a:solidFill>
                  <a:srgbClr val="000000"/>
                </a:solidFill>
                <a:latin typeface="ＭＳ ゴシック" panose="020B0609070205080204" pitchFamily="49" charset="-128"/>
                <a:ea typeface="ＭＳ ゴシック" panose="020B0609070205080204" pitchFamily="49" charset="-128"/>
              </a:rPr>
              <a:t>ボールをキャッチして，確認しながら</a:t>
            </a:r>
            <a:r>
              <a:rPr lang="ja-JP" altLang="en-US" sz="2400" dirty="0">
                <a:solidFill>
                  <a:srgbClr val="000000"/>
                </a:solidFill>
                <a:latin typeface="ＭＳ ゴシック" panose="020B0609070205080204" pitchFamily="49" charset="-128"/>
                <a:ea typeface="ＭＳ ゴシック" panose="020B0609070205080204" pitchFamily="49" charset="-128"/>
              </a:rPr>
              <a:t>パス</a:t>
            </a:r>
            <a:r>
              <a:rPr lang="ja-JP" altLang="en-US" sz="2400" dirty="0" smtClean="0">
                <a:solidFill>
                  <a:srgbClr val="000000"/>
                </a:solidFill>
                <a:latin typeface="ＭＳ ゴシック" panose="020B0609070205080204" pitchFamily="49" charset="-128"/>
                <a:ea typeface="ＭＳ ゴシック" panose="020B0609070205080204" pitchFamily="49" charset="-128"/>
              </a:rPr>
              <a:t>をします。</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smtClean="0">
                <a:solidFill>
                  <a:srgbClr val="000000"/>
                </a:solidFill>
                <a:latin typeface="ＭＳ ゴシック" panose="020B0609070205080204" pitchFamily="49" charset="-128"/>
                <a:ea typeface="ＭＳ ゴシック" panose="020B0609070205080204" pitchFamily="49" charset="-128"/>
              </a:rPr>
              <a:t>　できる</a:t>
            </a:r>
            <a:r>
              <a:rPr lang="ja-JP" altLang="en-US" sz="2400" dirty="0">
                <a:solidFill>
                  <a:srgbClr val="000000"/>
                </a:solidFill>
                <a:latin typeface="ＭＳ ゴシック" panose="020B0609070205080204" pitchFamily="49" charset="-128"/>
                <a:ea typeface="ＭＳ ゴシック" panose="020B0609070205080204" pitchFamily="49" charset="-128"/>
              </a:rPr>
              <a:t>ように</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なったら，キャッチ</a:t>
            </a:r>
            <a:r>
              <a:rPr lang="ja-JP" altLang="en-US" sz="2400" dirty="0">
                <a:solidFill>
                  <a:srgbClr val="000000"/>
                </a:solidFill>
                <a:latin typeface="ＭＳ ゴシック" panose="020B0609070205080204" pitchFamily="49" charset="-128"/>
                <a:ea typeface="ＭＳ ゴシック" panose="020B0609070205080204" pitchFamily="49" charset="-128"/>
              </a:rPr>
              <a:t>の時間を短くして</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いき，最後</a:t>
            </a:r>
            <a:r>
              <a:rPr lang="ja-JP" altLang="en-US" sz="2400" dirty="0">
                <a:solidFill>
                  <a:srgbClr val="000000"/>
                </a:solidFill>
                <a:latin typeface="ＭＳ ゴシック" panose="020B0609070205080204" pitchFamily="49" charset="-128"/>
                <a:ea typeface="ＭＳ ゴシック" panose="020B0609070205080204" pitchFamily="49" charset="-128"/>
              </a:rPr>
              <a:t>にはキャッチせず</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に</a:t>
            </a:r>
            <a:r>
              <a:rPr lang="ja-JP" altLang="en-US" sz="2400" dirty="0">
                <a:solidFill>
                  <a:srgbClr val="000000"/>
                </a:solidFill>
                <a:latin typeface="ＭＳ ゴシック" panose="020B0609070205080204" pitchFamily="49" charset="-128"/>
                <a:ea typeface="ＭＳ ゴシック" panose="020B0609070205080204" pitchFamily="49" charset="-128"/>
              </a:rPr>
              <a:t>パス</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が</a:t>
            </a:r>
            <a:r>
              <a:rPr lang="ja-JP" altLang="en-US" sz="2400" dirty="0">
                <a:solidFill>
                  <a:srgbClr val="000000"/>
                </a:solidFill>
                <a:latin typeface="ＭＳ ゴシック" panose="020B0609070205080204" pitchFamily="49" charset="-128"/>
                <a:ea typeface="ＭＳ ゴシック" panose="020B0609070205080204" pitchFamily="49" charset="-128"/>
              </a:rPr>
              <a:t>できるよう</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にします。</a:t>
            </a:r>
            <a:endParaRPr lang="ja-JP" altLang="en-US" sz="2400" dirty="0">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5439447" y="6012296"/>
            <a:ext cx="3416320" cy="646331"/>
          </a:xfrm>
          <a:prstGeom prst="rect">
            <a:avLst/>
          </a:prstGeom>
        </p:spPr>
        <p:txBody>
          <a:bodyPr wrap="none">
            <a:spAutoFit/>
          </a:bodyPr>
          <a:lstStyle/>
          <a:p>
            <a:r>
              <a:rPr lang="ja-JP" altLang="en-US" dirty="0">
                <a:solidFill>
                  <a:srgbClr val="FF0000"/>
                </a:solidFill>
                <a:latin typeface="ＭＳ ゴシック" panose="020B0609070205080204" pitchFamily="49" charset="-128"/>
                <a:ea typeface="ＭＳ ゴシック" panose="020B0609070205080204" pitchFamily="49" charset="-128"/>
              </a:rPr>
              <a:t>＊家にある風船などで練習</a:t>
            </a:r>
            <a:r>
              <a:rPr lang="ja-JP" altLang="en-US" dirty="0" smtClean="0">
                <a:solidFill>
                  <a:srgbClr val="FF0000"/>
                </a:solidFill>
                <a:latin typeface="ＭＳ ゴシック" panose="020B0609070205080204" pitchFamily="49" charset="-128"/>
                <a:ea typeface="ＭＳ ゴシック" panose="020B0609070205080204" pitchFamily="49" charset="-128"/>
              </a:rPr>
              <a:t>して</a:t>
            </a:r>
            <a:endParaRPr lang="en-US" altLang="ja-JP" dirty="0" smtClean="0">
              <a:solidFill>
                <a:srgbClr val="FF0000"/>
              </a:solidFill>
              <a:latin typeface="ＭＳ ゴシック" panose="020B0609070205080204" pitchFamily="49" charset="-128"/>
              <a:ea typeface="ＭＳ ゴシック" panose="020B0609070205080204" pitchFamily="49" charset="-128"/>
            </a:endParaRPr>
          </a:p>
          <a:p>
            <a:r>
              <a:rPr lang="ja-JP" altLang="en-US" dirty="0" smtClean="0">
                <a:solidFill>
                  <a:srgbClr val="FF0000"/>
                </a:solidFill>
                <a:latin typeface="ＭＳ ゴシック" panose="020B0609070205080204" pitchFamily="49" charset="-128"/>
                <a:ea typeface="ＭＳ ゴシック" panose="020B0609070205080204" pitchFamily="49" charset="-128"/>
              </a:rPr>
              <a:t>　みましょう</a:t>
            </a:r>
            <a:r>
              <a:rPr lang="ja-JP" altLang="en-US" dirty="0">
                <a:solidFill>
                  <a:srgbClr val="FF0000"/>
                </a:solidFill>
                <a:latin typeface="ＭＳ ゴシック" panose="020B0609070205080204" pitchFamily="49" charset="-128"/>
                <a:ea typeface="ＭＳ ゴシック" panose="020B0609070205080204" pitchFamily="49" charset="-128"/>
              </a:rPr>
              <a:t>。</a:t>
            </a:r>
          </a:p>
        </p:txBody>
      </p:sp>
      <p:pic>
        <p:nvPicPr>
          <p:cNvPr id="2" name="図 1"/>
          <p:cNvPicPr>
            <a:picLocks noChangeAspect="1"/>
          </p:cNvPicPr>
          <p:nvPr/>
        </p:nvPicPr>
        <p:blipFill>
          <a:blip r:embed="rId3"/>
          <a:stretch>
            <a:fillRect/>
          </a:stretch>
        </p:blipFill>
        <p:spPr>
          <a:xfrm>
            <a:off x="274287" y="2169654"/>
            <a:ext cx="5090755" cy="4322585"/>
          </a:xfrm>
          <a:prstGeom prst="rect">
            <a:avLst/>
          </a:prstGeom>
        </p:spPr>
      </p:pic>
    </p:spTree>
    <p:extLst>
      <p:ext uri="{BB962C8B-B14F-4D97-AF65-F5344CB8AC3E}">
        <p14:creationId xmlns:p14="http://schemas.microsoft.com/office/powerpoint/2010/main" val="3049877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dirty="0"/>
          </a:p>
        </p:txBody>
      </p:sp>
      <p:sp>
        <p:nvSpPr>
          <p:cNvPr id="16" name="正方形/長方形 15"/>
          <p:cNvSpPr/>
          <p:nvPr/>
        </p:nvSpPr>
        <p:spPr>
          <a:xfrm>
            <a:off x="226571" y="678411"/>
            <a:ext cx="6359580"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オーバーハンドパスの個人の練習</a:t>
            </a:r>
            <a:endParaRPr lang="ja-JP" altLang="en-US" sz="3200" dirty="0"/>
          </a:p>
        </p:txBody>
      </p:sp>
      <p:sp>
        <p:nvSpPr>
          <p:cNvPr id="17" name="正方形/長方形 16"/>
          <p:cNvSpPr/>
          <p:nvPr/>
        </p:nvSpPr>
        <p:spPr>
          <a:xfrm>
            <a:off x="262280" y="1453733"/>
            <a:ext cx="4698722" cy="584775"/>
          </a:xfrm>
          <a:prstGeom prst="rect">
            <a:avLst/>
          </a:prstGeom>
          <a:solidFill>
            <a:schemeClr val="accent2">
              <a:lumMod val="40000"/>
              <a:lumOff val="60000"/>
            </a:schemeClr>
          </a:solidFill>
        </p:spPr>
        <p:txBody>
          <a:bodyPr wrap="none">
            <a:spAutoFit/>
          </a:bodyPr>
          <a:lstStyle/>
          <a:p>
            <a:r>
              <a:rPr lang="ja-JP" altLang="en-US" sz="3200" dirty="0">
                <a:latin typeface="ＭＳ ゴシック" panose="020B0609070205080204" pitchFamily="49" charset="-128"/>
                <a:ea typeface="ＭＳ ゴシック" panose="020B0609070205080204" pitchFamily="49" charset="-128"/>
              </a:rPr>
              <a:t>壁に目印を</a:t>
            </a:r>
            <a:r>
              <a:rPr lang="ja-JP" altLang="en-US" sz="3200" dirty="0" smtClean="0">
                <a:latin typeface="ＭＳ ゴシック" panose="020B0609070205080204" pitchFamily="49" charset="-128"/>
                <a:ea typeface="ＭＳ ゴシック" panose="020B0609070205080204" pitchFamily="49" charset="-128"/>
              </a:rPr>
              <a:t>付けパス練習</a:t>
            </a:r>
            <a:endParaRPr lang="ja-JP" altLang="en-US" sz="3200" dirty="0"/>
          </a:p>
        </p:txBody>
      </p:sp>
      <p:sp>
        <p:nvSpPr>
          <p:cNvPr id="18" name="正方形/長方形 17"/>
          <p:cNvSpPr/>
          <p:nvPr/>
        </p:nvSpPr>
        <p:spPr>
          <a:xfrm>
            <a:off x="5629553" y="2496065"/>
            <a:ext cx="3181416" cy="2677656"/>
          </a:xfrm>
          <a:prstGeom prst="rect">
            <a:avLst/>
          </a:prstGeom>
          <a:solidFill>
            <a:schemeClr val="accent4">
              <a:lumMod val="40000"/>
              <a:lumOff val="60000"/>
            </a:schemeClr>
          </a:solidFill>
        </p:spPr>
        <p:txBody>
          <a:bodyPr wrap="squar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　壁に目印をつけてそこをめがけてパスを続けられることができるようにします。最初は壁になるべく近づいて回数を決めて挑戦しましょう。</a:t>
            </a:r>
            <a:endParaRPr lang="ja-JP" altLang="en-US" sz="2400" dirty="0">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a:blip r:embed="rId3"/>
          <a:stretch>
            <a:fillRect/>
          </a:stretch>
        </p:blipFill>
        <p:spPr>
          <a:xfrm>
            <a:off x="262280" y="2229055"/>
            <a:ext cx="5192587" cy="4276248"/>
          </a:xfrm>
          <a:prstGeom prst="rect">
            <a:avLst/>
          </a:prstGeom>
        </p:spPr>
      </p:pic>
    </p:spTree>
    <p:extLst>
      <p:ext uri="{BB962C8B-B14F-4D97-AF65-F5344CB8AC3E}">
        <p14:creationId xmlns:p14="http://schemas.microsoft.com/office/powerpoint/2010/main" val="2059915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dirty="0"/>
          </a:p>
        </p:txBody>
      </p:sp>
      <p:sp>
        <p:nvSpPr>
          <p:cNvPr id="5" name="正方形/長方形 4"/>
          <p:cNvSpPr/>
          <p:nvPr/>
        </p:nvSpPr>
        <p:spPr>
          <a:xfrm>
            <a:off x="164787" y="652273"/>
            <a:ext cx="6083098"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アンダーハンドパスのポイント</a:t>
            </a:r>
            <a:endParaRPr lang="ja-JP" altLang="en-US" sz="3200" dirty="0"/>
          </a:p>
        </p:txBody>
      </p:sp>
      <p:sp>
        <p:nvSpPr>
          <p:cNvPr id="9" name="正方形/長方形 8"/>
          <p:cNvSpPr/>
          <p:nvPr/>
        </p:nvSpPr>
        <p:spPr>
          <a:xfrm>
            <a:off x="1857140" y="5657114"/>
            <a:ext cx="1881633"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基本姿勢</a:t>
            </a:r>
            <a:endParaRPr lang="ja-JP" altLang="en-US" sz="3200" dirty="0"/>
          </a:p>
        </p:txBody>
      </p:sp>
      <p:sp>
        <p:nvSpPr>
          <p:cNvPr id="10" name="正方形/長方形 9"/>
          <p:cNvSpPr/>
          <p:nvPr/>
        </p:nvSpPr>
        <p:spPr>
          <a:xfrm>
            <a:off x="6457950" y="4677601"/>
            <a:ext cx="1847850"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うでの形</a:t>
            </a:r>
            <a:endParaRPr lang="ja-JP" altLang="en-US" sz="3200" dirty="0"/>
          </a:p>
        </p:txBody>
      </p:sp>
      <p:sp>
        <p:nvSpPr>
          <p:cNvPr id="12" name="正方形/長方形 11"/>
          <p:cNvSpPr/>
          <p:nvPr/>
        </p:nvSpPr>
        <p:spPr>
          <a:xfrm>
            <a:off x="5613277" y="5349338"/>
            <a:ext cx="3280083" cy="1200329"/>
          </a:xfrm>
          <a:prstGeom prst="rect">
            <a:avLst/>
          </a:prstGeom>
          <a:solidFill>
            <a:schemeClr val="accent5">
              <a:lumMod val="20000"/>
              <a:lumOff val="80000"/>
            </a:schemeClr>
          </a:solidFill>
        </p:spPr>
        <p:txBody>
          <a:bodyPr wrap="square">
            <a:spAutoFit/>
          </a:bodyPr>
          <a:lstStyle/>
          <a:p>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片方</a:t>
            </a:r>
            <a:r>
              <a:rPr lang="ja-JP" altLang="en-US" sz="2400" dirty="0">
                <a:solidFill>
                  <a:srgbClr val="000000"/>
                </a:solidFill>
                <a:latin typeface="ＭＳ ゴシック" panose="020B0609070205080204" pitchFamily="49" charset="-128"/>
                <a:ea typeface="ＭＳ ゴシック" panose="020B0609070205080204" pitchFamily="49" charset="-128"/>
              </a:rPr>
              <a:t>の手の指を片方の手の指で</a:t>
            </a:r>
            <a:r>
              <a:rPr lang="ja-JP" altLang="en-US" sz="2400" dirty="0" smtClean="0">
                <a:solidFill>
                  <a:srgbClr val="000000"/>
                </a:solidFill>
                <a:latin typeface="ＭＳ ゴシック" panose="020B0609070205080204" pitchFamily="49" charset="-128"/>
                <a:ea typeface="ＭＳ ゴシック" panose="020B0609070205080204" pitchFamily="49" charset="-128"/>
              </a:rPr>
              <a:t>包み込み，親指</a:t>
            </a:r>
            <a:r>
              <a:rPr lang="ja-JP" altLang="en-US" sz="2400" dirty="0">
                <a:solidFill>
                  <a:srgbClr val="000000"/>
                </a:solidFill>
                <a:latin typeface="ＭＳ ゴシック" panose="020B0609070205080204" pitchFamily="49" charset="-128"/>
                <a:ea typeface="ＭＳ ゴシック" panose="020B0609070205080204" pitchFamily="49" charset="-128"/>
              </a:rPr>
              <a:t>を</a:t>
            </a:r>
            <a:r>
              <a:rPr lang="ja-JP" altLang="en-US" sz="2400" dirty="0" smtClean="0">
                <a:solidFill>
                  <a:srgbClr val="000000"/>
                </a:solidFill>
                <a:latin typeface="ＭＳ ゴシック" panose="020B0609070205080204" pitchFamily="49" charset="-128"/>
                <a:ea typeface="ＭＳ ゴシック" panose="020B0609070205080204" pitchFamily="49" charset="-128"/>
              </a:rPr>
              <a:t>合わせます。</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grpSp>
        <p:nvGrpSpPr>
          <p:cNvPr id="14" name="グループ化 13"/>
          <p:cNvGrpSpPr/>
          <p:nvPr/>
        </p:nvGrpSpPr>
        <p:grpSpPr>
          <a:xfrm>
            <a:off x="5727994" y="2394914"/>
            <a:ext cx="3050655" cy="2241192"/>
            <a:chOff x="5626731" y="1567850"/>
            <a:chExt cx="3050655" cy="2241192"/>
          </a:xfrm>
        </p:grpSpPr>
        <p:pic>
          <p:nvPicPr>
            <p:cNvPr id="8" name="図 7"/>
            <p:cNvPicPr>
              <a:picLocks noChangeAspect="1"/>
            </p:cNvPicPr>
            <p:nvPr/>
          </p:nvPicPr>
          <p:blipFill>
            <a:blip r:embed="rId3"/>
            <a:stretch>
              <a:fillRect/>
            </a:stretch>
          </p:blipFill>
          <p:spPr>
            <a:xfrm>
              <a:off x="5626731" y="1617590"/>
              <a:ext cx="3050655" cy="2191452"/>
            </a:xfrm>
            <a:prstGeom prst="rect">
              <a:avLst/>
            </a:prstGeom>
          </p:spPr>
        </p:pic>
        <p:sp>
          <p:nvSpPr>
            <p:cNvPr id="13" name="ドーナツ 12"/>
            <p:cNvSpPr/>
            <p:nvPr/>
          </p:nvSpPr>
          <p:spPr>
            <a:xfrm>
              <a:off x="6610865" y="1567850"/>
              <a:ext cx="1284917" cy="1125923"/>
            </a:xfrm>
            <a:prstGeom prst="donut">
              <a:avLst>
                <a:gd name="adj" fmla="val 750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正方形/長方形 14"/>
          <p:cNvSpPr/>
          <p:nvPr/>
        </p:nvSpPr>
        <p:spPr>
          <a:xfrm>
            <a:off x="5613277" y="1375613"/>
            <a:ext cx="3280083" cy="830997"/>
          </a:xfrm>
          <a:prstGeom prst="rect">
            <a:avLst/>
          </a:prstGeom>
          <a:solidFill>
            <a:schemeClr val="accent5">
              <a:lumMod val="20000"/>
              <a:lumOff val="80000"/>
            </a:schemeClr>
          </a:solidFill>
        </p:spPr>
        <p:txBody>
          <a:bodyPr wrap="square">
            <a:spAutoFit/>
          </a:bodyPr>
          <a:lstStyle/>
          <a:p>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このあたりにボール</a:t>
            </a:r>
            <a:r>
              <a:rPr lang="ja-JP" altLang="en-US" sz="2400" dirty="0" smtClean="0">
                <a:solidFill>
                  <a:srgbClr val="000000"/>
                </a:solidFill>
                <a:latin typeface="ＭＳ ゴシック" panose="020B0609070205080204" pitchFamily="49" charset="-128"/>
                <a:ea typeface="ＭＳ ゴシック" panose="020B0609070205080204" pitchFamily="49" charset="-128"/>
              </a:rPr>
              <a:t>を当てるようにします</a:t>
            </a:r>
            <a:r>
              <a:rPr lang="ja-JP" altLang="en-US" sz="2400" dirty="0" smtClean="0">
                <a:solidFill>
                  <a:srgbClr val="000000"/>
                </a:solidFill>
                <a:latin typeface="ＭＳ ゴシック" panose="020B0609070205080204" pitchFamily="49" charset="-128"/>
                <a:ea typeface="ＭＳ ゴシック" panose="020B0609070205080204" pitchFamily="49" charset="-128"/>
              </a:rPr>
              <a:t>。</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sp>
        <p:nvSpPr>
          <p:cNvPr id="16" name="下矢印 15"/>
          <p:cNvSpPr/>
          <p:nvPr/>
        </p:nvSpPr>
        <p:spPr>
          <a:xfrm>
            <a:off x="7230920" y="2195754"/>
            <a:ext cx="233332" cy="1883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164787" y="1375613"/>
            <a:ext cx="5323454" cy="3886763"/>
          </a:xfrm>
          <a:prstGeom prst="rect">
            <a:avLst/>
          </a:prstGeom>
        </p:spPr>
      </p:pic>
    </p:spTree>
    <p:extLst>
      <p:ext uri="{BB962C8B-B14F-4D97-AF65-F5344CB8AC3E}">
        <p14:creationId xmlns:p14="http://schemas.microsoft.com/office/powerpoint/2010/main" val="1697502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dirty="0"/>
          </a:p>
        </p:txBody>
      </p:sp>
      <p:sp>
        <p:nvSpPr>
          <p:cNvPr id="10" name="正方形/長方形 9"/>
          <p:cNvSpPr/>
          <p:nvPr/>
        </p:nvSpPr>
        <p:spPr>
          <a:xfrm>
            <a:off x="4326409" y="2320855"/>
            <a:ext cx="4263081" cy="1938992"/>
          </a:xfrm>
          <a:prstGeom prst="rect">
            <a:avLst/>
          </a:prstGeom>
          <a:solidFill>
            <a:schemeClr val="accent5">
              <a:lumMod val="20000"/>
              <a:lumOff val="80000"/>
            </a:schemeClr>
          </a:solidFill>
        </p:spPr>
        <p:txBody>
          <a:bodyPr wrap="squar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・ボールをうでのどこに当て　</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たらうまく続けられるか　　</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な？</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smtClean="0">
                <a:solidFill>
                  <a:srgbClr val="000000"/>
                </a:solidFill>
                <a:latin typeface="ＭＳ ゴシック" panose="020B0609070205080204" pitchFamily="49" charset="-128"/>
                <a:ea typeface="ＭＳ ゴシック" panose="020B0609070205080204" pitchFamily="49" charset="-128"/>
              </a:rPr>
              <a:t>・どんな強さで上げるとよい　　</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かな？</a:t>
            </a:r>
            <a:endParaRPr lang="ja-JP" altLang="en-US" sz="2400" dirty="0"/>
          </a:p>
        </p:txBody>
      </p:sp>
      <p:sp>
        <p:nvSpPr>
          <p:cNvPr id="12" name="正方形/長方形 11"/>
          <p:cNvSpPr/>
          <p:nvPr/>
        </p:nvSpPr>
        <p:spPr>
          <a:xfrm>
            <a:off x="4386648" y="4378329"/>
            <a:ext cx="4263081" cy="1938992"/>
          </a:xfrm>
          <a:prstGeom prst="rect">
            <a:avLst/>
          </a:prstGeom>
          <a:solidFill>
            <a:schemeClr val="accent5">
              <a:lumMod val="20000"/>
              <a:lumOff val="80000"/>
            </a:schemeClr>
          </a:solidFill>
        </p:spPr>
        <p:txBody>
          <a:bodyPr wrap="square">
            <a:spAutoFit/>
          </a:bodyPr>
          <a:lstStyle/>
          <a:p>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自分のききうでで連続してボールを真上に上げます。</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目標回数を設定して，徐々に回数を</a:t>
            </a:r>
            <a:r>
              <a:rPr lang="ja-JP" altLang="en-US" sz="2400" dirty="0">
                <a:solidFill>
                  <a:srgbClr val="000000"/>
                </a:solidFill>
                <a:latin typeface="ＭＳ ゴシック" panose="020B0609070205080204" pitchFamily="49" charset="-128"/>
                <a:ea typeface="ＭＳ ゴシック" panose="020B0609070205080204" pitchFamily="49" charset="-128"/>
              </a:rPr>
              <a:t>増</a:t>
            </a:r>
            <a:r>
              <a:rPr lang="ja-JP" altLang="en-US" sz="2400" dirty="0" smtClean="0">
                <a:solidFill>
                  <a:srgbClr val="000000"/>
                </a:solidFill>
                <a:latin typeface="ＭＳ ゴシック" panose="020B0609070205080204" pitchFamily="49" charset="-128"/>
                <a:ea typeface="ＭＳ ゴシック" panose="020B0609070205080204" pitchFamily="49" charset="-128"/>
              </a:rPr>
              <a:t>やしていきましょう。</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314925" y="735397"/>
            <a:ext cx="6359580"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アンダーハンドパスの個人の練習</a:t>
            </a:r>
            <a:endParaRPr lang="ja-JP" altLang="en-US" sz="3200" dirty="0"/>
          </a:p>
        </p:txBody>
      </p:sp>
      <p:sp>
        <p:nvSpPr>
          <p:cNvPr id="18" name="正方形/長方形 17"/>
          <p:cNvSpPr/>
          <p:nvPr/>
        </p:nvSpPr>
        <p:spPr>
          <a:xfrm>
            <a:off x="314925" y="1528126"/>
            <a:ext cx="7160935" cy="584775"/>
          </a:xfrm>
          <a:prstGeom prst="rect">
            <a:avLst/>
          </a:prstGeom>
          <a:solidFill>
            <a:schemeClr val="accent2">
              <a:lumMod val="40000"/>
              <a:lumOff val="60000"/>
            </a:schemeClr>
          </a:solidFill>
        </p:spPr>
        <p:txBody>
          <a:bodyPr wrap="non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片方のうでで，真上にボールを上げる</a:t>
            </a:r>
            <a:endParaRPr lang="ja-JP" altLang="en-US" sz="3200" dirty="0"/>
          </a:p>
        </p:txBody>
      </p:sp>
      <p:pic>
        <p:nvPicPr>
          <p:cNvPr id="2" name="図 1"/>
          <p:cNvPicPr>
            <a:picLocks noChangeAspect="1"/>
          </p:cNvPicPr>
          <p:nvPr/>
        </p:nvPicPr>
        <p:blipFill>
          <a:blip r:embed="rId3"/>
          <a:stretch>
            <a:fillRect/>
          </a:stretch>
        </p:blipFill>
        <p:spPr>
          <a:xfrm>
            <a:off x="314924" y="2320855"/>
            <a:ext cx="3687371" cy="4400621"/>
          </a:xfrm>
          <a:prstGeom prst="rect">
            <a:avLst/>
          </a:prstGeom>
        </p:spPr>
      </p:pic>
    </p:spTree>
    <p:extLst>
      <p:ext uri="{BB962C8B-B14F-4D97-AF65-F5344CB8AC3E}">
        <p14:creationId xmlns:p14="http://schemas.microsoft.com/office/powerpoint/2010/main" val="120463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dirty="0"/>
          </a:p>
        </p:txBody>
      </p:sp>
      <p:sp>
        <p:nvSpPr>
          <p:cNvPr id="10" name="正方形/長方形 9"/>
          <p:cNvSpPr/>
          <p:nvPr/>
        </p:nvSpPr>
        <p:spPr>
          <a:xfrm>
            <a:off x="5887699" y="2939380"/>
            <a:ext cx="2744744" cy="1200329"/>
          </a:xfrm>
          <a:prstGeom prst="rect">
            <a:avLst/>
          </a:prstGeom>
          <a:solidFill>
            <a:schemeClr val="accent5">
              <a:lumMod val="20000"/>
              <a:lumOff val="80000"/>
            </a:schemeClr>
          </a:solidFill>
        </p:spPr>
        <p:txBody>
          <a:bodyPr wrap="square">
            <a:spAutoFit/>
          </a:bodyPr>
          <a:lstStyle/>
          <a:p>
            <a:r>
              <a:rPr lang="ja-JP" altLang="en-US" dirty="0">
                <a:solidFill>
                  <a:srgbClr val="000000"/>
                </a:solidFill>
                <a:latin typeface="ＭＳ ゴシック" panose="020B0609070205080204" pitchFamily="49" charset="-128"/>
                <a:ea typeface="ＭＳ ゴシック" panose="020B0609070205080204" pitchFamily="49" charset="-128"/>
              </a:rPr>
              <a:t>ボール</a:t>
            </a:r>
            <a:r>
              <a:rPr lang="ja-JP" altLang="en-US" dirty="0" smtClean="0">
                <a:solidFill>
                  <a:srgbClr val="000000"/>
                </a:solidFill>
                <a:latin typeface="ＭＳ ゴシック" panose="020B0609070205080204" pitchFamily="49" charset="-128"/>
                <a:ea typeface="ＭＳ ゴシック" panose="020B0609070205080204" pitchFamily="49" charset="-128"/>
              </a:rPr>
              <a:t>の下を手の平でやさしくたたくようにして，ボールをコントロールします。</a:t>
            </a:r>
            <a:endParaRPr lang="ja-JP" altLang="en-US" dirty="0"/>
          </a:p>
        </p:txBody>
      </p:sp>
      <p:sp>
        <p:nvSpPr>
          <p:cNvPr id="12" name="正方形/長方形 11"/>
          <p:cNvSpPr/>
          <p:nvPr/>
        </p:nvSpPr>
        <p:spPr>
          <a:xfrm>
            <a:off x="5887699" y="4509366"/>
            <a:ext cx="2744744" cy="1754326"/>
          </a:xfrm>
          <a:prstGeom prst="rect">
            <a:avLst/>
          </a:prstGeom>
          <a:solidFill>
            <a:schemeClr val="accent5">
              <a:lumMod val="20000"/>
              <a:lumOff val="80000"/>
            </a:schemeClr>
          </a:solidFill>
        </p:spPr>
        <p:txBody>
          <a:bodyPr wrap="square">
            <a:spAutoFit/>
          </a:bodyPr>
          <a:lstStyle/>
          <a:p>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dirty="0" smtClean="0">
                <a:solidFill>
                  <a:srgbClr val="000000"/>
                </a:solidFill>
                <a:latin typeface="ＭＳ ゴシック" panose="020B0609070205080204" pitchFamily="49" charset="-128"/>
                <a:ea typeface="ＭＳ ゴシック" panose="020B0609070205080204" pitchFamily="49" charset="-128"/>
              </a:rPr>
              <a:t>両うでで交互で連続してボールを真上に上げます。</a:t>
            </a:r>
            <a:endParaRPr lang="en-US" altLang="ja-JP" dirty="0" smtClean="0">
              <a:solidFill>
                <a:srgbClr val="000000"/>
              </a:solidFill>
              <a:latin typeface="ＭＳ ゴシック" panose="020B0609070205080204" pitchFamily="49" charset="-128"/>
              <a:ea typeface="ＭＳ ゴシック" panose="020B0609070205080204" pitchFamily="49" charset="-128"/>
            </a:endParaRPr>
          </a:p>
          <a:p>
            <a:r>
              <a:rPr lang="ja-JP" altLang="en-US" dirty="0">
                <a:solidFill>
                  <a:srgbClr val="000000"/>
                </a:solidFill>
                <a:latin typeface="ＭＳ ゴシック" panose="020B0609070205080204" pitchFamily="49" charset="-128"/>
                <a:ea typeface="ＭＳ ゴシック" panose="020B0609070205080204" pitchFamily="49" charset="-128"/>
              </a:rPr>
              <a:t>　</a:t>
            </a:r>
            <a:r>
              <a:rPr lang="ja-JP" altLang="en-US" dirty="0" smtClean="0">
                <a:solidFill>
                  <a:srgbClr val="000000"/>
                </a:solidFill>
                <a:latin typeface="ＭＳ ゴシック" panose="020B0609070205080204" pitchFamily="49" charset="-128"/>
                <a:ea typeface="ＭＳ ゴシック" panose="020B0609070205080204" pitchFamily="49" charset="-128"/>
              </a:rPr>
              <a:t>ききうででない手でもコントロールできるようにします。</a:t>
            </a:r>
            <a:endParaRPr lang="ja-JP" altLang="en-US" dirty="0">
              <a:solidFill>
                <a:srgbClr val="000000"/>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287977" y="713730"/>
            <a:ext cx="8267100" cy="584775"/>
          </a:xfrm>
          <a:prstGeom prst="rect">
            <a:avLst/>
          </a:prstGeom>
          <a:solidFill>
            <a:schemeClr val="accent5">
              <a:lumMod val="20000"/>
              <a:lumOff val="8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５０グラムのボールでのパスの個人の練習</a:t>
            </a:r>
            <a:endParaRPr lang="ja-JP" altLang="en-US" sz="3200" dirty="0"/>
          </a:p>
        </p:txBody>
      </p:sp>
      <p:sp>
        <p:nvSpPr>
          <p:cNvPr id="18" name="正方形/長方形 17"/>
          <p:cNvSpPr/>
          <p:nvPr/>
        </p:nvSpPr>
        <p:spPr>
          <a:xfrm>
            <a:off x="314925" y="1528126"/>
            <a:ext cx="7571303" cy="461665"/>
          </a:xfrm>
          <a:prstGeom prst="rect">
            <a:avLst/>
          </a:prstGeom>
          <a:solidFill>
            <a:schemeClr val="accent2">
              <a:lumMod val="40000"/>
              <a:lumOff val="60000"/>
            </a:schemeClr>
          </a:solidFill>
        </p:spPr>
        <p:txBody>
          <a:bodyPr wrap="non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うでを片方ずつ交互につかい</a:t>
            </a:r>
            <a:r>
              <a:rPr lang="ja-JP" altLang="en-US" sz="2400" dirty="0" smtClean="0">
                <a:solidFill>
                  <a:srgbClr val="000000"/>
                </a:solidFill>
                <a:latin typeface="ＭＳ ゴシック" panose="020B0609070205080204" pitchFamily="49" charset="-128"/>
                <a:ea typeface="ＭＳ ゴシック" panose="020B0609070205080204" pitchFamily="49" charset="-128"/>
              </a:rPr>
              <a:t>，真上にボールを上げる</a:t>
            </a:r>
            <a:endParaRPr lang="ja-JP" altLang="en-US" sz="2400" dirty="0"/>
          </a:p>
        </p:txBody>
      </p:sp>
      <p:pic>
        <p:nvPicPr>
          <p:cNvPr id="4" name="図 3"/>
          <p:cNvPicPr>
            <a:picLocks noChangeAspect="1"/>
          </p:cNvPicPr>
          <p:nvPr/>
        </p:nvPicPr>
        <p:blipFill>
          <a:blip r:embed="rId3"/>
          <a:stretch>
            <a:fillRect/>
          </a:stretch>
        </p:blipFill>
        <p:spPr>
          <a:xfrm>
            <a:off x="314925" y="2219411"/>
            <a:ext cx="5455753" cy="4312017"/>
          </a:xfrm>
          <a:prstGeom prst="rect">
            <a:avLst/>
          </a:prstGeom>
        </p:spPr>
      </p:pic>
    </p:spTree>
    <p:extLst>
      <p:ext uri="{BB962C8B-B14F-4D97-AF65-F5344CB8AC3E}">
        <p14:creationId xmlns:p14="http://schemas.microsoft.com/office/powerpoint/2010/main" val="11366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9" name="正方形/長方形 8"/>
          <p:cNvSpPr/>
          <p:nvPr/>
        </p:nvSpPr>
        <p:spPr>
          <a:xfrm>
            <a:off x="458529" y="243450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t>「</a:t>
            </a:r>
            <a:r>
              <a:rPr kumimoji="1" lang="ja-JP" altLang="en-US" sz="6600" dirty="0" smtClean="0"/>
              <a:t>知識及び技能」編</a:t>
            </a:r>
            <a:endParaRPr kumimoji="1" lang="en-US" altLang="ja-JP" sz="6600" dirty="0" smtClean="0"/>
          </a:p>
          <a:p>
            <a:pPr algn="ctr"/>
            <a:endParaRPr kumimoji="1" lang="en-US" altLang="ja-JP" sz="4000" dirty="0" smtClean="0"/>
          </a:p>
          <a:p>
            <a:pPr algn="ctr"/>
            <a:r>
              <a:rPr kumimoji="1" lang="ja-JP" altLang="en-US" sz="8000" dirty="0" smtClean="0"/>
              <a:t>知識</a:t>
            </a:r>
            <a:endParaRPr kumimoji="1" lang="ja-JP" altLang="en-US" sz="8000" dirty="0"/>
          </a:p>
        </p:txBody>
      </p:sp>
    </p:spTree>
    <p:extLst>
      <p:ext uri="{BB962C8B-B14F-4D97-AF65-F5344CB8AC3E}">
        <p14:creationId xmlns:p14="http://schemas.microsoft.com/office/powerpoint/2010/main" val="294647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5" name="正方形/長方形 4"/>
          <p:cNvSpPr/>
          <p:nvPr/>
        </p:nvSpPr>
        <p:spPr>
          <a:xfrm>
            <a:off x="495300" y="652273"/>
            <a:ext cx="8020050" cy="642072"/>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ＭＳ ゴシック" panose="020B0609070205080204" pitchFamily="49" charset="-128"/>
                <a:ea typeface="ＭＳ ゴシック" panose="020B0609070205080204" pitchFamily="49" charset="-128"/>
              </a:rPr>
              <a:t>ソフトバレーボールはどんなゲーム？</a:t>
            </a:r>
            <a:endParaRPr kumimoji="1" lang="en-US" altLang="ja-JP" sz="3600" dirty="0" smtClean="0">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1308309" y="1372266"/>
            <a:ext cx="6100205" cy="642072"/>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dirty="0">
                <a:latin typeface="ＭＳ ゴシック" panose="020B0609070205080204" pitchFamily="49" charset="-128"/>
                <a:ea typeface="ＭＳ ゴシック" panose="020B0609070205080204" pitchFamily="49" charset="-128"/>
              </a:rPr>
              <a:t>ソフトバレーボールを基にした簡易化されたゲーム</a:t>
            </a:r>
            <a:endParaRPr kumimoji="1" lang="en-US" altLang="ja-JP" sz="2000" dirty="0" smtClean="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495300" y="5640597"/>
            <a:ext cx="4572000" cy="923330"/>
          </a:xfrm>
          <a:prstGeom prst="rect">
            <a:avLst/>
          </a:prstGeom>
          <a:solidFill>
            <a:schemeClr val="accent5">
              <a:lumMod val="40000"/>
              <a:lumOff val="60000"/>
            </a:schemeClr>
          </a:solidFill>
        </p:spPr>
        <p:txBody>
          <a:bodyPr>
            <a:spAutoFit/>
          </a:bodyPr>
          <a:lstStyle/>
          <a:p>
            <a:r>
              <a:rPr lang="ja-JP" altLang="en-US" dirty="0">
                <a:latin typeface="Jun101Pro-Light"/>
              </a:rPr>
              <a:t>コートは</a:t>
            </a:r>
            <a:r>
              <a:rPr lang="en-US" altLang="ja-JP" dirty="0">
                <a:latin typeface="Jun101Pro-Light"/>
              </a:rPr>
              <a:t>13m×6m</a:t>
            </a:r>
            <a:r>
              <a:rPr lang="ja-JP" altLang="en-US" dirty="0">
                <a:latin typeface="Jun101Pro-Light"/>
              </a:rPr>
              <a:t>程度。（バドミントンコートを利用すると</a:t>
            </a:r>
            <a:r>
              <a:rPr lang="ja-JP" altLang="en-US" dirty="0" smtClean="0">
                <a:latin typeface="Jun101Pro-Light"/>
              </a:rPr>
              <a:t>よいでしょう。）</a:t>
            </a:r>
            <a:endParaRPr lang="ja-JP" altLang="en-US" dirty="0">
              <a:latin typeface="Jun101Pro-Light"/>
            </a:endParaRPr>
          </a:p>
          <a:p>
            <a:r>
              <a:rPr lang="ja-JP" altLang="en-US" dirty="0">
                <a:latin typeface="Jun101Pro-Light"/>
              </a:rPr>
              <a:t>ネットの高さ</a:t>
            </a:r>
            <a:r>
              <a:rPr lang="ja-JP" altLang="en-US" dirty="0" smtClean="0">
                <a:latin typeface="Jun101Pro-Light"/>
              </a:rPr>
              <a:t>は１５</a:t>
            </a:r>
            <a:r>
              <a:rPr lang="ja-JP" altLang="en-US" dirty="0">
                <a:latin typeface="Jun101Pro-Light"/>
              </a:rPr>
              <a:t>５</a:t>
            </a:r>
            <a:r>
              <a:rPr lang="ja-JP" altLang="en-US" dirty="0" smtClean="0">
                <a:latin typeface="Jun101Pro-Light"/>
              </a:rPr>
              <a:t>～</a:t>
            </a:r>
            <a:r>
              <a:rPr lang="ja-JP" altLang="en-US" dirty="0">
                <a:latin typeface="Jun101Pro-Light"/>
              </a:rPr>
              <a:t>１８０ｃｍ</a:t>
            </a:r>
            <a:endParaRPr lang="ja-JP" altLang="en-US" dirty="0"/>
          </a:p>
        </p:txBody>
      </p:sp>
      <p:pic>
        <p:nvPicPr>
          <p:cNvPr id="11" name="図 10"/>
          <p:cNvPicPr>
            <a:picLocks noChangeAspect="1"/>
          </p:cNvPicPr>
          <p:nvPr/>
        </p:nvPicPr>
        <p:blipFill>
          <a:blip r:embed="rId3"/>
          <a:stretch>
            <a:fillRect/>
          </a:stretch>
        </p:blipFill>
        <p:spPr>
          <a:xfrm>
            <a:off x="528250" y="2730529"/>
            <a:ext cx="4490519" cy="2788467"/>
          </a:xfrm>
          <a:prstGeom prst="rect">
            <a:avLst/>
          </a:prstGeom>
        </p:spPr>
      </p:pic>
      <p:sp>
        <p:nvSpPr>
          <p:cNvPr id="12" name="正方形/長方形 11"/>
          <p:cNvSpPr/>
          <p:nvPr/>
        </p:nvSpPr>
        <p:spPr>
          <a:xfrm>
            <a:off x="5916208" y="5603074"/>
            <a:ext cx="2533434" cy="1077218"/>
          </a:xfrm>
          <a:prstGeom prst="rect">
            <a:avLst/>
          </a:prstGeom>
          <a:solidFill>
            <a:schemeClr val="accent5">
              <a:lumMod val="40000"/>
              <a:lumOff val="60000"/>
            </a:schemeClr>
          </a:solidFill>
        </p:spPr>
        <p:txBody>
          <a:bodyPr wrap="square">
            <a:spAutoFit/>
          </a:bodyPr>
          <a:lstStyle/>
          <a:p>
            <a:r>
              <a:rPr lang="ja-JP" altLang="en-US" sz="1600" dirty="0" smtClean="0">
                <a:latin typeface="Jun101Pro-Light"/>
              </a:rPr>
              <a:t>４人のうち３人がコートに入ります。</a:t>
            </a:r>
            <a:endParaRPr lang="ja-JP" altLang="en-US" sz="1600" dirty="0">
              <a:latin typeface="Jun101Pro-Light"/>
            </a:endParaRPr>
          </a:p>
          <a:p>
            <a:r>
              <a:rPr lang="ja-JP" altLang="en-US" sz="1600" dirty="0">
                <a:latin typeface="Jun101Pro-Light"/>
              </a:rPr>
              <a:t>ローテーション例</a:t>
            </a:r>
          </a:p>
          <a:p>
            <a:r>
              <a:rPr lang="ja-JP" altLang="en-US" sz="1600" dirty="0">
                <a:latin typeface="Jun101Pro-Light"/>
              </a:rPr>
              <a:t>（番号はサーブ順）</a:t>
            </a:r>
            <a:endParaRPr lang="ja-JP" altLang="en-US" dirty="0"/>
          </a:p>
        </p:txBody>
      </p:sp>
      <p:grpSp>
        <p:nvGrpSpPr>
          <p:cNvPr id="32" name="グループ化 31"/>
          <p:cNvGrpSpPr/>
          <p:nvPr/>
        </p:nvGrpSpPr>
        <p:grpSpPr>
          <a:xfrm>
            <a:off x="5916208" y="2740496"/>
            <a:ext cx="2533434" cy="2635159"/>
            <a:chOff x="6076949" y="2889529"/>
            <a:chExt cx="2248567" cy="2470465"/>
          </a:xfrm>
        </p:grpSpPr>
        <p:pic>
          <p:nvPicPr>
            <p:cNvPr id="4" name="図 3"/>
            <p:cNvPicPr>
              <a:picLocks noChangeAspect="1"/>
            </p:cNvPicPr>
            <p:nvPr/>
          </p:nvPicPr>
          <p:blipFill>
            <a:blip r:embed="rId4"/>
            <a:stretch>
              <a:fillRect/>
            </a:stretch>
          </p:blipFill>
          <p:spPr>
            <a:xfrm>
              <a:off x="6076949" y="2889529"/>
              <a:ext cx="2248567" cy="2470465"/>
            </a:xfrm>
            <a:prstGeom prst="rect">
              <a:avLst/>
            </a:prstGeom>
          </p:spPr>
        </p:pic>
        <p:sp>
          <p:nvSpPr>
            <p:cNvPr id="21" name="左カーブ矢印 20"/>
            <p:cNvSpPr/>
            <p:nvPr/>
          </p:nvSpPr>
          <p:spPr>
            <a:xfrm rot="19592497">
              <a:off x="7574990" y="3635933"/>
              <a:ext cx="55998" cy="399004"/>
            </a:xfrm>
            <a:prstGeom prst="curvedLeftArrow">
              <a:avLst>
                <a:gd name="adj1" fmla="val 25000"/>
                <a:gd name="adj2" fmla="val 50000"/>
                <a:gd name="adj3" fmla="val 32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左カーブ矢印 21"/>
            <p:cNvSpPr/>
            <p:nvPr/>
          </p:nvSpPr>
          <p:spPr>
            <a:xfrm rot="2395943">
              <a:off x="7542813" y="4392367"/>
              <a:ext cx="120352" cy="705422"/>
            </a:xfrm>
            <a:prstGeom prst="curvedLeftArrow">
              <a:avLst>
                <a:gd name="adj1" fmla="val 25000"/>
                <a:gd name="adj2" fmla="val 54274"/>
                <a:gd name="adj3" fmla="val 32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左カーブ矢印 24"/>
            <p:cNvSpPr/>
            <p:nvPr/>
          </p:nvSpPr>
          <p:spPr>
            <a:xfrm rot="8449745">
              <a:off x="6665790" y="4477821"/>
              <a:ext cx="130001" cy="603049"/>
            </a:xfrm>
            <a:prstGeom prst="curvedLeftArrow">
              <a:avLst>
                <a:gd name="adj1" fmla="val 25000"/>
                <a:gd name="adj2" fmla="val 56063"/>
                <a:gd name="adj3" fmla="val 39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左カーブ矢印 25"/>
            <p:cNvSpPr/>
            <p:nvPr/>
          </p:nvSpPr>
          <p:spPr>
            <a:xfrm rot="2782711" flipH="1" flipV="1">
              <a:off x="6831091" y="3617857"/>
              <a:ext cx="45719" cy="336961"/>
            </a:xfrm>
            <a:prstGeom prst="curvedLeftArrow">
              <a:avLst>
                <a:gd name="adj1" fmla="val 25000"/>
                <a:gd name="adj2" fmla="val 50000"/>
                <a:gd name="adj3" fmla="val 32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6249307" y="4504527"/>
              <a:ext cx="302927" cy="369332"/>
            </a:xfrm>
            <a:prstGeom prst="rect">
              <a:avLst/>
            </a:prstGeom>
          </p:spPr>
          <p:txBody>
            <a:bodyPr wrap="square">
              <a:spAutoFit/>
            </a:bodyPr>
            <a:lstStyle/>
            <a:p>
              <a:r>
                <a:rPr lang="en-US" altLang="ja-JP" dirty="0">
                  <a:latin typeface="Jun101Pro-Light"/>
                </a:rPr>
                <a:t>1</a:t>
              </a:r>
              <a:endParaRPr lang="ja-JP" altLang="en-US" dirty="0">
                <a:latin typeface="Jun101Pro-Light"/>
              </a:endParaRPr>
            </a:p>
          </p:txBody>
        </p:sp>
        <p:sp>
          <p:nvSpPr>
            <p:cNvPr id="29" name="正方形/長方形 28"/>
            <p:cNvSpPr/>
            <p:nvPr/>
          </p:nvSpPr>
          <p:spPr>
            <a:xfrm>
              <a:off x="6820173" y="3674841"/>
              <a:ext cx="302927" cy="369332"/>
            </a:xfrm>
            <a:prstGeom prst="rect">
              <a:avLst/>
            </a:prstGeom>
          </p:spPr>
          <p:txBody>
            <a:bodyPr wrap="square">
              <a:spAutoFit/>
            </a:bodyPr>
            <a:lstStyle/>
            <a:p>
              <a:r>
                <a:rPr lang="ja-JP" altLang="en-US" dirty="0" smtClean="0">
                  <a:latin typeface="Jun101Pro-Light"/>
                </a:rPr>
                <a:t>４</a:t>
              </a:r>
              <a:endParaRPr lang="ja-JP" altLang="en-US" dirty="0">
                <a:latin typeface="Jun101Pro-Light"/>
              </a:endParaRPr>
            </a:p>
          </p:txBody>
        </p:sp>
        <p:sp>
          <p:nvSpPr>
            <p:cNvPr id="30" name="正方形/長方形 29"/>
            <p:cNvSpPr/>
            <p:nvPr/>
          </p:nvSpPr>
          <p:spPr>
            <a:xfrm>
              <a:off x="7812720" y="4184720"/>
              <a:ext cx="302927" cy="369332"/>
            </a:xfrm>
            <a:prstGeom prst="rect">
              <a:avLst/>
            </a:prstGeom>
          </p:spPr>
          <p:txBody>
            <a:bodyPr wrap="square">
              <a:spAutoFit/>
            </a:bodyPr>
            <a:lstStyle/>
            <a:p>
              <a:r>
                <a:rPr lang="ja-JP" altLang="en-US" dirty="0" smtClean="0">
                  <a:latin typeface="Jun101Pro-Light"/>
                </a:rPr>
                <a:t>３</a:t>
              </a:r>
              <a:endParaRPr lang="ja-JP" altLang="en-US" dirty="0">
                <a:latin typeface="Jun101Pro-Light"/>
              </a:endParaRPr>
            </a:p>
          </p:txBody>
        </p:sp>
        <p:sp>
          <p:nvSpPr>
            <p:cNvPr id="31" name="正方形/長方形 30"/>
            <p:cNvSpPr/>
            <p:nvPr/>
          </p:nvSpPr>
          <p:spPr>
            <a:xfrm>
              <a:off x="7212274" y="4974572"/>
              <a:ext cx="302927" cy="369332"/>
            </a:xfrm>
            <a:prstGeom prst="rect">
              <a:avLst/>
            </a:prstGeom>
          </p:spPr>
          <p:txBody>
            <a:bodyPr wrap="square">
              <a:spAutoFit/>
            </a:bodyPr>
            <a:lstStyle/>
            <a:p>
              <a:r>
                <a:rPr lang="ja-JP" altLang="en-US" dirty="0">
                  <a:latin typeface="Jun101Pro-Light"/>
                </a:rPr>
                <a:t>２</a:t>
              </a:r>
            </a:p>
          </p:txBody>
        </p:sp>
      </p:grpSp>
      <p:sp>
        <p:nvSpPr>
          <p:cNvPr id="33" name="正方形/長方形 32"/>
          <p:cNvSpPr/>
          <p:nvPr/>
        </p:nvSpPr>
        <p:spPr>
          <a:xfrm>
            <a:off x="3264339" y="3111088"/>
            <a:ext cx="954107" cy="276999"/>
          </a:xfrm>
          <a:prstGeom prst="rect">
            <a:avLst/>
          </a:prstGeom>
          <a:solidFill>
            <a:schemeClr val="bg1"/>
          </a:solidFill>
        </p:spPr>
        <p:txBody>
          <a:bodyPr wrap="none">
            <a:spAutoFit/>
          </a:bodyPr>
          <a:lstStyle/>
          <a:p>
            <a:r>
              <a:rPr lang="ja-JP" altLang="en-US" sz="1200" dirty="0" smtClean="0">
                <a:latin typeface="Jun101Pro-Light"/>
              </a:rPr>
              <a:t>アタッカー</a:t>
            </a:r>
            <a:endParaRPr lang="ja-JP" altLang="en-US" sz="1200" dirty="0">
              <a:latin typeface="Jun101Pro-Light"/>
            </a:endParaRPr>
          </a:p>
        </p:txBody>
      </p:sp>
      <p:sp>
        <p:nvSpPr>
          <p:cNvPr id="34" name="正方形/長方形 33"/>
          <p:cNvSpPr/>
          <p:nvPr/>
        </p:nvSpPr>
        <p:spPr>
          <a:xfrm>
            <a:off x="3767013" y="4923197"/>
            <a:ext cx="954107" cy="276999"/>
          </a:xfrm>
          <a:prstGeom prst="rect">
            <a:avLst/>
          </a:prstGeom>
          <a:solidFill>
            <a:schemeClr val="bg1"/>
          </a:solidFill>
        </p:spPr>
        <p:txBody>
          <a:bodyPr wrap="none">
            <a:spAutoFit/>
          </a:bodyPr>
          <a:lstStyle/>
          <a:p>
            <a:r>
              <a:rPr lang="ja-JP" altLang="en-US" sz="1200" dirty="0">
                <a:latin typeface="ＭＳ ゴシック" panose="020B0609070205080204" pitchFamily="49" charset="-128"/>
                <a:ea typeface="ＭＳ ゴシック" panose="020B0609070205080204" pitchFamily="49" charset="-128"/>
              </a:rPr>
              <a:t>レシーバ</a:t>
            </a:r>
            <a:r>
              <a:rPr lang="ja-JP" altLang="en-US" sz="1200" dirty="0" smtClean="0">
                <a:latin typeface="ＭＳ ゴシック" panose="020B0609070205080204" pitchFamily="49" charset="-128"/>
                <a:ea typeface="ＭＳ ゴシック" panose="020B0609070205080204" pitchFamily="49" charset="-128"/>
              </a:rPr>
              <a:t>ー</a:t>
            </a:r>
            <a:endParaRPr lang="ja-JP" altLang="en-US" sz="1200" dirty="0">
              <a:latin typeface="ＭＳ ゴシック" panose="020B0609070205080204" pitchFamily="49" charset="-128"/>
              <a:ea typeface="ＭＳ ゴシック" panose="020B0609070205080204" pitchFamily="49" charset="-128"/>
            </a:endParaRPr>
          </a:p>
        </p:txBody>
      </p:sp>
      <p:sp>
        <p:nvSpPr>
          <p:cNvPr id="36" name="正方形/長方形 35"/>
          <p:cNvSpPr/>
          <p:nvPr/>
        </p:nvSpPr>
        <p:spPr>
          <a:xfrm>
            <a:off x="2864230" y="4646198"/>
            <a:ext cx="800219" cy="276999"/>
          </a:xfrm>
          <a:prstGeom prst="rect">
            <a:avLst/>
          </a:prstGeom>
          <a:solidFill>
            <a:schemeClr val="bg1"/>
          </a:solidFill>
        </p:spPr>
        <p:txBody>
          <a:bodyPr wrap="none">
            <a:spAutoFit/>
          </a:bodyPr>
          <a:lstStyle/>
          <a:p>
            <a:r>
              <a:rPr lang="ja-JP" altLang="en-US" sz="1200" dirty="0">
                <a:latin typeface="ＭＳ ゴシック" panose="020B0609070205080204" pitchFamily="49" charset="-128"/>
                <a:ea typeface="ＭＳ ゴシック" panose="020B0609070205080204" pitchFamily="49" charset="-128"/>
              </a:rPr>
              <a:t>セッタ</a:t>
            </a:r>
            <a:r>
              <a:rPr lang="ja-JP" altLang="en-US" sz="1200" dirty="0" smtClean="0">
                <a:latin typeface="ＭＳ ゴシック" panose="020B0609070205080204" pitchFamily="49" charset="-128"/>
                <a:ea typeface="ＭＳ ゴシック" panose="020B0609070205080204" pitchFamily="49" charset="-128"/>
              </a:rPr>
              <a:t>ー</a:t>
            </a:r>
            <a:endParaRPr lang="ja-JP" altLang="en-US" sz="1200" dirty="0">
              <a:latin typeface="ＭＳ ゴシック" panose="020B0609070205080204" pitchFamily="49" charset="-128"/>
              <a:ea typeface="ＭＳ ゴシック" panose="020B0609070205080204" pitchFamily="49" charset="-128"/>
            </a:endParaRPr>
          </a:p>
        </p:txBody>
      </p:sp>
      <p:sp>
        <p:nvSpPr>
          <p:cNvPr id="38" name="角丸四角形吹き出し 37"/>
          <p:cNvSpPr/>
          <p:nvPr/>
        </p:nvSpPr>
        <p:spPr>
          <a:xfrm>
            <a:off x="227694" y="2383760"/>
            <a:ext cx="2236322" cy="886561"/>
          </a:xfrm>
          <a:prstGeom prst="wedgeRoundRectCallout">
            <a:avLst>
              <a:gd name="adj1" fmla="val 35423"/>
              <a:gd name="adj2" fmla="val 84798"/>
              <a:gd name="adj3" fmla="val 16667"/>
            </a:avLst>
          </a:prstGeom>
          <a:solidFill>
            <a:schemeClr val="bg1">
              <a:lumMod val="9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264359" y="2502762"/>
            <a:ext cx="2102541" cy="646331"/>
          </a:xfrm>
          <a:prstGeom prst="rect">
            <a:avLst/>
          </a:prstGeom>
          <a:solidFill>
            <a:schemeClr val="bg1"/>
          </a:solid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自陣のコート</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中央付近</a:t>
            </a:r>
            <a:r>
              <a:rPr lang="en-US" altLang="ja-JP" sz="1200" dirty="0">
                <a:latin typeface="ＭＳ ゴシック" panose="020B0609070205080204" pitchFamily="49" charset="-128"/>
                <a:ea typeface="ＭＳ ゴシック" panose="020B0609070205080204" pitchFamily="49" charset="-128"/>
              </a:rPr>
              <a:t>)</a:t>
            </a:r>
          </a:p>
          <a:p>
            <a:r>
              <a:rPr lang="ja-JP" altLang="en-US" sz="1200" dirty="0">
                <a:latin typeface="ＭＳ ゴシック" panose="020B0609070205080204" pitchFamily="49" charset="-128"/>
                <a:ea typeface="ＭＳ ゴシック" panose="020B0609070205080204" pitchFamily="49" charset="-128"/>
              </a:rPr>
              <a:t>から相手コートに向け</a:t>
            </a:r>
          </a:p>
          <a:p>
            <a:r>
              <a:rPr lang="ja-JP" altLang="en-US" sz="1200" dirty="0">
                <a:latin typeface="ＭＳ ゴシック" panose="020B0609070205080204" pitchFamily="49" charset="-128"/>
                <a:ea typeface="ＭＳ ゴシック" panose="020B0609070205080204" pitchFamily="49" charset="-128"/>
              </a:rPr>
              <a:t>サービスを</a:t>
            </a:r>
            <a:r>
              <a:rPr lang="ja-JP" altLang="en-US" sz="1200" dirty="0" smtClean="0">
                <a:latin typeface="ＭＳ ゴシック" panose="020B0609070205080204" pitchFamily="49" charset="-128"/>
                <a:ea typeface="ＭＳ ゴシック" panose="020B0609070205080204" pitchFamily="49" charset="-128"/>
              </a:rPr>
              <a:t>打ち入れます</a:t>
            </a:r>
            <a:r>
              <a:rPr lang="ja-JP" altLang="en-US" sz="1200" dirty="0" smtClean="0">
                <a:latin typeface="Jun101Pro-Light"/>
              </a:rPr>
              <a:t>。</a:t>
            </a:r>
            <a:endParaRPr lang="ja-JP" altLang="en-US" sz="1200" dirty="0"/>
          </a:p>
        </p:txBody>
      </p:sp>
      <p:sp>
        <p:nvSpPr>
          <p:cNvPr id="39" name="角丸四角形吹き出し 38"/>
          <p:cNvSpPr/>
          <p:nvPr/>
        </p:nvSpPr>
        <p:spPr>
          <a:xfrm>
            <a:off x="4032478" y="2095488"/>
            <a:ext cx="1788773" cy="733967"/>
          </a:xfrm>
          <a:prstGeom prst="wedgeRoundRectCallout">
            <a:avLst>
              <a:gd name="adj1" fmla="val -37490"/>
              <a:gd name="adj2" fmla="val 211575"/>
              <a:gd name="adj3" fmla="val 16667"/>
            </a:avLst>
          </a:prstGeom>
          <a:solidFill>
            <a:schemeClr val="bg1">
              <a:lumMod val="9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4055024" y="2147263"/>
            <a:ext cx="1611680" cy="646331"/>
          </a:xfrm>
          <a:prstGeom prst="rect">
            <a:avLst/>
          </a:prstGeom>
          <a:solidFill>
            <a:schemeClr val="bg1"/>
          </a:solid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ボールの方向に体を</a:t>
            </a:r>
          </a:p>
          <a:p>
            <a:r>
              <a:rPr lang="ja-JP" altLang="en-US" sz="1200" dirty="0">
                <a:latin typeface="ＭＳ ゴシック" panose="020B0609070205080204" pitchFamily="49" charset="-128"/>
                <a:ea typeface="ＭＳ ゴシック" panose="020B0609070205080204" pitchFamily="49" charset="-128"/>
              </a:rPr>
              <a:t>向けて，その方向に</a:t>
            </a:r>
          </a:p>
          <a:p>
            <a:r>
              <a:rPr lang="ja-JP" altLang="en-US" sz="1200" dirty="0">
                <a:latin typeface="ＭＳ ゴシック" panose="020B0609070205080204" pitchFamily="49" charset="-128"/>
                <a:ea typeface="ＭＳ ゴシック" panose="020B0609070205080204" pitchFamily="49" charset="-128"/>
              </a:rPr>
              <a:t>素早く</a:t>
            </a:r>
            <a:r>
              <a:rPr lang="ja-JP" altLang="en-US" sz="1200" dirty="0" smtClean="0">
                <a:latin typeface="ＭＳ ゴシック" panose="020B0609070205080204" pitchFamily="49" charset="-128"/>
                <a:ea typeface="ＭＳ ゴシック" panose="020B0609070205080204" pitchFamily="49" charset="-128"/>
              </a:rPr>
              <a:t>移動します。</a:t>
            </a:r>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8436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dirty="0"/>
          </a:p>
        </p:txBody>
      </p:sp>
      <p:sp>
        <p:nvSpPr>
          <p:cNvPr id="2" name="正方形/長方形 1"/>
          <p:cNvSpPr/>
          <p:nvPr/>
        </p:nvSpPr>
        <p:spPr>
          <a:xfrm>
            <a:off x="394215" y="1339593"/>
            <a:ext cx="8338266" cy="5016758"/>
          </a:xfrm>
          <a:prstGeom prst="rect">
            <a:avLst/>
          </a:prstGeom>
        </p:spPr>
        <p:txBody>
          <a:bodyPr wrap="square">
            <a:spAutoFit/>
          </a:bodyPr>
          <a:lstStyle/>
          <a:p>
            <a:r>
              <a:rPr lang="ja-JP" altLang="en-US" sz="3200" dirty="0" smtClean="0">
                <a:latin typeface="ＭＳ ゴシック" panose="020B0609070205080204" pitchFamily="49" charset="-128"/>
                <a:ea typeface="ＭＳ ゴシック" panose="020B0609070205080204" pitchFamily="49" charset="-128"/>
              </a:rPr>
              <a:t>〇軽くて</a:t>
            </a:r>
            <a:r>
              <a:rPr lang="ja-JP" altLang="en-US" sz="3200" dirty="0">
                <a:latin typeface="ＭＳ ゴシック" panose="020B0609070205080204" pitchFamily="49" charset="-128"/>
                <a:ea typeface="ＭＳ ゴシック" panose="020B0609070205080204" pitchFamily="49" charset="-128"/>
              </a:rPr>
              <a:t>やわらかいボール</a:t>
            </a:r>
            <a:r>
              <a:rPr lang="ja-JP" altLang="en-US" sz="3200" dirty="0" smtClean="0">
                <a:latin typeface="ＭＳ ゴシック" panose="020B0609070205080204" pitchFamily="49" charset="-128"/>
                <a:ea typeface="ＭＳ ゴシック" panose="020B0609070205080204" pitchFamily="49" charset="-128"/>
              </a:rPr>
              <a:t>を片手</a:t>
            </a:r>
            <a:r>
              <a:rPr lang="ja-JP" altLang="en-US" sz="3200" dirty="0">
                <a:latin typeface="ＭＳ ゴシック" panose="020B0609070205080204" pitchFamily="49" charset="-128"/>
                <a:ea typeface="ＭＳ ゴシック" panose="020B0609070205080204" pitchFamily="49" charset="-128"/>
              </a:rPr>
              <a:t>や両手</a:t>
            </a:r>
            <a:r>
              <a:rPr lang="ja-JP" altLang="en-US" sz="3200" dirty="0" smtClean="0">
                <a:latin typeface="ＭＳ ゴシック" panose="020B0609070205080204" pitchFamily="49" charset="-128"/>
                <a:ea typeface="ＭＳ ゴシック" panose="020B0609070205080204" pitchFamily="49" charset="-128"/>
              </a:rPr>
              <a:t>で　</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smtClean="0">
                <a:latin typeface="ＭＳ ゴシック" panose="020B0609070205080204" pitchFamily="49" charset="-128"/>
                <a:ea typeface="ＭＳ ゴシック" panose="020B0609070205080204" pitchFamily="49" charset="-128"/>
              </a:rPr>
              <a:t>操作したり，チーム</a:t>
            </a:r>
            <a:r>
              <a:rPr lang="ja-JP" altLang="en-US" sz="3200" dirty="0" smtClean="0">
                <a:latin typeface="ＭＳ ゴシック" panose="020B0609070205080204" pitchFamily="49" charset="-128"/>
                <a:ea typeface="ＭＳ ゴシック" panose="020B0609070205080204" pitchFamily="49" charset="-128"/>
              </a:rPr>
              <a:t>の連携プレイによる</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smtClean="0">
                <a:latin typeface="ＭＳ ゴシック" panose="020B0609070205080204" pitchFamily="49" charset="-128"/>
                <a:ea typeface="ＭＳ ゴシック" panose="020B0609070205080204" pitchFamily="49" charset="-128"/>
              </a:rPr>
              <a:t>攻撃</a:t>
            </a:r>
            <a:r>
              <a:rPr lang="ja-JP" altLang="en-US" sz="3200" dirty="0">
                <a:latin typeface="ＭＳ ゴシック" panose="020B0609070205080204" pitchFamily="49" charset="-128"/>
                <a:ea typeface="ＭＳ ゴシック" panose="020B0609070205080204" pitchFamily="49" charset="-128"/>
              </a:rPr>
              <a:t>が</a:t>
            </a:r>
            <a:r>
              <a:rPr lang="ja-JP" altLang="en-US" sz="3200" dirty="0" smtClean="0">
                <a:latin typeface="ＭＳ ゴシック" panose="020B0609070205080204" pitchFamily="49" charset="-128"/>
                <a:ea typeface="ＭＳ ゴシック" panose="020B0609070205080204" pitchFamily="49" charset="-128"/>
              </a:rPr>
              <a:t>成り立つ</a:t>
            </a:r>
            <a:r>
              <a:rPr lang="ja-JP" altLang="en-US" sz="3200" dirty="0">
                <a:latin typeface="ＭＳ ゴシック" panose="020B0609070205080204" pitchFamily="49" charset="-128"/>
                <a:ea typeface="ＭＳ ゴシック" panose="020B0609070205080204" pitchFamily="49" charset="-128"/>
              </a:rPr>
              <a:t>ようにすばやく場所を</a:t>
            </a:r>
            <a:r>
              <a:rPr lang="ja-JP" altLang="en-US" sz="3200" dirty="0" smtClean="0">
                <a:latin typeface="ＭＳ ゴシック" panose="020B0609070205080204" pitchFamily="49" charset="-128"/>
                <a:ea typeface="ＭＳ ゴシック" panose="020B0609070205080204" pitchFamily="49" charset="-128"/>
              </a:rPr>
              <a:t>移</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err="1" smtClean="0">
                <a:latin typeface="ＭＳ ゴシック" panose="020B0609070205080204" pitchFamily="49" charset="-128"/>
                <a:ea typeface="ＭＳ ゴシック" panose="020B0609070205080204" pitchFamily="49" charset="-128"/>
              </a:rPr>
              <a:t>動</a:t>
            </a:r>
            <a:r>
              <a:rPr lang="ja-JP" altLang="en-US" sz="3200" dirty="0" err="1">
                <a:latin typeface="ＭＳ ゴシック" panose="020B0609070205080204" pitchFamily="49" charset="-128"/>
                <a:ea typeface="ＭＳ ゴシック" panose="020B0609070205080204" pitchFamily="49" charset="-128"/>
              </a:rPr>
              <a:t>したり</a:t>
            </a:r>
            <a:r>
              <a:rPr lang="ja-JP" altLang="en-US" sz="3200" dirty="0" smtClean="0">
                <a:latin typeface="ＭＳ ゴシック" panose="020B0609070205080204" pitchFamily="49" charset="-128"/>
                <a:ea typeface="ＭＳ ゴシック" panose="020B0609070205080204" pitchFamily="49" charset="-128"/>
              </a:rPr>
              <a:t>して，ネット</a:t>
            </a:r>
            <a:r>
              <a:rPr lang="ja-JP" altLang="en-US" sz="3200" dirty="0">
                <a:latin typeface="ＭＳ ゴシック" panose="020B0609070205080204" pitchFamily="49" charset="-128"/>
                <a:ea typeface="ＭＳ ゴシック" panose="020B0609070205080204" pitchFamily="49" charset="-128"/>
              </a:rPr>
              <a:t>を</a:t>
            </a:r>
            <a:r>
              <a:rPr lang="ja-JP" altLang="en-US" sz="3200" dirty="0" smtClean="0">
                <a:latin typeface="ＭＳ ゴシック" panose="020B0609070205080204" pitchFamily="49" charset="-128"/>
                <a:ea typeface="ＭＳ ゴシック" panose="020B0609070205080204" pitchFamily="49" charset="-128"/>
              </a:rPr>
              <a:t>はさんだゲーム</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smtClean="0">
                <a:latin typeface="ＭＳ ゴシック" panose="020B0609070205080204" pitchFamily="49" charset="-128"/>
                <a:ea typeface="ＭＳ ゴシック" panose="020B0609070205080204" pitchFamily="49" charset="-128"/>
              </a:rPr>
              <a:t>が</a:t>
            </a:r>
            <a:r>
              <a:rPr lang="ja-JP" altLang="en-US" sz="3200" dirty="0">
                <a:latin typeface="ＭＳ ゴシック" panose="020B0609070205080204" pitchFamily="49" charset="-128"/>
                <a:ea typeface="ＭＳ ゴシック" panose="020B0609070205080204" pitchFamily="49" charset="-128"/>
              </a:rPr>
              <a:t>できるよう</a:t>
            </a:r>
            <a:r>
              <a:rPr lang="ja-JP" altLang="en-US" sz="3200" dirty="0" smtClean="0">
                <a:latin typeface="ＭＳ ゴシック" panose="020B0609070205080204" pitchFamily="49" charset="-128"/>
                <a:ea typeface="ＭＳ ゴシック" panose="020B0609070205080204" pitchFamily="49" charset="-128"/>
              </a:rPr>
              <a:t>にしま</a:t>
            </a:r>
            <a:r>
              <a:rPr lang="ja-JP" altLang="en-US" sz="3200" dirty="0">
                <a:latin typeface="ＭＳ ゴシック" panose="020B0609070205080204" pitchFamily="49" charset="-128"/>
                <a:ea typeface="ＭＳ ゴシック" panose="020B0609070205080204" pitchFamily="49" charset="-128"/>
              </a:rPr>
              <a:t>す</a:t>
            </a:r>
            <a:r>
              <a:rPr lang="ja-JP" altLang="en-US" sz="3200" dirty="0" smtClean="0">
                <a:latin typeface="ＭＳ ゴシック" panose="020B0609070205080204" pitchFamily="49" charset="-128"/>
                <a:ea typeface="ＭＳ ゴシック" panose="020B0609070205080204" pitchFamily="49" charset="-128"/>
              </a:rPr>
              <a:t>。</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〇ボール</a:t>
            </a:r>
            <a:r>
              <a:rPr lang="ja-JP" altLang="en-US" sz="3200" dirty="0">
                <a:latin typeface="ＭＳ ゴシック" panose="020B0609070205080204" pitchFamily="49" charset="-128"/>
                <a:ea typeface="ＭＳ ゴシック" panose="020B0609070205080204" pitchFamily="49" charset="-128"/>
              </a:rPr>
              <a:t>操作についての</a:t>
            </a:r>
            <a:r>
              <a:rPr lang="ja-JP" altLang="en-US" sz="3200" dirty="0" smtClean="0">
                <a:latin typeface="ＭＳ ゴシック" panose="020B0609070205080204" pitchFamily="49" charset="-128"/>
                <a:ea typeface="ＭＳ ゴシック" panose="020B0609070205080204" pitchFamily="49" charset="-128"/>
              </a:rPr>
              <a:t>制限をもうけ，ボ</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　</a:t>
            </a:r>
            <a:r>
              <a:rPr lang="ja-JP" altLang="en-US" sz="3200" dirty="0" err="1" smtClean="0">
                <a:latin typeface="ＭＳ ゴシック" panose="020B0609070205080204" pitchFamily="49" charset="-128"/>
                <a:ea typeface="ＭＳ ゴシック" panose="020B0609070205080204" pitchFamily="49" charset="-128"/>
              </a:rPr>
              <a:t>ー</a:t>
            </a:r>
            <a:r>
              <a:rPr lang="ja-JP" altLang="en-US" sz="3200" dirty="0" smtClean="0">
                <a:latin typeface="ＭＳ ゴシック" panose="020B0609070205080204" pitchFamily="49" charset="-128"/>
                <a:ea typeface="ＭＳ ゴシック" panose="020B0609070205080204" pitchFamily="49" charset="-128"/>
              </a:rPr>
              <a:t>ル</a:t>
            </a:r>
            <a:r>
              <a:rPr lang="ja-JP" altLang="en-US" sz="3200" dirty="0">
                <a:latin typeface="ＭＳ ゴシック" panose="020B0609070205080204" pitchFamily="49" charset="-128"/>
                <a:ea typeface="ＭＳ ゴシック" panose="020B0609070205080204" pitchFamily="49" charset="-128"/>
              </a:rPr>
              <a:t>が</a:t>
            </a:r>
            <a:r>
              <a:rPr lang="ja-JP" altLang="en-US" sz="3200" dirty="0" smtClean="0">
                <a:latin typeface="ＭＳ ゴシック" panose="020B0609070205080204" pitchFamily="49" charset="-128"/>
                <a:ea typeface="ＭＳ ゴシック" panose="020B0609070205080204" pitchFamily="49" charset="-128"/>
              </a:rPr>
              <a:t>つながりやすい</a:t>
            </a:r>
            <a:r>
              <a:rPr lang="ja-JP" altLang="en-US" sz="3200" dirty="0">
                <a:latin typeface="ＭＳ ゴシック" panose="020B0609070205080204" pitchFamily="49" charset="-128"/>
                <a:ea typeface="ＭＳ ゴシック" panose="020B0609070205080204" pitchFamily="49" charset="-128"/>
              </a:rPr>
              <a:t>状況の中</a:t>
            </a:r>
            <a:r>
              <a:rPr lang="ja-JP" altLang="en-US" sz="3200" dirty="0" smtClean="0">
                <a:latin typeface="ＭＳ ゴシック" panose="020B0609070205080204" pitchFamily="49" charset="-128"/>
                <a:ea typeface="ＭＳ ゴシック" panose="020B0609070205080204" pitchFamily="49" charset="-128"/>
              </a:rPr>
              <a:t>で，相手</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　が捕りにくい</a:t>
            </a:r>
            <a:r>
              <a:rPr lang="ja-JP" altLang="en-US" sz="3200" dirty="0">
                <a:latin typeface="ＭＳ ゴシック" panose="020B0609070205080204" pitchFamily="49" charset="-128"/>
                <a:ea typeface="ＭＳ ゴシック" panose="020B0609070205080204" pitchFamily="49" charset="-128"/>
              </a:rPr>
              <a:t>ようなボールを</a:t>
            </a:r>
            <a:r>
              <a:rPr lang="ja-JP" altLang="en-US" sz="3200" dirty="0" smtClean="0">
                <a:latin typeface="ＭＳ ゴシック" panose="020B0609070205080204" pitchFamily="49" charset="-128"/>
                <a:ea typeface="ＭＳ ゴシック" panose="020B0609070205080204" pitchFamily="49" charset="-128"/>
              </a:rPr>
              <a:t>打ち返す</a:t>
            </a:r>
            <a:r>
              <a:rPr lang="ja-JP" altLang="en-US" sz="3200" dirty="0" err="1" smtClean="0">
                <a:latin typeface="ＭＳ ゴシック" panose="020B0609070205080204" pitchFamily="49" charset="-128"/>
                <a:ea typeface="ＭＳ ゴシック" panose="020B0609070205080204" pitchFamily="49" charset="-128"/>
              </a:rPr>
              <a:t>こ</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　とができる</a:t>
            </a:r>
            <a:r>
              <a:rPr lang="ja-JP" altLang="en-US" sz="3200" dirty="0">
                <a:latin typeface="ＭＳ ゴシック" panose="020B0609070205080204" pitchFamily="49" charset="-128"/>
                <a:ea typeface="ＭＳ ゴシック" panose="020B0609070205080204" pitchFamily="49" charset="-128"/>
              </a:rPr>
              <a:t>よう</a:t>
            </a:r>
            <a:r>
              <a:rPr lang="ja-JP" altLang="en-US" sz="3200" dirty="0" smtClean="0">
                <a:latin typeface="ＭＳ ゴシック" panose="020B0609070205080204" pitchFamily="49" charset="-128"/>
                <a:ea typeface="ＭＳ ゴシック" panose="020B0609070205080204" pitchFamily="49" charset="-128"/>
              </a:rPr>
              <a:t>にしま</a:t>
            </a:r>
            <a:r>
              <a:rPr lang="ja-JP" altLang="en-US" sz="3200" dirty="0">
                <a:latin typeface="ＭＳ ゴシック" panose="020B0609070205080204" pitchFamily="49" charset="-128"/>
                <a:ea typeface="ＭＳ ゴシック" panose="020B0609070205080204" pitchFamily="49" charset="-128"/>
              </a:rPr>
              <a:t>す</a:t>
            </a:r>
            <a:r>
              <a:rPr lang="ja-JP" altLang="en-US" sz="3200" dirty="0" smtClean="0">
                <a:latin typeface="ＭＳ ゴシック" panose="020B0609070205080204" pitchFamily="49" charset="-128"/>
                <a:ea typeface="ＭＳ ゴシック" panose="020B0609070205080204" pitchFamily="49" charset="-128"/>
              </a:rPr>
              <a:t>。</a:t>
            </a:r>
            <a:endParaRPr lang="ja-JP" altLang="en-US" sz="3200" dirty="0">
              <a:latin typeface="ＭＳ ゴシック" panose="020B0609070205080204" pitchFamily="49" charset="-128"/>
              <a:ea typeface="ＭＳ ゴシック" panose="020B0609070205080204" pitchFamily="49" charset="-128"/>
            </a:endParaRPr>
          </a:p>
        </p:txBody>
      </p:sp>
      <p:sp>
        <p:nvSpPr>
          <p:cNvPr id="8"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394215" y="684129"/>
            <a:ext cx="8425935" cy="529231"/>
          </a:xfrm>
          <a:prstGeom prst="rect">
            <a:avLst/>
          </a:prstGeom>
          <a:solidFill>
            <a:schemeClr val="accent2">
              <a:lumMod val="40000"/>
              <a:lumOff val="60000"/>
            </a:schemeClr>
          </a:solid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noProof="0" dirty="0" smtClean="0">
                <a:latin typeface="ＭＳ ゴシック" panose="020B0609070205080204" pitchFamily="49" charset="-128"/>
                <a:ea typeface="ＭＳ ゴシック" panose="020B0609070205080204" pitchFamily="49" charset="-128"/>
              </a:rPr>
              <a:t>ソフトバレーボールではこんな学習をします。</a:t>
            </a:r>
            <a:endParaRPr kumimoji="1" lang="en-US" altLang="ja-JP" b="1" i="0" u="none" strike="noStrike" kern="0" cap="none" spc="0" normalizeH="0" baseline="0" noProof="0" dirty="0">
              <a:ln>
                <a:noFill/>
              </a:ln>
              <a:solidFill>
                <a:prstClr val="black"/>
              </a:solidFill>
              <a:effectLst/>
              <a:uLnTx/>
              <a:uFillTx/>
              <a:latin typeface="游ゴシック" panose="020B0400000000000000" pitchFamily="50" charset="-128"/>
            </a:endParaRPr>
          </a:p>
        </p:txBody>
      </p:sp>
    </p:spTree>
    <p:extLst>
      <p:ext uri="{BB962C8B-B14F-4D97-AF65-F5344CB8AC3E}">
        <p14:creationId xmlns:p14="http://schemas.microsoft.com/office/powerpoint/2010/main" val="407508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03014" y="709238"/>
            <a:ext cx="3855203" cy="529231"/>
          </a:xfrm>
          <a:prstGeom prst="rect">
            <a:avLst/>
          </a:prstGeom>
          <a:solidFill>
            <a:schemeClr val="accent2">
              <a:lumMod val="40000"/>
              <a:lumOff val="60000"/>
            </a:schemeClr>
          </a:solid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dirty="0" smtClean="0">
                <a:latin typeface="ＭＳ ゴシック" panose="020B0609070205080204" pitchFamily="49" charset="-128"/>
                <a:ea typeface="ＭＳ ゴシック" panose="020B0609070205080204" pitchFamily="49" charset="-128"/>
              </a:rPr>
              <a:t>はじめのルール</a:t>
            </a:r>
            <a:r>
              <a:rPr lang="ja-JP" altLang="en-US" dirty="0">
                <a:latin typeface="ＭＳ ゴシック" panose="020B0609070205080204" pitchFamily="49" charset="-128"/>
                <a:ea typeface="ＭＳ ゴシック" panose="020B0609070205080204" pitchFamily="49" charset="-128"/>
              </a:rPr>
              <a:t>の例</a:t>
            </a:r>
            <a:endParaRPr kumimoji="1" lang="en-US" altLang="ja-JP" b="1" i="0" u="none" strike="noStrike" kern="0" cap="none" spc="0" normalizeH="0" baseline="0" noProof="0" dirty="0">
              <a:ln>
                <a:noFill/>
              </a:ln>
              <a:solidFill>
                <a:prstClr val="black"/>
              </a:solidFill>
              <a:effectLst/>
              <a:uLnTx/>
              <a:uFillTx/>
              <a:latin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2" name="正方形/長方形 1"/>
          <p:cNvSpPr/>
          <p:nvPr/>
        </p:nvSpPr>
        <p:spPr>
          <a:xfrm>
            <a:off x="203014" y="1389811"/>
            <a:ext cx="8873067" cy="5262979"/>
          </a:xfrm>
          <a:prstGeom prst="rect">
            <a:avLst/>
          </a:prstGeom>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ゲームの人数は原則３人</a:t>
            </a:r>
            <a:r>
              <a:rPr lang="ja-JP" altLang="en-US" sz="2400" dirty="0" smtClean="0">
                <a:latin typeface="ＭＳ ゴシック" panose="020B0609070205080204" pitchFamily="49" charset="-128"/>
                <a:ea typeface="ＭＳ ゴシック" panose="020B0609070205080204" pitchFamily="49" charset="-128"/>
              </a:rPr>
              <a:t>とします。</a:t>
            </a:r>
            <a:r>
              <a:rPr lang="ja-JP" altLang="en-US" sz="2400" dirty="0">
                <a:latin typeface="ＭＳ ゴシック" panose="020B0609070205080204" pitchFamily="49" charset="-128"/>
                <a:ea typeface="ＭＳ ゴシック" panose="020B0609070205080204" pitchFamily="49" charset="-128"/>
              </a:rPr>
              <a:t>　</a:t>
            </a:r>
          </a:p>
          <a:p>
            <a:r>
              <a:rPr lang="ja-JP" altLang="en-US" sz="2400" dirty="0">
                <a:latin typeface="ＭＳ ゴシック" panose="020B0609070205080204" pitchFamily="49" charset="-128"/>
                <a:ea typeface="ＭＳ ゴシック" panose="020B0609070205080204" pitchFamily="49" charset="-128"/>
              </a:rPr>
              <a:t>○ボールに触れる回数は，１人１回を原則</a:t>
            </a:r>
            <a:r>
              <a:rPr lang="ja-JP" altLang="en-US" sz="2400" dirty="0" smtClean="0">
                <a:latin typeface="ＭＳ ゴシック" panose="020B0609070205080204" pitchFamily="49" charset="-128"/>
                <a:ea typeface="ＭＳ ゴシック" panose="020B0609070205080204" pitchFamily="49" charset="-128"/>
              </a:rPr>
              <a:t>とします。</a:t>
            </a: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（場合に</a:t>
            </a:r>
            <a:r>
              <a:rPr lang="ja-JP" altLang="en-US" sz="2400" dirty="0">
                <a:latin typeface="ＭＳ ゴシック" panose="020B0609070205080204" pitchFamily="49" charset="-128"/>
                <a:ea typeface="ＭＳ ゴシック" panose="020B0609070205080204" pitchFamily="49" charset="-128"/>
              </a:rPr>
              <a:t>よっては，２回</a:t>
            </a:r>
            <a:r>
              <a:rPr lang="ja-JP" altLang="en-US" sz="2400" dirty="0" smtClean="0">
                <a:latin typeface="ＭＳ ゴシック" panose="020B0609070205080204" pitchFamily="49" charset="-128"/>
                <a:ea typeface="ＭＳ ゴシック" panose="020B0609070205080204" pitchFamily="49" charset="-128"/>
              </a:rPr>
              <a:t>も</a:t>
            </a:r>
            <a:r>
              <a:rPr lang="en-US" altLang="ja-JP" sz="2400" dirty="0" smtClean="0">
                <a:latin typeface="ＭＳ ゴシック" panose="020B0609070205080204" pitchFamily="49" charset="-128"/>
                <a:ea typeface="ＭＳ ゴシック" panose="020B0609070205080204" pitchFamily="49" charset="-128"/>
              </a:rPr>
              <a:t>OK</a:t>
            </a:r>
            <a:r>
              <a:rPr lang="ja-JP" altLang="en-US" sz="2400" dirty="0" smtClean="0">
                <a:latin typeface="ＭＳ ゴシック" panose="020B0609070205080204" pitchFamily="49" charset="-128"/>
                <a:ea typeface="ＭＳ ゴシック" panose="020B0609070205080204" pitchFamily="49" charset="-128"/>
              </a:rPr>
              <a:t>です。）</a:t>
            </a: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○サービスライン（自陣中央付近のライン）の後ろから，山</a:t>
            </a:r>
          </a:p>
          <a:p>
            <a:r>
              <a:rPr lang="ja-JP" altLang="en-US" sz="2400" dirty="0" smtClean="0">
                <a:latin typeface="ＭＳ ゴシック" panose="020B0609070205080204" pitchFamily="49" charset="-128"/>
                <a:ea typeface="ＭＳ ゴシック" panose="020B0609070205080204" pitchFamily="49" charset="-128"/>
              </a:rPr>
              <a:t>　なり</a:t>
            </a:r>
            <a:r>
              <a:rPr lang="ja-JP" altLang="en-US" sz="2400" dirty="0">
                <a:latin typeface="ＭＳ ゴシック" panose="020B0609070205080204" pitchFamily="49" charset="-128"/>
                <a:ea typeface="ＭＳ ゴシック" panose="020B0609070205080204" pitchFamily="49" charset="-128"/>
              </a:rPr>
              <a:t>のサーブ</a:t>
            </a:r>
            <a:r>
              <a:rPr lang="ja-JP" altLang="en-US" sz="2400" dirty="0" smtClean="0">
                <a:latin typeface="ＭＳ ゴシック" panose="020B0609070205080204" pitchFamily="49" charset="-128"/>
                <a:ea typeface="ＭＳ ゴシック" panose="020B0609070205080204" pitchFamily="49" charset="-128"/>
              </a:rPr>
              <a:t>をします。</a:t>
            </a:r>
            <a:r>
              <a:rPr lang="ja-JP" altLang="en-US" sz="2400" dirty="0">
                <a:latin typeface="ＭＳ ゴシック" panose="020B0609070205080204" pitchFamily="49" charset="-128"/>
                <a:ea typeface="ＭＳ ゴシック" panose="020B0609070205080204" pitchFamily="49" charset="-128"/>
              </a:rPr>
              <a:t>（下手での投げ入れ</a:t>
            </a:r>
            <a:r>
              <a:rPr lang="ja-JP" altLang="en-US" sz="2400" dirty="0" smtClean="0">
                <a:latin typeface="ＭＳ ゴシック" panose="020B0609070205080204" pitchFamily="49" charset="-128"/>
                <a:ea typeface="ＭＳ ゴシック" panose="020B0609070205080204" pitchFamily="49" charset="-128"/>
              </a:rPr>
              <a:t>も</a:t>
            </a:r>
            <a:r>
              <a:rPr lang="en-US" altLang="ja-JP" sz="2400" dirty="0" smtClean="0">
                <a:latin typeface="ＭＳ ゴシック" panose="020B0609070205080204" pitchFamily="49" charset="-128"/>
                <a:ea typeface="ＭＳ ゴシック" panose="020B0609070205080204" pitchFamily="49" charset="-128"/>
              </a:rPr>
              <a:t>OK</a:t>
            </a:r>
            <a:r>
              <a:rPr lang="ja-JP" altLang="en-US" sz="2400" dirty="0" smtClean="0">
                <a:latin typeface="ＭＳ ゴシック" panose="020B0609070205080204" pitchFamily="49" charset="-128"/>
                <a:ea typeface="ＭＳ ゴシック" panose="020B0609070205080204" pitchFamily="49" charset="-128"/>
              </a:rPr>
              <a:t>です。）</a:t>
            </a: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○得点はミスなどにより３回</a:t>
            </a:r>
            <a:r>
              <a:rPr lang="ja-JP" altLang="en-US" sz="2400" dirty="0" smtClean="0">
                <a:latin typeface="ＭＳ ゴシック" panose="020B0609070205080204" pitchFamily="49" charset="-128"/>
                <a:ea typeface="ＭＳ ゴシック" panose="020B0609070205080204" pitchFamily="49" charset="-128"/>
              </a:rPr>
              <a:t>（場合に</a:t>
            </a:r>
            <a:r>
              <a:rPr lang="ja-JP" altLang="en-US" sz="2400" dirty="0">
                <a:latin typeface="ＭＳ ゴシック" panose="020B0609070205080204" pitchFamily="49" charset="-128"/>
                <a:ea typeface="ＭＳ ゴシック" panose="020B0609070205080204" pitchFamily="49" charset="-128"/>
              </a:rPr>
              <a:t>よっては４回）</a:t>
            </a:r>
            <a:r>
              <a:rPr lang="ja-JP" altLang="en-US" sz="2400" dirty="0" smtClean="0">
                <a:latin typeface="ＭＳ ゴシック" panose="020B0609070205080204" pitchFamily="49" charset="-128"/>
                <a:ea typeface="ＭＳ ゴシック" panose="020B0609070205080204" pitchFamily="49" charset="-128"/>
              </a:rPr>
              <a:t>以内で，　　</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相手</a:t>
            </a:r>
            <a:r>
              <a:rPr lang="ja-JP" altLang="en-US" sz="2400" dirty="0">
                <a:latin typeface="ＭＳ ゴシック" panose="020B0609070205080204" pitchFamily="49" charset="-128"/>
                <a:ea typeface="ＭＳ ゴシック" panose="020B0609070205080204" pitchFamily="49" charset="-128"/>
              </a:rPr>
              <a:t>コートにボールを返せなかった時は相手</a:t>
            </a:r>
            <a:r>
              <a:rPr lang="ja-JP" altLang="en-US" sz="2400" dirty="0" smtClean="0">
                <a:latin typeface="ＭＳ ゴシック" panose="020B0609070205080204" pitchFamily="49" charset="-128"/>
                <a:ea typeface="ＭＳ ゴシック" panose="020B0609070205080204" pitchFamily="49" charset="-128"/>
              </a:rPr>
              <a:t>チームに１点が</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入ります。</a:t>
            </a: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○得点したチームのサーブで</a:t>
            </a:r>
            <a:r>
              <a:rPr lang="ja-JP" altLang="en-US" sz="2400" dirty="0" smtClean="0">
                <a:latin typeface="ＭＳ ゴシック" panose="020B0609070205080204" pitchFamily="49" charset="-128"/>
                <a:ea typeface="ＭＳ ゴシック" panose="020B0609070205080204" pitchFamily="49" charset="-128"/>
              </a:rPr>
              <a:t>始めます。</a:t>
            </a: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○審判はゲームに出ているみんなで</a:t>
            </a:r>
            <a:r>
              <a:rPr lang="ja-JP" altLang="en-US" sz="2400" dirty="0" smtClean="0">
                <a:latin typeface="ＭＳ ゴシック" panose="020B0609070205080204" pitchFamily="49" charset="-128"/>
                <a:ea typeface="ＭＳ ゴシック" panose="020B0609070205080204" pitchFamily="49" charset="-128"/>
              </a:rPr>
              <a:t>行います。</a:t>
            </a:r>
            <a:r>
              <a:rPr lang="ja-JP" altLang="en-US" dirty="0" smtClean="0">
                <a:latin typeface="ＭＳ ゴシック" panose="020B0609070205080204" pitchFamily="49" charset="-128"/>
                <a:ea typeface="ＭＳ ゴシック" panose="020B0609070205080204" pitchFamily="49" charset="-128"/>
              </a:rPr>
              <a:t>（セルフジャッジ</a:t>
            </a:r>
            <a:r>
              <a:rPr lang="ja-JP" altLang="en-US"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a:t>
            </a:r>
          </a:p>
          <a:p>
            <a:r>
              <a:rPr lang="ja-JP" altLang="en-US" sz="2400" dirty="0">
                <a:latin typeface="ＭＳ ゴシック" panose="020B0609070205080204" pitchFamily="49" charset="-128"/>
                <a:ea typeface="ＭＳ ゴシック" panose="020B0609070205080204" pitchFamily="49" charset="-128"/>
              </a:rPr>
              <a:t>○サーブが相手チームから移ってきてから，時計回りに</a:t>
            </a:r>
            <a:r>
              <a:rPr lang="ja-JP" altLang="en-US" sz="2400" dirty="0" smtClean="0">
                <a:latin typeface="ＭＳ ゴシック" panose="020B0609070205080204" pitchFamily="49" charset="-128"/>
                <a:ea typeface="ＭＳ ゴシック" panose="020B0609070205080204" pitchFamily="49" charset="-128"/>
              </a:rPr>
              <a:t>ポジ　　</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ション</a:t>
            </a:r>
            <a:r>
              <a:rPr lang="ja-JP" altLang="en-US" sz="2400" dirty="0">
                <a:latin typeface="ＭＳ ゴシック" panose="020B0609070205080204" pitchFamily="49" charset="-128"/>
                <a:ea typeface="ＭＳ ゴシック" panose="020B0609070205080204" pitchFamily="49" charset="-128"/>
              </a:rPr>
              <a:t>を</a:t>
            </a:r>
            <a:r>
              <a:rPr lang="ja-JP" altLang="en-US" sz="2400" dirty="0" smtClean="0">
                <a:latin typeface="ＭＳ ゴシック" panose="020B0609070205080204" pitchFamily="49" charset="-128"/>
                <a:ea typeface="ＭＳ ゴシック" panose="020B0609070205080204" pitchFamily="49" charset="-128"/>
              </a:rPr>
              <a:t>移ります。</a:t>
            </a:r>
            <a:endParaRPr lang="ja-JP" altLang="en-US" sz="2400" dirty="0">
              <a:latin typeface="ＭＳ ゴシック" panose="020B0609070205080204" pitchFamily="49" charset="-128"/>
              <a:ea typeface="ＭＳ ゴシック" panose="020B0609070205080204" pitchFamily="49" charset="-128"/>
            </a:endParaRPr>
          </a:p>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４人</a:t>
            </a:r>
            <a:r>
              <a:rPr lang="ja-JP" altLang="en-US" sz="2400" dirty="0">
                <a:latin typeface="ＭＳ ゴシック" panose="020B0609070205080204" pitchFamily="49" charset="-128"/>
                <a:ea typeface="ＭＳ ゴシック" panose="020B0609070205080204" pitchFamily="49" charset="-128"/>
              </a:rPr>
              <a:t>チームの場合はコート外とのローテーションを</a:t>
            </a:r>
            <a:r>
              <a:rPr lang="ja-JP" altLang="en-US" sz="2400" dirty="0" smtClean="0">
                <a:latin typeface="ＭＳ ゴシック" panose="020B0609070205080204" pitchFamily="49" charset="-128"/>
                <a:ea typeface="ＭＳ ゴシック" panose="020B0609070205080204" pitchFamily="49" charset="-128"/>
              </a:rPr>
              <a:t>行います。</a:t>
            </a:r>
            <a:endParaRPr lang="ja-JP" altLang="en-US"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ゼッケン番号の順にサーブを行うと</a:t>
            </a:r>
            <a:r>
              <a:rPr lang="ja-JP" altLang="en-US" sz="2400" dirty="0" smtClean="0">
                <a:latin typeface="ＭＳ ゴシック" panose="020B0609070205080204" pitchFamily="49" charset="-128"/>
                <a:ea typeface="ＭＳ ゴシック" panose="020B0609070205080204" pitchFamily="49" charset="-128"/>
              </a:rPr>
              <a:t>わかりやすいです。</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391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86727"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9" name="正方形/長方形 8"/>
          <p:cNvSpPr/>
          <p:nvPr/>
        </p:nvSpPr>
        <p:spPr>
          <a:xfrm>
            <a:off x="277209" y="153915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t>「</a:t>
            </a:r>
            <a:r>
              <a:rPr kumimoji="1" lang="ja-JP" altLang="en-US" sz="6600" dirty="0" smtClean="0"/>
              <a:t>知識及び技能」編</a:t>
            </a:r>
            <a:endParaRPr kumimoji="1" lang="en-US" altLang="ja-JP" sz="6600" dirty="0" smtClean="0"/>
          </a:p>
          <a:p>
            <a:pPr algn="ctr"/>
            <a:endParaRPr kumimoji="1" lang="en-US" altLang="ja-JP" sz="4000" dirty="0"/>
          </a:p>
          <a:p>
            <a:pPr algn="ctr"/>
            <a:r>
              <a:rPr kumimoji="1" lang="ja-JP" altLang="en-US" sz="8000" dirty="0"/>
              <a:t>技能</a:t>
            </a:r>
            <a:endParaRPr kumimoji="1" lang="en-US" altLang="ja-JP" sz="4000" dirty="0" smtClean="0"/>
          </a:p>
        </p:txBody>
      </p:sp>
    </p:spTree>
    <p:extLst>
      <p:ext uri="{BB962C8B-B14F-4D97-AF65-F5344CB8AC3E}">
        <p14:creationId xmlns:p14="http://schemas.microsoft.com/office/powerpoint/2010/main" val="1467195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9000"/>
          </a:schemeClr>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28649" y="1628773"/>
            <a:ext cx="4479129" cy="5012359"/>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2" name="正方形/長方形 1"/>
          <p:cNvSpPr/>
          <p:nvPr/>
        </p:nvSpPr>
        <p:spPr>
          <a:xfrm>
            <a:off x="628650" y="801501"/>
            <a:ext cx="3609975" cy="584775"/>
          </a:xfrm>
          <a:prstGeom prst="rect">
            <a:avLst/>
          </a:prstGeom>
          <a:solidFill>
            <a:schemeClr val="accent4">
              <a:lumMod val="40000"/>
              <a:lumOff val="60000"/>
            </a:schemeClr>
          </a:solidFill>
        </p:spPr>
        <p:txBody>
          <a:bodyPr wrap="square">
            <a:spAutoFit/>
          </a:bodyPr>
          <a:lstStyle/>
          <a:p>
            <a:r>
              <a:rPr lang="ja-JP" altLang="en-US" sz="3200" dirty="0" smtClean="0">
                <a:solidFill>
                  <a:srgbClr val="000000"/>
                </a:solidFill>
                <a:latin typeface="ＭＳ ゴシック" panose="020B0609070205080204" pitchFamily="49" charset="-128"/>
                <a:ea typeface="ＭＳ ゴシック" panose="020B0609070205080204" pitchFamily="49" charset="-128"/>
              </a:rPr>
              <a:t>かまえ</a:t>
            </a:r>
            <a:r>
              <a:rPr lang="ja-JP" altLang="en-US" sz="3200" dirty="0">
                <a:solidFill>
                  <a:srgbClr val="000000"/>
                </a:solidFill>
                <a:latin typeface="ＭＳ ゴシック" panose="020B0609070205080204" pitchFamily="49" charset="-128"/>
                <a:ea typeface="ＭＳ ゴシック" panose="020B0609070205080204" pitchFamily="49" charset="-128"/>
              </a:rPr>
              <a:t>の基本姿勢</a:t>
            </a:r>
            <a:endParaRPr lang="ja-JP" altLang="en-US" sz="3200" dirty="0"/>
          </a:p>
        </p:txBody>
      </p:sp>
      <p:sp>
        <p:nvSpPr>
          <p:cNvPr id="5" name="楕円 4"/>
          <p:cNvSpPr/>
          <p:nvPr/>
        </p:nvSpPr>
        <p:spPr>
          <a:xfrm>
            <a:off x="1685925" y="2743199"/>
            <a:ext cx="2457450" cy="13525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781175" y="4380687"/>
            <a:ext cx="2457450" cy="10873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5107779" y="1526186"/>
            <a:ext cx="3545101" cy="1608677"/>
          </a:xfrm>
          <a:prstGeom prst="wedgeRoundRectCallout">
            <a:avLst>
              <a:gd name="adj1" fmla="val -78248"/>
              <a:gd name="adj2" fmla="val 5245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ゴシック" panose="020B0609070205080204" pitchFamily="49" charset="-128"/>
                <a:ea typeface="ＭＳ ゴシック" panose="020B0609070205080204" pitchFamily="49" charset="-128"/>
              </a:rPr>
              <a:t>手は，オーバーハンド</a:t>
            </a:r>
            <a:r>
              <a:rPr lang="ja-JP" altLang="en-US" sz="2400" dirty="0">
                <a:solidFill>
                  <a:schemeClr val="tx1"/>
                </a:solidFill>
                <a:latin typeface="ＭＳ ゴシック" panose="020B0609070205080204" pitchFamily="49" charset="-128"/>
                <a:ea typeface="ＭＳ ゴシック" panose="020B0609070205080204" pitchFamily="49" charset="-128"/>
              </a:rPr>
              <a:t>でもアンダーハンドでもできる位置に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かまえます。</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5139251" y="3537040"/>
            <a:ext cx="3545101" cy="1169479"/>
          </a:xfrm>
          <a:prstGeom prst="wedgeRoundRectCallout">
            <a:avLst>
              <a:gd name="adj1" fmla="val -77201"/>
              <a:gd name="adj2" fmla="val 4912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ゴシック" panose="020B0609070205080204" pitchFamily="49" charset="-128"/>
                <a:ea typeface="ＭＳ ゴシック" panose="020B0609070205080204" pitchFamily="49" charset="-128"/>
              </a:rPr>
              <a:t>ひざ</a:t>
            </a:r>
            <a:r>
              <a:rPr lang="ja-JP" altLang="en-US" sz="2400" dirty="0">
                <a:solidFill>
                  <a:schemeClr val="tx1"/>
                </a:solidFill>
                <a:latin typeface="ＭＳ ゴシック" panose="020B0609070205080204" pitchFamily="49" charset="-128"/>
                <a:ea typeface="ＭＳ ゴシック" panose="020B0609070205080204" pitchFamily="49" charset="-128"/>
              </a:rPr>
              <a:t>を肩幅に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開き，軽く曲げます。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3" name="楕円 12"/>
          <p:cNvSpPr/>
          <p:nvPr/>
        </p:nvSpPr>
        <p:spPr>
          <a:xfrm>
            <a:off x="1720550" y="5577917"/>
            <a:ext cx="2457450" cy="10873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186498" y="6039720"/>
            <a:ext cx="371475" cy="6332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5107779" y="5135024"/>
            <a:ext cx="3545101" cy="1169479"/>
          </a:xfrm>
          <a:prstGeom prst="wedgeRoundRectCallout">
            <a:avLst>
              <a:gd name="adj1" fmla="val -75459"/>
              <a:gd name="adj2" fmla="val 32217"/>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足</a:t>
            </a:r>
            <a:r>
              <a:rPr lang="ja-JP" altLang="en-US" sz="2400" dirty="0" smtClean="0">
                <a:solidFill>
                  <a:schemeClr val="tx1"/>
                </a:solidFill>
                <a:latin typeface="ＭＳ ゴシック" panose="020B0609070205080204" pitchFamily="49" charset="-128"/>
                <a:ea typeface="ＭＳ ゴシック" panose="020B0609070205080204" pitchFamily="49" charset="-128"/>
              </a:rPr>
              <a:t>はどちらかの足を少し前に出し，すぐに動ける</a:t>
            </a:r>
            <a:r>
              <a:rPr lang="ja-JP" altLang="en-US" sz="2400" dirty="0" smtClean="0">
                <a:solidFill>
                  <a:schemeClr val="tx1"/>
                </a:solidFill>
                <a:latin typeface="ＭＳ ゴシック" panose="020B0609070205080204" pitchFamily="49" charset="-128"/>
                <a:ea typeface="ＭＳ ゴシック" panose="020B0609070205080204" pitchFamily="49" charset="-128"/>
              </a:rPr>
              <a:t>ように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します。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03160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2" name="正方形/長方形 1"/>
          <p:cNvSpPr/>
          <p:nvPr/>
        </p:nvSpPr>
        <p:spPr>
          <a:xfrm>
            <a:off x="278604" y="885639"/>
            <a:ext cx="4829175" cy="584775"/>
          </a:xfrm>
          <a:prstGeom prst="rect">
            <a:avLst/>
          </a:prstGeom>
          <a:solidFill>
            <a:schemeClr val="accent4">
              <a:lumMod val="40000"/>
              <a:lumOff val="60000"/>
            </a:schemeClr>
          </a:solidFill>
        </p:spPr>
        <p:txBody>
          <a:bodyPr wrap="square">
            <a:spAutoFit/>
          </a:bodyPr>
          <a:lstStyle/>
          <a:p>
            <a:r>
              <a:rPr lang="ja-JP" altLang="en-US" sz="3200" dirty="0">
                <a:solidFill>
                  <a:srgbClr val="000000"/>
                </a:solidFill>
                <a:latin typeface="ＭＳ ゴシック" panose="020B0609070205080204" pitchFamily="49" charset="-128"/>
                <a:ea typeface="ＭＳ ゴシック" panose="020B0609070205080204" pitchFamily="49" charset="-128"/>
              </a:rPr>
              <a:t>ボール</a:t>
            </a:r>
            <a:r>
              <a:rPr lang="ja-JP" altLang="en-US" sz="3200" dirty="0" smtClean="0">
                <a:solidFill>
                  <a:srgbClr val="000000"/>
                </a:solidFill>
                <a:latin typeface="ＭＳ ゴシック" panose="020B0609070205080204" pitchFamily="49" charset="-128"/>
                <a:ea typeface="ＭＳ ゴシック" panose="020B0609070205080204" pitchFamily="49" charset="-128"/>
              </a:rPr>
              <a:t>の落下地点に動く</a:t>
            </a:r>
            <a:endParaRPr lang="ja-JP" altLang="en-US" sz="3200" dirty="0"/>
          </a:p>
        </p:txBody>
      </p:sp>
      <p:grpSp>
        <p:nvGrpSpPr>
          <p:cNvPr id="19" name="グループ化 18"/>
          <p:cNvGrpSpPr/>
          <p:nvPr/>
        </p:nvGrpSpPr>
        <p:grpSpPr>
          <a:xfrm>
            <a:off x="2611483" y="2029610"/>
            <a:ext cx="4017917" cy="4252128"/>
            <a:chOff x="628650" y="1798157"/>
            <a:chExt cx="4543425" cy="4923319"/>
          </a:xfrm>
        </p:grpSpPr>
        <p:pic>
          <p:nvPicPr>
            <p:cNvPr id="17" name="図 16"/>
            <p:cNvPicPr/>
            <p:nvPr/>
          </p:nvPicPr>
          <p:blipFill rotWithShape="1">
            <a:blip r:embed="rId3"/>
            <a:srcRect l="76949" t="44950" r="16382" b="36191"/>
            <a:stretch/>
          </p:blipFill>
          <p:spPr bwMode="auto">
            <a:xfrm>
              <a:off x="628650" y="1798157"/>
              <a:ext cx="4543425" cy="4923319"/>
            </a:xfrm>
            <a:prstGeom prst="rect">
              <a:avLst/>
            </a:prstGeom>
            <a:ln>
              <a:noFill/>
            </a:ln>
            <a:extLst>
              <a:ext uri="{53640926-AAD7-44D8-BBD7-CCE9431645EC}">
                <a14:shadowObscured xmlns:a14="http://schemas.microsoft.com/office/drawing/2010/main"/>
              </a:ext>
            </a:extLst>
          </p:spPr>
        </p:pic>
        <p:sp>
          <p:nvSpPr>
            <p:cNvPr id="12" name="正方形/長方形 11"/>
            <p:cNvSpPr/>
            <p:nvPr/>
          </p:nvSpPr>
          <p:spPr>
            <a:xfrm>
              <a:off x="628650" y="1798157"/>
              <a:ext cx="2790825" cy="465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角丸四角形吹き出し 9"/>
          <p:cNvSpPr/>
          <p:nvPr/>
        </p:nvSpPr>
        <p:spPr>
          <a:xfrm>
            <a:off x="278604" y="4479402"/>
            <a:ext cx="2464372" cy="1890596"/>
          </a:xfrm>
          <a:prstGeom prst="wedgeRoundRectCallout">
            <a:avLst>
              <a:gd name="adj1" fmla="val 63600"/>
              <a:gd name="adj2" fmla="val -37729"/>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ボールをよく見て</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000" dirty="0" smtClean="0">
                <a:solidFill>
                  <a:schemeClr val="tx1"/>
                </a:solidFill>
                <a:latin typeface="ＭＳ ゴシック" panose="020B0609070205080204" pitchFamily="49" charset="-128"/>
                <a:ea typeface="ＭＳ ゴシック" panose="020B0609070205080204" pitchFamily="49" charset="-128"/>
              </a:rPr>
              <a:t>落下</a:t>
            </a:r>
            <a:r>
              <a:rPr lang="ja-JP" altLang="en-US" sz="2000" dirty="0">
                <a:solidFill>
                  <a:schemeClr val="tx1"/>
                </a:solidFill>
                <a:latin typeface="ＭＳ ゴシック" panose="020B0609070205080204" pitchFamily="49" charset="-128"/>
                <a:ea typeface="ＭＳ ゴシック" panose="020B0609070205080204" pitchFamily="49" charset="-128"/>
              </a:rPr>
              <a:t>地点を</a:t>
            </a:r>
            <a:r>
              <a:rPr lang="ja-JP" altLang="en-US" sz="2000" dirty="0" smtClean="0">
                <a:solidFill>
                  <a:schemeClr val="tx1"/>
                </a:solidFill>
                <a:latin typeface="ＭＳ ゴシック" panose="020B0609070205080204" pitchFamily="49" charset="-128"/>
                <a:ea typeface="ＭＳ ゴシック" panose="020B0609070205080204" pitchFamily="49" charset="-128"/>
              </a:rPr>
              <a:t>予測して，</a:t>
            </a:r>
            <a:r>
              <a:rPr lang="ja-JP" altLang="en-US" sz="2000" dirty="0" smtClean="0">
                <a:solidFill>
                  <a:schemeClr val="tx1"/>
                </a:solidFill>
                <a:latin typeface="ＭＳ ゴシック" panose="020B0609070205080204" pitchFamily="49" charset="-128"/>
                <a:ea typeface="ＭＳ ゴシック" panose="020B0609070205080204" pitchFamily="49" charset="-128"/>
              </a:rPr>
              <a:t>素早く動き出します。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6915150" y="2112823"/>
            <a:ext cx="1962150" cy="1344300"/>
          </a:xfrm>
          <a:prstGeom prst="wedgeRoundRectCallout">
            <a:avLst>
              <a:gd name="adj1" fmla="val -70938"/>
              <a:gd name="adj2" fmla="val 44872"/>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err="1" smtClean="0">
                <a:solidFill>
                  <a:schemeClr val="tx1"/>
                </a:solidFill>
                <a:latin typeface="ＭＳ ゴシック" panose="020B0609070205080204" pitchFamily="49" charset="-128"/>
                <a:ea typeface="ＭＳ ゴシック" panose="020B0609070205080204" pitchFamily="49" charset="-128"/>
              </a:rPr>
              <a:t>おで</a:t>
            </a:r>
            <a:r>
              <a:rPr lang="ja-JP" altLang="en-US" sz="2400" dirty="0" smtClean="0">
                <a:solidFill>
                  <a:schemeClr val="tx1"/>
                </a:solidFill>
                <a:latin typeface="ＭＳ ゴシック" panose="020B0609070205080204" pitchFamily="49" charset="-128"/>
                <a:ea typeface="ＭＳ ゴシック" panose="020B0609070205080204" pitchFamily="49" charset="-128"/>
              </a:rPr>
              <a:t>この前でボールをとらえます。</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0" name="角丸四角形吹き出し 19"/>
          <p:cNvSpPr/>
          <p:nvPr/>
        </p:nvSpPr>
        <p:spPr>
          <a:xfrm>
            <a:off x="278604" y="2029610"/>
            <a:ext cx="2464372" cy="1890596"/>
          </a:xfrm>
          <a:prstGeom prst="wedgeRoundRectCallout">
            <a:avLst>
              <a:gd name="adj1" fmla="val 65920"/>
              <a:gd name="adj2" fmla="val 37842"/>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ＭＳ ゴシック" panose="020B0609070205080204" pitchFamily="49" charset="-128"/>
                <a:ea typeface="ＭＳ ゴシック" panose="020B0609070205080204" pitchFamily="49" charset="-128"/>
              </a:rPr>
              <a:t>ボールの方向に体を</a:t>
            </a:r>
            <a:r>
              <a:rPr lang="ja-JP" altLang="en-US" sz="2000" dirty="0" smtClean="0">
                <a:solidFill>
                  <a:schemeClr val="tx1"/>
                </a:solidFill>
                <a:latin typeface="ＭＳ ゴシック" panose="020B0609070205080204" pitchFamily="49" charset="-128"/>
                <a:ea typeface="ＭＳ ゴシック" panose="020B0609070205080204" pitchFamily="49" charset="-128"/>
              </a:rPr>
              <a:t>向けて</a:t>
            </a:r>
            <a:r>
              <a:rPr lang="ja-JP" altLang="en-US" sz="2000" dirty="0">
                <a:solidFill>
                  <a:schemeClr val="tx1"/>
                </a:solidFill>
                <a:latin typeface="ＭＳ ゴシック" panose="020B0609070205080204" pitchFamily="49" charset="-128"/>
                <a:ea typeface="ＭＳ ゴシック" panose="020B0609070205080204" pitchFamily="49" charset="-128"/>
              </a:rPr>
              <a:t>，両手でボールを</a:t>
            </a:r>
            <a:r>
              <a:rPr lang="ja-JP" altLang="en-US" sz="2000" dirty="0" smtClean="0">
                <a:solidFill>
                  <a:schemeClr val="tx1"/>
                </a:solidFill>
                <a:latin typeface="ＭＳ ゴシック" panose="020B0609070205080204" pitchFamily="49" charset="-128"/>
                <a:ea typeface="ＭＳ ゴシック" panose="020B0609070205080204" pitchFamily="49" charset="-128"/>
              </a:rPr>
              <a:t>受けられるようにします</a:t>
            </a:r>
            <a:r>
              <a:rPr lang="ja-JP" altLang="en-US" sz="2400" dirty="0" smtClean="0">
                <a:solidFill>
                  <a:schemeClr val="tx1"/>
                </a:solidFill>
                <a:latin typeface="ＭＳ ゴシック" panose="020B0609070205080204" pitchFamily="49" charset="-128"/>
                <a:ea typeface="ＭＳ ゴシック" panose="020B0609070205080204" pitchFamily="49" charset="-128"/>
              </a:rPr>
              <a:t>。</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7947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2" name="正方形/長方形 1"/>
          <p:cNvSpPr/>
          <p:nvPr/>
        </p:nvSpPr>
        <p:spPr>
          <a:xfrm>
            <a:off x="190596" y="822082"/>
            <a:ext cx="4829175" cy="584775"/>
          </a:xfrm>
          <a:prstGeom prst="rect">
            <a:avLst/>
          </a:prstGeom>
          <a:solidFill>
            <a:schemeClr val="accent4">
              <a:lumMod val="40000"/>
              <a:lumOff val="60000"/>
            </a:schemeClr>
          </a:solidFill>
        </p:spPr>
        <p:txBody>
          <a:bodyPr wrap="square">
            <a:spAutoFit/>
          </a:bodyPr>
          <a:lstStyle/>
          <a:p>
            <a:r>
              <a:rPr lang="ja-JP" altLang="en-US" sz="3200" dirty="0">
                <a:solidFill>
                  <a:srgbClr val="000000"/>
                </a:solidFill>
                <a:latin typeface="ＭＳ ゴシック" panose="020B0609070205080204" pitchFamily="49" charset="-128"/>
                <a:ea typeface="ＭＳ ゴシック" panose="020B0609070205080204" pitchFamily="49" charset="-128"/>
              </a:rPr>
              <a:t>ボール</a:t>
            </a:r>
            <a:r>
              <a:rPr lang="ja-JP" altLang="en-US" sz="3200" dirty="0" smtClean="0">
                <a:solidFill>
                  <a:srgbClr val="000000"/>
                </a:solidFill>
                <a:latin typeface="ＭＳ ゴシック" panose="020B0609070205080204" pitchFamily="49" charset="-128"/>
                <a:ea typeface="ＭＳ ゴシック" panose="020B0609070205080204" pitchFamily="49" charset="-128"/>
              </a:rPr>
              <a:t>の落下地点に動く</a:t>
            </a:r>
            <a:endParaRPr lang="ja-JP" altLang="en-US" sz="3200" dirty="0"/>
          </a:p>
        </p:txBody>
      </p:sp>
      <p:sp>
        <p:nvSpPr>
          <p:cNvPr id="10" name="角丸四角形吹き出し 9"/>
          <p:cNvSpPr/>
          <p:nvPr/>
        </p:nvSpPr>
        <p:spPr>
          <a:xfrm>
            <a:off x="3926903" y="1733458"/>
            <a:ext cx="4512247" cy="1471518"/>
          </a:xfrm>
          <a:prstGeom prst="wedgeRoundRectCallout">
            <a:avLst>
              <a:gd name="adj1" fmla="val -71493"/>
              <a:gd name="adj2" fmla="val -7498"/>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　軽いボールでのゲームでは，ボールがゆっくり落ちるので，飛んできたボールの下へ移動すると，ボールがつながりやすくなります。</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3917378" y="3527644"/>
            <a:ext cx="4521772" cy="1344300"/>
          </a:xfrm>
          <a:prstGeom prst="wedgeRoundRectCallout">
            <a:avLst>
              <a:gd name="adj1" fmla="val -68396"/>
              <a:gd name="adj2" fmla="val 44163"/>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手</a:t>
            </a:r>
            <a:r>
              <a:rPr kumimoji="1" lang="ja-JP" altLang="en-US" sz="2000" dirty="0">
                <a:solidFill>
                  <a:schemeClr val="tx1"/>
                </a:solidFill>
                <a:latin typeface="ＭＳ ゴシック" panose="020B0609070205080204" pitchFamily="49" charset="-128"/>
                <a:ea typeface="ＭＳ ゴシック" panose="020B0609070205080204" pitchFamily="49" charset="-128"/>
              </a:rPr>
              <a:t>を広げて片手や両手でボールをコントロールするとボールがつながりやすくなります。</a:t>
            </a:r>
          </a:p>
        </p:txBody>
      </p:sp>
      <p:grpSp>
        <p:nvGrpSpPr>
          <p:cNvPr id="14" name="グループ化 13"/>
          <p:cNvGrpSpPr/>
          <p:nvPr/>
        </p:nvGrpSpPr>
        <p:grpSpPr>
          <a:xfrm>
            <a:off x="809315" y="1809716"/>
            <a:ext cx="1733860" cy="1829259"/>
            <a:chOff x="7019064" y="1360659"/>
            <a:chExt cx="1306446" cy="1413551"/>
          </a:xfrm>
        </p:grpSpPr>
        <p:pic>
          <p:nvPicPr>
            <p:cNvPr id="15" name="図 14"/>
            <p:cNvPicPr/>
            <p:nvPr/>
          </p:nvPicPr>
          <p:blipFill rotWithShape="1">
            <a:blip r:embed="rId3"/>
            <a:srcRect l="60932" t="46442" r="29409" b="39961"/>
            <a:stretch/>
          </p:blipFill>
          <p:spPr bwMode="auto">
            <a:xfrm>
              <a:off x="7019064" y="1360659"/>
              <a:ext cx="1306446" cy="1413551"/>
            </a:xfrm>
            <a:prstGeom prst="rect">
              <a:avLst/>
            </a:prstGeom>
            <a:ln>
              <a:noFill/>
            </a:ln>
            <a:extLst>
              <a:ext uri="{53640926-AAD7-44D8-BBD7-CCE9431645EC}">
                <a14:shadowObscured xmlns:a14="http://schemas.microsoft.com/office/drawing/2010/main"/>
              </a:ext>
            </a:extLst>
          </p:spPr>
        </p:pic>
        <p:sp>
          <p:nvSpPr>
            <p:cNvPr id="16" name="楕円 15"/>
            <p:cNvSpPr/>
            <p:nvPr/>
          </p:nvSpPr>
          <p:spPr>
            <a:xfrm>
              <a:off x="7410350" y="1947172"/>
              <a:ext cx="523875" cy="266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HGS創英角ｺﾞｼｯｸUB" panose="020B0900000000000000" pitchFamily="50" charset="-128"/>
                  <a:ea typeface="HGS創英角ｺﾞｼｯｸUB" panose="020B0900000000000000" pitchFamily="50" charset="-128"/>
                </a:rPr>
                <a:t>50</a:t>
              </a:r>
              <a:endParaRPr kumimoji="1" lang="ja-JP" altLang="en-US" sz="1100" b="1" dirty="0">
                <a:solidFill>
                  <a:schemeClr val="tx1"/>
                </a:solidFill>
                <a:latin typeface="HGS創英角ｺﾞｼｯｸUB" panose="020B0900000000000000" pitchFamily="50" charset="-128"/>
                <a:ea typeface="HGS創英角ｺﾞｼｯｸUB" panose="020B0900000000000000" pitchFamily="50" charset="-128"/>
              </a:endParaRPr>
            </a:p>
          </p:txBody>
        </p:sp>
      </p:grpSp>
      <p:pic>
        <p:nvPicPr>
          <p:cNvPr id="18" name="図 17"/>
          <p:cNvPicPr/>
          <p:nvPr/>
        </p:nvPicPr>
        <p:blipFill rotWithShape="1">
          <a:blip r:embed="rId4"/>
          <a:srcRect l="84353" t="47854" r="11617" b="39589"/>
          <a:stretch/>
        </p:blipFill>
        <p:spPr bwMode="auto">
          <a:xfrm>
            <a:off x="747306" y="3978277"/>
            <a:ext cx="1857878" cy="2743199"/>
          </a:xfrm>
          <a:prstGeom prst="rect">
            <a:avLst/>
          </a:prstGeom>
          <a:ln>
            <a:noFill/>
          </a:ln>
          <a:extLst>
            <a:ext uri="{53640926-AAD7-44D8-BBD7-CCE9431645EC}">
              <a14:shadowObscured xmlns:a14="http://schemas.microsoft.com/office/drawing/2010/main"/>
            </a:ext>
          </a:extLst>
        </p:spPr>
      </p:pic>
      <p:sp>
        <p:nvSpPr>
          <p:cNvPr id="22" name="角丸四角形吹き出し 21"/>
          <p:cNvSpPr/>
          <p:nvPr/>
        </p:nvSpPr>
        <p:spPr>
          <a:xfrm>
            <a:off x="3917378" y="5194613"/>
            <a:ext cx="4521772" cy="1344300"/>
          </a:xfrm>
          <a:prstGeom prst="wedgeRoundRectCallout">
            <a:avLst>
              <a:gd name="adj1" fmla="val -69239"/>
              <a:gd name="adj2" fmla="val -37320"/>
              <a:gd name="adj3" fmla="val 16667"/>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err="1" smtClean="0">
                <a:solidFill>
                  <a:schemeClr val="tx1"/>
                </a:solidFill>
                <a:latin typeface="ＭＳ ゴシック" panose="020B0609070205080204" pitchFamily="49" charset="-128"/>
                <a:ea typeface="ＭＳ ゴシック" panose="020B0609070205080204" pitchFamily="49" charset="-128"/>
              </a:rPr>
              <a:t>おで</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この前や下からすくうようにボールを上げることで，仲間がとりやすい山なりのパスになります。</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24803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1672</TotalTime>
  <Words>1107</Words>
  <Application>Microsoft Office PowerPoint</Application>
  <PresentationFormat>画面に合わせる (4:3)</PresentationFormat>
  <Paragraphs>155</Paragraphs>
  <Slides>17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HGS創英角ｺﾞｼｯｸUB</vt:lpstr>
      <vt:lpstr>HG創英角ｺﾞｼｯｸUB</vt:lpstr>
      <vt:lpstr>Jun101Pro-Light</vt:lpstr>
      <vt:lpstr>ＭＳ Ｐゴシック</vt:lpstr>
      <vt:lpstr>ＭＳ ゴシック</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129</cp:revision>
  <cp:lastPrinted>2020-07-08T09:33:01Z</cp:lastPrinted>
  <dcterms:created xsi:type="dcterms:W3CDTF">2019-05-07T09:33:23Z</dcterms:created>
  <dcterms:modified xsi:type="dcterms:W3CDTF">2020-12-23T11:18:05Z</dcterms:modified>
</cp:coreProperties>
</file>