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43" r:id="rId2"/>
    <p:sldId id="277" r:id="rId3"/>
    <p:sldId id="336" r:id="rId4"/>
    <p:sldId id="322" r:id="rId5"/>
    <p:sldId id="323" r:id="rId6"/>
    <p:sldId id="324" r:id="rId7"/>
    <p:sldId id="325" r:id="rId8"/>
    <p:sldId id="326" r:id="rId9"/>
    <p:sldId id="327" r:id="rId10"/>
    <p:sldId id="337" r:id="rId11"/>
    <p:sldId id="338" r:id="rId12"/>
    <p:sldId id="339" r:id="rId13"/>
    <p:sldId id="340" r:id="rId14"/>
    <p:sldId id="341" r:id="rId15"/>
    <p:sldId id="342" r:id="rId16"/>
  </p:sldIdLst>
  <p:sldSz cx="9144000" cy="6858000" type="screen4x3"/>
  <p:notesSz cx="6711950" cy="9845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08512" cy="493993"/>
          </a:xfrm>
          <a:prstGeom prst="rect">
            <a:avLst/>
          </a:prstGeom>
        </p:spPr>
        <p:txBody>
          <a:bodyPr vert="horz" lIns="90409" tIns="45205" rIns="90409" bIns="452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01886" y="1"/>
            <a:ext cx="2908512" cy="493993"/>
          </a:xfrm>
          <a:prstGeom prst="rect">
            <a:avLst/>
          </a:prstGeom>
        </p:spPr>
        <p:txBody>
          <a:bodyPr vert="horz" lIns="90409" tIns="45205" rIns="90409" bIns="45205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39825" y="1230313"/>
            <a:ext cx="44323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09" tIns="45205" rIns="90409" bIns="452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1195" y="4738231"/>
            <a:ext cx="5369560" cy="3876735"/>
          </a:xfrm>
          <a:prstGeom prst="rect">
            <a:avLst/>
          </a:prstGeom>
        </p:spPr>
        <p:txBody>
          <a:bodyPr vert="horz" lIns="90409" tIns="45205" rIns="90409" bIns="452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51684"/>
            <a:ext cx="2908512" cy="493992"/>
          </a:xfrm>
          <a:prstGeom prst="rect">
            <a:avLst/>
          </a:prstGeom>
        </p:spPr>
        <p:txBody>
          <a:bodyPr vert="horz" lIns="90409" tIns="45205" rIns="90409" bIns="452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01886" y="9351684"/>
            <a:ext cx="2908512" cy="493992"/>
          </a:xfrm>
          <a:prstGeom prst="rect">
            <a:avLst/>
          </a:prstGeom>
        </p:spPr>
        <p:txBody>
          <a:bodyPr vert="horz" lIns="90409" tIns="45205" rIns="90409" bIns="45205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1815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10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90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11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829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12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2187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13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207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14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53737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15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0586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55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433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1551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273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826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7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5931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8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4880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39825" y="1230313"/>
            <a:ext cx="4432300" cy="33242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2045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2045">
                <a:defRPr/>
              </a:pPr>
              <a:t>9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917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200016" y="6024934"/>
            <a:ext cx="2887436" cy="5651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/>
              <a:t>30</a:t>
            </a:r>
            <a:r>
              <a:rPr kumimoji="1" lang="ja-JP" altLang="en-US" dirty="0"/>
              <a:t>分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0" y="1131145"/>
            <a:ext cx="9144000" cy="450494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高等学校　保健体育（体育分野）</a:t>
            </a:r>
            <a:endParaRPr kumimoji="1" lang="en-US" altLang="ja-JP" sz="40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kumimoji="1" lang="en-US" altLang="ja-JP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〔</a:t>
            </a:r>
            <a:r>
              <a:rPr kumimoji="1"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入学年次</a:t>
            </a:r>
            <a:r>
              <a:rPr kumimoji="1" lang="en-US" altLang="ja-JP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〕</a:t>
            </a:r>
          </a:p>
          <a:p>
            <a:pPr algn="ctr"/>
            <a:endParaRPr kumimoji="1" lang="en-US" altLang="ja-JP" sz="24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kumimoji="1" lang="ja-JP" altLang="en-US" sz="66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武　道</a:t>
            </a:r>
            <a:endParaRPr kumimoji="1" lang="en-US" altLang="ja-JP" sz="66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kumimoji="1" lang="ja-JP" altLang="en-US" sz="8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「 剣</a:t>
            </a:r>
            <a:r>
              <a:rPr kumimoji="1" lang="ja-JP" altLang="en-US" sz="8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kumimoji="1" lang="ja-JP" altLang="en-US" sz="8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道 」</a:t>
            </a:r>
            <a:endParaRPr kumimoji="1" lang="en-US" altLang="ja-JP" sz="80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endParaRPr kumimoji="1" lang="en-US" altLang="ja-JP" sz="2400" dirty="0" smtClean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kumimoji="1" lang="en-US" altLang="ja-JP" sz="44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kumimoji="1" lang="ja-JP" altLang="en-US" sz="40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体力</a:t>
            </a:r>
            <a:r>
              <a:rPr kumimoji="1"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編</a:t>
            </a:r>
            <a:r>
              <a:rPr kumimoji="1" lang="en-US" altLang="ja-JP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endParaRPr kumimoji="1"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73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2375" y="614710"/>
            <a:ext cx="4859800" cy="7197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１．筋力～スクワット～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11640" y="1334436"/>
            <a:ext cx="7305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剣道は、様々な足さばきがあり、下半身の強化が技能の向上を大きくサポートしてくれます。</a:t>
            </a:r>
            <a:endParaRPr kumimoji="1" lang="en-US" altLang="ja-JP" sz="2000" dirty="0"/>
          </a:p>
        </p:txBody>
      </p:sp>
      <p:sp>
        <p:nvSpPr>
          <p:cNvPr id="14" name="角丸四角形 13"/>
          <p:cNvSpPr/>
          <p:nvPr/>
        </p:nvSpPr>
        <p:spPr>
          <a:xfrm>
            <a:off x="1164472" y="2156170"/>
            <a:ext cx="6934300" cy="605878"/>
          </a:xfrm>
          <a:prstGeom prst="roundRect">
            <a:avLst>
              <a:gd name="adj" fmla="val 13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呼吸の仕方：膝を負ける時に息</a:t>
            </a:r>
            <a:r>
              <a:rPr kumimoji="1" lang="ja-JP" altLang="en-US" dirty="0" smtClean="0"/>
              <a:t>を吸い</a:t>
            </a:r>
            <a:r>
              <a:rPr kumimoji="1" lang="ja-JP" altLang="en-US" dirty="0"/>
              <a:t>、伸ばす</a:t>
            </a:r>
            <a:r>
              <a:rPr kumimoji="1" lang="ja-JP" altLang="en-US" dirty="0" smtClean="0"/>
              <a:t>時に息を吐きます</a:t>
            </a:r>
            <a:endParaRPr kumimoji="1" lang="en-US" altLang="ja-JP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1826" y="3838765"/>
            <a:ext cx="1378040" cy="2262454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73045" y="3838765"/>
            <a:ext cx="1300524" cy="1837438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644761" y="2860036"/>
            <a:ext cx="1607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①足を肩幅よりやや広く開きます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67199" y="2883549"/>
            <a:ext cx="2907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②お尻を突き出すように腰を落とします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06949" y="5889016"/>
            <a:ext cx="3411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 smtClean="0"/>
              <a:t>膝がつま先より前に出ないよ　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err="1" smtClean="0"/>
              <a:t>うに</a:t>
            </a:r>
            <a:r>
              <a:rPr kumimoji="1" lang="ja-JP" altLang="en-US" dirty="0" smtClean="0"/>
              <a:t>落とします</a:t>
            </a:r>
            <a:endParaRPr kumimoji="1" lang="ja-JP" altLang="en-US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05950" y="3838765"/>
            <a:ext cx="1378040" cy="2262454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6176022" y="2875896"/>
            <a:ext cx="1607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③①の姿勢に戻り繰り返します</a:t>
            </a:r>
            <a:endParaRPr kumimoji="1" lang="ja-JP" altLang="en-US" dirty="0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21084" y="3843525"/>
            <a:ext cx="1125388" cy="188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79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69342" y="578311"/>
            <a:ext cx="7403141" cy="7197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３．持久力～バーピー～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10473" y="1144286"/>
            <a:ext cx="6972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剣道は、一瞬の隙を捉えるために相手との攻防が繰り広げられ、運動を持続する力が必要です。</a:t>
            </a:r>
            <a:endParaRPr kumimoji="1" lang="en-US" altLang="ja-JP" sz="2000" dirty="0"/>
          </a:p>
        </p:txBody>
      </p:sp>
      <p:sp>
        <p:nvSpPr>
          <p:cNvPr id="14" name="角丸四角形 13"/>
          <p:cNvSpPr/>
          <p:nvPr/>
        </p:nvSpPr>
        <p:spPr>
          <a:xfrm>
            <a:off x="810472" y="1837911"/>
            <a:ext cx="6972300" cy="491203"/>
          </a:xfrm>
          <a:prstGeom prst="roundRect">
            <a:avLst>
              <a:gd name="adj" fmla="val 13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呼吸の仕方：呼吸を止めずに行います</a:t>
            </a:r>
            <a:endParaRPr kumimoji="1" lang="en-US" altLang="ja-JP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840135" y="2945466"/>
            <a:ext cx="1268115" cy="16357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22658" y="3074945"/>
            <a:ext cx="1739957" cy="111141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93036" y="3154712"/>
            <a:ext cx="1793614" cy="100603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03133" y="4831130"/>
            <a:ext cx="1386979" cy="168953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0473" y="5210911"/>
            <a:ext cx="1793225" cy="114544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6097738" y="5053012"/>
            <a:ext cx="1153068" cy="14873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655128" y="2517363"/>
            <a:ext cx="163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①立った状態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24488" y="2577994"/>
            <a:ext cx="1638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②屈伸の姿勢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33395" y="2601843"/>
            <a:ext cx="2939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③足を伸ばし腕立ての姿勢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4418" y="4725600"/>
            <a:ext cx="3028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④すかさず足を引きつける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52454" y="4436866"/>
            <a:ext cx="2141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⑤</a:t>
            </a:r>
            <a:r>
              <a:rPr kumimoji="1" lang="ja-JP" altLang="en-US" dirty="0" smtClean="0"/>
              <a:t>真上にジャンプ</a:t>
            </a:r>
            <a:endParaRPr kumimoji="1" lang="en-US" altLang="ja-JP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544367" y="4340597"/>
            <a:ext cx="2528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⑥着地し、すかさず②の動きから繰り返す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88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36018" y="597235"/>
            <a:ext cx="7403141" cy="7197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３．持久力～</a:t>
            </a:r>
            <a:r>
              <a:rPr kumimoji="1" lang="ja-JP" altLang="en-US" sz="2000" dirty="0"/>
              <a:t>手首・腓腹筋の強化・タオルギャザー</a:t>
            </a:r>
            <a:r>
              <a:rPr kumimoji="1" lang="ja-JP" altLang="en-US" sz="3200" dirty="0"/>
              <a:t>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51437" y="1229983"/>
            <a:ext cx="7187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剣道は、多彩な竹刀さばきや足さばきから、局所的な筋肉の強化をすることにより、怪我の予防に</a:t>
            </a:r>
            <a:r>
              <a:rPr kumimoji="1" lang="ja-JP" altLang="en-US" sz="2000" dirty="0" smtClean="0"/>
              <a:t>つながります。</a:t>
            </a:r>
            <a:endParaRPr kumimoji="1" lang="en-US" altLang="ja-JP" sz="2000" dirty="0"/>
          </a:p>
        </p:txBody>
      </p:sp>
      <p:sp>
        <p:nvSpPr>
          <p:cNvPr id="14" name="角丸四角形 13"/>
          <p:cNvSpPr/>
          <p:nvPr/>
        </p:nvSpPr>
        <p:spPr>
          <a:xfrm>
            <a:off x="951437" y="1959366"/>
            <a:ext cx="4190405" cy="629179"/>
          </a:xfrm>
          <a:prstGeom prst="roundRect">
            <a:avLst>
              <a:gd name="adj" fmla="val 13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呼吸の仕方：呼吸を止めずに行います</a:t>
            </a:r>
            <a:endParaRPr kumimoji="1" lang="en-US" altLang="ja-JP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0309" y="2625705"/>
            <a:ext cx="26073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Ａ．手首の強化</a:t>
            </a:r>
            <a:endParaRPr kumimoji="1" lang="en-US" altLang="ja-JP" b="1" dirty="0"/>
          </a:p>
          <a:p>
            <a:r>
              <a:rPr kumimoji="1" lang="ja-JP" altLang="en-US" dirty="0"/>
              <a:t>　腱鞘炎を予防します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入浴時を利用して、浴槽で手首を両膝で固定します。水圧を利用して、左右に動かします。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27642" y="2615979"/>
            <a:ext cx="25721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Ｂ．腓腹筋の強化</a:t>
            </a:r>
            <a:endParaRPr kumimoji="1" lang="en-US" altLang="ja-JP" b="1" dirty="0"/>
          </a:p>
          <a:p>
            <a:r>
              <a:rPr kumimoji="1" lang="ja-JP" altLang="en-US" dirty="0"/>
              <a:t>　アキレス腱炎を予防</a:t>
            </a:r>
            <a:endParaRPr kumimoji="1" lang="en-US" altLang="ja-JP" dirty="0"/>
          </a:p>
          <a:p>
            <a:r>
              <a:rPr kumimoji="1" lang="ja-JP" altLang="en-US" dirty="0"/>
              <a:t>　します。</a:t>
            </a:r>
            <a:endParaRPr kumimoji="1" lang="en-US" altLang="ja-JP" dirty="0"/>
          </a:p>
          <a:p>
            <a:r>
              <a:rPr kumimoji="1" lang="ja-JP" altLang="en-US" dirty="0"/>
              <a:t>　段差を利用して、ふ</a:t>
            </a:r>
            <a:endParaRPr kumimoji="1" lang="en-US" altLang="ja-JP" dirty="0"/>
          </a:p>
          <a:p>
            <a:r>
              <a:rPr kumimoji="1" lang="ja-JP" altLang="en-US" dirty="0"/>
              <a:t>　くらはぎを鍛えます。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72024" y="2585928"/>
            <a:ext cx="27516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Ｃ．タオルギャザー</a:t>
            </a:r>
            <a:endParaRPr kumimoji="1" lang="en-US" altLang="ja-JP" b="1" dirty="0"/>
          </a:p>
          <a:p>
            <a:r>
              <a:rPr kumimoji="1" lang="ja-JP" altLang="en-US" dirty="0"/>
              <a:t>　踏み込みによる踵痛を</a:t>
            </a:r>
            <a:endParaRPr kumimoji="1" lang="en-US" altLang="ja-JP" dirty="0"/>
          </a:p>
          <a:p>
            <a:r>
              <a:rPr kumimoji="1" lang="ja-JP" altLang="en-US" dirty="0"/>
              <a:t>　予防します。</a:t>
            </a:r>
            <a:endParaRPr kumimoji="1" lang="en-US" altLang="ja-JP" dirty="0"/>
          </a:p>
          <a:p>
            <a:r>
              <a:rPr kumimoji="1" lang="ja-JP" altLang="en-US" dirty="0"/>
              <a:t>　床にタオルを敷き、指</a:t>
            </a:r>
            <a:endParaRPr kumimoji="1" lang="en-US" altLang="ja-JP" dirty="0"/>
          </a:p>
          <a:p>
            <a:r>
              <a:rPr kumimoji="1" lang="ja-JP" altLang="en-US" dirty="0"/>
              <a:t>　の力だけでタオルを引</a:t>
            </a:r>
            <a:endParaRPr kumimoji="1" lang="en-US" altLang="ja-JP" dirty="0"/>
          </a:p>
          <a:p>
            <a:r>
              <a:rPr kumimoji="1" lang="ja-JP" altLang="en-US" dirty="0"/>
              <a:t>　き寄せます。</a:t>
            </a:r>
            <a:endParaRPr kumimoji="1" lang="en-US" altLang="ja-JP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7A76C7B-D2C7-4A51-9D62-C60AF676FBC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785120" y="3841871"/>
            <a:ext cx="650677" cy="20574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B7910A9-33E4-42AC-A5D3-B67C2CF907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7269651" y="4747430"/>
            <a:ext cx="650677" cy="20574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D8E82F1-ADE9-47F4-BC7B-B72E94E301A3}"/>
              </a:ext>
            </a:extLst>
          </p:cNvPr>
          <p:cNvSpPr txBox="1"/>
          <p:nvPr/>
        </p:nvSpPr>
        <p:spPr>
          <a:xfrm>
            <a:off x="5240081" y="2067611"/>
            <a:ext cx="330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両手・両足行いましょう。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8BDC193-F738-4F26-A044-299F3754B38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2819063" y="4812573"/>
            <a:ext cx="2008376" cy="8878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C9D98DD-33A2-46BE-9841-1D7D36BEA11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4137654" y="4783161"/>
            <a:ext cx="2008376" cy="9513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142" y="4531105"/>
            <a:ext cx="1721785" cy="182524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82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2374" y="588204"/>
            <a:ext cx="7403141" cy="6409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４．調整力～体幹トレーニング～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2469" y="1120769"/>
            <a:ext cx="7537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剣道は、凛とした姿や品のある構えからその人の力量がわかります。体の軸を鍛えることで、美しい姿勢が身</a:t>
            </a:r>
            <a:r>
              <a:rPr kumimoji="1" lang="ja-JP" altLang="en-US" sz="2000" dirty="0" smtClean="0"/>
              <a:t>に付きます。</a:t>
            </a:r>
            <a:endParaRPr kumimoji="1" lang="en-US" altLang="ja-JP" sz="2000" dirty="0"/>
          </a:p>
        </p:txBody>
      </p:sp>
      <p:sp>
        <p:nvSpPr>
          <p:cNvPr id="14" name="角丸四角形 13"/>
          <p:cNvSpPr/>
          <p:nvPr/>
        </p:nvSpPr>
        <p:spPr>
          <a:xfrm>
            <a:off x="766169" y="1793088"/>
            <a:ext cx="6972300" cy="629179"/>
          </a:xfrm>
          <a:prstGeom prst="roundRect">
            <a:avLst>
              <a:gd name="adj" fmla="val 13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呼吸の仕方：呼吸を止めずに行います</a:t>
            </a: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DDB637-2DDE-4372-BD69-759AB7BB8346}"/>
              </a:ext>
            </a:extLst>
          </p:cNvPr>
          <p:cNvSpPr txBox="1"/>
          <p:nvPr/>
        </p:nvSpPr>
        <p:spPr>
          <a:xfrm>
            <a:off x="481641" y="2587793"/>
            <a:ext cx="4352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（１）腹横筋</a:t>
            </a:r>
            <a:endParaRPr kumimoji="1" lang="en-US" altLang="ja-JP" dirty="0"/>
          </a:p>
          <a:p>
            <a:r>
              <a:rPr kumimoji="1" lang="ja-JP" altLang="en-US" dirty="0"/>
              <a:t>　腕は肩幅間隔で肘を９０</a:t>
            </a:r>
            <a:r>
              <a:rPr kumimoji="1" lang="en-US" altLang="ja-JP" dirty="0"/>
              <a:t>°</a:t>
            </a:r>
            <a:r>
              <a:rPr kumimoji="1" lang="ja-JP" altLang="en-US" dirty="0"/>
              <a:t>にし、</a:t>
            </a:r>
            <a:endParaRPr kumimoji="1" lang="en-US" altLang="ja-JP" dirty="0"/>
          </a:p>
          <a:p>
            <a:r>
              <a:rPr kumimoji="1" lang="ja-JP" altLang="en-US" dirty="0"/>
              <a:t>　体を一本の棒の様にまっすぐ</a:t>
            </a:r>
            <a:r>
              <a:rPr kumimoji="1" lang="ja-JP" altLang="en-US" dirty="0" smtClean="0"/>
              <a:t>に</a:t>
            </a:r>
            <a:r>
              <a:rPr kumimoji="1" lang="ja-JP" altLang="en-US" dirty="0" smtClean="0"/>
              <a:t>しま</a:t>
            </a:r>
            <a:r>
              <a:rPr kumimoji="1" lang="ja-JP" altLang="en-US" dirty="0"/>
              <a:t>す</a:t>
            </a:r>
            <a:r>
              <a:rPr kumimoji="1" lang="ja-JP" altLang="en-US" dirty="0" smtClean="0"/>
              <a:t>。</a:t>
            </a:r>
            <a:endParaRPr kumimoji="1" lang="ja-JP" altLang="en-US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AC36541-A58F-43B1-BDD8-6084107300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45305" y="2507026"/>
            <a:ext cx="3702139" cy="12987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D4B5CFB-7E98-42AC-B479-590FF1111F4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1684" y="3749851"/>
            <a:ext cx="3009604" cy="129871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7B3550F-E23E-4102-B9C2-31B4C98BF416}"/>
              </a:ext>
            </a:extLst>
          </p:cNvPr>
          <p:cNvSpPr txBox="1"/>
          <p:nvPr/>
        </p:nvSpPr>
        <p:spPr>
          <a:xfrm>
            <a:off x="3887951" y="3871556"/>
            <a:ext cx="43521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（２）腹斜筋</a:t>
            </a:r>
            <a:endParaRPr kumimoji="1" lang="en-US" altLang="ja-JP" dirty="0"/>
          </a:p>
          <a:p>
            <a:r>
              <a:rPr kumimoji="1" lang="ja-JP" altLang="en-US" dirty="0"/>
              <a:t>　肘が体の側面に９０</a:t>
            </a:r>
            <a:r>
              <a:rPr kumimoji="1" lang="en-US" altLang="ja-JP" dirty="0"/>
              <a:t>°</a:t>
            </a:r>
            <a:r>
              <a:rPr kumimoji="1" lang="ja-JP" altLang="en-US" dirty="0"/>
              <a:t>になるようにつ</a:t>
            </a:r>
            <a:endParaRPr kumimoji="1" lang="en-US" altLang="ja-JP" dirty="0"/>
          </a:p>
          <a:p>
            <a:r>
              <a:rPr kumimoji="1" lang="ja-JP" altLang="en-US" dirty="0"/>
              <a:t>　け、体が斜め４５</a:t>
            </a:r>
            <a:r>
              <a:rPr kumimoji="1" lang="en-US" altLang="ja-JP" dirty="0"/>
              <a:t>°</a:t>
            </a:r>
            <a:r>
              <a:rPr kumimoji="1" lang="ja-JP" altLang="en-US" dirty="0"/>
              <a:t>になるようにまっ</a:t>
            </a:r>
            <a:endParaRPr kumimoji="1" lang="en-US" altLang="ja-JP" dirty="0"/>
          </a:p>
          <a:p>
            <a:r>
              <a:rPr kumimoji="1" lang="ja-JP" altLang="en-US" dirty="0"/>
              <a:t>　すぐにする。左右両方やりましょう。</a:t>
            </a:r>
            <a:endParaRPr kumimoji="1" lang="en-US" altLang="ja-JP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CF9633D5-A4FD-4D82-86C8-5F9091906DF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8769" y="5156022"/>
            <a:ext cx="3437949" cy="120032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4D1408C-0FF9-4F1C-A750-B3B16466CC7F}"/>
              </a:ext>
            </a:extLst>
          </p:cNvPr>
          <p:cNvSpPr txBox="1"/>
          <p:nvPr/>
        </p:nvSpPr>
        <p:spPr>
          <a:xfrm>
            <a:off x="481641" y="5114381"/>
            <a:ext cx="43521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（３）背筋・殿筋群</a:t>
            </a:r>
            <a:endParaRPr kumimoji="1" lang="en-US" altLang="ja-JP" dirty="0"/>
          </a:p>
          <a:p>
            <a:r>
              <a:rPr kumimoji="1" lang="ja-JP" altLang="en-US" dirty="0"/>
              <a:t>　仰向けで両肘とかかでお尻を浮かし、</a:t>
            </a:r>
            <a:endParaRPr kumimoji="1" lang="en-US" altLang="ja-JP" dirty="0"/>
          </a:p>
          <a:p>
            <a:r>
              <a:rPr kumimoji="1" lang="ja-JP" altLang="en-US" dirty="0"/>
              <a:t>　肩とお尻のラインが床と平行に一直線</a:t>
            </a:r>
            <a:endParaRPr kumimoji="1" lang="en-US" altLang="ja-JP" dirty="0"/>
          </a:p>
          <a:p>
            <a:r>
              <a:rPr kumimoji="1" lang="ja-JP" altLang="en-US" dirty="0"/>
              <a:t>　になるように保ちます。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348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14</a:t>
            </a:fld>
            <a:endParaRPr kumimoji="1"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4DF0951-37DC-4162-BCC0-8FEB35C7C3F8}"/>
              </a:ext>
            </a:extLst>
          </p:cNvPr>
          <p:cNvGraphicFramePr>
            <a:graphicFrameLocks noGrp="1"/>
          </p:cNvGraphicFramePr>
          <p:nvPr/>
        </p:nvGraphicFramePr>
        <p:xfrm>
          <a:off x="322202" y="1921888"/>
          <a:ext cx="7651456" cy="4799588"/>
        </p:xfrm>
        <a:graphic>
          <a:graphicData uri="http://schemas.openxmlformats.org/drawingml/2006/table">
            <a:tbl>
              <a:tblPr/>
              <a:tblGrid>
                <a:gridCol w="793252">
                  <a:extLst>
                    <a:ext uri="{9D8B030D-6E8A-4147-A177-3AD203B41FA5}">
                      <a16:colId xmlns:a16="http://schemas.microsoft.com/office/drawing/2014/main" val="481131178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3902875399"/>
                    </a:ext>
                  </a:extLst>
                </a:gridCol>
                <a:gridCol w="855714">
                  <a:extLst>
                    <a:ext uri="{9D8B030D-6E8A-4147-A177-3AD203B41FA5}">
                      <a16:colId xmlns:a16="http://schemas.microsoft.com/office/drawing/2014/main" val="1807258489"/>
                    </a:ext>
                  </a:extLst>
                </a:gridCol>
                <a:gridCol w="855714">
                  <a:extLst>
                    <a:ext uri="{9D8B030D-6E8A-4147-A177-3AD203B41FA5}">
                      <a16:colId xmlns:a16="http://schemas.microsoft.com/office/drawing/2014/main" val="779501361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071919730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974869788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374975045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791882933"/>
                    </a:ext>
                  </a:extLst>
                </a:gridCol>
                <a:gridCol w="857796">
                  <a:extLst>
                    <a:ext uri="{9D8B030D-6E8A-4147-A177-3AD203B41FA5}">
                      <a16:colId xmlns:a16="http://schemas.microsoft.com/office/drawing/2014/main" val="2193483984"/>
                    </a:ext>
                  </a:extLst>
                </a:gridCol>
              </a:tblGrid>
              <a:tr h="17296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自分に合った体力を高める運動を計画してみよう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186234"/>
                  </a:ext>
                </a:extLst>
              </a:tr>
              <a:tr h="106009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221533"/>
                  </a:ext>
                </a:extLst>
              </a:tr>
              <a:tr h="1128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４つの運動のねらいにおける運動内容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062517"/>
                  </a:ext>
                </a:extLst>
              </a:tr>
              <a:tr h="1563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体を柔らかくする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巧みな動き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力強い動き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持続する運動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158468"/>
                  </a:ext>
                </a:extLst>
              </a:tr>
              <a:tr h="1396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・柔軟運動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・片足立ち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・ラダー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・腕立て伏せ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・懸垂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・踏み台昇降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・インターバル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2458503"/>
                  </a:ext>
                </a:extLst>
              </a:tr>
              <a:tr h="1396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・ストレッチ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・逆立ち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・反復横跳び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・腹筋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・ダッシュ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・ウォーキング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トレーニング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969207"/>
                  </a:ext>
                </a:extLst>
              </a:tr>
              <a:tr h="13960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・バランスボール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・素振り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・背筋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・ジョギング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16067"/>
                  </a:ext>
                </a:extLst>
              </a:tr>
              <a:tr h="1396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・けん玉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・リフティング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・スクワット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・なわとび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051645"/>
                  </a:ext>
                </a:extLst>
              </a:tr>
              <a:tr h="13960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・フラフープ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など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・バーピー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・サイクリング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50396"/>
                  </a:ext>
                </a:extLst>
              </a:tr>
              <a:tr h="13960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Ａ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Ｂ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Ｃ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Ｄ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0209695"/>
                  </a:ext>
                </a:extLst>
              </a:tr>
              <a:tr h="13960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＊強度や量によって領域をまたがる運動にもなります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001899"/>
                  </a:ext>
                </a:extLst>
              </a:tr>
              <a:tr h="106009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705267"/>
                  </a:ext>
                </a:extLst>
              </a:tr>
              <a:tr h="26803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目標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746638"/>
                  </a:ext>
                </a:extLst>
              </a:tr>
              <a:tr h="106009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583780"/>
                  </a:ext>
                </a:extLst>
              </a:tr>
              <a:tr h="1562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週間計画</a:t>
                      </a: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85" marR="5085" marT="50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943268"/>
                  </a:ext>
                </a:extLst>
              </a:tr>
              <a:tr h="1306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項目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例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月曜日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火曜日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水曜日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木曜日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金曜日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土曜日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日曜日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298602"/>
                  </a:ext>
                </a:extLst>
              </a:tr>
              <a:tr h="3406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運動のねらい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（Ａ・Ｂ・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Ｃ・Ｄ）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Ａ・Ｄ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154260"/>
                  </a:ext>
                </a:extLst>
              </a:tr>
              <a:tr h="3853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時間帯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朝・午前・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午後・夕以降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朝・夕以降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945022"/>
                  </a:ext>
                </a:extLst>
              </a:tr>
              <a:tr h="83762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運動内容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・なわとび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分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・ジョギング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１５分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×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２回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・ストレッチ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５分</a:t>
                      </a:r>
                    </a:p>
                  </a:txBody>
                  <a:tcPr marL="5085" marR="5085" marT="50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524534"/>
                  </a:ext>
                </a:extLst>
              </a:tr>
              <a:tr h="25687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合計時間（分）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5687973"/>
                  </a:ext>
                </a:extLst>
              </a:tr>
              <a:tr h="6868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振り返り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全身を使った運動を行った。次回は、もう少し長い距離を走ることに挑戦したい。</a:t>
                      </a:r>
                    </a:p>
                  </a:txBody>
                  <a:tcPr marL="5085" marR="5085" marT="508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85" marR="5085" marT="50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779148"/>
                  </a:ext>
                </a:extLst>
              </a:tr>
            </a:tbl>
          </a:graphicData>
        </a:graphic>
      </p:graphicFrame>
      <p:sp>
        <p:nvSpPr>
          <p:cNvPr id="9" name="角丸四角形 11">
            <a:extLst>
              <a:ext uri="{FF2B5EF4-FFF2-40B4-BE49-F238E27FC236}">
                <a16:creationId xmlns:a16="http://schemas.microsoft.com/office/drawing/2014/main" id="{CC080511-D965-4A4F-A79F-A45D9E093370}"/>
              </a:ext>
            </a:extLst>
          </p:cNvPr>
          <p:cNvSpPr/>
          <p:nvPr/>
        </p:nvSpPr>
        <p:spPr>
          <a:xfrm>
            <a:off x="503617" y="786210"/>
            <a:ext cx="4334601" cy="69774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学習カード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体力編①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】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9515E88-1709-4E98-AC8B-FED3B3DC34EC}"/>
              </a:ext>
            </a:extLst>
          </p:cNvPr>
          <p:cNvSpPr txBox="1"/>
          <p:nvPr/>
        </p:nvSpPr>
        <p:spPr>
          <a:xfrm>
            <a:off x="4996071" y="823381"/>
            <a:ext cx="38795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剣道に関わる体力について、体つくり運動の視点も取り入れて</a:t>
            </a:r>
            <a:r>
              <a:rPr kumimoji="1" lang="ja-JP" altLang="en-US" dirty="0" smtClean="0"/>
              <a:t>、運動の計画</a:t>
            </a:r>
            <a:r>
              <a:rPr kumimoji="1" lang="ja-JP" altLang="en-US" dirty="0"/>
              <a:t>を立ててみよう！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D4A1E9D-D738-4A99-A2D8-D0BF08F1920F}"/>
              </a:ext>
            </a:extLst>
          </p:cNvPr>
          <p:cNvSpPr txBox="1"/>
          <p:nvPr/>
        </p:nvSpPr>
        <p:spPr>
          <a:xfrm>
            <a:off x="2959730" y="1586896"/>
            <a:ext cx="2588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計画表の見本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57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9" name="角丸四角形 11">
            <a:extLst>
              <a:ext uri="{FF2B5EF4-FFF2-40B4-BE49-F238E27FC236}">
                <a16:creationId xmlns:a16="http://schemas.microsoft.com/office/drawing/2014/main" id="{CC080511-D965-4A4F-A79F-A45D9E093370}"/>
              </a:ext>
            </a:extLst>
          </p:cNvPr>
          <p:cNvSpPr/>
          <p:nvPr/>
        </p:nvSpPr>
        <p:spPr>
          <a:xfrm>
            <a:off x="503617" y="786210"/>
            <a:ext cx="4367420" cy="69774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学習カード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体力編②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】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9515E88-1709-4E98-AC8B-FED3B3DC34EC}"/>
              </a:ext>
            </a:extLst>
          </p:cNvPr>
          <p:cNvSpPr txBox="1"/>
          <p:nvPr/>
        </p:nvSpPr>
        <p:spPr>
          <a:xfrm>
            <a:off x="5299300" y="837620"/>
            <a:ext cx="364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体力編①</a:t>
            </a:r>
            <a:r>
              <a:rPr kumimoji="1" lang="en-US" altLang="ja-JP" dirty="0" smtClean="0"/>
              <a:t>】</a:t>
            </a:r>
            <a:r>
              <a:rPr kumimoji="1" lang="ja-JP" altLang="en-US" dirty="0" smtClean="0"/>
              <a:t>で</a:t>
            </a:r>
            <a:r>
              <a:rPr kumimoji="1" lang="ja-JP" altLang="en-US" dirty="0"/>
              <a:t>作成した計画を記録していこう！</a:t>
            </a:r>
            <a:endParaRPr kumimoji="1" lang="en-US" altLang="ja-JP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5BF687D-D914-4452-B4C3-83A5BE3728ED}"/>
              </a:ext>
            </a:extLst>
          </p:cNvPr>
          <p:cNvGraphicFramePr>
            <a:graphicFrameLocks noGrp="1"/>
          </p:cNvGraphicFramePr>
          <p:nvPr/>
        </p:nvGraphicFramePr>
        <p:xfrm>
          <a:off x="672268" y="1759067"/>
          <a:ext cx="6951324" cy="4976445"/>
        </p:xfrm>
        <a:graphic>
          <a:graphicData uri="http://schemas.openxmlformats.org/drawingml/2006/table">
            <a:tbl>
              <a:tblPr/>
              <a:tblGrid>
                <a:gridCol w="456379">
                  <a:extLst>
                    <a:ext uri="{9D8B030D-6E8A-4147-A177-3AD203B41FA5}">
                      <a16:colId xmlns:a16="http://schemas.microsoft.com/office/drawing/2014/main" val="3087266998"/>
                    </a:ext>
                  </a:extLst>
                </a:gridCol>
                <a:gridCol w="925435">
                  <a:extLst>
                    <a:ext uri="{9D8B030D-6E8A-4147-A177-3AD203B41FA5}">
                      <a16:colId xmlns:a16="http://schemas.microsoft.com/office/drawing/2014/main" val="4197090476"/>
                    </a:ext>
                  </a:extLst>
                </a:gridCol>
                <a:gridCol w="925435">
                  <a:extLst>
                    <a:ext uri="{9D8B030D-6E8A-4147-A177-3AD203B41FA5}">
                      <a16:colId xmlns:a16="http://schemas.microsoft.com/office/drawing/2014/main" val="92987960"/>
                    </a:ext>
                  </a:extLst>
                </a:gridCol>
                <a:gridCol w="925435">
                  <a:extLst>
                    <a:ext uri="{9D8B030D-6E8A-4147-A177-3AD203B41FA5}">
                      <a16:colId xmlns:a16="http://schemas.microsoft.com/office/drawing/2014/main" val="628512040"/>
                    </a:ext>
                  </a:extLst>
                </a:gridCol>
                <a:gridCol w="929660">
                  <a:extLst>
                    <a:ext uri="{9D8B030D-6E8A-4147-A177-3AD203B41FA5}">
                      <a16:colId xmlns:a16="http://schemas.microsoft.com/office/drawing/2014/main" val="1356583685"/>
                    </a:ext>
                  </a:extLst>
                </a:gridCol>
                <a:gridCol w="929660">
                  <a:extLst>
                    <a:ext uri="{9D8B030D-6E8A-4147-A177-3AD203B41FA5}">
                      <a16:colId xmlns:a16="http://schemas.microsoft.com/office/drawing/2014/main" val="2458846868"/>
                    </a:ext>
                  </a:extLst>
                </a:gridCol>
                <a:gridCol w="929660">
                  <a:extLst>
                    <a:ext uri="{9D8B030D-6E8A-4147-A177-3AD203B41FA5}">
                      <a16:colId xmlns:a16="http://schemas.microsoft.com/office/drawing/2014/main" val="683176223"/>
                    </a:ext>
                  </a:extLst>
                </a:gridCol>
                <a:gridCol w="929660">
                  <a:extLst>
                    <a:ext uri="{9D8B030D-6E8A-4147-A177-3AD203B41FA5}">
                      <a16:colId xmlns:a16="http://schemas.microsoft.com/office/drawing/2014/main" val="4266768917"/>
                    </a:ext>
                  </a:extLst>
                </a:gridCol>
              </a:tblGrid>
              <a:tr h="152755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計画した運動を実践してみよう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記録シート</a:t>
                      </a:r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763833"/>
                  </a:ext>
                </a:extLst>
              </a:tr>
              <a:tr h="110177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87313"/>
                  </a:ext>
                </a:extLst>
              </a:tr>
              <a:tr h="1435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日付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6760587"/>
                  </a:ext>
                </a:extLst>
              </a:tr>
              <a:tr h="2262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運動の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ねらい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0777556"/>
                  </a:ext>
                </a:extLst>
              </a:tr>
              <a:tr h="2641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時間帯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67630"/>
                  </a:ext>
                </a:extLst>
              </a:tr>
              <a:tr h="95328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内容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112807"/>
                  </a:ext>
                </a:extLst>
              </a:tr>
              <a:tr h="22626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合計時間（分）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867402"/>
                  </a:ext>
                </a:extLst>
              </a:tr>
              <a:tr h="4881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振り返り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217528"/>
                  </a:ext>
                </a:extLst>
              </a:tr>
              <a:tr h="110177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28" marR="5028" marT="50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0012745"/>
                  </a:ext>
                </a:extLst>
              </a:tr>
              <a:tr h="1435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日付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／　　（　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526485"/>
                  </a:ext>
                </a:extLst>
              </a:tr>
              <a:tr h="22626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運動の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ねらい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475034"/>
                  </a:ext>
                </a:extLst>
              </a:tr>
              <a:tr h="2641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時間帯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700899"/>
                  </a:ext>
                </a:extLst>
              </a:tr>
              <a:tr h="95328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運動</a:t>
                      </a:r>
                      <a:b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内容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313822"/>
                  </a:ext>
                </a:extLst>
              </a:tr>
              <a:tr h="22626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合計時間（分）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4987446"/>
                  </a:ext>
                </a:extLst>
              </a:tr>
              <a:tr h="48812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振り返り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5028" marR="5028" marT="5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707601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C74BFA-6FD2-4327-8E24-B62326908419}"/>
              </a:ext>
            </a:extLst>
          </p:cNvPr>
          <p:cNvSpPr txBox="1"/>
          <p:nvPr/>
        </p:nvSpPr>
        <p:spPr>
          <a:xfrm>
            <a:off x="3003979" y="1576229"/>
            <a:ext cx="2588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記録シートの見本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08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59018" y="237204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57809" y="1478442"/>
            <a:ext cx="8515257" cy="408415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/>
              <a:t>体力編</a:t>
            </a:r>
            <a:endParaRPr kumimoji="1" lang="en-US" altLang="ja-JP" sz="8000" dirty="0"/>
          </a:p>
          <a:p>
            <a:endParaRPr kumimoji="1" lang="en-US" altLang="ja-JP" sz="2400" dirty="0"/>
          </a:p>
          <a:p>
            <a:r>
              <a:rPr kumimoji="1" lang="ja-JP" altLang="en-US" sz="4000" dirty="0"/>
              <a:t>　剣道に関連して高まる体力要素を理解し、それぞれの体力を高めるための運動に取り組もう！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1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479086" y="605048"/>
            <a:ext cx="1839111" cy="69774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体力</a:t>
            </a:r>
            <a:r>
              <a:rPr kumimoji="1" lang="ja-JP" altLang="en-US" sz="2800" dirty="0">
                <a:solidFill>
                  <a:schemeClr val="tx1"/>
                </a:solidFill>
              </a:rPr>
              <a:t>とは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9254" y="1383047"/>
            <a:ext cx="7998151" cy="4665588"/>
          </a:xfrm>
          <a:prstGeom prst="rect">
            <a:avLst/>
          </a:prstGeom>
        </p:spPr>
      </p:pic>
      <p:cxnSp>
        <p:nvCxnSpPr>
          <p:cNvPr id="15" name="直線コネクタ 14"/>
          <p:cNvCxnSpPr/>
          <p:nvPr/>
        </p:nvCxnSpPr>
        <p:spPr>
          <a:xfrm>
            <a:off x="1674254" y="1383047"/>
            <a:ext cx="70131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H="1">
            <a:off x="1674254" y="1383047"/>
            <a:ext cx="25757" cy="206849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674254" y="3451537"/>
            <a:ext cx="1429554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103808" y="3451537"/>
            <a:ext cx="0" cy="15068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3103808" y="4971244"/>
            <a:ext cx="109470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198513" y="4971244"/>
            <a:ext cx="0" cy="107739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198513" y="6048635"/>
            <a:ext cx="44888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8687405" y="1383047"/>
            <a:ext cx="0" cy="4665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681664" y="6174598"/>
            <a:ext cx="5005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出典：株式会社クレーマージャパン「基礎体力を見直す」</a:t>
            </a:r>
            <a:endParaRPr kumimoji="1" lang="ja-JP" altLang="en-US" sz="14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03808" y="696587"/>
            <a:ext cx="4829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今回、剣道を通して高められる体力として、　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行動体力を取り上げます。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7368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689254" y="775459"/>
            <a:ext cx="7705446" cy="69774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剣道に関連して高まる体力の方法例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9254" y="2313395"/>
            <a:ext cx="47971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１．筋力（</a:t>
            </a:r>
            <a:r>
              <a:rPr kumimoji="1" lang="ja-JP" altLang="en-US" sz="2400" dirty="0" smtClean="0"/>
              <a:t>自重</a:t>
            </a:r>
            <a:r>
              <a:rPr kumimoji="1" lang="ja-JP" altLang="en-US" sz="2400" dirty="0" smtClean="0"/>
              <a:t>を</a:t>
            </a:r>
            <a:r>
              <a:rPr kumimoji="1" lang="ja-JP" altLang="en-US" sz="2400" dirty="0"/>
              <a:t>利用</a:t>
            </a:r>
            <a:r>
              <a:rPr kumimoji="1" lang="ja-JP" altLang="en-US" sz="2400" dirty="0" smtClean="0"/>
              <a:t>した</a:t>
            </a:r>
            <a:r>
              <a:rPr kumimoji="1" lang="ja-JP" altLang="en-US" sz="2400" dirty="0"/>
              <a:t>運動</a:t>
            </a:r>
            <a:r>
              <a:rPr kumimoji="1" lang="ja-JP" altLang="en-US" sz="2400" dirty="0" smtClean="0"/>
              <a:t>）</a:t>
            </a:r>
            <a:endParaRPr kumimoji="1" lang="en-US" altLang="ja-JP" sz="2000" dirty="0"/>
          </a:p>
          <a:p>
            <a:r>
              <a:rPr kumimoji="1" lang="ja-JP" altLang="en-US" sz="2400" dirty="0"/>
              <a:t>　◎腕立て伏せ</a:t>
            </a:r>
            <a:endParaRPr kumimoji="1" lang="en-US" altLang="ja-JP" sz="2400" dirty="0"/>
          </a:p>
          <a:p>
            <a:r>
              <a:rPr kumimoji="1" lang="ja-JP" altLang="en-US" sz="2400" dirty="0"/>
              <a:t>　◎</a:t>
            </a:r>
            <a:r>
              <a:rPr kumimoji="1" lang="ja-JP" altLang="en-US" sz="2400" dirty="0" smtClean="0"/>
              <a:t>腹筋運動</a:t>
            </a:r>
            <a:endParaRPr kumimoji="1" lang="en-US" altLang="ja-JP" sz="2400" dirty="0"/>
          </a:p>
          <a:p>
            <a:r>
              <a:rPr kumimoji="1" lang="ja-JP" altLang="en-US" sz="2400" dirty="0"/>
              <a:t>　・</a:t>
            </a:r>
            <a:r>
              <a:rPr kumimoji="1" lang="ja-JP" altLang="en-US" sz="2400" dirty="0" smtClean="0"/>
              <a:t>背筋運動</a:t>
            </a:r>
            <a:endParaRPr kumimoji="1" lang="en-US" altLang="ja-JP" sz="2400" dirty="0"/>
          </a:p>
          <a:p>
            <a:r>
              <a:rPr kumimoji="1" lang="ja-JP" altLang="en-US" sz="2400" dirty="0"/>
              <a:t>　◎スクワット</a:t>
            </a:r>
            <a:endParaRPr kumimoji="1" lang="en-US" altLang="ja-JP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50900" y="4610325"/>
            <a:ext cx="2409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２．瞬発力</a:t>
            </a:r>
            <a:endParaRPr kumimoji="1" lang="en-US" altLang="ja-JP" sz="2000" dirty="0"/>
          </a:p>
          <a:p>
            <a:r>
              <a:rPr kumimoji="1" lang="ja-JP" altLang="en-US" sz="2400" dirty="0"/>
              <a:t>　・ダッシュ</a:t>
            </a:r>
            <a:endParaRPr kumimoji="1" lang="en-US" altLang="ja-JP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74002" y="1698522"/>
            <a:ext cx="6341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※</a:t>
            </a:r>
            <a:r>
              <a:rPr kumimoji="1" lang="ja-JP" altLang="en-US" sz="2000" dirty="0"/>
              <a:t>今回は、◎</a:t>
            </a:r>
            <a:r>
              <a:rPr kumimoji="1" lang="ja-JP" altLang="en-US" sz="2000" dirty="0" smtClean="0"/>
              <a:t>の付いている</a:t>
            </a:r>
            <a:r>
              <a:rPr kumimoji="1" lang="ja-JP" altLang="en-US" sz="2000" dirty="0"/>
              <a:t>運動</a:t>
            </a:r>
            <a:r>
              <a:rPr kumimoji="1" lang="ja-JP" altLang="en-US" sz="2000" dirty="0" smtClean="0"/>
              <a:t>の</a:t>
            </a:r>
            <a:r>
              <a:rPr kumimoji="1" lang="ja-JP" altLang="en-US" sz="2000" dirty="0"/>
              <a:t>行</a:t>
            </a:r>
            <a:r>
              <a:rPr kumimoji="1" lang="ja-JP" altLang="en-US" sz="2000" dirty="0" smtClean="0"/>
              <a:t>い</a:t>
            </a:r>
            <a:r>
              <a:rPr kumimoji="1" lang="ja-JP" altLang="en-US" sz="2000" dirty="0" smtClean="0"/>
              <a:t>方</a:t>
            </a:r>
            <a:r>
              <a:rPr kumimoji="1" lang="ja-JP" altLang="en-US" sz="2000" dirty="0"/>
              <a:t>を説明します。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BD65FF5-6BA2-4921-BF44-110A5D6FDE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97439" y="4107976"/>
            <a:ext cx="2066225" cy="24481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AB318733-D198-40ED-A2FE-83EBB73F820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44"/>
          <a:stretch/>
        </p:blipFill>
        <p:spPr>
          <a:xfrm rot="5400000">
            <a:off x="5994070" y="2261599"/>
            <a:ext cx="2266285" cy="2081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9798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689254" y="775459"/>
            <a:ext cx="7705446" cy="69774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剣道に関連して高まる体力の方法例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27100" y="2323954"/>
            <a:ext cx="511880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３．持久力</a:t>
            </a:r>
            <a:endParaRPr kumimoji="1" lang="en-US" altLang="ja-JP" sz="2400" dirty="0"/>
          </a:p>
          <a:p>
            <a:r>
              <a:rPr kumimoji="1" lang="ja-JP" altLang="en-US" sz="2400" dirty="0"/>
              <a:t>　　・ランニング</a:t>
            </a:r>
            <a:endParaRPr kumimoji="1" lang="en-US" altLang="ja-JP" sz="2400" dirty="0"/>
          </a:p>
          <a:p>
            <a:r>
              <a:rPr kumimoji="1" lang="ja-JP" altLang="en-US" sz="2400" dirty="0"/>
              <a:t>　　・縄跳び</a:t>
            </a:r>
            <a:endParaRPr kumimoji="1" lang="en-US" altLang="ja-JP" sz="2400" dirty="0"/>
          </a:p>
          <a:p>
            <a:r>
              <a:rPr kumimoji="1" lang="ja-JP" altLang="en-US" sz="2400" dirty="0"/>
              <a:t>　　◎バーピー</a:t>
            </a:r>
            <a:endParaRPr kumimoji="1" lang="en-US" altLang="ja-JP" sz="2400" dirty="0"/>
          </a:p>
          <a:p>
            <a:r>
              <a:rPr kumimoji="1" lang="ja-JP" altLang="en-US" sz="2400" dirty="0"/>
              <a:t>　　◎手首の強化★</a:t>
            </a:r>
            <a:endParaRPr kumimoji="1" lang="en-US" altLang="ja-JP" sz="2400" dirty="0"/>
          </a:p>
          <a:p>
            <a:r>
              <a:rPr kumimoji="1" lang="ja-JP" altLang="en-US" sz="2400" dirty="0"/>
              <a:t>　　◎腓腹筋の強化★</a:t>
            </a:r>
            <a:endParaRPr kumimoji="1" lang="en-US" altLang="ja-JP" sz="2400" dirty="0"/>
          </a:p>
          <a:p>
            <a:r>
              <a:rPr kumimoji="1" lang="ja-JP" altLang="en-US" sz="2400" dirty="0"/>
              <a:t>　　◎タオルギャザー★</a:t>
            </a:r>
            <a:endParaRPr kumimoji="1" lang="en-US" altLang="ja-JP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74002" y="1698522"/>
            <a:ext cx="6341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※</a:t>
            </a:r>
            <a:r>
              <a:rPr kumimoji="1" lang="ja-JP" altLang="en-US" sz="2000" dirty="0"/>
              <a:t>今回は、◎</a:t>
            </a:r>
            <a:r>
              <a:rPr kumimoji="1" lang="ja-JP" altLang="en-US" sz="2000" dirty="0" smtClean="0"/>
              <a:t>の付いている</a:t>
            </a:r>
            <a:r>
              <a:rPr kumimoji="1" lang="ja-JP" altLang="en-US" sz="2000" dirty="0"/>
              <a:t>運動</a:t>
            </a:r>
            <a:r>
              <a:rPr kumimoji="1" lang="ja-JP" altLang="en-US" sz="2000" dirty="0" smtClean="0"/>
              <a:t>の</a:t>
            </a:r>
            <a:r>
              <a:rPr kumimoji="1" lang="ja-JP" altLang="en-US" sz="2000" dirty="0"/>
              <a:t>行</a:t>
            </a:r>
            <a:r>
              <a:rPr kumimoji="1" lang="ja-JP" altLang="en-US" sz="2000" dirty="0" smtClean="0"/>
              <a:t>い</a:t>
            </a:r>
            <a:r>
              <a:rPr kumimoji="1" lang="ja-JP" altLang="en-US" sz="2000" dirty="0" smtClean="0"/>
              <a:t>方</a:t>
            </a:r>
            <a:r>
              <a:rPr kumimoji="1" lang="ja-JP" altLang="en-US" sz="2000" dirty="0"/>
              <a:t>を説明します。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D85F89-E81B-4022-ABA1-2B7627209D8B}"/>
              </a:ext>
            </a:extLst>
          </p:cNvPr>
          <p:cNvSpPr txBox="1"/>
          <p:nvPr/>
        </p:nvSpPr>
        <p:spPr>
          <a:xfrm>
            <a:off x="1285461" y="5217315"/>
            <a:ext cx="3861305" cy="1021556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★がついている運動について、</a:t>
            </a:r>
            <a:endParaRPr kumimoji="1" lang="en-US" altLang="ja-JP" dirty="0"/>
          </a:p>
          <a:p>
            <a:r>
              <a:rPr kumimoji="1" lang="ja-JP" altLang="en-US" dirty="0"/>
              <a:t>　怪我防止の観点から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筋</a:t>
            </a:r>
            <a:r>
              <a:rPr kumimoji="1" lang="ja-JP" altLang="en-US" dirty="0"/>
              <a:t>　持久力として分類しました。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6A92174-A6CB-47E3-9985-22E8CCDFAE1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09911" y="2170866"/>
            <a:ext cx="1991137" cy="2397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575C676-3DA1-4979-AAF1-73C2F443692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973" r="-684"/>
          <a:stretch/>
        </p:blipFill>
        <p:spPr>
          <a:xfrm>
            <a:off x="6045907" y="4568856"/>
            <a:ext cx="1910738" cy="2030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3532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689254" y="775459"/>
            <a:ext cx="7705446" cy="69774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剣道に関連して高まる体力の方法例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06176" y="2233544"/>
            <a:ext cx="40486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４．調整力</a:t>
            </a:r>
            <a:endParaRPr kumimoji="1" lang="en-US" altLang="ja-JP" sz="2400" dirty="0"/>
          </a:p>
          <a:p>
            <a:r>
              <a:rPr kumimoji="1" lang="ja-JP" altLang="en-US" sz="2400" dirty="0"/>
              <a:t>　　◎体幹トレーニング</a:t>
            </a:r>
            <a:endParaRPr kumimoji="1" lang="en-US" altLang="ja-JP" sz="2400" dirty="0"/>
          </a:p>
          <a:p>
            <a:r>
              <a:rPr kumimoji="1" lang="ja-JP" altLang="en-US" sz="2400" dirty="0"/>
              <a:t>　　・ストレッチ</a:t>
            </a:r>
            <a:endParaRPr kumimoji="1" lang="en-US" altLang="ja-JP" sz="2400" dirty="0"/>
          </a:p>
          <a:p>
            <a:r>
              <a:rPr kumimoji="1" lang="ja-JP" altLang="en-US" sz="2400" dirty="0"/>
              <a:t>　　・ラダートレーニング</a:t>
            </a:r>
            <a:endParaRPr kumimoji="1" lang="en-US" altLang="ja-JP" sz="2400" dirty="0"/>
          </a:p>
          <a:p>
            <a:r>
              <a:rPr kumimoji="1" lang="ja-JP" altLang="en-US" sz="2400" dirty="0"/>
              <a:t>　　・バランスボール</a:t>
            </a:r>
            <a:endParaRPr kumimoji="1" lang="en-US" altLang="ja-JP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74002" y="1698522"/>
            <a:ext cx="6341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※</a:t>
            </a:r>
            <a:r>
              <a:rPr kumimoji="1" lang="ja-JP" altLang="en-US" sz="2000" dirty="0"/>
              <a:t>今回は、◎</a:t>
            </a:r>
            <a:r>
              <a:rPr kumimoji="1" lang="ja-JP" altLang="en-US" sz="2000" dirty="0" smtClean="0"/>
              <a:t>の付いている</a:t>
            </a:r>
            <a:r>
              <a:rPr kumimoji="1" lang="ja-JP" altLang="en-US" sz="2000" dirty="0"/>
              <a:t>運動</a:t>
            </a:r>
            <a:r>
              <a:rPr kumimoji="1" lang="ja-JP" altLang="en-US" sz="2000" dirty="0" smtClean="0"/>
              <a:t>の</a:t>
            </a:r>
            <a:r>
              <a:rPr kumimoji="1" lang="ja-JP" altLang="en-US" sz="2000" dirty="0"/>
              <a:t>行</a:t>
            </a:r>
            <a:r>
              <a:rPr kumimoji="1" lang="ja-JP" altLang="en-US" sz="2000" dirty="0" smtClean="0"/>
              <a:t>い</a:t>
            </a:r>
            <a:r>
              <a:rPr kumimoji="1" lang="ja-JP" altLang="en-US" sz="2000" dirty="0" smtClean="0"/>
              <a:t>方</a:t>
            </a:r>
            <a:r>
              <a:rPr kumimoji="1" lang="ja-JP" altLang="en-US" sz="2000" dirty="0"/>
              <a:t>を説明します。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300B608-ACA5-45A1-93D4-5B2FA786EA6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38900" y="2758752"/>
            <a:ext cx="3116117" cy="1143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8B4CAD1-7658-4558-BA5B-68961FD69A5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05008" y="4562837"/>
            <a:ext cx="2789994" cy="1519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4548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25" y="588969"/>
            <a:ext cx="7870889" cy="662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kern="0" noProof="0" dirty="0">
                <a:solidFill>
                  <a:prstClr val="black"/>
                </a:solidFill>
                <a:latin typeface="+mn-ea"/>
                <a:ea typeface="+mn-ea"/>
              </a:rPr>
              <a:t>◆体力を高める運動を行う上でのポイント</a:t>
            </a:r>
            <a:endParaRPr kumimoji="1" lang="en-US" altLang="ja-JP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92451" y="1565271"/>
            <a:ext cx="71976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①どの筋肉を使っているかを意識する。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②呼吸は、基本的に腹式呼吸（鼻から息を吸って口</a:t>
            </a:r>
            <a:endParaRPr kumimoji="1" lang="en-US" altLang="ja-JP" sz="2400" dirty="0"/>
          </a:p>
          <a:p>
            <a:r>
              <a:rPr kumimoji="1" lang="ja-JP" altLang="en-US" sz="2400" dirty="0"/>
              <a:t>　から吐く）で行う。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③自分の体力に合わせて回数や時間を設定し、無理</a:t>
            </a:r>
            <a:endParaRPr kumimoji="1" lang="en-US" altLang="ja-JP" sz="2400" dirty="0"/>
          </a:p>
          <a:p>
            <a:r>
              <a:rPr kumimoji="1" lang="ja-JP" altLang="en-US" sz="2400" dirty="0"/>
              <a:t>　せず行う。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④計画を立て、継続して行う。</a:t>
            </a:r>
            <a:endParaRPr kumimoji="1" lang="en-US" altLang="ja-JP" sz="2400" dirty="0"/>
          </a:p>
          <a:p>
            <a:r>
              <a:rPr kumimoji="1" lang="en-US" altLang="ja-JP" sz="2400" dirty="0"/>
              <a:t>※</a:t>
            </a:r>
            <a:r>
              <a:rPr kumimoji="1" lang="ja-JP" altLang="en-US" sz="2400" dirty="0"/>
              <a:t>マットなどを</a:t>
            </a:r>
            <a:r>
              <a:rPr kumimoji="1" lang="ja-JP" altLang="en-US" sz="2400" dirty="0" smtClean="0"/>
              <a:t>敷く</a:t>
            </a:r>
            <a:r>
              <a:rPr kumimoji="1" lang="ja-JP" altLang="en-US" sz="2400" dirty="0"/>
              <a:t>と、運動</a:t>
            </a:r>
            <a:r>
              <a:rPr kumimoji="1" lang="ja-JP" altLang="en-US" sz="2400" dirty="0" smtClean="0"/>
              <a:t>しやすい。</a:t>
            </a:r>
            <a:endParaRPr kumimoji="1" lang="en-US" altLang="ja-JP" sz="2400" dirty="0"/>
          </a:p>
          <a:p>
            <a:r>
              <a:rPr kumimoji="1" lang="en-US" altLang="ja-JP" sz="2400" dirty="0"/>
              <a:t>※</a:t>
            </a:r>
            <a:r>
              <a:rPr kumimoji="1" lang="ja-JP" altLang="en-US" sz="2400" dirty="0"/>
              <a:t>音楽を流しながら行うと、気分よく</a:t>
            </a:r>
            <a:r>
              <a:rPr kumimoji="1" lang="ja-JP" altLang="en-US" sz="2400" dirty="0" smtClean="0"/>
              <a:t>でき</a:t>
            </a:r>
            <a:r>
              <a:rPr kumimoji="1" lang="ja-JP" altLang="en-US" sz="2400" dirty="0"/>
              <a:t>る</a:t>
            </a:r>
            <a:r>
              <a:rPr kumimoji="1" lang="ja-JP" altLang="en-US" sz="2400" dirty="0" smtClean="0"/>
              <a:t>。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（</a:t>
            </a:r>
            <a:r>
              <a:rPr kumimoji="1" lang="ja-JP" altLang="en-US" sz="2400" dirty="0"/>
              <a:t>周りの迷惑にならないよう</a:t>
            </a:r>
            <a:r>
              <a:rPr kumimoji="1" lang="ja-JP" altLang="en-US" sz="2400" dirty="0" smtClean="0"/>
              <a:t>注意す</a:t>
            </a:r>
            <a:r>
              <a:rPr kumimoji="1" lang="ja-JP" altLang="en-US" sz="2400" dirty="0"/>
              <a:t>る</a:t>
            </a:r>
            <a:r>
              <a:rPr kumimoji="1" lang="ja-JP" altLang="en-US" sz="2400" dirty="0" smtClean="0"/>
              <a:t>。</a:t>
            </a:r>
            <a:r>
              <a:rPr kumimoji="1" lang="ja-JP" altLang="en-US" sz="2400" dirty="0"/>
              <a:t>）</a:t>
            </a:r>
            <a:endParaRPr kumimoji="1" lang="en-US" altLang="ja-JP" sz="2400" dirty="0"/>
          </a:p>
          <a:p>
            <a:endParaRPr kumimoji="1" lang="en-US" altLang="ja-JP" sz="2400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E04FD19-8C89-46B7-8A3C-7A128AE5A0B2}"/>
              </a:ext>
            </a:extLst>
          </p:cNvPr>
          <p:cNvSpPr/>
          <p:nvPr/>
        </p:nvSpPr>
        <p:spPr>
          <a:xfrm>
            <a:off x="742122" y="1410571"/>
            <a:ext cx="7746724" cy="4738436"/>
          </a:xfrm>
          <a:prstGeom prst="roundRect">
            <a:avLst>
              <a:gd name="adj" fmla="val 1379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49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2373" y="600969"/>
            <a:ext cx="7403141" cy="7197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１．筋力～腕立て伏せ～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5850" y="1188985"/>
            <a:ext cx="6972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剣道は、竹刀を持ち用具を身</a:t>
            </a:r>
            <a:r>
              <a:rPr kumimoji="1" lang="ja-JP" altLang="en-US" sz="2000" dirty="0" smtClean="0"/>
              <a:t>に付けて相手</a:t>
            </a:r>
            <a:r>
              <a:rPr kumimoji="1" lang="ja-JP" altLang="en-US" sz="2000" dirty="0"/>
              <a:t>と競技する運動特性があります。腕の力や大きな筋肉を鍛えることは、大変有効です。</a:t>
            </a:r>
            <a:endParaRPr kumimoji="1" lang="en-US" altLang="ja-JP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0921" y="2967119"/>
            <a:ext cx="3236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その１：大胸筋を鍛える</a:t>
            </a:r>
            <a:endParaRPr kumimoji="1" lang="en-US" altLang="ja-JP" b="1" dirty="0"/>
          </a:p>
          <a:p>
            <a:r>
              <a:rPr kumimoji="1" lang="ja-JP" altLang="en-US" dirty="0"/>
              <a:t>手の位置を肩幅より広くする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68968" y="2955858"/>
            <a:ext cx="3372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その２：上腕筋を鍛える</a:t>
            </a:r>
            <a:endParaRPr kumimoji="1" lang="en-US" altLang="ja-JP" b="1" dirty="0"/>
          </a:p>
          <a:p>
            <a:r>
              <a:rPr kumimoji="1" lang="ja-JP" altLang="en-US" dirty="0"/>
              <a:t>手の位置を肩幅位に狭くする</a:t>
            </a:r>
            <a:endParaRPr kumimoji="1"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987793" y="2202878"/>
            <a:ext cx="6972300" cy="629179"/>
          </a:xfrm>
          <a:prstGeom prst="roundRect">
            <a:avLst>
              <a:gd name="adj" fmla="val 13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呼吸の仕方：腕を曲げる時息を吸い、伸ばす時息を吐きます</a:t>
            </a:r>
            <a:endParaRPr kumimoji="1" lang="en-US" altLang="ja-JP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AA5712D6-0779-4B84-97BB-F7D51D915DD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90910" y="3676556"/>
            <a:ext cx="2632492" cy="270786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2CDD3698-3A7F-4D8E-A0ED-D47FF34C5B6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4007897" y="3915008"/>
            <a:ext cx="2658302" cy="22418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610DE9D-68CF-490E-B764-ABE60DF7F68B}"/>
              </a:ext>
            </a:extLst>
          </p:cNvPr>
          <p:cNvSpPr txBox="1"/>
          <p:nvPr/>
        </p:nvSpPr>
        <p:spPr>
          <a:xfrm>
            <a:off x="6707375" y="4088645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曲げる時は、</a:t>
            </a:r>
            <a:endParaRPr kumimoji="1" lang="en-US" altLang="ja-JP" dirty="0"/>
          </a:p>
          <a:p>
            <a:r>
              <a:rPr kumimoji="1" lang="ja-JP" altLang="en-US" dirty="0"/>
              <a:t>　アゴがマットに</a:t>
            </a:r>
            <a:endParaRPr kumimoji="1" lang="en-US" altLang="ja-JP" dirty="0"/>
          </a:p>
          <a:p>
            <a:r>
              <a:rPr kumimoji="1" lang="ja-JP" altLang="en-US" dirty="0"/>
              <a:t>　つく位深くゆっ</a:t>
            </a:r>
            <a:endParaRPr kumimoji="1" lang="en-US" altLang="ja-JP" dirty="0"/>
          </a:p>
          <a:p>
            <a:r>
              <a:rPr kumimoji="1" lang="ja-JP" altLang="en-US" dirty="0"/>
              <a:t>　くり行うと効果　</a:t>
            </a:r>
            <a:endParaRPr kumimoji="1" lang="en-US" altLang="ja-JP" dirty="0"/>
          </a:p>
          <a:p>
            <a:r>
              <a:rPr kumimoji="1" lang="ja-JP" altLang="en-US" dirty="0"/>
              <a:t>　的です。</a:t>
            </a:r>
          </a:p>
        </p:txBody>
      </p:sp>
    </p:spTree>
    <p:extLst>
      <p:ext uri="{BB962C8B-B14F-4D97-AF65-F5344CB8AC3E}">
        <p14:creationId xmlns:p14="http://schemas.microsoft.com/office/powerpoint/2010/main" val="33687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2374" y="639006"/>
            <a:ext cx="7403141" cy="71972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１．筋力～</a:t>
            </a:r>
            <a:r>
              <a:rPr kumimoji="1" lang="ja-JP" altLang="en-US" sz="3200" dirty="0" smtClean="0"/>
              <a:t>腹筋運動～</a:t>
            </a:r>
            <a:endParaRPr kumimoji="1"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85850" y="1206416"/>
            <a:ext cx="6972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剣道は、充実した気勢・発生を伴ないます。お腹に力</a:t>
            </a:r>
            <a:r>
              <a:rPr kumimoji="1" lang="ja-JP" altLang="en-US" sz="2000" dirty="0" smtClean="0"/>
              <a:t>が</a:t>
            </a:r>
            <a:r>
              <a:rPr kumimoji="1" lang="ja-JP" altLang="en-US" sz="2000" dirty="0"/>
              <a:t>入</a:t>
            </a:r>
            <a:r>
              <a:rPr kumimoji="1" lang="ja-JP" altLang="en-US" sz="2000" dirty="0" smtClean="0"/>
              <a:t>ること</a:t>
            </a:r>
            <a:r>
              <a:rPr kumimoji="1" lang="ja-JP" altLang="en-US" sz="2000" dirty="0"/>
              <a:t>により、姿勢も安定してきます。</a:t>
            </a:r>
            <a:endParaRPr kumimoji="1" lang="en-US" altLang="ja-JP" sz="2000" dirty="0"/>
          </a:p>
        </p:txBody>
      </p:sp>
      <p:sp>
        <p:nvSpPr>
          <p:cNvPr id="14" name="角丸四角形 13"/>
          <p:cNvSpPr/>
          <p:nvPr/>
        </p:nvSpPr>
        <p:spPr>
          <a:xfrm>
            <a:off x="968485" y="1859915"/>
            <a:ext cx="6972300" cy="629179"/>
          </a:xfrm>
          <a:prstGeom prst="roundRect">
            <a:avLst>
              <a:gd name="adj" fmla="val 137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呼吸の仕方：お腹を曲げる時息を吐き、戻す時に息を吸います</a:t>
            </a:r>
            <a:endParaRPr kumimoji="1" lang="en-US" altLang="ja-JP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28781" y="2616674"/>
            <a:ext cx="2722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その１：腹直筋を鍛える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816929" y="2632769"/>
            <a:ext cx="313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その２：腹斜筋を鍛える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ABFFBD7-A888-4C44-AA29-0A2819F0D24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1181" y="3002101"/>
            <a:ext cx="2617980" cy="16220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8286B96-00FC-4C1C-B48E-56CFDE82F1A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315" y="4789373"/>
            <a:ext cx="2617980" cy="169702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CFBBAD8-5F2B-41B5-80CF-1952E25ECF9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3702" y="3020474"/>
            <a:ext cx="2249305" cy="15676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E753CF3-4C18-4DA2-82EB-E254934D8AE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44584" y="4788696"/>
            <a:ext cx="2287540" cy="15676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5D6F5DD-DF65-4EF4-BE4D-5B6180410798}"/>
              </a:ext>
            </a:extLst>
          </p:cNvPr>
          <p:cNvSpPr txBox="1"/>
          <p:nvPr/>
        </p:nvSpPr>
        <p:spPr>
          <a:xfrm>
            <a:off x="6647601" y="3882112"/>
            <a:ext cx="2018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膝を９０</a:t>
            </a:r>
            <a:r>
              <a:rPr kumimoji="1" lang="en-US" altLang="ja-JP" dirty="0"/>
              <a:t>°</a:t>
            </a:r>
            <a:r>
              <a:rPr kumimoji="1" lang="ja-JP" altLang="en-US" dirty="0"/>
              <a:t>に曲げ、腹筋の力だけで、肘が膝につく位上半身を持ち上げます。</a:t>
            </a:r>
          </a:p>
        </p:txBody>
      </p:sp>
    </p:spTree>
    <p:extLst>
      <p:ext uri="{BB962C8B-B14F-4D97-AF65-F5344CB8AC3E}">
        <p14:creationId xmlns:p14="http://schemas.microsoft.com/office/powerpoint/2010/main" val="290959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2395</TotalTime>
  <Words>1585</Words>
  <Application>Microsoft Office PowerPoint</Application>
  <PresentationFormat>画面に合わせる (4:3)</PresentationFormat>
  <Paragraphs>364</Paragraphs>
  <Slides>15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4" baseType="lpstr">
      <vt:lpstr>ＤＦ特太ゴシック体</vt:lpstr>
      <vt:lpstr>HG丸ｺﾞｼｯｸM-PRO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193</cp:revision>
  <cp:lastPrinted>2020-09-23T08:38:08Z</cp:lastPrinted>
  <dcterms:created xsi:type="dcterms:W3CDTF">2019-05-07T09:33:23Z</dcterms:created>
  <dcterms:modified xsi:type="dcterms:W3CDTF">2020-12-24T10:57:42Z</dcterms:modified>
</cp:coreProperties>
</file>