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0" r:id="rId2"/>
    <p:sldId id="326" r:id="rId3"/>
    <p:sldId id="327" r:id="rId4"/>
    <p:sldId id="329" r:id="rId5"/>
    <p:sldId id="330" r:id="rId6"/>
    <p:sldId id="321" r:id="rId7"/>
    <p:sldId id="324" r:id="rId8"/>
    <p:sldId id="319" r:id="rId9"/>
    <p:sldId id="277" r:id="rId1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0A"/>
    <a:srgbClr val="F3157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278DE-737E-4C57-BB79-81BA07FF32EF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E1967-3B00-46F0-89CF-1D521080C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032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183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55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05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13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339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62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14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51F5-1FF7-4C46-A5F3-BDAC98FC3836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7FCA-4D5C-47CA-A241-0B577CAAAC71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C62F-D052-4E35-9652-1D55059B4DB5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C10B-CF98-482E-AE1E-67A4B4CB2103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EBC-EC69-40B9-A228-074B01CE7D6E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3D67-1A92-446B-8515-5252D114EEF0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0E1-3A55-490D-BB93-2E9884CFD4FC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D3CD-91B0-49F6-A9C6-E09A8BAF146D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B15E-A1AB-4179-BE0C-055DDF7DCAFB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5394-22E7-4B9C-A345-E97996EA9FD0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10A-D9CE-4DCE-9E8D-C168D336AB58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F395-D550-4583-AC5E-6D0C8A9B27B2}" type="datetime1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STrdA0Jdv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KdjddgRIihw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lgKS-KZKk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youtu.be/dSTrdA0Jdvk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844520"/>
            <a:ext cx="9144000" cy="48726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高等学校　保健体育（体育分野）</a:t>
            </a:r>
            <a:endParaRPr kumimoji="1" lang="en-US" altLang="ja-JP" sz="400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〔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入学年次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〕</a:t>
            </a:r>
          </a:p>
          <a:p>
            <a:pPr algn="ctr"/>
            <a:endParaRPr kumimoji="1" lang="en-US" altLang="ja-JP" sz="2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武　道</a:t>
            </a:r>
            <a:endParaRPr kumimoji="1" lang="en-US" altLang="ja-JP" sz="660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ja-JP" altLang="en-US" sz="8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 剣</a:t>
            </a:r>
            <a:r>
              <a:rPr kumimoji="1" lang="ja-JP" altLang="en-US" sz="8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kumimoji="1" lang="ja-JP" altLang="en-US" sz="8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道 」</a:t>
            </a:r>
            <a:endParaRPr kumimoji="1" lang="en-US" altLang="ja-JP" sz="800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kumimoji="1" lang="en-US" altLang="ja-JP" sz="240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en-US" altLang="ja-JP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思考力，判断力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，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表現力等編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86953" y="5920231"/>
            <a:ext cx="2887436" cy="5651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4002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44" y="791293"/>
            <a:ext cx="9118856" cy="10912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技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面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/>
              <a:t>を習得だ！</a:t>
            </a:r>
            <a:endParaRPr kumimoji="1"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38907" y="1611274"/>
            <a:ext cx="7691448" cy="18917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atin typeface="+mn-ea"/>
              </a:rPr>
              <a:t>Ｑ 出</a:t>
            </a:r>
            <a:r>
              <a:rPr kumimoji="1" lang="ja-JP" altLang="en-US" sz="3200" dirty="0" err="1" smtClean="0">
                <a:latin typeface="+mn-ea"/>
              </a:rPr>
              <a:t>ばな</a:t>
            </a:r>
            <a:r>
              <a:rPr kumimoji="1" lang="ja-JP" altLang="en-US" sz="3200" dirty="0" smtClean="0">
                <a:latin typeface="+mn-ea"/>
              </a:rPr>
              <a:t>技</a:t>
            </a:r>
            <a:r>
              <a:rPr kumimoji="1" lang="en-US" altLang="ja-JP" sz="3200" dirty="0" smtClean="0">
                <a:latin typeface="+mn-ea"/>
              </a:rPr>
              <a:t>(</a:t>
            </a:r>
            <a:r>
              <a:rPr kumimoji="1" lang="ja-JP" altLang="en-US" sz="3200" dirty="0" smtClean="0">
                <a:latin typeface="+mn-ea"/>
              </a:rPr>
              <a:t>出</a:t>
            </a:r>
            <a:r>
              <a:rPr kumimoji="1" lang="ja-JP" altLang="en-US" sz="3200" dirty="0" err="1" smtClean="0">
                <a:latin typeface="+mn-ea"/>
              </a:rPr>
              <a:t>ばな</a:t>
            </a:r>
            <a:r>
              <a:rPr kumimoji="1" lang="ja-JP" altLang="en-US" sz="3200" dirty="0" smtClean="0">
                <a:latin typeface="+mn-ea"/>
              </a:rPr>
              <a:t>面</a:t>
            </a:r>
            <a:r>
              <a:rPr kumimoji="1" lang="en-US" altLang="ja-JP" sz="3200" dirty="0" smtClean="0">
                <a:latin typeface="+mn-ea"/>
              </a:rPr>
              <a:t>)</a:t>
            </a:r>
            <a:r>
              <a:rPr kumimoji="1" lang="ja-JP" altLang="en-US" sz="3200" dirty="0" smtClean="0">
                <a:latin typeface="+mn-ea"/>
              </a:rPr>
              <a:t>」とは？？？</a:t>
            </a:r>
            <a:endParaRPr kumimoji="1" lang="en-US" altLang="ja-JP" sz="3200" dirty="0" smtClean="0">
              <a:latin typeface="+mn-ea"/>
            </a:endParaRPr>
          </a:p>
          <a:p>
            <a:r>
              <a:rPr kumimoji="1" lang="ja-JP" altLang="en-US" sz="3200" dirty="0" smtClean="0"/>
              <a:t>Ａ </a:t>
            </a:r>
            <a:r>
              <a:rPr kumimoji="1" lang="ja-JP" altLang="en-US" sz="3200" b="1" dirty="0" smtClean="0"/>
              <a:t>相手が打とうとして</a:t>
            </a:r>
            <a:r>
              <a:rPr kumimoji="1" lang="ja-JP" altLang="en-US" sz="3200" dirty="0" smtClean="0"/>
              <a:t>竹刀の先が上下に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 動いたとき、</a:t>
            </a:r>
            <a:r>
              <a:rPr kumimoji="1" lang="ja-JP" altLang="en-US" sz="3200" b="1" dirty="0" smtClean="0"/>
              <a:t>隙</a:t>
            </a:r>
            <a:r>
              <a:rPr kumimoji="1" lang="ja-JP" altLang="en-US" sz="3200" dirty="0" smtClean="0"/>
              <a:t>ができた面</a:t>
            </a:r>
            <a:r>
              <a:rPr kumimoji="1" lang="ja-JP" altLang="en-US" sz="3200" dirty="0" smtClean="0"/>
              <a:t>を打つこと</a:t>
            </a:r>
            <a:endParaRPr kumimoji="1" lang="ja-JP" altLang="en-US" sz="3200" dirty="0"/>
          </a:p>
        </p:txBody>
      </p:sp>
      <p:sp>
        <p:nvSpPr>
          <p:cNvPr id="5" name="下矢印 4"/>
          <p:cNvSpPr/>
          <p:nvPr/>
        </p:nvSpPr>
        <p:spPr>
          <a:xfrm>
            <a:off x="3842130" y="3700374"/>
            <a:ext cx="1442434" cy="987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393248" y="5012193"/>
            <a:ext cx="63401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40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ea"/>
              </a:rPr>
              <a:t>相手の動きの変化に応じた</a:t>
            </a:r>
            <a:endParaRPr kumimoji="1" lang="en-US" altLang="ja-JP" sz="4000" b="1" u="sng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kumimoji="1" lang="ja-JP" alt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ea"/>
              </a:rPr>
              <a:t>基本動作</a:t>
            </a:r>
            <a:endParaRPr lang="ja-JP" alt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325" y="3321503"/>
            <a:ext cx="1986755" cy="16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44" y="791293"/>
            <a:ext cx="9118856" cy="795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技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面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/>
              <a:t>を習得だ！</a:t>
            </a:r>
            <a:endParaRPr kumimoji="1"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144" y="1453479"/>
            <a:ext cx="88741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〇</a:t>
            </a:r>
            <a:r>
              <a:rPr kumimoji="1" lang="ja-JP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ea"/>
              </a:rPr>
              <a:t>相手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ea"/>
              </a:rPr>
              <a:t>の動きの変化に</a:t>
            </a:r>
            <a:r>
              <a:rPr kumimoji="1" lang="ja-JP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ea"/>
              </a:rPr>
              <a:t>応じるために</a:t>
            </a:r>
            <a:endParaRPr kumimoji="1" lang="en-US" altLang="ja-JP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27909" y="2161365"/>
            <a:ext cx="767139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手順</a:t>
            </a:r>
            <a:r>
              <a:rPr lang="ja-JP" altLang="en-US" dirty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１：「出</a:t>
            </a:r>
            <a:r>
              <a:rPr lang="ja-JP" altLang="en-US" dirty="0" err="1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ばな</a:t>
            </a:r>
            <a:r>
              <a:rPr lang="ja-JP" altLang="en-US" dirty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面」の動画（成功・失敗例）</a:t>
            </a:r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を見て比較してみよう。</a:t>
            </a:r>
            <a:endParaRPr lang="en-US" altLang="ja-JP" dirty="0">
              <a:ln w="0"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手順２：「成功例」と「失敗例」を比較して、次の３つのポイント</a:t>
            </a:r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endParaRPr lang="en-US" altLang="ja-JP" dirty="0" smtClean="0">
              <a:ln w="0"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　　　 </a:t>
            </a:r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ついて</a:t>
            </a:r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気付いたことを上げてみよう。</a:t>
            </a:r>
            <a:endParaRPr lang="en-US" altLang="ja-JP" dirty="0" smtClean="0">
              <a:ln w="0"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r"/>
            <a:r>
              <a:rPr lang="ja-JP" altLang="en-US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（*学習カード</a:t>
            </a:r>
            <a:r>
              <a:rPr lang="en-US" altLang="ja-JP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に記載）</a:t>
            </a:r>
            <a:endParaRPr lang="en-US" altLang="ja-JP" sz="1600" dirty="0" smtClean="0">
              <a:ln w="0"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①打突の機会（タイミング）</a:t>
            </a:r>
            <a:endParaRPr lang="en-US" altLang="ja-JP" b="1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②打突する時の体捌き（足さばき）</a:t>
            </a:r>
            <a:endParaRPr lang="en-US" altLang="ja-JP" b="1" dirty="0" smtClean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③その他（①と②以外に気付いたこと）</a:t>
            </a:r>
            <a:endParaRPr lang="en-US" altLang="ja-JP" b="1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手順３：どうすれば成功するか、手順２を踏まえて考えてみよう。</a:t>
            </a:r>
            <a:endParaRPr lang="en-US" altLang="ja-JP" dirty="0" smtClean="0">
              <a:ln w="0"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r"/>
            <a:r>
              <a:rPr lang="ja-JP" altLang="en-US" sz="1600" dirty="0" smtClean="0">
                <a:ln w="0"/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r>
              <a:rPr lang="ja-JP" altLang="en-US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（*学習カード２に</a:t>
            </a:r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記載）</a:t>
            </a:r>
            <a:endParaRPr lang="en-US" altLang="ja-JP" sz="1600" dirty="0">
              <a:ln w="0"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>
              <a:ln w="0"/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268124" y="2589262"/>
            <a:ext cx="807471" cy="3825292"/>
          </a:xfrm>
          <a:prstGeom prst="wedgeRoundRectCallout">
            <a:avLst>
              <a:gd name="adj1" fmla="val 83646"/>
              <a:gd name="adj2" fmla="val -23228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考えようポイント</a:t>
            </a:r>
            <a:endParaRPr kumimoji="1" lang="ja-JP" altLang="en-US" sz="3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329129" y="4743764"/>
            <a:ext cx="3333612" cy="1611707"/>
            <a:chOff x="1438313" y="4962129"/>
            <a:chExt cx="3333612" cy="161170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438313" y="4962129"/>
              <a:ext cx="3333612" cy="1611707"/>
              <a:chOff x="1470400" y="4722256"/>
              <a:chExt cx="3688454" cy="1515718"/>
            </a:xfrm>
          </p:grpSpPr>
          <p:sp>
            <p:nvSpPr>
              <p:cNvPr id="9" name="正方形/長方形 8">
                <a:hlinkClick r:id="rId3"/>
              </p:cNvPr>
              <p:cNvSpPr/>
              <p:nvPr/>
            </p:nvSpPr>
            <p:spPr>
              <a:xfrm>
                <a:off x="1470400" y="4722256"/>
                <a:ext cx="3688454" cy="1515718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>
                <a:hlinkClick r:id="rId3"/>
              </p:cNvPr>
              <p:cNvSpPr/>
              <p:nvPr/>
            </p:nvSpPr>
            <p:spPr>
              <a:xfrm>
                <a:off x="2770935" y="4777491"/>
                <a:ext cx="2360665" cy="101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3600" b="1" dirty="0" smtClean="0">
                    <a:solidFill>
                      <a:srgbClr val="FF0000"/>
                    </a:solidFill>
                  </a:rPr>
                  <a:t>動 画</a:t>
                </a:r>
                <a:endParaRPr lang="en-US" altLang="ja-JP" sz="4000" b="1" dirty="0" err="1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（成功例）</a:t>
                </a:r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" name="図 1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3548" y="4831721"/>
                <a:ext cx="1234108" cy="1323441"/>
              </a:xfrm>
              <a:prstGeom prst="rect">
                <a:avLst/>
              </a:prstGeom>
            </p:spPr>
          </p:pic>
        </p:grpSp>
        <p:grpSp>
          <p:nvGrpSpPr>
            <p:cNvPr id="42" name="グループ化 41"/>
            <p:cNvGrpSpPr/>
            <p:nvPr/>
          </p:nvGrpSpPr>
          <p:grpSpPr>
            <a:xfrm>
              <a:off x="2761619" y="6034438"/>
              <a:ext cx="1936113" cy="454705"/>
              <a:chOff x="5781346" y="1972129"/>
              <a:chExt cx="2721108" cy="508045"/>
            </a:xfrm>
          </p:grpSpPr>
          <p:sp>
            <p:nvSpPr>
              <p:cNvPr id="43" name="角丸四角形 42">
                <a:hlinkClick r:id="rId3"/>
              </p:cNvPr>
              <p:cNvSpPr/>
              <p:nvPr/>
            </p:nvSpPr>
            <p:spPr>
              <a:xfrm>
                <a:off x="5781346" y="1972129"/>
                <a:ext cx="2721108" cy="50804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dirty="0" smtClean="0">
                    <a:solidFill>
                      <a:schemeClr val="tx1"/>
                    </a:solidFill>
                  </a:rPr>
                  <a:t>クリックして</a:t>
                </a:r>
                <a:endParaRPr lang="en-US" altLang="ja-JP" sz="12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1200" dirty="0" smtClean="0">
                    <a:solidFill>
                      <a:schemeClr val="tx1"/>
                    </a:solidFill>
                  </a:rPr>
                  <a:t>動画を見てみよう！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図 43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7771" y="1985380"/>
                <a:ext cx="479545" cy="47954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p:grpSp>
        <p:nvGrpSpPr>
          <p:cNvPr id="49" name="グループ化 48"/>
          <p:cNvGrpSpPr/>
          <p:nvPr/>
        </p:nvGrpSpPr>
        <p:grpSpPr>
          <a:xfrm>
            <a:off x="4976926" y="4743764"/>
            <a:ext cx="3333612" cy="1611707"/>
            <a:chOff x="1438313" y="4962129"/>
            <a:chExt cx="3333612" cy="1611707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1438313" y="4962129"/>
              <a:ext cx="3333612" cy="1611707"/>
              <a:chOff x="1470400" y="4722256"/>
              <a:chExt cx="3688454" cy="1515718"/>
            </a:xfrm>
          </p:grpSpPr>
          <p:sp>
            <p:nvSpPr>
              <p:cNvPr id="54" name="正方形/長方形 53">
                <a:hlinkClick r:id="rId6"/>
              </p:cNvPr>
              <p:cNvSpPr/>
              <p:nvPr/>
            </p:nvSpPr>
            <p:spPr>
              <a:xfrm>
                <a:off x="1470400" y="4722256"/>
                <a:ext cx="3688454" cy="1515718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>
                <a:hlinkClick r:id="rId6"/>
              </p:cNvPr>
              <p:cNvSpPr/>
              <p:nvPr/>
            </p:nvSpPr>
            <p:spPr>
              <a:xfrm>
                <a:off x="2770935" y="4777491"/>
                <a:ext cx="2360665" cy="101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3600" b="1" dirty="0" smtClean="0">
                    <a:solidFill>
                      <a:srgbClr val="FF0000"/>
                    </a:solidFill>
                  </a:rPr>
                  <a:t>動 画</a:t>
                </a:r>
                <a:endParaRPr lang="en-US" altLang="ja-JP" sz="4000" b="1" dirty="0" err="1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（失敗例）</a:t>
                </a:r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6" name="図 55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3548" y="4831721"/>
                <a:ext cx="1234108" cy="1323441"/>
              </a:xfrm>
              <a:prstGeom prst="rect">
                <a:avLst/>
              </a:prstGeom>
            </p:spPr>
          </p:pic>
        </p:grpSp>
        <p:grpSp>
          <p:nvGrpSpPr>
            <p:cNvPr id="51" name="グループ化 50"/>
            <p:cNvGrpSpPr/>
            <p:nvPr/>
          </p:nvGrpSpPr>
          <p:grpSpPr>
            <a:xfrm>
              <a:off x="2761619" y="6034438"/>
              <a:ext cx="1936113" cy="454705"/>
              <a:chOff x="5781346" y="1972129"/>
              <a:chExt cx="2721108" cy="508045"/>
            </a:xfrm>
          </p:grpSpPr>
          <p:sp>
            <p:nvSpPr>
              <p:cNvPr id="52" name="角丸四角形 51"/>
              <p:cNvSpPr/>
              <p:nvPr/>
            </p:nvSpPr>
            <p:spPr>
              <a:xfrm>
                <a:off x="5781346" y="1972129"/>
                <a:ext cx="2721108" cy="50804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dirty="0" smtClean="0">
                    <a:solidFill>
                      <a:schemeClr val="tx1"/>
                    </a:solidFill>
                  </a:rPr>
                  <a:t>クリックして</a:t>
                </a:r>
                <a:endParaRPr lang="en-US" altLang="ja-JP" sz="12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1200" dirty="0" smtClean="0">
                    <a:solidFill>
                      <a:schemeClr val="tx1"/>
                    </a:solidFill>
                  </a:rPr>
                  <a:t>動画を見てみよう！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3" name="図 52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7772" y="2000629"/>
                <a:ext cx="479545" cy="47954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31673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44" y="791293"/>
            <a:ext cx="9118856" cy="795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技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面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/>
              <a:t>を習得だ！</a:t>
            </a:r>
            <a:endParaRPr kumimoji="1"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43081" y="2631978"/>
            <a:ext cx="807288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〇</a:t>
            </a:r>
            <a:r>
              <a:rPr lang="ja-JP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動画</a:t>
            </a:r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成功･失敗</a:t>
            </a:r>
            <a:r>
              <a:rPr lang="en-US" altLang="ja-JP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から「出</a:t>
            </a:r>
            <a:r>
              <a:rPr lang="ja-JP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ばな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面」に必要な</a:t>
            </a: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能力、技術を考察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し、その技術を</a:t>
            </a: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習得するため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の独自の</a:t>
            </a:r>
            <a:r>
              <a:rPr lang="ja-JP" alt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練習方法を考えてみよう！</a:t>
            </a:r>
            <a:endParaRPr lang="en-US" altLang="ja-JP" sz="3200" dirty="0">
              <a:ln w="0"/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08225" y="1586903"/>
            <a:ext cx="3944834" cy="901391"/>
          </a:xfrm>
          <a:prstGeom prst="wedgeRoundRectCallout">
            <a:avLst>
              <a:gd name="adj1" fmla="val -2025"/>
              <a:gd name="adj2" fmla="val 6256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32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kumimoji="1" lang="ja-JP" altLang="en-US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考 え</a:t>
            </a:r>
            <a:r>
              <a:rPr kumimoji="1" lang="ja-JP" altLang="en-US" sz="32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kumimoji="1" lang="ja-JP" altLang="en-US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よ う </a:t>
            </a:r>
            <a:r>
              <a:rPr kumimoji="1" lang="en-US" altLang="ja-JP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endParaRPr kumimoji="1" lang="ja-JP" altLang="en-US" sz="3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91874" y="5077077"/>
            <a:ext cx="336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dirty="0" smtClean="0">
                <a:ln w="0"/>
                <a:latin typeface="+mn-ea"/>
              </a:rPr>
              <a:t>練習方法を考える際の</a:t>
            </a:r>
            <a:endParaRPr lang="en-US" altLang="ja-JP" sz="2400" dirty="0" smtClean="0">
              <a:ln w="0"/>
              <a:latin typeface="+mn-ea"/>
            </a:endParaRPr>
          </a:p>
          <a:p>
            <a:r>
              <a:rPr lang="ja-JP" altLang="en-US" sz="2400" dirty="0" smtClean="0">
                <a:ln w="0"/>
                <a:latin typeface="+mn-ea"/>
              </a:rPr>
              <a:t>参考にしてみよう！</a:t>
            </a:r>
            <a:endParaRPr lang="en-US" altLang="ja-JP" sz="2400" dirty="0">
              <a:ln w="0"/>
              <a:latin typeface="+mn-ea"/>
            </a:endParaRPr>
          </a:p>
        </p:txBody>
      </p:sp>
      <p:sp>
        <p:nvSpPr>
          <p:cNvPr id="4" name="左矢印 3"/>
          <p:cNvSpPr/>
          <p:nvPr/>
        </p:nvSpPr>
        <p:spPr>
          <a:xfrm>
            <a:off x="4994975" y="5077077"/>
            <a:ext cx="458284" cy="771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993476" y="4259468"/>
            <a:ext cx="2865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en-US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*学習カード３に</a:t>
            </a:r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記載）</a:t>
            </a:r>
            <a:endParaRPr lang="en-US" altLang="ja-JP" sz="1600" dirty="0">
              <a:ln w="0"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213232" y="4519350"/>
            <a:ext cx="3549840" cy="1887038"/>
            <a:chOff x="1438313" y="4962129"/>
            <a:chExt cx="3333612" cy="1611707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1438313" y="4962129"/>
              <a:ext cx="3333612" cy="1611707"/>
              <a:chOff x="1470400" y="4722256"/>
              <a:chExt cx="3688454" cy="1515718"/>
            </a:xfrm>
          </p:grpSpPr>
          <p:sp>
            <p:nvSpPr>
              <p:cNvPr id="19" name="正方形/長方形 18">
                <a:hlinkClick r:id="rId3"/>
              </p:cNvPr>
              <p:cNvSpPr/>
              <p:nvPr/>
            </p:nvSpPr>
            <p:spPr>
              <a:xfrm>
                <a:off x="1470400" y="4722256"/>
                <a:ext cx="3688454" cy="1515718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hlinkClick r:id="rId3"/>
              </p:cNvPr>
              <p:cNvSpPr/>
              <p:nvPr/>
            </p:nvSpPr>
            <p:spPr>
              <a:xfrm>
                <a:off x="2770935" y="4777491"/>
                <a:ext cx="2360665" cy="964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4000" b="1" dirty="0" smtClean="0">
                    <a:solidFill>
                      <a:srgbClr val="FF0000"/>
                    </a:solidFill>
                  </a:rPr>
                  <a:t>動 画</a:t>
                </a:r>
                <a:endParaRPr lang="en-US" altLang="ja-JP" sz="4400" b="1" dirty="0" err="1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3200" b="1" dirty="0" smtClean="0">
                    <a:solidFill>
                      <a:srgbClr val="FF0000"/>
                    </a:solidFill>
                  </a:rPr>
                  <a:t>（参考）</a:t>
                </a:r>
                <a:endParaRPr lang="ja-JP" altLang="en-US" sz="32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1" name="図 20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3546" y="4831721"/>
                <a:ext cx="1371017" cy="1323441"/>
              </a:xfrm>
              <a:prstGeom prst="rect">
                <a:avLst/>
              </a:prstGeom>
            </p:spPr>
          </p:pic>
        </p:grpSp>
        <p:grpSp>
          <p:nvGrpSpPr>
            <p:cNvPr id="15" name="グループ化 14"/>
            <p:cNvGrpSpPr/>
            <p:nvPr/>
          </p:nvGrpSpPr>
          <p:grpSpPr>
            <a:xfrm>
              <a:off x="2761619" y="6034438"/>
              <a:ext cx="1936113" cy="454705"/>
              <a:chOff x="5781346" y="1972129"/>
              <a:chExt cx="2721108" cy="508045"/>
            </a:xfrm>
          </p:grpSpPr>
          <p:sp>
            <p:nvSpPr>
              <p:cNvPr id="16" name="角丸四角形 15">
                <a:hlinkClick r:id="rId3"/>
              </p:cNvPr>
              <p:cNvSpPr/>
              <p:nvPr/>
            </p:nvSpPr>
            <p:spPr>
              <a:xfrm>
                <a:off x="5781346" y="1972129"/>
                <a:ext cx="2721108" cy="50804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dirty="0" smtClean="0">
                    <a:solidFill>
                      <a:schemeClr val="tx1"/>
                    </a:solidFill>
                  </a:rPr>
                  <a:t>クリックして</a:t>
                </a:r>
                <a:endParaRPr lang="en-US" altLang="ja-JP" sz="12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1200" dirty="0" smtClean="0">
                    <a:solidFill>
                      <a:schemeClr val="tx1"/>
                    </a:solidFill>
                  </a:rPr>
                  <a:t>動画を見てみよう！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図 17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7771" y="1985380"/>
                <a:ext cx="479545" cy="47954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10796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巻き 4"/>
          <p:cNvSpPr/>
          <p:nvPr/>
        </p:nvSpPr>
        <p:spPr>
          <a:xfrm>
            <a:off x="301040" y="3926927"/>
            <a:ext cx="8567063" cy="279454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44" y="791293"/>
            <a:ext cx="9118856" cy="795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技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出</a:t>
            </a:r>
            <a:r>
              <a:rPr kumimoji="1" lang="ja-JP" altLang="en-US" sz="400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ばな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面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/>
              <a:t>を習得だ！</a:t>
            </a:r>
            <a:endParaRPr kumimoji="1"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5144" y="2592786"/>
            <a:ext cx="8938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◇</a:t>
            </a:r>
            <a:r>
              <a:rPr lang="ja-JP" altLang="en-US" sz="36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考えよう</a:t>
            </a:r>
            <a:endParaRPr lang="en-US" altLang="ja-JP" sz="3600" b="1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3200" dirty="0">
                <a:latin typeface="+mn-ea"/>
              </a:rPr>
              <a:t> </a:t>
            </a:r>
            <a:r>
              <a:rPr lang="ja-JP" altLang="en-US" sz="3200" dirty="0" smtClean="0">
                <a:latin typeface="+mn-ea"/>
              </a:rPr>
              <a:t>      </a:t>
            </a:r>
            <a:r>
              <a:rPr lang="ja-JP" altLang="en-US" sz="3200" b="1" dirty="0" smtClean="0">
                <a:latin typeface="+mn-ea"/>
              </a:rPr>
              <a:t>安全に</a:t>
            </a:r>
            <a:r>
              <a:rPr lang="ja-JP" altLang="en-US" sz="3200" dirty="0" smtClean="0">
                <a:latin typeface="+mn-ea"/>
              </a:rPr>
              <a:t>剣道を行うためには、</a:t>
            </a:r>
            <a:r>
              <a:rPr lang="ja-JP" altLang="en-US" sz="3200" b="1" dirty="0" smtClean="0">
                <a:latin typeface="+mn-ea"/>
              </a:rPr>
              <a:t>どういうこと</a:t>
            </a:r>
            <a:endParaRPr lang="en-US" altLang="ja-JP" sz="3200" b="1" dirty="0" smtClean="0">
              <a:latin typeface="+mn-ea"/>
            </a:endParaRPr>
          </a:p>
          <a:p>
            <a:r>
              <a:rPr lang="ja-JP" altLang="en-US" sz="3200" b="1" dirty="0" smtClean="0">
                <a:latin typeface="+mn-ea"/>
              </a:rPr>
              <a:t>　　に注意</a:t>
            </a:r>
            <a:r>
              <a:rPr lang="en-US" altLang="ja-JP" sz="3200" b="1" dirty="0" smtClean="0">
                <a:latin typeface="+mn-ea"/>
              </a:rPr>
              <a:t>(</a:t>
            </a:r>
            <a:r>
              <a:rPr lang="ja-JP" altLang="en-US" sz="3200" b="1" dirty="0" smtClean="0">
                <a:latin typeface="+mn-ea"/>
              </a:rPr>
              <a:t>配慮</a:t>
            </a:r>
            <a:r>
              <a:rPr lang="en-US" altLang="ja-JP" sz="3200" b="1" dirty="0" smtClean="0">
                <a:latin typeface="+mn-ea"/>
              </a:rPr>
              <a:t>)</a:t>
            </a:r>
            <a:r>
              <a:rPr lang="ja-JP" altLang="en-US" sz="3200" b="1" dirty="0" smtClean="0">
                <a:latin typeface="+mn-ea"/>
              </a:rPr>
              <a:t>したら良い</a:t>
            </a:r>
            <a:r>
              <a:rPr lang="ja-JP" altLang="en-US" sz="3200" dirty="0" smtClean="0">
                <a:latin typeface="+mn-ea"/>
              </a:rPr>
              <a:t>でしょうか。</a:t>
            </a:r>
            <a:endParaRPr lang="ja-JP" altLang="en-US" sz="3200" dirty="0">
              <a:latin typeface="+mn-ea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396632" y="1586903"/>
            <a:ext cx="4703401" cy="901391"/>
          </a:xfrm>
          <a:prstGeom prst="wedgeRoundRectCallout">
            <a:avLst>
              <a:gd name="adj1" fmla="val -37636"/>
              <a:gd name="adj2" fmla="val 6971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36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 </a:t>
            </a:r>
            <a:r>
              <a:rPr kumimoji="1" lang="ja-JP" altLang="en-US" sz="36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始める前に･･･ </a:t>
            </a:r>
            <a:r>
              <a:rPr kumimoji="1" lang="en-US" altLang="ja-JP" sz="36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endParaRPr kumimoji="1" lang="ja-JP" altLang="en-US" sz="3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36125" y="4268083"/>
            <a:ext cx="790863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〇考える際のポイント！</a:t>
            </a:r>
            <a:endParaRPr lang="en-US" altLang="ja-JP" sz="3200" b="1" dirty="0" smtClean="0">
              <a:solidFill>
                <a:schemeClr val="accent1">
                  <a:lumMod val="75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1100" b="1" dirty="0" smtClean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2800" b="1" dirty="0">
                <a:latin typeface="+mn-ea"/>
              </a:rPr>
              <a:t>・個々の特性</a:t>
            </a:r>
            <a:r>
              <a:rPr lang="en-US" altLang="ja-JP" sz="2800" b="1" dirty="0">
                <a:latin typeface="+mn-ea"/>
              </a:rPr>
              <a:t>(</a:t>
            </a:r>
            <a:r>
              <a:rPr lang="ja-JP" altLang="en-US" sz="2800" b="1" dirty="0">
                <a:latin typeface="+mn-ea"/>
              </a:rPr>
              <a:t>体力面等</a:t>
            </a:r>
            <a:r>
              <a:rPr lang="en-US" altLang="ja-JP" sz="2800" b="1" dirty="0">
                <a:latin typeface="+mn-ea"/>
              </a:rPr>
              <a:t>)</a:t>
            </a:r>
            <a:r>
              <a:rPr lang="ja-JP" altLang="en-US" sz="2800" b="1" dirty="0">
                <a:latin typeface="+mn-ea"/>
              </a:rPr>
              <a:t> </a:t>
            </a:r>
            <a:r>
              <a:rPr lang="ja-JP" altLang="en-US" sz="2800" b="1" dirty="0" smtClean="0">
                <a:latin typeface="+mn-ea"/>
              </a:rPr>
              <a:t>　・防具、竹刀等用具　　</a:t>
            </a:r>
            <a:endParaRPr lang="en-US" altLang="ja-JP" sz="2800" b="1" dirty="0" smtClean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・</a:t>
            </a:r>
            <a:r>
              <a:rPr lang="ja-JP" altLang="en-US" sz="2800" b="1" dirty="0" smtClean="0">
                <a:latin typeface="+mn-ea"/>
              </a:rPr>
              <a:t>体調面　　　　　　　　・</a:t>
            </a:r>
            <a:r>
              <a:rPr lang="ja-JP" altLang="en-US" sz="2800" b="1" dirty="0">
                <a:latin typeface="+mn-ea"/>
              </a:rPr>
              <a:t>練習環境</a:t>
            </a:r>
            <a:endParaRPr lang="en-US" altLang="ja-JP" sz="2800" b="1" dirty="0" smtClean="0">
              <a:latin typeface="+mn-ea"/>
            </a:endParaRPr>
          </a:p>
          <a:p>
            <a:r>
              <a:rPr lang="ja-JP" altLang="en-US" sz="2800" b="1" dirty="0" smtClean="0">
                <a:latin typeface="+mn-ea"/>
              </a:rPr>
              <a:t>・衛生面　　等</a:t>
            </a:r>
            <a:endParaRPr lang="en-US" altLang="ja-JP" sz="2800" b="1" dirty="0" smtClean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43106" y="2844358"/>
            <a:ext cx="2724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en-US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*学習</a:t>
            </a:r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カード</a:t>
            </a:r>
            <a:r>
              <a:rPr lang="ja-JP" altLang="en-US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４に</a:t>
            </a:r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記載）</a:t>
            </a:r>
            <a:endParaRPr lang="en-US" altLang="ja-JP" sz="1600" dirty="0">
              <a:ln w="0"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0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510" y="1198439"/>
            <a:ext cx="9108490" cy="10150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/>
              <a:t>「グループ」</a:t>
            </a:r>
            <a:r>
              <a:rPr kumimoji="1" lang="ja-JP" altLang="en-US" sz="4000" dirty="0" smtClean="0"/>
              <a:t>で、出</a:t>
            </a:r>
            <a:r>
              <a:rPr kumimoji="1" lang="ja-JP" altLang="en-US" sz="4000" dirty="0" err="1" smtClean="0"/>
              <a:t>ばな</a:t>
            </a:r>
            <a:r>
              <a:rPr kumimoji="1" lang="ja-JP" altLang="en-US" sz="4000" dirty="0" smtClean="0"/>
              <a:t>面を磨こう！</a:t>
            </a:r>
            <a:endParaRPr kumimoji="1"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4324" y="2019464"/>
            <a:ext cx="5531162" cy="567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〈</a:t>
            </a:r>
            <a:r>
              <a:rPr kumimoji="1" lang="ja-JP" altLang="en-US" sz="2800" dirty="0" smtClean="0"/>
              <a:t>　</a:t>
            </a:r>
            <a:r>
              <a:rPr kumimoji="1" lang="ja-JP" altLang="en-US" sz="2800" b="1" dirty="0" smtClean="0"/>
              <a:t>方　法</a:t>
            </a:r>
            <a:r>
              <a:rPr kumimoji="1" lang="ja-JP" altLang="en-US" sz="2800" dirty="0" smtClean="0"/>
              <a:t>（４人の場合）　</a:t>
            </a:r>
            <a:r>
              <a:rPr kumimoji="1" lang="en-US" altLang="ja-JP" sz="2800" dirty="0" smtClean="0"/>
              <a:t>〉</a:t>
            </a:r>
            <a:endParaRPr kumimoji="1" lang="ja-JP" altLang="en-US" sz="2800" dirty="0"/>
          </a:p>
        </p:txBody>
      </p:sp>
      <p:sp>
        <p:nvSpPr>
          <p:cNvPr id="2" name="角丸四角形 1"/>
          <p:cNvSpPr/>
          <p:nvPr/>
        </p:nvSpPr>
        <p:spPr>
          <a:xfrm>
            <a:off x="1929346" y="2966257"/>
            <a:ext cx="2189409" cy="1403798"/>
          </a:xfrm>
          <a:prstGeom prst="roundRect">
            <a:avLst/>
          </a:prstGeom>
          <a:solidFill>
            <a:schemeClr val="lt1">
              <a:alpha val="0"/>
            </a:schemeClr>
          </a:solidFill>
          <a:ln w="635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b="1" dirty="0" smtClean="0"/>
          </a:p>
        </p:txBody>
      </p:sp>
      <p:sp>
        <p:nvSpPr>
          <p:cNvPr id="4" name="円/楕円 3"/>
          <p:cNvSpPr/>
          <p:nvPr/>
        </p:nvSpPr>
        <p:spPr>
          <a:xfrm>
            <a:off x="2189406" y="3393084"/>
            <a:ext cx="734096" cy="69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Ａ</a:t>
            </a:r>
            <a:endParaRPr kumimoji="1" lang="en-US" altLang="ja-JP" sz="2400" b="1" dirty="0" smtClean="0"/>
          </a:p>
        </p:txBody>
      </p:sp>
      <p:sp>
        <p:nvSpPr>
          <p:cNvPr id="10" name="円/楕円 9"/>
          <p:cNvSpPr/>
          <p:nvPr/>
        </p:nvSpPr>
        <p:spPr>
          <a:xfrm>
            <a:off x="3107608" y="3355138"/>
            <a:ext cx="734096" cy="6954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Ｂ</a:t>
            </a:r>
            <a:endParaRPr kumimoji="1" lang="en-US" altLang="ja-JP" sz="2400" b="1" dirty="0" smtClean="0"/>
          </a:p>
        </p:txBody>
      </p:sp>
      <p:sp>
        <p:nvSpPr>
          <p:cNvPr id="11" name="円/楕円 10"/>
          <p:cNvSpPr/>
          <p:nvPr/>
        </p:nvSpPr>
        <p:spPr>
          <a:xfrm>
            <a:off x="1880623" y="4965433"/>
            <a:ext cx="734096" cy="6954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Ｄ</a:t>
            </a:r>
            <a:endParaRPr kumimoji="1" lang="en-US" altLang="ja-JP" sz="2400" b="1" dirty="0" smtClean="0"/>
          </a:p>
        </p:txBody>
      </p:sp>
      <p:sp>
        <p:nvSpPr>
          <p:cNvPr id="12" name="円/楕円 11"/>
          <p:cNvSpPr/>
          <p:nvPr/>
        </p:nvSpPr>
        <p:spPr>
          <a:xfrm>
            <a:off x="889257" y="4965433"/>
            <a:ext cx="734096" cy="6954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Ｃ</a:t>
            </a:r>
            <a:endParaRPr kumimoji="1" lang="en-US" altLang="ja-JP" sz="2400" b="1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2594721" y="3055846"/>
            <a:ext cx="858658" cy="2663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実施者</a:t>
            </a:r>
            <a:endParaRPr kumimoji="1" lang="ja-JP" altLang="en-US" sz="1600" b="1" dirty="0"/>
          </a:p>
        </p:txBody>
      </p:sp>
      <p:sp>
        <p:nvSpPr>
          <p:cNvPr id="14" name="角丸四角形 13"/>
          <p:cNvSpPr/>
          <p:nvPr/>
        </p:nvSpPr>
        <p:spPr>
          <a:xfrm>
            <a:off x="682580" y="4536354"/>
            <a:ext cx="2189409" cy="1403798"/>
          </a:xfrm>
          <a:prstGeom prst="roundRect">
            <a:avLst/>
          </a:prstGeom>
          <a:solidFill>
            <a:schemeClr val="l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b="1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1347955" y="4686173"/>
            <a:ext cx="858658" cy="2663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発見者</a:t>
            </a:r>
            <a:endParaRPr kumimoji="1" lang="ja-JP" altLang="en-US" sz="1600" b="1" dirty="0"/>
          </a:p>
        </p:txBody>
      </p:sp>
      <p:sp>
        <p:nvSpPr>
          <p:cNvPr id="16" name="右矢印 15"/>
          <p:cNvSpPr/>
          <p:nvPr/>
        </p:nvSpPr>
        <p:spPr>
          <a:xfrm>
            <a:off x="2923502" y="4961398"/>
            <a:ext cx="334853" cy="5537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代替処理 16"/>
          <p:cNvSpPr/>
          <p:nvPr/>
        </p:nvSpPr>
        <p:spPr>
          <a:xfrm>
            <a:off x="3258355" y="4536354"/>
            <a:ext cx="2215166" cy="14265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個人の技術的課題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を発見する。</a:t>
            </a:r>
            <a:endParaRPr kumimoji="1" lang="ja-JP" altLang="en-US" b="1" dirty="0"/>
          </a:p>
        </p:txBody>
      </p:sp>
      <p:sp>
        <p:nvSpPr>
          <p:cNvPr id="23" name="上下矢印 22"/>
          <p:cNvSpPr/>
          <p:nvPr/>
        </p:nvSpPr>
        <p:spPr>
          <a:xfrm rot="2302256">
            <a:off x="1157216" y="3390025"/>
            <a:ext cx="613862" cy="123226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/>
              <a:t>交互</a:t>
            </a:r>
            <a:endParaRPr kumimoji="1" lang="ja-JP" altLang="en-US" sz="1400" b="1" dirty="0"/>
          </a:p>
        </p:txBody>
      </p:sp>
      <p:sp>
        <p:nvSpPr>
          <p:cNvPr id="25" name="上矢印 24"/>
          <p:cNvSpPr/>
          <p:nvPr/>
        </p:nvSpPr>
        <p:spPr>
          <a:xfrm rot="19549026">
            <a:off x="4194276" y="3629722"/>
            <a:ext cx="759853" cy="1066575"/>
          </a:xfrm>
          <a:prstGeom prst="up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伝える</a:t>
            </a:r>
            <a:endParaRPr kumimoji="1" lang="ja-JP" altLang="en-US" sz="1600" b="1" dirty="0"/>
          </a:p>
        </p:txBody>
      </p:sp>
      <p:sp>
        <p:nvSpPr>
          <p:cNvPr id="27" name="フローチャート: 代替処理 26"/>
          <p:cNvSpPr/>
          <p:nvPr/>
        </p:nvSpPr>
        <p:spPr>
          <a:xfrm>
            <a:off x="386515" y="2752078"/>
            <a:ext cx="5293217" cy="3464967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88900">
            <a:solidFill>
              <a:schemeClr val="accent1">
                <a:shade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代替処理 27"/>
          <p:cNvSpPr/>
          <p:nvPr/>
        </p:nvSpPr>
        <p:spPr>
          <a:xfrm>
            <a:off x="5936582" y="2768408"/>
            <a:ext cx="655543" cy="34649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b="1" dirty="0" smtClean="0"/>
              <a:t>共通の課題を発見する</a:t>
            </a:r>
            <a:endParaRPr kumimoji="1" lang="ja-JP" altLang="en-US" sz="2400" b="1" dirty="0"/>
          </a:p>
        </p:txBody>
      </p:sp>
      <p:sp>
        <p:nvSpPr>
          <p:cNvPr id="29" name="右矢印 28"/>
          <p:cNvSpPr/>
          <p:nvPr/>
        </p:nvSpPr>
        <p:spPr>
          <a:xfrm>
            <a:off x="5564377" y="4185634"/>
            <a:ext cx="413405" cy="5005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: 代替処理 29"/>
          <p:cNvSpPr/>
          <p:nvPr/>
        </p:nvSpPr>
        <p:spPr>
          <a:xfrm>
            <a:off x="6879222" y="2768408"/>
            <a:ext cx="1051506" cy="3464967"/>
          </a:xfrm>
          <a:prstGeom prst="flowChartAlternateProcess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2300" b="1" dirty="0" smtClean="0"/>
              <a:t>グループの課題解決に</a:t>
            </a:r>
            <a:endParaRPr kumimoji="1" lang="en-US" altLang="ja-JP" sz="2300" b="1" dirty="0" smtClean="0"/>
          </a:p>
          <a:p>
            <a:r>
              <a:rPr kumimoji="1" lang="ja-JP" altLang="en-US" sz="2300" b="1" dirty="0" smtClean="0"/>
              <a:t>有効な練習方法を考える</a:t>
            </a:r>
            <a:endParaRPr kumimoji="1" lang="ja-JP" altLang="en-US" sz="2300" b="1" dirty="0"/>
          </a:p>
        </p:txBody>
      </p:sp>
      <p:sp>
        <p:nvSpPr>
          <p:cNvPr id="31" name="右矢印 30"/>
          <p:cNvSpPr/>
          <p:nvPr/>
        </p:nvSpPr>
        <p:spPr>
          <a:xfrm>
            <a:off x="6552254" y="4179197"/>
            <a:ext cx="413405" cy="500539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: 代替処理 32"/>
          <p:cNvSpPr/>
          <p:nvPr/>
        </p:nvSpPr>
        <p:spPr>
          <a:xfrm>
            <a:off x="8187578" y="2768408"/>
            <a:ext cx="655543" cy="3464967"/>
          </a:xfrm>
          <a:prstGeom prst="flowChartAlternateProcess">
            <a:avLst/>
          </a:prstGeom>
          <a:solidFill>
            <a:srgbClr val="FE8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b="1" dirty="0" smtClean="0"/>
              <a:t>練習を実践  　　</a:t>
            </a:r>
            <a:endParaRPr kumimoji="1" lang="ja-JP" altLang="en-US" sz="2400" b="1" dirty="0"/>
          </a:p>
        </p:txBody>
      </p:sp>
      <p:sp>
        <p:nvSpPr>
          <p:cNvPr id="34" name="右矢印 33"/>
          <p:cNvSpPr/>
          <p:nvPr/>
        </p:nvSpPr>
        <p:spPr>
          <a:xfrm>
            <a:off x="7879190" y="4137109"/>
            <a:ext cx="413405" cy="50053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カーブ矢印 36"/>
          <p:cNvSpPr/>
          <p:nvPr/>
        </p:nvSpPr>
        <p:spPr>
          <a:xfrm flipH="1">
            <a:off x="5263265" y="2168910"/>
            <a:ext cx="3352700" cy="583168"/>
          </a:xfrm>
          <a:prstGeom prst="curvedDownArrow">
            <a:avLst>
              <a:gd name="adj1" fmla="val 33695"/>
              <a:gd name="adj2" fmla="val 81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987707" y="2378520"/>
            <a:ext cx="1955904" cy="2544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実践後、繰り返す</a:t>
            </a:r>
            <a:endParaRPr kumimoji="1" lang="ja-JP" altLang="en-US" sz="1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510" y="689819"/>
            <a:ext cx="937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注）この学習内容は、学校での授業の場で実施する内容です。</a:t>
            </a:r>
            <a:endParaRPr kumimoji="1" lang="en-US" altLang="ja-JP" sz="1600" b="1" dirty="0" smtClean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学校での学習がスムーズにできるよう、学校以外の場で学習の方法を予習しておきましょ</a:t>
            </a:r>
            <a:r>
              <a:rPr kumimoji="1" lang="ja-JP" altLang="en-US" sz="1600" b="1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う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kumimoji="1" lang="ja-JP" altLang="en-US" sz="1600" b="1" dirty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5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2145" y="582001"/>
            <a:ext cx="2610465" cy="672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kumimoji="1"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授業の進め方の具体例</a:t>
            </a:r>
            <a:r>
              <a:rPr kumimoji="1"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en-US" altLang="ja-JP" sz="28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8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</a:t>
            </a:r>
            <a:r>
              <a:rPr kumimoji="1" lang="en-US" altLang="ja-JP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kumimoji="1" lang="ja-JP" altLang="en-US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グループ</a:t>
            </a:r>
            <a:r>
              <a:rPr kumimoji="1" lang="en-US" altLang="ja-JP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で出</a:t>
            </a:r>
            <a:r>
              <a:rPr kumimoji="1" lang="ja-JP" altLang="en-US" sz="28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ばな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面を磨こう！」</a:t>
            </a:r>
            <a:endParaRPr kumimoji="1"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1455" t="18246" r="67259" b="18649"/>
          <a:stretch/>
        </p:blipFill>
        <p:spPr>
          <a:xfrm>
            <a:off x="3532699" y="821082"/>
            <a:ext cx="5280843" cy="59887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391" y="0"/>
            <a:ext cx="937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注）この学習内容は、学校での授業の場で実施する内容です。</a:t>
            </a:r>
            <a:endParaRPr kumimoji="1" lang="en-US" altLang="ja-JP" sz="1600" b="1" dirty="0" smtClean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学校での学習がスムーズにできるよう、学校以外の場で学習の方法を予習しておきましょ</a:t>
            </a:r>
            <a:r>
              <a:rPr kumimoji="1" lang="ja-JP" altLang="en-US" sz="1600" b="1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う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kumimoji="1" lang="ja-JP" altLang="en-US" sz="1600" b="1" dirty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8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89141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1020365"/>
            <a:ext cx="8681588" cy="10150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「グループ」</a:t>
            </a:r>
            <a:r>
              <a:rPr kumimoji="1" lang="ja-JP" altLang="en-US" sz="3200" dirty="0" smtClean="0"/>
              <a:t>で出</a:t>
            </a:r>
            <a:r>
              <a:rPr kumimoji="1" lang="ja-JP" altLang="en-US" sz="3200" dirty="0" err="1" smtClean="0"/>
              <a:t>ばな</a:t>
            </a:r>
            <a:r>
              <a:rPr kumimoji="1" lang="ja-JP" altLang="en-US" sz="3200" dirty="0" smtClean="0"/>
              <a:t>面を磨こう！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614250" y="2435506"/>
            <a:ext cx="5041387" cy="6882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時間設定はグループごと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74448" y="2013567"/>
            <a:ext cx="4579158" cy="4511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『</a:t>
            </a:r>
            <a:r>
              <a:rPr kumimoji="1" lang="ja-JP" altLang="en-US" sz="2400" b="1" dirty="0" smtClean="0"/>
              <a:t>人の振り見て我が振り直せ</a:t>
            </a:r>
            <a:r>
              <a:rPr kumimoji="1" lang="en-US" altLang="ja-JP" sz="2400" b="1" dirty="0" smtClean="0"/>
              <a:t>』</a:t>
            </a:r>
            <a:endParaRPr kumimoji="1" lang="ja-JP" altLang="en-US" sz="2400" b="1" dirty="0"/>
          </a:p>
        </p:txBody>
      </p:sp>
      <p:sp>
        <p:nvSpPr>
          <p:cNvPr id="5" name="横巻き 4"/>
          <p:cNvSpPr/>
          <p:nvPr/>
        </p:nvSpPr>
        <p:spPr>
          <a:xfrm>
            <a:off x="238154" y="1722395"/>
            <a:ext cx="3864276" cy="952502"/>
          </a:xfrm>
          <a:prstGeom prst="horizontalScroll">
            <a:avLst>
              <a:gd name="adj" fmla="val 1926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出</a:t>
            </a:r>
            <a:r>
              <a:rPr kumimoji="1" lang="ja-JP" altLang="en-US" sz="2400" b="1" dirty="0" err="1" smtClean="0"/>
              <a:t>ばな</a:t>
            </a:r>
            <a:r>
              <a:rPr kumimoji="1" lang="ja-JP" altLang="en-US" sz="2400" b="1" dirty="0" smtClean="0"/>
              <a:t>面 上達</a:t>
            </a:r>
            <a:r>
              <a:rPr kumimoji="1" lang="ja-JP" altLang="en-US" sz="2400" b="1" dirty="0" smtClean="0"/>
              <a:t>の極意</a:t>
            </a:r>
            <a:endParaRPr kumimoji="1" lang="ja-JP" altLang="en-US" sz="24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955958" y="2966069"/>
            <a:ext cx="6842568" cy="31473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400" dirty="0" smtClean="0"/>
              <a:t>手順①：自己評価（自分</a:t>
            </a:r>
            <a:r>
              <a:rPr kumimoji="1" lang="ja-JP" altLang="en-US" sz="2400" dirty="0" smtClean="0"/>
              <a:t>の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気付き</a:t>
            </a:r>
            <a:r>
              <a:rPr kumimoji="1" lang="ja-JP" altLang="en-US" sz="2400" dirty="0" smtClean="0"/>
              <a:t>）</a:t>
            </a:r>
            <a:endParaRPr kumimoji="1" lang="en-US" altLang="ja-JP" sz="2400" dirty="0"/>
          </a:p>
          <a:p>
            <a:r>
              <a:rPr kumimoji="1" lang="ja-JP" altLang="en-US" sz="2400" dirty="0" smtClean="0"/>
              <a:t>手順②：他者評価（仲間からの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アドバイス）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endParaRPr kumimoji="1" lang="en-US" altLang="ja-JP" sz="2400" dirty="0" smtClean="0"/>
          </a:p>
          <a:p>
            <a:endParaRPr kumimoji="1" lang="en-US" altLang="ja-JP" sz="2400" dirty="0"/>
          </a:p>
          <a:p>
            <a:r>
              <a:rPr kumimoji="1" lang="ja-JP" altLang="en-US" sz="2400" dirty="0" smtClean="0"/>
              <a:t>手順③：①と②を踏まえた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改善策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　　結果</a:t>
            </a:r>
            <a:endParaRPr kumimoji="1" lang="en-US" altLang="ja-JP" sz="2400" dirty="0"/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　　　　・新たな課題の発見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31" name="右矢印 30"/>
          <p:cNvSpPr/>
          <p:nvPr/>
        </p:nvSpPr>
        <p:spPr>
          <a:xfrm rot="5400000">
            <a:off x="3376612" y="4933689"/>
            <a:ext cx="475275" cy="50053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17304" y="588741"/>
            <a:ext cx="937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注）この学習内容は、学校での授業の場で実施する内容です。</a:t>
            </a:r>
            <a:endParaRPr kumimoji="1" lang="en-US" altLang="ja-JP" sz="1600" b="1" dirty="0" smtClean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学校での学習がスムーズにできるよう、学校以外の場で学習の方法を予習しておきましょ</a:t>
            </a:r>
            <a:r>
              <a:rPr kumimoji="1" lang="ja-JP" altLang="en-US" sz="1600" b="1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う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kumimoji="1" lang="ja-JP" altLang="en-US" sz="1600" b="1" dirty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325013" y="1758428"/>
            <a:ext cx="2749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（*</a:t>
            </a:r>
            <a:r>
              <a:rPr lang="ja-JP" altLang="en-US" sz="1600" dirty="0" smtClean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ワークシート５に</a:t>
            </a:r>
            <a:r>
              <a:rPr lang="ja-JP" altLang="en-US" sz="1600" dirty="0">
                <a:ln w="0"/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記載）</a:t>
            </a:r>
            <a:endParaRPr lang="en-US" altLang="ja-JP" sz="1600" dirty="0">
              <a:ln w="0"/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95099" y="5030810"/>
            <a:ext cx="29546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（改善策を踏まえた練習）</a:t>
            </a:r>
            <a:endParaRPr kumimoji="1" lang="ja-JP" altLang="en-US" dirty="0"/>
          </a:p>
        </p:txBody>
      </p:sp>
      <p:sp>
        <p:nvSpPr>
          <p:cNvPr id="29" name="右矢印 28"/>
          <p:cNvSpPr/>
          <p:nvPr/>
        </p:nvSpPr>
        <p:spPr>
          <a:xfrm rot="5400000">
            <a:off x="3376611" y="3840923"/>
            <a:ext cx="475275" cy="50053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曲折矢印 18"/>
          <p:cNvSpPr/>
          <p:nvPr/>
        </p:nvSpPr>
        <p:spPr>
          <a:xfrm rot="5400000" flipH="1">
            <a:off x="5282796" y="4007276"/>
            <a:ext cx="1979488" cy="1672046"/>
          </a:xfrm>
          <a:prstGeom prst="bentArrow">
            <a:avLst>
              <a:gd name="adj1" fmla="val 9375"/>
              <a:gd name="adj2" fmla="val 14948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曲折矢印 19"/>
          <p:cNvSpPr/>
          <p:nvPr/>
        </p:nvSpPr>
        <p:spPr>
          <a:xfrm flipV="1">
            <a:off x="1059337" y="6198213"/>
            <a:ext cx="808039" cy="412751"/>
          </a:xfrm>
          <a:prstGeom prst="bentArrow">
            <a:avLst>
              <a:gd name="adj1" fmla="val 50000"/>
              <a:gd name="adj2" fmla="val 45572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48439" y="6265868"/>
            <a:ext cx="66479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知識の理解が深まり、その関連した技能の向上が期待される！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4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4992" y="2504830"/>
            <a:ext cx="4064071" cy="15628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atin typeface="+mn-ea"/>
              </a:rPr>
              <a:t>上達学習カードで振り返り！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0289" y="4150207"/>
            <a:ext cx="3567448" cy="15038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振り返りで、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自分も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班員も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レベルアップ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48" y="3985109"/>
            <a:ext cx="1506755" cy="2529475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3155324" y="3124553"/>
            <a:ext cx="1063768" cy="6360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7304" y="588741"/>
            <a:ext cx="937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学習カードは授業の</a:t>
            </a:r>
            <a:r>
              <a:rPr kumimoji="1" lang="ja-JP" altLang="en-US" sz="1600" b="1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進捗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に合わせて活用してください。</a:t>
            </a:r>
            <a:endParaRPr kumimoji="1" lang="en-US" altLang="ja-JP" sz="1600" b="1" dirty="0" smtClean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56" y="958140"/>
            <a:ext cx="3784994" cy="5879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812</Words>
  <Application>Microsoft Office PowerPoint</Application>
  <PresentationFormat>画面に合わせる (4:3)</PresentationFormat>
  <Paragraphs>111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ＤＦ特太ゴシック体</vt:lpstr>
      <vt:lpstr>HGP創英角ﾎﾟｯﾌﾟ体</vt:lpstr>
      <vt:lpstr>ＭＳ Ｐゴシック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宮本　正孝</dc:creator>
  <cp:lastModifiedBy>m</cp:lastModifiedBy>
  <cp:revision>19</cp:revision>
  <dcterms:modified xsi:type="dcterms:W3CDTF">2020-12-24T10:40:55Z</dcterms:modified>
</cp:coreProperties>
</file>