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64" r:id="rId2"/>
    <p:sldId id="296" r:id="rId3"/>
    <p:sldId id="321" r:id="rId4"/>
    <p:sldId id="322" r:id="rId5"/>
    <p:sldId id="323" r:id="rId6"/>
    <p:sldId id="313" r:id="rId7"/>
    <p:sldId id="297" r:id="rId8"/>
    <p:sldId id="306" r:id="rId9"/>
    <p:sldId id="299" r:id="rId10"/>
    <p:sldId id="317" r:id="rId11"/>
    <p:sldId id="316" r:id="rId12"/>
    <p:sldId id="318" r:id="rId13"/>
    <p:sldId id="309" r:id="rId14"/>
    <p:sldId id="301" r:id="rId15"/>
    <p:sldId id="302" r:id="rId16"/>
    <p:sldId id="307" r:id="rId17"/>
    <p:sldId id="303" r:id="rId18"/>
    <p:sldId id="308" r:id="rId19"/>
    <p:sldId id="325" r:id="rId20"/>
    <p:sldId id="326" r:id="rId21"/>
    <p:sldId id="319" r:id="rId22"/>
    <p:sldId id="314" r:id="rId23"/>
    <p:sldId id="320"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0" autoAdjust="0"/>
    <p:restoredTop sz="94660"/>
  </p:normalViewPr>
  <p:slideViewPr>
    <p:cSldViewPr snapToGrid="0">
      <p:cViewPr varScale="1">
        <p:scale>
          <a:sx n="73" d="100"/>
          <a:sy n="73" d="100"/>
        </p:scale>
        <p:origin x="1350" y="66"/>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302" cy="494813"/>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890" y="0"/>
            <a:ext cx="2919302" cy="494813"/>
          </a:xfrm>
          <a:prstGeom prst="rect">
            <a:avLst/>
          </a:prstGeom>
        </p:spPr>
        <p:txBody>
          <a:bodyPr vert="horz" lIns="90654" tIns="45327" rIns="90654" bIns="45327" rtlCol="0"/>
          <a:lstStyle>
            <a:lvl1pPr algn="r">
              <a:defRPr sz="1200"/>
            </a:lvl1pPr>
          </a:lstStyle>
          <a:p>
            <a:fld id="{1966C307-DD3E-4671-B385-9F4C4A76A689}" type="datetimeFigureOut">
              <a:rPr kumimoji="1" lang="ja-JP" altLang="en-US" smtClean="0"/>
              <a:t>2020/12/24</a:t>
            </a:fld>
            <a:endParaRPr kumimoji="1" lang="ja-JP" altLang="en-US"/>
          </a:p>
        </p:txBody>
      </p:sp>
      <p:sp>
        <p:nvSpPr>
          <p:cNvPr id="4" name="フッター プレースホルダー 3"/>
          <p:cNvSpPr>
            <a:spLocks noGrp="1"/>
          </p:cNvSpPr>
          <p:nvPr>
            <p:ph type="ftr" sz="quarter" idx="2"/>
          </p:nvPr>
        </p:nvSpPr>
        <p:spPr>
          <a:xfrm>
            <a:off x="0" y="9371501"/>
            <a:ext cx="2919302" cy="494813"/>
          </a:xfrm>
          <a:prstGeom prst="rect">
            <a:avLst/>
          </a:prstGeom>
        </p:spPr>
        <p:txBody>
          <a:bodyPr vert="horz" lIns="90654" tIns="45327" rIns="90654" bIns="4532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890" y="9371501"/>
            <a:ext cx="2919302" cy="494813"/>
          </a:xfrm>
          <a:prstGeom prst="rect">
            <a:avLst/>
          </a:prstGeom>
        </p:spPr>
        <p:txBody>
          <a:bodyPr vert="horz" lIns="90654" tIns="45327" rIns="90654" bIns="45327" rtlCol="0" anchor="b"/>
          <a:lstStyle>
            <a:lvl1pPr algn="r">
              <a:defRPr sz="1200"/>
            </a:lvl1pPr>
          </a:lstStyle>
          <a:p>
            <a:fld id="{C7406AA9-5005-4382-B1C2-B936C2939865}" type="slidenum">
              <a:rPr kumimoji="1" lang="ja-JP" altLang="en-US" smtClean="0"/>
              <a:t>‹#›</a:t>
            </a:fld>
            <a:endParaRPr kumimoji="1" lang="ja-JP" altLang="en-US"/>
          </a:p>
        </p:txBody>
      </p:sp>
    </p:spTree>
    <p:extLst>
      <p:ext uri="{BB962C8B-B14F-4D97-AF65-F5344CB8AC3E}">
        <p14:creationId xmlns:p14="http://schemas.microsoft.com/office/powerpoint/2010/main" val="246881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54" tIns="45327" rIns="90654" bIns="45327" rtlCol="0"/>
          <a:lstStyle>
            <a:lvl1pPr algn="r">
              <a:defRPr sz="1200"/>
            </a:lvl1pPr>
          </a:lstStyle>
          <a:p>
            <a:fld id="{5FBD121F-19E0-4D63-8EE5-CB4DDC548DEF}" type="datetimeFigureOut">
              <a:rPr kumimoji="1" lang="ja-JP" altLang="en-US" smtClean="0"/>
              <a:t>2020/12/24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54" tIns="45327" rIns="90654" bIns="4532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54" tIns="45327" rIns="90654" bIns="453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54" tIns="45327" rIns="90654" bIns="453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54" tIns="45327" rIns="90654" bIns="45327"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268">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268">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9006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057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9681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2414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518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47312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8485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87601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5469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268">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268">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818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268">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268">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6898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8054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591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1601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2536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4038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8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2020/12/24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2020/12/24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2020/12/24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jpeg"/><Relationship Id="rId5" Type="http://schemas.microsoft.com/office/2007/relationships/hdphoto" Target="../media/hdphoto8.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14.wdp"/><Relationship Id="rId3" Type="http://schemas.microsoft.com/office/2007/relationships/hdphoto" Target="../media/hdphoto9.wdp"/><Relationship Id="rId7" Type="http://schemas.microsoft.com/office/2007/relationships/hdphoto" Target="../media/hdphoto11.wdp"/><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hdphoto" Target="../media/hdphoto13.wdp"/><Relationship Id="rId5" Type="http://schemas.microsoft.com/office/2007/relationships/hdphoto" Target="../media/hdphoto10.wdp"/><Relationship Id="rId15" Type="http://schemas.microsoft.com/office/2007/relationships/hdphoto" Target="../media/hdphoto15.wdp"/><Relationship Id="rId10" Type="http://schemas.openxmlformats.org/officeDocument/2006/relationships/image" Target="../media/image14.png"/><Relationship Id="rId4" Type="http://schemas.openxmlformats.org/officeDocument/2006/relationships/image" Target="../media/image11.png"/><Relationship Id="rId9" Type="http://schemas.microsoft.com/office/2007/relationships/hdphoto" Target="../media/hdphoto12.wdp"/><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9.wdp"/><Relationship Id="rId7" Type="http://schemas.microsoft.com/office/2007/relationships/hdphoto" Target="../media/hdphoto21.wd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20.wdp"/><Relationship Id="rId4" Type="http://schemas.openxmlformats.org/officeDocument/2006/relationships/image" Target="../media/image26.png"/><Relationship Id="rId9" Type="http://schemas.microsoft.com/office/2007/relationships/hdphoto" Target="../media/hdphoto2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9.wdp"/><Relationship Id="rId7" Type="http://schemas.microsoft.com/office/2007/relationships/hdphoto" Target="../media/hdphoto21.wd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20.wdp"/><Relationship Id="rId4" Type="http://schemas.openxmlformats.org/officeDocument/2006/relationships/image" Target="../media/image26.png"/><Relationship Id="rId9" Type="http://schemas.microsoft.com/office/2007/relationships/hdphoto" Target="../media/hdphoto2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nK1Diy89qK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YYRSkLiSEg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WYCxdqt5Xz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pEV7QVTZh8I"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8"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5" name="正方形/長方形 4"/>
          <p:cNvSpPr/>
          <p:nvPr/>
        </p:nvSpPr>
        <p:spPr>
          <a:xfrm>
            <a:off x="5200016" y="6024934"/>
            <a:ext cx="2887436" cy="5651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dirty="0"/>
              <a:t>30</a:t>
            </a:r>
            <a:r>
              <a:rPr kumimoji="1" lang="ja-JP" altLang="en-US" dirty="0"/>
              <a:t>分</a:t>
            </a:r>
          </a:p>
        </p:txBody>
      </p:sp>
      <p:sp>
        <p:nvSpPr>
          <p:cNvPr id="10" name="正方形/長方形 9"/>
          <p:cNvSpPr/>
          <p:nvPr/>
        </p:nvSpPr>
        <p:spPr>
          <a:xfrm>
            <a:off x="0" y="1131145"/>
            <a:ext cx="9144000" cy="45049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dirty="0" smtClean="0">
                <a:latin typeface="ＤＦ特太ゴシック体" panose="020B0509000000000000" pitchFamily="49" charset="-128"/>
                <a:ea typeface="ＤＦ特太ゴシック体" panose="020B0509000000000000" pitchFamily="49" charset="-128"/>
              </a:rPr>
              <a:t>高等学校　保健体育（体育分野）</a:t>
            </a:r>
            <a:endParaRPr kumimoji="1" lang="en-US" altLang="ja-JP" sz="4000" dirty="0" smtClean="0">
              <a:latin typeface="ＤＦ特太ゴシック体" panose="020B0509000000000000" pitchFamily="49" charset="-128"/>
              <a:ea typeface="ＤＦ特太ゴシック体" panose="020B0509000000000000" pitchFamily="49" charset="-128"/>
            </a:endParaRPr>
          </a:p>
          <a:p>
            <a:pPr algn="ctr"/>
            <a:r>
              <a:rPr kumimoji="1" lang="en-US" altLang="ja-JP" sz="4000" dirty="0" smtClean="0">
                <a:latin typeface="ＤＦ特太ゴシック体" panose="020B0509000000000000" pitchFamily="49" charset="-128"/>
                <a:ea typeface="ＤＦ特太ゴシック体" panose="020B0509000000000000" pitchFamily="49" charset="-128"/>
              </a:rPr>
              <a:t>〔</a:t>
            </a:r>
            <a:r>
              <a:rPr kumimoji="1" lang="ja-JP" altLang="en-US" sz="4000" dirty="0" smtClean="0">
                <a:latin typeface="ＤＦ特太ゴシック体" panose="020B0509000000000000" pitchFamily="49" charset="-128"/>
                <a:ea typeface="ＤＦ特太ゴシック体" panose="020B0509000000000000" pitchFamily="49" charset="-128"/>
              </a:rPr>
              <a:t>入学年次</a:t>
            </a:r>
            <a:r>
              <a:rPr kumimoji="1" lang="en-US" altLang="ja-JP" sz="4000" dirty="0" smtClean="0">
                <a:latin typeface="ＤＦ特太ゴシック体" panose="020B0509000000000000" pitchFamily="49" charset="-128"/>
                <a:ea typeface="ＤＦ特太ゴシック体" panose="020B0509000000000000" pitchFamily="49" charset="-128"/>
              </a:rPr>
              <a:t>〕</a:t>
            </a:r>
          </a:p>
          <a:p>
            <a:pPr algn="ctr"/>
            <a:endParaRPr kumimoji="1" lang="en-US" altLang="ja-JP" sz="2400" dirty="0">
              <a:latin typeface="ＤＦ特太ゴシック体" panose="020B0509000000000000" pitchFamily="49" charset="-128"/>
              <a:ea typeface="ＤＦ特太ゴシック体" panose="020B0509000000000000" pitchFamily="49" charset="-128"/>
            </a:endParaRPr>
          </a:p>
          <a:p>
            <a:pPr algn="ctr"/>
            <a:r>
              <a:rPr kumimoji="1" lang="ja-JP" altLang="en-US" sz="6600" dirty="0" smtClean="0">
                <a:latin typeface="ＤＦ特太ゴシック体" panose="020B0509000000000000" pitchFamily="49" charset="-128"/>
                <a:ea typeface="ＤＦ特太ゴシック体" panose="020B0509000000000000" pitchFamily="49" charset="-128"/>
              </a:rPr>
              <a:t>武　道</a:t>
            </a:r>
            <a:endParaRPr kumimoji="1" lang="en-US" altLang="ja-JP" sz="6600" dirty="0" smtClean="0">
              <a:latin typeface="ＤＦ特太ゴシック体" panose="020B0509000000000000" pitchFamily="49" charset="-128"/>
              <a:ea typeface="ＤＦ特太ゴシック体" panose="020B0509000000000000" pitchFamily="49" charset="-128"/>
            </a:endParaRPr>
          </a:p>
          <a:p>
            <a:pPr algn="ctr"/>
            <a:r>
              <a:rPr kumimoji="1" lang="ja-JP" altLang="en-US" sz="8000" dirty="0" smtClean="0">
                <a:latin typeface="ＤＦ特太ゴシック体" panose="020B0509000000000000" pitchFamily="49" charset="-128"/>
                <a:ea typeface="ＤＦ特太ゴシック体" panose="020B0509000000000000" pitchFamily="49" charset="-128"/>
              </a:rPr>
              <a:t>「 剣</a:t>
            </a:r>
            <a:r>
              <a:rPr kumimoji="1" lang="ja-JP" altLang="en-US" sz="8000" dirty="0" smtClean="0">
                <a:latin typeface="ＤＦ特太ゴシック体" panose="020B0509000000000000" pitchFamily="49" charset="-128"/>
                <a:ea typeface="ＤＦ特太ゴシック体" panose="020B0509000000000000" pitchFamily="49" charset="-128"/>
              </a:rPr>
              <a:t>　</a:t>
            </a:r>
            <a:r>
              <a:rPr kumimoji="1" lang="ja-JP" altLang="en-US" sz="8000" dirty="0" smtClean="0">
                <a:latin typeface="ＤＦ特太ゴシック体" panose="020B0509000000000000" pitchFamily="49" charset="-128"/>
                <a:ea typeface="ＤＦ特太ゴシック体" panose="020B0509000000000000" pitchFamily="49" charset="-128"/>
              </a:rPr>
              <a:t>道 」</a:t>
            </a:r>
            <a:endParaRPr kumimoji="1" lang="en-US" altLang="ja-JP" sz="8000" dirty="0" smtClean="0">
              <a:latin typeface="ＤＦ特太ゴシック体" panose="020B0509000000000000" pitchFamily="49" charset="-128"/>
              <a:ea typeface="ＤＦ特太ゴシック体" panose="020B0509000000000000" pitchFamily="49" charset="-128"/>
            </a:endParaRPr>
          </a:p>
          <a:p>
            <a:pPr algn="ctr"/>
            <a:endParaRPr kumimoji="1" lang="en-US" altLang="ja-JP" sz="2400" dirty="0" smtClean="0">
              <a:latin typeface="ＤＦ特太ゴシック体" panose="020B0509000000000000" pitchFamily="49" charset="-128"/>
              <a:ea typeface="ＤＦ特太ゴシック体" panose="020B0509000000000000" pitchFamily="49" charset="-128"/>
            </a:endParaRPr>
          </a:p>
          <a:p>
            <a:pPr algn="ctr"/>
            <a:r>
              <a:rPr kumimoji="1" lang="en-US" altLang="ja-JP" sz="4400" dirty="0" smtClean="0">
                <a:latin typeface="ＤＦ特太ゴシック体" panose="020B0509000000000000" pitchFamily="49" charset="-128"/>
                <a:ea typeface="ＤＦ特太ゴシック体" panose="020B0509000000000000" pitchFamily="49" charset="-128"/>
              </a:rPr>
              <a:t>【</a:t>
            </a:r>
            <a:r>
              <a:rPr kumimoji="1" lang="ja-JP" altLang="en-US" sz="4000" dirty="0" smtClean="0">
                <a:latin typeface="ＤＦ特太ゴシック体" panose="020B0509000000000000" pitchFamily="49" charset="-128"/>
                <a:ea typeface="ＤＦ特太ゴシック体" panose="020B0509000000000000" pitchFamily="49" charset="-128"/>
              </a:rPr>
              <a:t>知識及び技能編</a:t>
            </a:r>
            <a:r>
              <a:rPr kumimoji="1" lang="en-US" altLang="ja-JP" sz="4000" dirty="0" smtClean="0">
                <a:latin typeface="ＤＦ特太ゴシック体" panose="020B0509000000000000" pitchFamily="49" charset="-128"/>
                <a:ea typeface="ＤＦ特太ゴシック体" panose="020B0509000000000000" pitchFamily="49" charset="-128"/>
              </a:rPr>
              <a:t>】</a:t>
            </a:r>
            <a:endParaRPr kumimoji="1" lang="ja-JP" altLang="en-US" sz="40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537988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305511" y="660204"/>
            <a:ext cx="8526720" cy="1015663"/>
          </a:xfrm>
          <a:prstGeom prst="rect">
            <a:avLst/>
          </a:prstGeom>
          <a:noFill/>
        </p:spPr>
        <p:txBody>
          <a:bodyPr wrap="square" rtlCol="0">
            <a:spAutoFit/>
          </a:bodyPr>
          <a:lstStyle/>
          <a:p>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作法は、内面に思いを</a:t>
            </a:r>
            <a:r>
              <a:rPr lang="ja-JP" altLang="en-US" sz="2000" dirty="0">
                <a:latin typeface="メイリオ" panose="020B0604030504040204" pitchFamily="50" charset="-128"/>
                <a:ea typeface="メイリオ" panose="020B0604030504040204" pitchFamily="50" charset="-128"/>
              </a:rPr>
              <a:t>込めることが</a:t>
            </a:r>
            <a:r>
              <a:rPr lang="ja-JP" altLang="en-US" sz="2000" dirty="0" smtClean="0">
                <a:latin typeface="メイリオ" panose="020B0604030504040204" pitchFamily="50" charset="-128"/>
                <a:ea typeface="メイリオ" panose="020B0604030504040204" pitchFamily="50" charset="-128"/>
              </a:rPr>
              <a:t>大切です。どんな思いを込めると良いと思いますか。また、それぞれどんな場面で行うでしょうか。授業が再開されるまでに考えておきましょう。</a:t>
            </a:r>
            <a:endParaRPr kumimoji="1" lang="ja-JP" altLang="en-US" sz="20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83568" y="1865557"/>
            <a:ext cx="877163" cy="369332"/>
          </a:xfrm>
          <a:prstGeom prst="rect">
            <a:avLst/>
          </a:prstGeom>
          <a:solidFill>
            <a:schemeClr val="accent5">
              <a:lumMod val="40000"/>
              <a:lumOff val="60000"/>
            </a:schemeClr>
          </a:solid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立礼</a:t>
            </a:r>
            <a:r>
              <a:rPr lang="ja-JP" altLang="en-US" dirty="0" smtClean="0">
                <a:latin typeface="メイリオ" panose="020B0604030504040204" pitchFamily="50" charset="-128"/>
                <a:ea typeface="メイリオ" panose="020B0604030504040204" pitchFamily="50" charset="-128"/>
              </a:rPr>
              <a:t>①</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365008" y="2224222"/>
            <a:ext cx="4394152"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rPr>
              <a:t>約</a:t>
            </a:r>
            <a:r>
              <a:rPr lang="en-US" altLang="ja-JP" dirty="0" smtClean="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度傾ける。</a:t>
            </a:r>
            <a:r>
              <a:rPr lang="ja-JP" altLang="en-US" u="sng" dirty="0">
                <a:latin typeface="メイリオ" panose="020B0604030504040204" pitchFamily="50" charset="-128"/>
                <a:ea typeface="メイリオ" panose="020B0604030504040204" pitchFamily="50" charset="-128"/>
              </a:rPr>
              <a:t>視線は前方から外れる</a:t>
            </a:r>
            <a:r>
              <a:rPr lang="ja-JP" altLang="en-US"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683568" y="2913001"/>
            <a:ext cx="877163" cy="369332"/>
          </a:xfrm>
          <a:prstGeom prst="rect">
            <a:avLst/>
          </a:prstGeom>
          <a:solidFill>
            <a:schemeClr val="accent5">
              <a:lumMod val="40000"/>
              <a:lumOff val="60000"/>
            </a:schemeClr>
          </a:solid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立礼②</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379270" y="3678674"/>
            <a:ext cx="4624984"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rPr>
              <a:t>約</a:t>
            </a:r>
            <a:r>
              <a:rPr lang="en-US" altLang="ja-JP" dirty="0" smtClean="0">
                <a:latin typeface="メイリオ" panose="020B0604030504040204" pitchFamily="50" charset="-128"/>
                <a:ea typeface="メイリオ" panose="020B0604030504040204" pitchFamily="50" charset="-128"/>
              </a:rPr>
              <a:t>15</a:t>
            </a:r>
            <a:r>
              <a:rPr lang="ja-JP" altLang="en-US" dirty="0" smtClean="0">
                <a:latin typeface="メイリオ" panose="020B0604030504040204" pitchFamily="50" charset="-128"/>
                <a:ea typeface="メイリオ" panose="020B0604030504040204" pitchFamily="50" charset="-128"/>
              </a:rPr>
              <a:t>度</a:t>
            </a:r>
            <a:r>
              <a:rPr lang="ja-JP" altLang="en-US" dirty="0">
                <a:latin typeface="メイリオ" panose="020B0604030504040204" pitchFamily="50" charset="-128"/>
                <a:ea typeface="メイリオ" panose="020B0604030504040204" pitchFamily="50" charset="-128"/>
              </a:rPr>
              <a:t>傾ける。</a:t>
            </a:r>
            <a:r>
              <a:rPr lang="ja-JP" altLang="en-US" u="sng" dirty="0">
                <a:latin typeface="メイリオ" panose="020B0604030504040204" pitchFamily="50" charset="-128"/>
                <a:ea typeface="メイリオ" panose="020B0604030504040204" pitchFamily="50" charset="-128"/>
              </a:rPr>
              <a:t>視線</a:t>
            </a:r>
            <a:r>
              <a:rPr lang="ja-JP" altLang="en-US" u="sng" dirty="0" smtClean="0">
                <a:latin typeface="メイリオ" panose="020B0604030504040204" pitchFamily="50" charset="-128"/>
                <a:ea typeface="メイリオ" panose="020B0604030504040204" pitchFamily="50" charset="-128"/>
              </a:rPr>
              <a:t>は</a:t>
            </a:r>
            <a:r>
              <a:rPr lang="ja-JP" altLang="en-US" u="sng" dirty="0">
                <a:latin typeface="メイリオ" panose="020B0604030504040204" pitchFamily="50" charset="-128"/>
                <a:ea typeface="メイリオ" panose="020B0604030504040204" pitchFamily="50" charset="-128"/>
              </a:rPr>
              <a:t>相手</a:t>
            </a:r>
            <a:r>
              <a:rPr lang="ja-JP" altLang="en-US" u="sng" dirty="0" smtClean="0">
                <a:latin typeface="メイリオ" panose="020B0604030504040204" pitchFamily="50" charset="-128"/>
                <a:ea typeface="メイリオ" panose="020B0604030504040204" pitchFamily="50" charset="-128"/>
              </a:rPr>
              <a:t>から外さない</a:t>
            </a:r>
            <a:r>
              <a:rPr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683568" y="4192995"/>
            <a:ext cx="646331" cy="369332"/>
          </a:xfrm>
          <a:prstGeom prst="rect">
            <a:avLst/>
          </a:prstGeom>
          <a:solidFill>
            <a:schemeClr val="accent5">
              <a:lumMod val="40000"/>
              <a:lumOff val="60000"/>
            </a:schemeClr>
          </a:solid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座礼</a:t>
            </a:r>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039711" y="4725144"/>
            <a:ext cx="6635174"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左足</a:t>
            </a:r>
            <a:r>
              <a:rPr lang="ja-JP" altLang="en-US" dirty="0" smtClean="0">
                <a:latin typeface="メイリオ" panose="020B0604030504040204" pitchFamily="50" charset="-128"/>
                <a:ea typeface="メイリオ" panose="020B0604030504040204" pitchFamily="50" charset="-128"/>
              </a:rPr>
              <a:t>から座り</a:t>
            </a:r>
            <a:r>
              <a:rPr lang="ja-JP" altLang="en-US" dirty="0">
                <a:latin typeface="メイリオ" panose="020B0604030504040204" pitchFamily="50" charset="-128"/>
                <a:ea typeface="メイリオ" panose="020B0604030504040204" pitchFamily="50" charset="-128"/>
              </a:rPr>
              <a:t>、右足から立ち上がる。</a:t>
            </a:r>
            <a:r>
              <a:rPr lang="ja-JP" altLang="en-US" b="1" u="sng" dirty="0">
                <a:solidFill>
                  <a:srgbClr val="FF0000"/>
                </a:solidFill>
                <a:latin typeface="メイリオ" panose="020B0604030504040204" pitchFamily="50" charset="-128"/>
                <a:ea typeface="メイリオ" panose="020B0604030504040204" pitchFamily="50" charset="-128"/>
              </a:rPr>
              <a:t>左座右起（さざうき）</a:t>
            </a:r>
            <a:r>
              <a:rPr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両手を</a:t>
            </a:r>
            <a:r>
              <a:rPr lang="ja-JP" altLang="en-US" dirty="0">
                <a:latin typeface="メイリオ" panose="020B0604030504040204" pitchFamily="50" charset="-128"/>
                <a:ea typeface="メイリオ" panose="020B0604030504040204" pitchFamily="50" charset="-128"/>
              </a:rPr>
              <a:t>つく</a:t>
            </a:r>
            <a:r>
              <a:rPr lang="ja-JP" altLang="en-US" dirty="0" smtClean="0">
                <a:latin typeface="メイリオ" panose="020B0604030504040204" pitchFamily="50" charset="-128"/>
                <a:ea typeface="メイリオ" panose="020B0604030504040204" pitchFamily="50" charset="-128"/>
              </a:rPr>
              <a:t>ところで三角形</a:t>
            </a:r>
            <a:r>
              <a:rPr lang="ja-JP" altLang="en-US" dirty="0">
                <a:latin typeface="メイリオ" panose="020B0604030504040204" pitchFamily="50" charset="-128"/>
                <a:ea typeface="メイリオ" panose="020B0604030504040204" pitchFamily="50" charset="-128"/>
              </a:rPr>
              <a:t>をつくって鼻を入れる感じ</a:t>
            </a:r>
            <a:r>
              <a:rPr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2550754" y="1759401"/>
            <a:ext cx="828516" cy="1272130"/>
          </a:xfrm>
          <a:prstGeom prst="rect">
            <a:avLst/>
          </a:prstGeom>
        </p:spPr>
      </p:pic>
      <p:pic>
        <p:nvPicPr>
          <p:cNvPr id="13" name="図 12"/>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p:blipFill>
        <p:spPr>
          <a:xfrm>
            <a:off x="2541496" y="3132309"/>
            <a:ext cx="563308" cy="1377625"/>
          </a:xfrm>
          <a:prstGeom prst="rect">
            <a:avLst/>
          </a:prstGeom>
        </p:spPr>
      </p:pic>
      <p:pic>
        <p:nvPicPr>
          <p:cNvPr id="14" name="図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07015" y="4695149"/>
            <a:ext cx="1325216" cy="705635"/>
          </a:xfrm>
          <a:prstGeom prst="rect">
            <a:avLst/>
          </a:prstGeom>
        </p:spPr>
      </p:pic>
      <p:cxnSp>
        <p:nvCxnSpPr>
          <p:cNvPr id="15" name="直線矢印コネクタ 14"/>
          <p:cNvCxnSpPr/>
          <p:nvPr/>
        </p:nvCxnSpPr>
        <p:spPr>
          <a:xfrm flipH="1">
            <a:off x="2155371" y="2103046"/>
            <a:ext cx="474284" cy="4258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1878888" y="3383280"/>
            <a:ext cx="710908" cy="28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75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11</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567775" y="4252198"/>
            <a:ext cx="3932212" cy="523220"/>
          </a:xfrm>
          <a:prstGeom prst="rect">
            <a:avLst/>
          </a:prstGeom>
          <a:noFill/>
        </p:spPr>
        <p:txBody>
          <a:bodyPr wrap="square" rtlCol="0">
            <a:spAutoFit/>
          </a:bodyPr>
          <a:lstStyle/>
          <a:p>
            <a:r>
              <a:rPr kumimoji="1" lang="ja-JP" altLang="en-US" sz="2800" b="1" dirty="0" smtClean="0">
                <a:latin typeface="ＭＳ ゴシック" panose="020B0609070205080204" pitchFamily="49" charset="-128"/>
                <a:ea typeface="ＭＳ ゴシック" panose="020B0609070205080204" pitchFamily="49" charset="-128"/>
              </a:rPr>
              <a:t>〇様々な結び</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631136" y="765925"/>
            <a:ext cx="5475196" cy="523220"/>
          </a:xfrm>
          <a:prstGeom prst="rect">
            <a:avLst/>
          </a:prstGeom>
          <a:noFill/>
        </p:spPr>
        <p:txBody>
          <a:bodyPr wrap="square" rtlCol="0">
            <a:spAutoFit/>
          </a:bodyPr>
          <a:lstStyle/>
          <a:p>
            <a:r>
              <a:rPr kumimoji="1" lang="ja-JP" altLang="en-US" sz="2800" b="1" dirty="0" smtClean="0">
                <a:latin typeface="ＭＳ ゴシック" panose="020B0609070205080204" pitchFamily="49" charset="-128"/>
                <a:ea typeface="ＭＳ ゴシック" panose="020B0609070205080204" pitchFamily="49" charset="-128"/>
              </a:rPr>
              <a:t>〇様々な体さばき（足さばき）</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4598196" y="3500501"/>
            <a:ext cx="3932212" cy="523220"/>
          </a:xfrm>
          <a:prstGeom prst="rect">
            <a:avLst/>
          </a:prstGeom>
          <a:noFill/>
        </p:spPr>
        <p:txBody>
          <a:bodyPr wrap="square" rtlCol="0">
            <a:spAutoFit/>
          </a:bodyPr>
          <a:lstStyle/>
          <a:p>
            <a:r>
              <a:rPr kumimoji="1" lang="ja-JP" altLang="en-US" sz="2800" b="1" dirty="0" smtClean="0">
                <a:latin typeface="ＭＳ ゴシック" panose="020B0609070205080204" pitchFamily="49" charset="-128"/>
                <a:ea typeface="ＭＳ ゴシック" panose="020B0609070205080204" pitchFamily="49" charset="-128"/>
              </a:rPr>
              <a:t>〇剣道防具</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3829257" y="1806577"/>
            <a:ext cx="1107996" cy="461665"/>
          </a:xfrm>
          <a:prstGeom prst="rect">
            <a:avLst/>
          </a:prstGeom>
          <a:noFill/>
        </p:spPr>
        <p:txBody>
          <a:bodyPr wrap="non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歩み足</a:t>
            </a:r>
            <a:endParaRPr kumimoji="1" lang="en-US" altLang="ja-JP" sz="2400" dirty="0" smtClean="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3829257" y="2326737"/>
            <a:ext cx="1107996" cy="461665"/>
          </a:xfrm>
          <a:prstGeom prst="rect">
            <a:avLst/>
          </a:prstGeom>
          <a:noFill/>
        </p:spPr>
        <p:txBody>
          <a:bodyPr wrap="non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送り足</a:t>
            </a:r>
            <a:endParaRPr kumimoji="1" lang="en-US" altLang="ja-JP" sz="2400" dirty="0" smtClean="0">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3829257" y="2852001"/>
            <a:ext cx="1107996" cy="461665"/>
          </a:xfrm>
          <a:prstGeom prst="rect">
            <a:avLst/>
          </a:prstGeom>
          <a:noFill/>
        </p:spPr>
        <p:txBody>
          <a:bodyPr wrap="non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開き足</a:t>
            </a:r>
            <a:endParaRPr kumimoji="1" lang="en-US" altLang="ja-JP" sz="2400" dirty="0" smtClean="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5044827" y="1806576"/>
            <a:ext cx="1107996" cy="461665"/>
          </a:xfrm>
          <a:prstGeom prst="rect">
            <a:avLst/>
          </a:prstGeom>
          <a:noFill/>
        </p:spPr>
        <p:txBody>
          <a:bodyPr wrap="non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継ぎ足</a:t>
            </a:r>
            <a:endParaRPr kumimoji="1" lang="en-US" altLang="ja-JP" sz="2400" dirty="0" smtClean="0">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a:off x="1631070" y="1806577"/>
            <a:ext cx="800219" cy="461665"/>
          </a:xfrm>
          <a:prstGeom prst="rect">
            <a:avLst/>
          </a:prstGeom>
          <a:noFill/>
        </p:spPr>
        <p:txBody>
          <a:bodyPr wrap="non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歩く</a:t>
            </a:r>
            <a:endParaRPr kumimoji="1" lang="en-US" altLang="ja-JP" sz="2400" dirty="0" smtClean="0">
              <a:latin typeface="ＭＳ ゴシック" panose="020B0609070205080204" pitchFamily="49" charset="-128"/>
              <a:ea typeface="ＭＳ ゴシック" panose="020B0609070205080204" pitchFamily="49" charset="-128"/>
            </a:endParaRPr>
          </a:p>
        </p:txBody>
      </p:sp>
      <p:sp>
        <p:nvSpPr>
          <p:cNvPr id="26" name="テキスト ボックス 25"/>
          <p:cNvSpPr txBox="1"/>
          <p:nvPr/>
        </p:nvSpPr>
        <p:spPr>
          <a:xfrm>
            <a:off x="1631069" y="2350079"/>
            <a:ext cx="800219" cy="461665"/>
          </a:xfrm>
          <a:prstGeom prst="rect">
            <a:avLst/>
          </a:prstGeom>
          <a:noFill/>
        </p:spPr>
        <p:txBody>
          <a:bodyPr wrap="non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走る</a:t>
            </a:r>
            <a:endParaRPr kumimoji="1" lang="en-US" altLang="ja-JP" sz="2400" dirty="0" smtClean="0">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a:xfrm>
            <a:off x="1003090" y="1303186"/>
            <a:ext cx="2339102" cy="523220"/>
          </a:xfrm>
          <a:prstGeom prst="rect">
            <a:avLst/>
          </a:prstGeom>
          <a:noFill/>
        </p:spPr>
        <p:txBody>
          <a:bodyPr wrap="none" rtlCol="0">
            <a:spAutoFit/>
          </a:bodyPr>
          <a:lstStyle/>
          <a:p>
            <a:r>
              <a:rPr kumimoji="1" lang="en-US" altLang="ja-JP" sz="2800" dirty="0" smtClean="0">
                <a:latin typeface="ＭＳ ゴシック" panose="020B0609070205080204" pitchFamily="49" charset="-128"/>
                <a:ea typeface="ＭＳ ゴシック" panose="020B0609070205080204" pitchFamily="49" charset="-128"/>
              </a:rPr>
              <a:t>[</a:t>
            </a:r>
            <a:r>
              <a:rPr kumimoji="1" lang="ja-JP" altLang="en-US" sz="2800" dirty="0" smtClean="0">
                <a:latin typeface="ＭＳ ゴシック" panose="020B0609070205080204" pitchFamily="49" charset="-128"/>
                <a:ea typeface="ＭＳ ゴシック" panose="020B0609070205080204" pitchFamily="49" charset="-128"/>
              </a:rPr>
              <a:t>普段の生活</a:t>
            </a:r>
            <a:r>
              <a:rPr kumimoji="1" lang="en-US" altLang="ja-JP" sz="2800" dirty="0" smtClean="0">
                <a:latin typeface="ＭＳ ゴシック" panose="020B0609070205080204" pitchFamily="49" charset="-128"/>
                <a:ea typeface="ＭＳ ゴシック" panose="020B0609070205080204" pitchFamily="49" charset="-128"/>
              </a:rPr>
              <a:t>]</a:t>
            </a:r>
          </a:p>
        </p:txBody>
      </p:sp>
      <p:sp>
        <p:nvSpPr>
          <p:cNvPr id="28" name="テキスト ボックス 27"/>
          <p:cNvSpPr txBox="1"/>
          <p:nvPr/>
        </p:nvSpPr>
        <p:spPr>
          <a:xfrm>
            <a:off x="1631069" y="2893581"/>
            <a:ext cx="1415772" cy="461665"/>
          </a:xfrm>
          <a:prstGeom prst="rect">
            <a:avLst/>
          </a:prstGeom>
          <a:noFill/>
        </p:spPr>
        <p:txBody>
          <a:bodyPr wrap="non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スキップ</a:t>
            </a:r>
            <a:endParaRPr kumimoji="1" lang="en-US" altLang="ja-JP" sz="2400" dirty="0" smtClean="0">
              <a:latin typeface="ＭＳ ゴシック" panose="020B0609070205080204" pitchFamily="49" charset="-128"/>
              <a:ea typeface="ＭＳ ゴシック" panose="020B0609070205080204" pitchFamily="49" charset="-128"/>
            </a:endParaRPr>
          </a:p>
        </p:txBody>
      </p:sp>
      <p:sp>
        <p:nvSpPr>
          <p:cNvPr id="29" name="テキスト ボックス 28"/>
          <p:cNvSpPr txBox="1"/>
          <p:nvPr/>
        </p:nvSpPr>
        <p:spPr>
          <a:xfrm>
            <a:off x="3614287" y="1286085"/>
            <a:ext cx="1261884" cy="523220"/>
          </a:xfrm>
          <a:prstGeom prst="rect">
            <a:avLst/>
          </a:prstGeom>
          <a:noFill/>
        </p:spPr>
        <p:txBody>
          <a:bodyPr wrap="none" rtlCol="0">
            <a:spAutoFit/>
          </a:bodyPr>
          <a:lstStyle/>
          <a:p>
            <a:r>
              <a:rPr kumimoji="1" lang="en-US" altLang="ja-JP" sz="2800" dirty="0" smtClean="0">
                <a:latin typeface="ＭＳ ゴシック" panose="020B0609070205080204" pitchFamily="49" charset="-128"/>
                <a:ea typeface="ＭＳ ゴシック" panose="020B0609070205080204" pitchFamily="49" charset="-128"/>
              </a:rPr>
              <a:t>[</a:t>
            </a:r>
            <a:r>
              <a:rPr kumimoji="1" lang="ja-JP" altLang="en-US" sz="2800" dirty="0" smtClean="0">
                <a:latin typeface="ＭＳ ゴシック" panose="020B0609070205080204" pitchFamily="49" charset="-128"/>
                <a:ea typeface="ＭＳ ゴシック" panose="020B0609070205080204" pitchFamily="49" charset="-128"/>
              </a:rPr>
              <a:t>剣道</a:t>
            </a:r>
            <a:r>
              <a:rPr kumimoji="1" lang="en-US" altLang="ja-JP" sz="2800" dirty="0" smtClean="0">
                <a:latin typeface="ＭＳ ゴシック" panose="020B0609070205080204" pitchFamily="49" charset="-128"/>
                <a:ea typeface="ＭＳ ゴシック" panose="020B0609070205080204" pitchFamily="49" charset="-128"/>
              </a:rPr>
              <a:t>]</a:t>
            </a:r>
          </a:p>
        </p:txBody>
      </p:sp>
      <p:sp>
        <p:nvSpPr>
          <p:cNvPr id="30" name="右中かっこ 29"/>
          <p:cNvSpPr/>
          <p:nvPr/>
        </p:nvSpPr>
        <p:spPr>
          <a:xfrm>
            <a:off x="6646766" y="1934987"/>
            <a:ext cx="284350" cy="13786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7062860" y="2336287"/>
            <a:ext cx="1767638" cy="646331"/>
          </a:xfrm>
          <a:prstGeom prst="rect">
            <a:avLst/>
          </a:prstGeom>
          <a:noFill/>
        </p:spPr>
        <p:txBody>
          <a:bodyPr wrap="square" rtlCol="0">
            <a:spAutoFit/>
          </a:bodyPr>
          <a:lstStyle/>
          <a:p>
            <a:r>
              <a:rPr kumimoji="1" lang="ja-JP" altLang="en-US" b="1" dirty="0" smtClean="0">
                <a:latin typeface="ＭＳ ゴシック" panose="020B0609070205080204" pitchFamily="49" charset="-128"/>
                <a:ea typeface="ＭＳ ゴシック" panose="020B0609070205080204" pitchFamily="49" charset="-128"/>
              </a:rPr>
              <a:t>動きは、実技で行います。</a:t>
            </a:r>
            <a:endParaRPr kumimoji="1" lang="ja-JP" altLang="en-US" b="1" dirty="0">
              <a:latin typeface="ＭＳ ゴシック" panose="020B0609070205080204" pitchFamily="49" charset="-128"/>
              <a:ea typeface="ＭＳ ゴシック" panose="020B0609070205080204" pitchFamily="49" charset="-128"/>
            </a:endParaRPr>
          </a:p>
        </p:txBody>
      </p:sp>
      <p:pic>
        <p:nvPicPr>
          <p:cNvPr id="7" name="図 6"/>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909188" y="5124401"/>
            <a:ext cx="866457" cy="1414512"/>
          </a:xfrm>
          <a:prstGeom prst="rect">
            <a:avLst/>
          </a:prstGeom>
        </p:spPr>
      </p:pic>
      <p:pic>
        <p:nvPicPr>
          <p:cNvPr id="8" name="図 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p:blipFill>
        <p:spPr>
          <a:xfrm>
            <a:off x="1912718" y="5151292"/>
            <a:ext cx="1111018" cy="665746"/>
          </a:xfrm>
          <a:prstGeom prst="rect">
            <a:avLst/>
          </a:prstGeom>
        </p:spPr>
      </p:pic>
      <p:pic>
        <p:nvPicPr>
          <p:cNvPr id="9" name="図 8"/>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a:stretch/>
        </p:blipFill>
        <p:spPr>
          <a:xfrm>
            <a:off x="3160809" y="5151291"/>
            <a:ext cx="1434169" cy="665746"/>
          </a:xfrm>
          <a:prstGeom prst="rect">
            <a:avLst/>
          </a:prstGeom>
        </p:spPr>
      </p:pic>
      <p:sp>
        <p:nvSpPr>
          <p:cNvPr id="22" name="テキスト ボックス 21"/>
          <p:cNvSpPr txBox="1"/>
          <p:nvPr/>
        </p:nvSpPr>
        <p:spPr>
          <a:xfrm>
            <a:off x="1077071" y="4747266"/>
            <a:ext cx="1107996"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①蝶結び</a:t>
            </a:r>
            <a:endParaRPr kumimoji="1" lang="ja-JP" altLang="en-US"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3070861" y="4730033"/>
            <a:ext cx="1569660"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②胴の胸結び</a:t>
            </a:r>
            <a:endParaRPr kumimoji="1" lang="ja-JP" altLang="en-US" dirty="0">
              <a:latin typeface="メイリオ" panose="020B0604030504040204" pitchFamily="50" charset="-128"/>
              <a:ea typeface="メイリオ" panose="020B0604030504040204" pitchFamily="50" charset="-128"/>
            </a:endParaRPr>
          </a:p>
        </p:txBody>
      </p:sp>
      <p:pic>
        <p:nvPicPr>
          <p:cNvPr id="33" name="図 32"/>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rcRect/>
          <a:stretch/>
        </p:blipFill>
        <p:spPr>
          <a:xfrm>
            <a:off x="5064779" y="4077307"/>
            <a:ext cx="1604976" cy="1317025"/>
          </a:xfrm>
          <a:prstGeom prst="rect">
            <a:avLst/>
          </a:prstGeom>
        </p:spPr>
      </p:pic>
      <p:pic>
        <p:nvPicPr>
          <p:cNvPr id="34" name="図 33"/>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a:ext>
            </a:extLst>
          </a:blip>
          <a:srcRect/>
          <a:stretch/>
        </p:blipFill>
        <p:spPr>
          <a:xfrm>
            <a:off x="5100062" y="5449677"/>
            <a:ext cx="1411650" cy="1089236"/>
          </a:xfrm>
          <a:prstGeom prst="rect">
            <a:avLst/>
          </a:prstGeom>
        </p:spPr>
      </p:pic>
      <p:pic>
        <p:nvPicPr>
          <p:cNvPr id="35" name="図 34"/>
          <p:cNvPicPr>
            <a:picLocks noChangeAspect="1"/>
          </p:cNvPicPr>
          <p:nvPr/>
        </p:nvPicPr>
        <p:blipFill rotWithShape="1">
          <a:blip r:embed="rId12" cstate="email">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a:ext>
            </a:extLst>
          </a:blip>
          <a:srcRect/>
          <a:stretch/>
        </p:blipFill>
        <p:spPr>
          <a:xfrm>
            <a:off x="6821230" y="4061657"/>
            <a:ext cx="1316930" cy="1341778"/>
          </a:xfrm>
          <a:prstGeom prst="rect">
            <a:avLst/>
          </a:prstGeom>
        </p:spPr>
      </p:pic>
      <p:pic>
        <p:nvPicPr>
          <p:cNvPr id="36" name="図 35"/>
          <p:cNvPicPr>
            <a:picLocks noChangeAspect="1"/>
          </p:cNvPicPr>
          <p:nvPr/>
        </p:nvPicPr>
        <p:blipFill rotWithShape="1">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rcRect/>
          <a:stretch/>
        </p:blipFill>
        <p:spPr>
          <a:xfrm>
            <a:off x="6746077" y="5484164"/>
            <a:ext cx="1784832" cy="862915"/>
          </a:xfrm>
          <a:prstGeom prst="rect">
            <a:avLst/>
          </a:prstGeom>
        </p:spPr>
      </p:pic>
      <p:sp>
        <p:nvSpPr>
          <p:cNvPr id="37" name="テキスト ボックス 36"/>
          <p:cNvSpPr txBox="1"/>
          <p:nvPr/>
        </p:nvSpPr>
        <p:spPr>
          <a:xfrm>
            <a:off x="5044827" y="2324007"/>
            <a:ext cx="1723549" cy="461665"/>
          </a:xfrm>
          <a:prstGeom prst="rect">
            <a:avLst/>
          </a:prstGeom>
          <a:noFill/>
        </p:spPr>
        <p:txBody>
          <a:bodyPr wrap="non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踏み込み足</a:t>
            </a:r>
            <a:endParaRPr kumimoji="1" lang="en-US" altLang="ja-JP" sz="2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77426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513382" y="4576148"/>
            <a:ext cx="7127986" cy="2235462"/>
            <a:chOff x="513382" y="4576148"/>
            <a:chExt cx="7127986" cy="2235462"/>
          </a:xfrm>
        </p:grpSpPr>
        <p:sp>
          <p:nvSpPr>
            <p:cNvPr id="8" name="テキスト ボックス 7"/>
            <p:cNvSpPr txBox="1"/>
            <p:nvPr/>
          </p:nvSpPr>
          <p:spPr>
            <a:xfrm>
              <a:off x="513382" y="4576148"/>
              <a:ext cx="1980029" cy="523220"/>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中段</a:t>
              </a:r>
              <a:r>
                <a:rPr lang="ja-JP" altLang="en-US" sz="2800" b="1" dirty="0" smtClean="0">
                  <a:latin typeface="メイリオ" panose="020B0604030504040204" pitchFamily="50" charset="-128"/>
                  <a:ea typeface="メイリオ" panose="020B0604030504040204" pitchFamily="50" charset="-128"/>
                </a:rPr>
                <a:t>の構え</a:t>
              </a:r>
              <a:endParaRPr kumimoji="1" lang="ja-JP" altLang="en-US" sz="2800" b="1" dirty="0">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a:off x="998518" y="5020896"/>
              <a:ext cx="6642850" cy="1790714"/>
              <a:chOff x="998518" y="5020896"/>
              <a:chExt cx="6642850" cy="1790714"/>
            </a:xfrm>
          </p:grpSpPr>
          <p:sp>
            <p:nvSpPr>
              <p:cNvPr id="7" name="正方形/長方形 6"/>
              <p:cNvSpPr/>
              <p:nvPr/>
            </p:nvSpPr>
            <p:spPr>
              <a:xfrm>
                <a:off x="998518" y="5020896"/>
                <a:ext cx="5141025" cy="915570"/>
              </a:xfrm>
              <a:prstGeom prst="rect">
                <a:avLst/>
              </a:prstGeom>
            </p:spPr>
            <p:txBody>
              <a:bodyPr wrap="square">
                <a:spAutoFit/>
              </a:bodyPr>
              <a:lstStyle/>
              <a:p>
                <a:r>
                  <a:rPr lang="ja-JP" altLang="en-US" dirty="0" smtClean="0"/>
                  <a:t>竹刀を持つときは、右足を左足より前に出す。左手は</a:t>
                </a:r>
                <a:r>
                  <a:rPr lang="ja-JP" altLang="en-US" dirty="0" err="1" smtClean="0"/>
                  <a:t>へ</a:t>
                </a:r>
                <a:r>
                  <a:rPr lang="ja-JP" altLang="en-US" dirty="0" smtClean="0"/>
                  <a:t>その前に位置する。竹刀の剣先の延長は、相手の両目の間を向ける。</a:t>
                </a:r>
                <a:endParaRPr lang="ja-JP" altLang="en-US" dirty="0"/>
              </a:p>
            </p:txBody>
          </p:sp>
          <p:pic>
            <p:nvPicPr>
              <p:cNvPr id="9" name="図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70152" y="5020896"/>
                <a:ext cx="1771216" cy="1790714"/>
              </a:xfrm>
              <a:prstGeom prst="rect">
                <a:avLst/>
              </a:prstGeom>
              <a:effectLst>
                <a:softEdge rad="127000"/>
              </a:effectLst>
            </p:spPr>
          </p:pic>
        </p:grpSp>
      </p:grpSp>
      <p:grpSp>
        <p:nvGrpSpPr>
          <p:cNvPr id="25" name="グループ化 24"/>
          <p:cNvGrpSpPr/>
          <p:nvPr/>
        </p:nvGrpSpPr>
        <p:grpSpPr>
          <a:xfrm>
            <a:off x="513382" y="3197199"/>
            <a:ext cx="8071074" cy="1680117"/>
            <a:chOff x="513382" y="3197199"/>
            <a:chExt cx="8071074" cy="1680117"/>
          </a:xfrm>
        </p:grpSpPr>
        <p:sp>
          <p:nvSpPr>
            <p:cNvPr id="10" name="テキスト ボックス 9"/>
            <p:cNvSpPr txBox="1"/>
            <p:nvPr/>
          </p:nvSpPr>
          <p:spPr>
            <a:xfrm>
              <a:off x="513382" y="3215830"/>
              <a:ext cx="3057247" cy="523220"/>
            </a:xfrm>
            <a:prstGeom prst="rect">
              <a:avLst/>
            </a:prstGeom>
            <a:noFill/>
          </p:spPr>
          <p:txBody>
            <a:bodyPr wrap="none" rtlCol="0">
              <a:spAutoFit/>
            </a:bodyPr>
            <a:lstStyle/>
            <a:p>
              <a:r>
                <a:rPr kumimoji="1" lang="ja-JP" altLang="en-US" sz="2800" b="1" dirty="0" smtClean="0">
                  <a:latin typeface="メイリオ" panose="020B0604030504040204" pitchFamily="50" charset="-128"/>
                  <a:ea typeface="メイリオ" panose="020B0604030504040204" pitchFamily="50" charset="-128"/>
                </a:rPr>
                <a:t>蹲踞（そんきょ）</a:t>
              </a:r>
              <a:endParaRPr kumimoji="1" lang="ja-JP" altLang="en-US" sz="2800" b="1" dirty="0">
                <a:latin typeface="メイリオ" panose="020B0604030504040204" pitchFamily="50" charset="-128"/>
                <a:ea typeface="メイリオ" panose="020B0604030504040204" pitchFamily="50" charset="-128"/>
              </a:endParaRPr>
            </a:p>
          </p:txBody>
        </p:sp>
        <p:grpSp>
          <p:nvGrpSpPr>
            <p:cNvPr id="21" name="グループ化 20"/>
            <p:cNvGrpSpPr/>
            <p:nvPr/>
          </p:nvGrpSpPr>
          <p:grpSpPr>
            <a:xfrm>
              <a:off x="997574" y="3197199"/>
              <a:ext cx="7586882" cy="1680117"/>
              <a:chOff x="997574" y="3197199"/>
              <a:chExt cx="7586882" cy="1680117"/>
            </a:xfrm>
          </p:grpSpPr>
          <p:sp>
            <p:nvSpPr>
              <p:cNvPr id="11" name="正方形/長方形 10"/>
              <p:cNvSpPr/>
              <p:nvPr/>
            </p:nvSpPr>
            <p:spPr>
              <a:xfrm>
                <a:off x="997574" y="3701859"/>
                <a:ext cx="5621897" cy="646331"/>
              </a:xfrm>
              <a:prstGeom prst="rect">
                <a:avLst/>
              </a:prstGeom>
            </p:spPr>
            <p:txBody>
              <a:bodyPr wrap="square">
                <a:spAutoFit/>
              </a:bodyPr>
              <a:lstStyle/>
              <a:p>
                <a:r>
                  <a:rPr lang="ja-JP" altLang="en-US" dirty="0" smtClean="0"/>
                  <a:t>試合や稽古の開始時や終了時は、相手と気を合わせ、相手との間合いや身構えをする姿勢をとる。</a:t>
                </a:r>
                <a:endParaRPr lang="ja-JP" altLang="en-US" dirty="0"/>
              </a:p>
            </p:txBody>
          </p:sp>
          <p:pic>
            <p:nvPicPr>
              <p:cNvPr id="12" name="図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9471" y="3197199"/>
                <a:ext cx="1964985" cy="1680117"/>
              </a:xfrm>
              <a:prstGeom prst="rect">
                <a:avLst/>
              </a:prstGeom>
              <a:effectLst>
                <a:softEdge rad="127000"/>
              </a:effectLst>
            </p:spPr>
          </p:pic>
        </p:grpSp>
      </p:grpSp>
      <p:grpSp>
        <p:nvGrpSpPr>
          <p:cNvPr id="3" name="グループ化 2"/>
          <p:cNvGrpSpPr/>
          <p:nvPr/>
        </p:nvGrpSpPr>
        <p:grpSpPr>
          <a:xfrm>
            <a:off x="513382" y="2066677"/>
            <a:ext cx="7097263" cy="1635182"/>
            <a:chOff x="513382" y="2066677"/>
            <a:chExt cx="7097263" cy="1635182"/>
          </a:xfrm>
        </p:grpSpPr>
        <p:sp>
          <p:nvSpPr>
            <p:cNvPr id="13" name="正方形/長方形 12"/>
            <p:cNvSpPr/>
            <p:nvPr/>
          </p:nvSpPr>
          <p:spPr>
            <a:xfrm>
              <a:off x="513382" y="2396786"/>
              <a:ext cx="3057247" cy="523220"/>
            </a:xfrm>
            <a:prstGeom prst="rect">
              <a:avLst/>
            </a:prstGeom>
          </p:spPr>
          <p:txBody>
            <a:bodyPr wrap="none">
              <a:spAutoFit/>
            </a:bodyPr>
            <a:lstStyle/>
            <a:p>
              <a:r>
                <a:rPr lang="ja-JP" altLang="en-US" sz="2800" b="1" dirty="0" smtClean="0">
                  <a:latin typeface="メイリオ" panose="020B0604030504040204" pitchFamily="50" charset="-128"/>
                  <a:ea typeface="メイリオ" panose="020B0604030504040204" pitchFamily="50" charset="-128"/>
                </a:rPr>
                <a:t>帯刀（たいとう）</a:t>
              </a:r>
              <a:endParaRPr lang="ja-JP" altLang="en-US" sz="2800" b="1" dirty="0">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997574" y="2066677"/>
              <a:ext cx="6613071" cy="1635182"/>
              <a:chOff x="997574" y="2066677"/>
              <a:chExt cx="6613071" cy="1635182"/>
            </a:xfrm>
          </p:grpSpPr>
          <p:sp>
            <p:nvSpPr>
              <p:cNvPr id="14" name="正方形/長方形 13"/>
              <p:cNvSpPr/>
              <p:nvPr/>
            </p:nvSpPr>
            <p:spPr>
              <a:xfrm>
                <a:off x="997574" y="2837714"/>
                <a:ext cx="6613071" cy="369332"/>
              </a:xfrm>
              <a:prstGeom prst="rect">
                <a:avLst/>
              </a:prstGeom>
            </p:spPr>
            <p:txBody>
              <a:bodyPr wrap="square">
                <a:spAutoFit/>
              </a:bodyPr>
              <a:lstStyle/>
              <a:p>
                <a:r>
                  <a:rPr lang="ja-JP" altLang="en-US" dirty="0" smtClean="0"/>
                  <a:t>いつでも刀が抜ける状態。</a:t>
                </a:r>
                <a:endParaRPr lang="ja-JP" altLang="en-US" dirty="0"/>
              </a:p>
            </p:txBody>
          </p:sp>
          <p:pic>
            <p:nvPicPr>
              <p:cNvPr id="15" name="図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66997" y="2066677"/>
                <a:ext cx="970762" cy="1635182"/>
              </a:xfrm>
              <a:prstGeom prst="rect">
                <a:avLst/>
              </a:prstGeom>
              <a:effectLst>
                <a:softEdge rad="127000"/>
              </a:effectLst>
            </p:spPr>
          </p:pic>
        </p:grpSp>
      </p:grpSp>
      <p:grpSp>
        <p:nvGrpSpPr>
          <p:cNvPr id="2" name="グループ化 1"/>
          <p:cNvGrpSpPr/>
          <p:nvPr/>
        </p:nvGrpSpPr>
        <p:grpSpPr>
          <a:xfrm>
            <a:off x="494247" y="758282"/>
            <a:ext cx="7049200" cy="2035912"/>
            <a:chOff x="494247" y="758282"/>
            <a:chExt cx="7049200" cy="2035912"/>
          </a:xfrm>
        </p:grpSpPr>
        <p:sp>
          <p:nvSpPr>
            <p:cNvPr id="16" name="正方形/長方形 15"/>
            <p:cNvSpPr/>
            <p:nvPr/>
          </p:nvSpPr>
          <p:spPr>
            <a:xfrm>
              <a:off x="494247" y="1337572"/>
              <a:ext cx="3057247" cy="523220"/>
            </a:xfrm>
            <a:prstGeom prst="rect">
              <a:avLst/>
            </a:prstGeom>
          </p:spPr>
          <p:txBody>
            <a:bodyPr wrap="none">
              <a:spAutoFit/>
            </a:bodyPr>
            <a:lstStyle/>
            <a:p>
              <a:r>
                <a:rPr lang="ja-JP" altLang="en-US" sz="2800" b="1" dirty="0" smtClean="0">
                  <a:latin typeface="メイリオ" panose="020B0604030504040204" pitchFamily="50" charset="-128"/>
                  <a:ea typeface="メイリオ" panose="020B0604030504040204" pitchFamily="50" charset="-128"/>
                </a:rPr>
                <a:t>提刀（さげとう）</a:t>
              </a:r>
              <a:endParaRPr lang="ja-JP" altLang="en-US" sz="2800" b="1" dirty="0">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997574" y="758282"/>
              <a:ext cx="6545873" cy="2035912"/>
              <a:chOff x="997574" y="758282"/>
              <a:chExt cx="6545873" cy="2035912"/>
            </a:xfrm>
          </p:grpSpPr>
          <p:sp>
            <p:nvSpPr>
              <p:cNvPr id="17" name="正方形/長方形 16"/>
              <p:cNvSpPr/>
              <p:nvPr/>
            </p:nvSpPr>
            <p:spPr>
              <a:xfrm>
                <a:off x="997574" y="1750455"/>
                <a:ext cx="5621897" cy="646331"/>
              </a:xfrm>
              <a:prstGeom prst="rect">
                <a:avLst/>
              </a:prstGeom>
            </p:spPr>
            <p:txBody>
              <a:bodyPr wrap="square">
                <a:spAutoFit/>
              </a:bodyPr>
              <a:lstStyle/>
              <a:p>
                <a:r>
                  <a:rPr lang="ja-JP" altLang="en-US" dirty="0" smtClean="0"/>
                  <a:t>はじめの準備。つるが下を向くように左手で鍔元を持つ。</a:t>
                </a:r>
                <a:endParaRPr lang="ja-JP" altLang="en-US" dirty="0"/>
              </a:p>
            </p:txBody>
          </p:sp>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63327" y="758282"/>
                <a:ext cx="1080120" cy="2035912"/>
              </a:xfrm>
              <a:prstGeom prst="rect">
                <a:avLst/>
              </a:prstGeom>
              <a:effectLst>
                <a:softEdge rad="127000"/>
              </a:effectLst>
            </p:spPr>
          </p:pic>
        </p:grpSp>
      </p:grpSp>
      <p:sp>
        <p:nvSpPr>
          <p:cNvPr id="2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4" name="テキスト ボックス 23"/>
          <p:cNvSpPr txBox="1"/>
          <p:nvPr/>
        </p:nvSpPr>
        <p:spPr>
          <a:xfrm>
            <a:off x="304872" y="630536"/>
            <a:ext cx="4632887" cy="523220"/>
          </a:xfrm>
          <a:prstGeom prst="rect">
            <a:avLst/>
          </a:prstGeom>
          <a:noFill/>
        </p:spPr>
        <p:txBody>
          <a:bodyPr wrap="square" rtlCol="0">
            <a:spAutoFit/>
          </a:bodyPr>
          <a:lstStyle/>
          <a:p>
            <a:r>
              <a:rPr kumimoji="1" lang="ja-JP" altLang="en-US" sz="2800" b="1" dirty="0">
                <a:latin typeface="ＭＳ ゴシック" panose="020B0609070205080204" pitchFamily="49" charset="-128"/>
                <a:ea typeface="ＭＳ ゴシック" panose="020B0609070205080204" pitchFamily="49" charset="-128"/>
              </a:rPr>
              <a:t>〇竹刀の持ち方と</a:t>
            </a:r>
            <a:r>
              <a:rPr kumimoji="1" lang="ja-JP" altLang="en-US" sz="2800" b="1" dirty="0" smtClean="0">
                <a:latin typeface="ＭＳ ゴシック" panose="020B0609070205080204" pitchFamily="49" charset="-128"/>
                <a:ea typeface="ＭＳ ゴシック" panose="020B0609070205080204" pitchFamily="49" charset="-128"/>
              </a:rPr>
              <a:t>構え方</a:t>
            </a:r>
            <a:endParaRPr kumimoji="1" lang="ja-JP" altLang="en-US" sz="28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50062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78701" y="2540434"/>
            <a:ext cx="3259803" cy="3998479"/>
          </a:xfrm>
          <a:prstGeom prst="rect">
            <a:avLst/>
          </a:prstGeom>
        </p:spPr>
      </p:pic>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13</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490786" y="689809"/>
            <a:ext cx="3467616" cy="584775"/>
          </a:xfrm>
          <a:prstGeom prst="rect">
            <a:avLst/>
          </a:prstGeom>
          <a:noFill/>
        </p:spPr>
        <p:txBody>
          <a:bodyPr wrap="none" rtlCol="0">
            <a:spAutoFit/>
          </a:bodyPr>
          <a:lstStyle/>
          <a:p>
            <a:r>
              <a:rPr kumimoji="1" lang="ja-JP" altLang="en-US" sz="3200" dirty="0" smtClean="0">
                <a:latin typeface="メイリオ" panose="020B0604030504040204" pitchFamily="50" charset="-128"/>
                <a:ea typeface="メイリオ" panose="020B0604030504040204" pitchFamily="50" charset="-128"/>
              </a:rPr>
              <a:t>剣道の着装の特徴</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904144" y="2501292"/>
            <a:ext cx="3616761" cy="3971553"/>
          </a:xfrm>
          <a:prstGeom prst="rect">
            <a:avLst/>
          </a:prstGeom>
        </p:spPr>
      </p:pic>
      <p:sp>
        <p:nvSpPr>
          <p:cNvPr id="7" name="テキスト ボックス 6"/>
          <p:cNvSpPr txBox="1"/>
          <p:nvPr/>
        </p:nvSpPr>
        <p:spPr>
          <a:xfrm flipH="1">
            <a:off x="2224594" y="2014490"/>
            <a:ext cx="568018" cy="584775"/>
          </a:xfrm>
          <a:prstGeom prst="rect">
            <a:avLst/>
          </a:prstGeom>
          <a:noFill/>
        </p:spPr>
        <p:txBody>
          <a:bodyPr wrap="square" rtlCol="0">
            <a:spAutoFit/>
          </a:bodyPr>
          <a:lstStyle/>
          <a:p>
            <a:r>
              <a:rPr kumimoji="1" lang="ja-JP" altLang="en-US" sz="3200" dirty="0" smtClean="0">
                <a:latin typeface="メイリオ" panose="020B0604030504040204" pitchFamily="50" charset="-128"/>
                <a:ea typeface="メイリオ" panose="020B0604030504040204" pitchFamily="50" charset="-128"/>
              </a:rPr>
              <a:t>前</a:t>
            </a:r>
            <a:endParaRPr kumimoji="1" lang="ja-JP" altLang="en-US" sz="32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flipH="1">
            <a:off x="6428515" y="2014490"/>
            <a:ext cx="568018" cy="584775"/>
          </a:xfrm>
          <a:prstGeom prst="rect">
            <a:avLst/>
          </a:prstGeom>
          <a:noFill/>
        </p:spPr>
        <p:txBody>
          <a:bodyPr wrap="square" rtlCol="0">
            <a:spAutoFit/>
          </a:bodyPr>
          <a:lstStyle/>
          <a:p>
            <a:r>
              <a:rPr kumimoji="1" lang="ja-JP" altLang="en-US" sz="3200" dirty="0" smtClean="0">
                <a:latin typeface="メイリオ" panose="020B0604030504040204" pitchFamily="50" charset="-128"/>
                <a:ea typeface="メイリオ" panose="020B0604030504040204" pitchFamily="50" charset="-128"/>
              </a:rPr>
              <a:t>後</a:t>
            </a:r>
            <a:endParaRPr kumimoji="1" lang="ja-JP" altLang="en-US" sz="3200" dirty="0">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751142" y="1348796"/>
            <a:ext cx="4288353" cy="584775"/>
          </a:xfrm>
          <a:prstGeom prst="rect">
            <a:avLst/>
          </a:prstGeom>
          <a:noFill/>
        </p:spPr>
        <p:txBody>
          <a:bodyPr wrap="none" rtlCol="0">
            <a:spAutoFit/>
          </a:bodyPr>
          <a:lstStyle/>
          <a:p>
            <a:r>
              <a:rPr kumimoji="1" lang="ja-JP" altLang="en-US" sz="3200" dirty="0" smtClean="0">
                <a:latin typeface="メイリオ" panose="020B0604030504040204" pitchFamily="50" charset="-128"/>
                <a:ea typeface="メイリオ" panose="020B0604030504040204" pitchFamily="50" charset="-128"/>
              </a:rPr>
              <a:t>例えば、袴では・・・</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3735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308980" y="1038744"/>
            <a:ext cx="5475196" cy="523220"/>
          </a:xfrm>
          <a:prstGeom prst="rect">
            <a:avLst/>
          </a:prstGeom>
          <a:noFill/>
        </p:spPr>
        <p:txBody>
          <a:bodyPr wrap="square" rtlCol="0">
            <a:spAutoFit/>
          </a:bodyPr>
          <a:lstStyle/>
          <a:p>
            <a:r>
              <a:rPr kumimoji="1" lang="ja-JP" altLang="en-US" sz="2800" b="1" dirty="0" smtClean="0">
                <a:latin typeface="ＭＳ ゴシック" panose="020B0609070205080204" pitchFamily="49" charset="-128"/>
                <a:ea typeface="ＭＳ ゴシック" panose="020B0609070205080204" pitchFamily="49" charset="-128"/>
              </a:rPr>
              <a:t>〇剣道用語</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787125" y="1818988"/>
            <a:ext cx="1184540"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中段</a:t>
            </a:r>
            <a:endParaRPr kumimoji="1" lang="ja-JP" altLang="en-US" sz="28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2878066" y="2372611"/>
            <a:ext cx="1685282"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自然体</a:t>
            </a:r>
            <a:endParaRPr kumimoji="1" lang="ja-JP" altLang="en-US" sz="28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3354045" y="3944486"/>
            <a:ext cx="1685282"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体さばき</a:t>
            </a:r>
            <a:endParaRPr kumimoji="1" lang="ja-JP" altLang="en-US" sz="28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621342" y="3333116"/>
            <a:ext cx="1685282"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打突</a:t>
            </a:r>
            <a:endParaRPr kumimoji="1" lang="ja-JP" altLang="en-US" sz="28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2197750" y="3307925"/>
            <a:ext cx="1685282"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竹刀</a:t>
            </a:r>
            <a:endParaRPr kumimoji="1" lang="ja-JP" altLang="en-US" sz="28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868513" y="5606449"/>
            <a:ext cx="1014519"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剣先</a:t>
            </a:r>
            <a:endParaRPr kumimoji="1" lang="ja-JP" altLang="en-US" sz="28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652852" y="4255500"/>
            <a:ext cx="2225214"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見取り稽古</a:t>
            </a:r>
            <a:endParaRPr kumimoji="1" lang="ja-JP" altLang="en-US" sz="28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859058" y="5104268"/>
            <a:ext cx="2225214"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しかけ技</a:t>
            </a:r>
            <a:endParaRPr kumimoji="1" lang="ja-JP" altLang="en-US"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026098" y="4708278"/>
            <a:ext cx="2225214"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応じ技</a:t>
            </a:r>
            <a:endParaRPr kumimoji="1" lang="ja-JP" altLang="en-US" sz="28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1020906" y="2536982"/>
            <a:ext cx="2225214"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二段の技</a:t>
            </a:r>
            <a:endParaRPr kumimoji="1" lang="ja-JP" altLang="en-US"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2306624" y="1695266"/>
            <a:ext cx="2225214"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残心</a:t>
            </a:r>
            <a:endParaRPr kumimoji="1" lang="ja-JP" altLang="en-US" sz="28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5407381" y="1464670"/>
            <a:ext cx="2978804" cy="2862322"/>
          </a:xfrm>
          <a:prstGeom prst="rect">
            <a:avLst/>
          </a:prstGeom>
          <a:noFill/>
          <a:ln w="47625">
            <a:solidFill>
              <a:schemeClr val="tx1"/>
            </a:solidFill>
          </a:ln>
        </p:spPr>
        <p:txBody>
          <a:bodyPr wrap="square" rtlCol="0">
            <a:spAutoFit/>
          </a:bodyPr>
          <a:lstStyle/>
          <a:p>
            <a:r>
              <a:rPr kumimoji="1" lang="en-US" altLang="ja-JP" sz="2000" b="1" dirty="0" smtClean="0">
                <a:latin typeface="メイリオ" panose="020B0604030504040204" pitchFamily="50" charset="-128"/>
                <a:ea typeface="メイリオ" panose="020B0604030504040204" pitchFamily="50" charset="-128"/>
              </a:rPr>
              <a:t>Q</a:t>
            </a:r>
            <a:r>
              <a:rPr kumimoji="1" lang="ja-JP" altLang="en-US" sz="2000" b="1" dirty="0" smtClean="0">
                <a:latin typeface="メイリオ" panose="020B0604030504040204" pitchFamily="50" charset="-128"/>
                <a:ea typeface="メイリオ" panose="020B0604030504040204" pitchFamily="50" charset="-128"/>
              </a:rPr>
              <a:t>それぞれ、どのような場面で使われるだろうか？用語を分類してみよう。</a:t>
            </a:r>
            <a:endParaRPr kumimoji="1" lang="en-US" altLang="ja-JP" sz="2000" b="1" dirty="0" smtClean="0">
              <a:latin typeface="メイリオ" panose="020B0604030504040204" pitchFamily="50" charset="-128"/>
              <a:ea typeface="メイリオ" panose="020B0604030504040204" pitchFamily="50" charset="-128"/>
            </a:endParaRPr>
          </a:p>
          <a:p>
            <a:endParaRPr kumimoji="1" lang="en-US" altLang="ja-JP" sz="2000" b="1" dirty="0" smtClean="0">
              <a:latin typeface="メイリオ" panose="020B0604030504040204" pitchFamily="50" charset="-128"/>
              <a:ea typeface="メイリオ" panose="020B0604030504040204" pitchFamily="50" charset="-128"/>
            </a:endParaRPr>
          </a:p>
          <a:p>
            <a:r>
              <a:rPr kumimoji="1" lang="ja-JP" altLang="en-US" sz="2000" b="1" dirty="0" smtClean="0">
                <a:latin typeface="メイリオ" panose="020B0604030504040204" pitchFamily="50" charset="-128"/>
                <a:ea typeface="メイリオ" panose="020B0604030504040204" pitchFamily="50" charset="-128"/>
              </a:rPr>
              <a:t>　①　構えるとき</a:t>
            </a:r>
            <a:endParaRPr kumimoji="1" lang="en-US" altLang="ja-JP" sz="2000" b="1" dirty="0" smtClean="0">
              <a:latin typeface="メイリオ" panose="020B0604030504040204" pitchFamily="50" charset="-128"/>
              <a:ea typeface="メイリオ" panose="020B0604030504040204" pitchFamily="50" charset="-128"/>
            </a:endParaRPr>
          </a:p>
          <a:p>
            <a:r>
              <a:rPr kumimoji="1" lang="ja-JP" altLang="en-US" sz="2000" b="1" dirty="0" smtClean="0">
                <a:latin typeface="メイリオ" panose="020B0604030504040204" pitchFamily="50" charset="-128"/>
                <a:ea typeface="メイリオ" panose="020B0604030504040204" pitchFamily="50" charset="-128"/>
              </a:rPr>
              <a:t>　②　技を覚えるとき</a:t>
            </a:r>
            <a:endParaRPr kumimoji="1" lang="en-US" altLang="ja-JP" sz="2000" b="1" dirty="0" smtClean="0">
              <a:latin typeface="メイリオ" panose="020B0604030504040204" pitchFamily="50" charset="-128"/>
              <a:ea typeface="メイリオ" panose="020B0604030504040204" pitchFamily="50" charset="-128"/>
            </a:endParaRPr>
          </a:p>
          <a:p>
            <a:r>
              <a:rPr kumimoji="1" lang="ja-JP" altLang="en-US" sz="2000" b="1" dirty="0" smtClean="0">
                <a:latin typeface="メイリオ" panose="020B0604030504040204" pitchFamily="50" charset="-128"/>
                <a:ea typeface="メイリオ" panose="020B0604030504040204" pitchFamily="50" charset="-128"/>
              </a:rPr>
              <a:t>　③　打ち込むとき</a:t>
            </a:r>
            <a:endParaRPr kumimoji="1" lang="en-US" altLang="ja-JP" sz="2000" b="1" dirty="0" smtClean="0">
              <a:latin typeface="メイリオ" panose="020B0604030504040204" pitchFamily="50" charset="-128"/>
              <a:ea typeface="メイリオ" panose="020B0604030504040204" pitchFamily="50" charset="-128"/>
            </a:endParaRPr>
          </a:p>
          <a:p>
            <a:endParaRPr kumimoji="1" lang="ja-JP" altLang="en-US" sz="2000" b="1"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3645968" y="3148980"/>
            <a:ext cx="1458545"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物打ち</a:t>
            </a:r>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82920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l="7277" t="18442" r="2395" b="22869"/>
          <a:stretch/>
        </p:blipFill>
        <p:spPr>
          <a:xfrm>
            <a:off x="250978" y="2508069"/>
            <a:ext cx="3328245" cy="3848282"/>
          </a:xfrm>
          <a:prstGeom prst="rect">
            <a:avLst/>
          </a:prstGeom>
        </p:spPr>
      </p:pic>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15</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251520" y="875532"/>
            <a:ext cx="8424936" cy="400110"/>
          </a:xfrm>
          <a:prstGeom prst="rect">
            <a:avLst/>
          </a:prstGeom>
          <a:solidFill>
            <a:schemeClr val="accent2">
              <a:lumMod val="20000"/>
              <a:lumOff val="80000"/>
            </a:schemeClr>
          </a:solidFill>
        </p:spPr>
        <p:txBody>
          <a:bodyPr wrap="square" rtlCol="0">
            <a:spAutoFit/>
          </a:bodyPr>
          <a:lstStyle/>
          <a:p>
            <a:r>
              <a:rPr kumimoji="1" lang="en-US" altLang="ja-JP" sz="2000" b="1" dirty="0" smtClean="0">
                <a:latin typeface="メイリオ" panose="020B0604030504040204" pitchFamily="50" charset="-128"/>
                <a:ea typeface="メイリオ" panose="020B0604030504040204" pitchFamily="50" charset="-128"/>
              </a:rPr>
              <a:t>Q</a:t>
            </a:r>
            <a:r>
              <a:rPr kumimoji="1" lang="ja-JP" altLang="en-US" sz="2000" b="1" dirty="0" smtClean="0">
                <a:latin typeface="メイリオ" panose="020B0604030504040204" pitchFamily="50" charset="-128"/>
                <a:ea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rPr>
              <a:t>剣道の打突は、竹刀のどの部分で、相手のどこを打突するのか</a:t>
            </a:r>
            <a:r>
              <a:rPr kumimoji="1" lang="ja-JP" altLang="en-US" sz="2000" b="1" dirty="0" smtClean="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50978" y="1524062"/>
            <a:ext cx="8496944" cy="707886"/>
          </a:xfrm>
          <a:prstGeom prst="rect">
            <a:avLst/>
          </a:prstGeom>
          <a:noFill/>
        </p:spPr>
        <p:txBody>
          <a:bodyPr wrap="square" rtlCol="0">
            <a:spAutoFit/>
          </a:bodyPr>
          <a:lstStyle/>
          <a:p>
            <a:r>
              <a:rPr kumimoji="1" lang="en-US" altLang="ja-JP" sz="2000" dirty="0" smtClean="0">
                <a:latin typeface="メイリオ" panose="020B0604030504040204" pitchFamily="50" charset="-128"/>
                <a:ea typeface="メイリオ" panose="020B0604030504040204" pitchFamily="50" charset="-128"/>
              </a:rPr>
              <a:t>A</a:t>
            </a:r>
            <a:r>
              <a:rPr kumimoji="1" lang="ja-JP" altLang="en-US" sz="2000" dirty="0" smtClean="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剣道の打突は、竹刀の</a:t>
            </a:r>
            <a:r>
              <a:rPr kumimoji="1" lang="ja-JP" altLang="en-US" sz="2000" b="1" dirty="0">
                <a:latin typeface="メイリオ" panose="020B0604030504040204" pitchFamily="50" charset="-128"/>
                <a:ea typeface="メイリオ" panose="020B0604030504040204" pitchFamily="50" charset="-128"/>
              </a:rPr>
              <a:t>打突部（物打）</a:t>
            </a:r>
            <a:r>
              <a:rPr kumimoji="1" lang="ja-JP" altLang="en-US" sz="2000" dirty="0">
                <a:latin typeface="メイリオ" panose="020B0604030504040204" pitchFamily="50" charset="-128"/>
                <a:ea typeface="メイリオ" panose="020B0604030504040204" pitchFamily="50" charset="-128"/>
              </a:rPr>
              <a:t>で、刃筋正しく相手の</a:t>
            </a:r>
            <a:r>
              <a:rPr kumimoji="1" lang="ja-JP" altLang="en-US" sz="2000" b="1" dirty="0">
                <a:latin typeface="メイリオ" panose="020B0604030504040204" pitchFamily="50" charset="-128"/>
                <a:ea typeface="メイリオ" panose="020B0604030504040204" pitchFamily="50" charset="-128"/>
              </a:rPr>
              <a:t>打突部位</a:t>
            </a:r>
            <a:r>
              <a:rPr kumimoji="1" lang="ja-JP" altLang="en-US" sz="2000" dirty="0">
                <a:latin typeface="メイリオ" panose="020B0604030504040204" pitchFamily="50" charset="-128"/>
                <a:ea typeface="メイリオ" panose="020B0604030504040204" pitchFamily="50" charset="-128"/>
              </a:rPr>
              <a:t>を正確に打突すること</a:t>
            </a:r>
            <a:r>
              <a:rPr kumimoji="1" lang="ja-JP" altLang="en-US" sz="2000" dirty="0" smtClean="0">
                <a:latin typeface="メイリオ" panose="020B0604030504040204" pitchFamily="50" charset="-128"/>
                <a:ea typeface="メイリオ" panose="020B0604030504040204" pitchFamily="50" charset="-128"/>
              </a:rPr>
              <a:t>です。</a:t>
            </a:r>
            <a:endParaRPr kumimoji="1" lang="ja-JP" altLang="en-US" sz="2000" dirty="0">
              <a:latin typeface="メイリオ" panose="020B0604030504040204" pitchFamily="50" charset="-128"/>
              <a:ea typeface="メイリオ" panose="020B0604030504040204" pitchFamily="50" charset="-128"/>
            </a:endParaRPr>
          </a:p>
        </p:txBody>
      </p:sp>
      <p:grpSp>
        <p:nvGrpSpPr>
          <p:cNvPr id="40" name="グループ化 39"/>
          <p:cNvGrpSpPr/>
          <p:nvPr/>
        </p:nvGrpSpPr>
        <p:grpSpPr>
          <a:xfrm>
            <a:off x="903535" y="2415187"/>
            <a:ext cx="3557348" cy="816653"/>
            <a:chOff x="1758760" y="2428129"/>
            <a:chExt cx="3557348" cy="816653"/>
          </a:xfrm>
        </p:grpSpPr>
        <p:sp>
          <p:nvSpPr>
            <p:cNvPr id="8" name="円/楕円 11"/>
            <p:cNvSpPr/>
            <p:nvPr/>
          </p:nvSpPr>
          <p:spPr>
            <a:xfrm rot="725593">
              <a:off x="1758760" y="2919213"/>
              <a:ext cx="780840" cy="325569"/>
            </a:xfrm>
            <a:prstGeom prst="ellipse">
              <a:avLst/>
            </a:prstGeom>
            <a:noFill/>
            <a:ln w="1206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9" name="直線矢印コネクタ 8"/>
            <p:cNvCxnSpPr>
              <a:stCxn id="10" idx="1"/>
            </p:cNvCxnSpPr>
            <p:nvPr/>
          </p:nvCxnSpPr>
          <p:spPr>
            <a:xfrm flipH="1">
              <a:off x="2374335" y="2612795"/>
              <a:ext cx="1602945" cy="247948"/>
            </a:xfrm>
            <a:prstGeom prst="straightConnector1">
              <a:avLst/>
            </a:prstGeom>
            <a:ln w="476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977280" y="2428129"/>
              <a:ext cx="1338828" cy="369332"/>
            </a:xfrm>
            <a:prstGeom prst="rect">
              <a:avLst/>
            </a:prstGeom>
            <a:noFill/>
            <a:ln>
              <a:solidFill>
                <a:schemeClr val="tx1"/>
              </a:solidFill>
            </a:ln>
          </p:spPr>
          <p:txBody>
            <a:bodyPr wrap="square" rtlCol="0">
              <a:spAutoFit/>
            </a:bodyPr>
            <a:lstStyle/>
            <a:p>
              <a:r>
                <a:rPr kumimoji="1" lang="ja-JP" altLang="en-US" b="1" dirty="0" smtClean="0"/>
                <a:t>面（メン）</a:t>
              </a:r>
              <a:endParaRPr kumimoji="1" lang="ja-JP" altLang="en-US" b="1" dirty="0"/>
            </a:p>
          </p:txBody>
        </p:sp>
      </p:grpSp>
      <p:sp>
        <p:nvSpPr>
          <p:cNvPr id="12" name="円/楕円 24"/>
          <p:cNvSpPr/>
          <p:nvPr/>
        </p:nvSpPr>
        <p:spPr>
          <a:xfrm rot="1397638">
            <a:off x="1167395" y="4094983"/>
            <a:ext cx="541034" cy="333960"/>
          </a:xfrm>
          <a:prstGeom prst="ellipse">
            <a:avLst/>
          </a:prstGeom>
          <a:noFill/>
          <a:ln w="1206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cxnSp>
        <p:nvCxnSpPr>
          <p:cNvPr id="13" name="直線矢印コネクタ 12"/>
          <p:cNvCxnSpPr>
            <a:endCxn id="12" idx="6"/>
          </p:cNvCxnSpPr>
          <p:nvPr/>
        </p:nvCxnSpPr>
        <p:spPr>
          <a:xfrm flipH="1">
            <a:off x="1686379" y="3581063"/>
            <a:ext cx="2308967" cy="787876"/>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975734" y="2919891"/>
            <a:ext cx="3746790" cy="923330"/>
          </a:xfrm>
          <a:prstGeom prst="rect">
            <a:avLst/>
          </a:prstGeom>
          <a:noFill/>
          <a:ln>
            <a:solidFill>
              <a:schemeClr val="tx1"/>
            </a:solidFill>
          </a:ln>
        </p:spPr>
        <p:txBody>
          <a:bodyPr wrap="square" rtlCol="0">
            <a:spAutoFit/>
          </a:bodyPr>
          <a:lstStyle/>
          <a:p>
            <a:r>
              <a:rPr lang="ja-JP" altLang="en-US" b="1" dirty="0" smtClean="0"/>
              <a:t>突き（ツキ）</a:t>
            </a:r>
            <a:endParaRPr lang="en-US" altLang="ja-JP" b="1" dirty="0" smtClean="0"/>
          </a:p>
          <a:p>
            <a:r>
              <a:rPr kumimoji="1" lang="en-US" altLang="ja-JP" b="1" dirty="0" smtClean="0"/>
              <a:t>※</a:t>
            </a:r>
            <a:r>
              <a:rPr kumimoji="1" lang="ja-JP" altLang="en-US" b="1" dirty="0" smtClean="0"/>
              <a:t>　中学生以下は禁止。</a:t>
            </a:r>
            <a:endParaRPr kumimoji="1" lang="en-US" altLang="ja-JP" b="1" dirty="0" smtClean="0"/>
          </a:p>
          <a:p>
            <a:r>
              <a:rPr kumimoji="1" lang="ja-JP" altLang="en-US" b="1" dirty="0"/>
              <a:t>　</a:t>
            </a:r>
            <a:r>
              <a:rPr kumimoji="1" lang="ja-JP" altLang="en-US" b="1" dirty="0" smtClean="0"/>
              <a:t>　高等学校の授業では</a:t>
            </a:r>
            <a:r>
              <a:rPr lang="ja-JP" altLang="en-US" b="1" dirty="0" smtClean="0"/>
              <a:t>扱わない。</a:t>
            </a:r>
            <a:endParaRPr kumimoji="1" lang="ja-JP" altLang="en-US" b="1" dirty="0"/>
          </a:p>
        </p:txBody>
      </p:sp>
      <p:grpSp>
        <p:nvGrpSpPr>
          <p:cNvPr id="43" name="グループ化 42"/>
          <p:cNvGrpSpPr/>
          <p:nvPr/>
        </p:nvGrpSpPr>
        <p:grpSpPr>
          <a:xfrm>
            <a:off x="671362" y="4732359"/>
            <a:ext cx="4496605" cy="1088525"/>
            <a:chOff x="1133871" y="5088610"/>
            <a:chExt cx="4496605" cy="1088525"/>
          </a:xfrm>
        </p:grpSpPr>
        <p:sp>
          <p:nvSpPr>
            <p:cNvPr id="16" name="円/楕円 17"/>
            <p:cNvSpPr/>
            <p:nvPr/>
          </p:nvSpPr>
          <p:spPr>
            <a:xfrm rot="1397638">
              <a:off x="1133871" y="5627295"/>
              <a:ext cx="684283" cy="549840"/>
            </a:xfrm>
            <a:prstGeom prst="ellipse">
              <a:avLst/>
            </a:prstGeom>
            <a:noFill/>
            <a:ln w="1206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a:stCxn id="18" idx="1"/>
              <a:endCxn id="16" idx="7"/>
            </p:cNvCxnSpPr>
            <p:nvPr/>
          </p:nvCxnSpPr>
          <p:spPr>
            <a:xfrm flipH="1">
              <a:off x="1775097" y="5273276"/>
              <a:ext cx="2516551" cy="546058"/>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291648" y="5088610"/>
              <a:ext cx="1338828" cy="369332"/>
            </a:xfrm>
            <a:prstGeom prst="rect">
              <a:avLst/>
            </a:prstGeom>
            <a:solidFill>
              <a:schemeClr val="bg1"/>
            </a:solidFill>
            <a:ln>
              <a:solidFill>
                <a:schemeClr val="tx1"/>
              </a:solidFill>
            </a:ln>
          </p:spPr>
          <p:txBody>
            <a:bodyPr wrap="none" rtlCol="0">
              <a:spAutoFit/>
            </a:bodyPr>
            <a:lstStyle/>
            <a:p>
              <a:r>
                <a:rPr lang="ja-JP" altLang="en-US" b="1" dirty="0"/>
                <a:t>胴</a:t>
              </a:r>
              <a:r>
                <a:rPr kumimoji="1" lang="ja-JP" altLang="en-US" b="1" dirty="0" smtClean="0"/>
                <a:t>（ドウ）</a:t>
              </a:r>
              <a:endParaRPr kumimoji="1" lang="ja-JP" altLang="en-US" b="1" dirty="0"/>
            </a:p>
          </p:txBody>
        </p:sp>
      </p:grpSp>
      <p:grpSp>
        <p:nvGrpSpPr>
          <p:cNvPr id="42" name="グループ化 41"/>
          <p:cNvGrpSpPr/>
          <p:nvPr/>
        </p:nvGrpSpPr>
        <p:grpSpPr>
          <a:xfrm>
            <a:off x="1624604" y="3857314"/>
            <a:ext cx="3604883" cy="1309435"/>
            <a:chOff x="2290122" y="3947854"/>
            <a:chExt cx="3604883" cy="1309435"/>
          </a:xfrm>
        </p:grpSpPr>
        <p:sp>
          <p:nvSpPr>
            <p:cNvPr id="20" name="円/楕円 14"/>
            <p:cNvSpPr/>
            <p:nvPr/>
          </p:nvSpPr>
          <p:spPr>
            <a:xfrm rot="4672792">
              <a:off x="2422931" y="4789068"/>
              <a:ext cx="335412" cy="601029"/>
            </a:xfrm>
            <a:prstGeom prst="ellipse">
              <a:avLst/>
            </a:prstGeom>
            <a:noFill/>
            <a:ln w="1206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21" name="直線矢印コネクタ 20"/>
            <p:cNvCxnSpPr>
              <a:endCxn id="20" idx="0"/>
            </p:cNvCxnSpPr>
            <p:nvPr/>
          </p:nvCxnSpPr>
          <p:spPr>
            <a:xfrm flipH="1">
              <a:off x="2884453" y="4350727"/>
              <a:ext cx="1430640" cy="675759"/>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325345" y="3947854"/>
              <a:ext cx="1569660" cy="369332"/>
            </a:xfrm>
            <a:prstGeom prst="rect">
              <a:avLst/>
            </a:prstGeom>
            <a:noFill/>
            <a:ln>
              <a:solidFill>
                <a:schemeClr val="tx1"/>
              </a:solidFill>
            </a:ln>
          </p:spPr>
          <p:txBody>
            <a:bodyPr wrap="none" rtlCol="0">
              <a:spAutoFit/>
            </a:bodyPr>
            <a:lstStyle/>
            <a:p>
              <a:r>
                <a:rPr lang="ja-JP" altLang="en-US" b="1" dirty="0"/>
                <a:t>小手</a:t>
              </a:r>
              <a:r>
                <a:rPr kumimoji="1" lang="ja-JP" altLang="en-US" b="1" dirty="0" smtClean="0"/>
                <a:t>（コテ）</a:t>
              </a:r>
              <a:endParaRPr kumimoji="1" lang="ja-JP" altLang="en-US" b="1" dirty="0"/>
            </a:p>
          </p:txBody>
        </p:sp>
      </p:grpSp>
      <p:grpSp>
        <p:nvGrpSpPr>
          <p:cNvPr id="25" name="グループ化 24"/>
          <p:cNvGrpSpPr/>
          <p:nvPr/>
        </p:nvGrpSpPr>
        <p:grpSpPr>
          <a:xfrm>
            <a:off x="6166560" y="3947237"/>
            <a:ext cx="2946406" cy="922671"/>
            <a:chOff x="6600755" y="3722281"/>
            <a:chExt cx="2186785" cy="2025169"/>
          </a:xfrm>
        </p:grpSpPr>
        <p:cxnSp>
          <p:nvCxnSpPr>
            <p:cNvPr id="27" name="直線矢印コネクタ 26"/>
            <p:cNvCxnSpPr/>
            <p:nvPr/>
          </p:nvCxnSpPr>
          <p:spPr>
            <a:xfrm flipH="1">
              <a:off x="6600755" y="4483217"/>
              <a:ext cx="447678" cy="1264233"/>
            </a:xfrm>
            <a:prstGeom prst="straightConnector1">
              <a:avLst/>
            </a:prstGeom>
            <a:ln w="730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699309" y="3722281"/>
              <a:ext cx="2088231" cy="707885"/>
            </a:xfrm>
            <a:prstGeom prst="rect">
              <a:avLst/>
            </a:prstGeom>
            <a:noFill/>
          </p:spPr>
          <p:txBody>
            <a:bodyPr wrap="square" rtlCol="0">
              <a:spAutoFit/>
            </a:bodyPr>
            <a:lstStyle/>
            <a:p>
              <a:r>
                <a:rPr kumimoji="1" lang="ja-JP" altLang="en-US" sz="2000" dirty="0" smtClean="0"/>
                <a:t>竹刀の打突部（物打）</a:t>
              </a:r>
              <a:endParaRPr kumimoji="1" lang="ja-JP" altLang="en-US" sz="2000" dirty="0"/>
            </a:p>
          </p:txBody>
        </p:sp>
      </p:grpSp>
      <p:pic>
        <p:nvPicPr>
          <p:cNvPr id="30" name="図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573563">
            <a:off x="5085879" y="5477890"/>
            <a:ext cx="3089461" cy="238049"/>
          </a:xfrm>
          <a:prstGeom prst="rect">
            <a:avLst/>
          </a:prstGeom>
        </p:spPr>
      </p:pic>
      <p:sp>
        <p:nvSpPr>
          <p:cNvPr id="24" name="円/楕円 6"/>
          <p:cNvSpPr/>
          <p:nvPr/>
        </p:nvSpPr>
        <p:spPr>
          <a:xfrm rot="2488098">
            <a:off x="5419864" y="4659571"/>
            <a:ext cx="848836" cy="4138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5362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16</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280869" y="763180"/>
            <a:ext cx="7510389" cy="461665"/>
          </a:xfrm>
          <a:prstGeom prst="rect">
            <a:avLst/>
          </a:prstGeom>
          <a:solidFill>
            <a:schemeClr val="accent2">
              <a:lumMod val="20000"/>
              <a:lumOff val="80000"/>
            </a:schemeClr>
          </a:solidFill>
        </p:spPr>
        <p:txBody>
          <a:bodyPr wrap="none" rtlCol="0">
            <a:spAutoFit/>
          </a:bodyPr>
          <a:lstStyle/>
          <a:p>
            <a:r>
              <a:rPr kumimoji="1" lang="en-US" altLang="ja-JP" sz="2400" b="1" dirty="0" smtClean="0">
                <a:latin typeface="メイリオ" panose="020B0604030504040204" pitchFamily="50" charset="-128"/>
                <a:ea typeface="メイリオ" panose="020B0604030504040204" pitchFamily="50" charset="-128"/>
              </a:rPr>
              <a:t>Q</a:t>
            </a:r>
            <a:r>
              <a:rPr kumimoji="1" lang="ja-JP" altLang="en-US" sz="2400" b="1" dirty="0" smtClean="0">
                <a:latin typeface="メイリオ" panose="020B0604030504040204" pitchFamily="50" charset="-128"/>
                <a:ea typeface="メイリオ" panose="020B0604030504040204" pitchFamily="50" charset="-128"/>
              </a:rPr>
              <a:t>　剣道の一本は、どのように決まるのでしょうか？</a:t>
            </a:r>
            <a:endParaRPr kumimoji="1" lang="ja-JP" altLang="en-US" sz="2400" b="1"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43798" y="2757764"/>
            <a:ext cx="3775393" cy="523220"/>
          </a:xfrm>
          <a:prstGeom prst="rect">
            <a:avLst/>
          </a:prstGeom>
          <a:noFill/>
        </p:spPr>
        <p:txBody>
          <a:bodyPr wrap="non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充実した気勢（発声）</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743798" y="3442259"/>
            <a:ext cx="3416320" cy="523220"/>
          </a:xfrm>
          <a:prstGeom prst="rect">
            <a:avLst/>
          </a:prstGeom>
          <a:noFill/>
        </p:spPr>
        <p:txBody>
          <a:bodyPr wrap="non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適正な姿勢をもって</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743798" y="4126754"/>
            <a:ext cx="7985162" cy="523220"/>
          </a:xfrm>
          <a:prstGeom prst="rect">
            <a:avLst/>
          </a:prstGeom>
          <a:noFill/>
        </p:spPr>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竹刀の打突部で打突部位を刃筋正しく打突し</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743798" y="4811249"/>
            <a:ext cx="2339102" cy="523220"/>
          </a:xfrm>
          <a:prstGeom prst="rect">
            <a:avLst/>
          </a:prstGeom>
          <a:noFill/>
        </p:spPr>
        <p:txBody>
          <a:bodyPr wrap="non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残心あるもの</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280869" y="1572798"/>
            <a:ext cx="7814347" cy="1015663"/>
          </a:xfrm>
          <a:prstGeom prst="rect">
            <a:avLst/>
          </a:prstGeom>
          <a:noFill/>
          <a:ln>
            <a:noFill/>
          </a:ln>
        </p:spPr>
        <p:txBody>
          <a:bodyPr wrap="square" rtlCol="0">
            <a:spAutoFit/>
          </a:bodyPr>
          <a:lstStyle/>
          <a:p>
            <a:r>
              <a:rPr kumimoji="1" lang="en-US" altLang="ja-JP" sz="2000" dirty="0" smtClean="0">
                <a:latin typeface="メイリオ" panose="020B0604030504040204" pitchFamily="50" charset="-128"/>
                <a:ea typeface="メイリオ" panose="020B0604030504040204" pitchFamily="50" charset="-128"/>
              </a:rPr>
              <a:t>A</a:t>
            </a:r>
            <a:r>
              <a:rPr kumimoji="1" lang="ja-JP" altLang="en-US" sz="2000" dirty="0" smtClean="0">
                <a:latin typeface="メイリオ" panose="020B0604030504040204" pitchFamily="50" charset="-128"/>
                <a:ea typeface="メイリオ" panose="020B0604030504040204" pitchFamily="50" charset="-128"/>
              </a:rPr>
              <a:t>　気合のある発声と正しい姿勢で、竹刀の正しい位置で相手の打突部位を打突し、打突した後も油断することなく相手の反撃に対応できる残心をとること</a:t>
            </a:r>
            <a:endParaRPr kumimoji="1" lang="ja-JP" altLang="en-US" sz="20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913623" y="5834179"/>
            <a:ext cx="2492990" cy="1015663"/>
          </a:xfrm>
          <a:prstGeom prst="rect">
            <a:avLst/>
          </a:prstGeom>
          <a:noFill/>
        </p:spPr>
        <p:txBody>
          <a:bodyPr wrap="none" rtlCol="0">
            <a:spAutoFit/>
          </a:bodyPr>
          <a:lstStyle/>
          <a:p>
            <a:r>
              <a:rPr kumimoji="1" lang="ja-JP" altLang="en-US" sz="6000" b="1" dirty="0" smtClean="0">
                <a:solidFill>
                  <a:srgbClr val="FF0000"/>
                </a:solidFill>
                <a:latin typeface="メイリオ" panose="020B0604030504040204" pitchFamily="50" charset="-128"/>
                <a:ea typeface="メイリオ" panose="020B0604030504040204" pitchFamily="50" charset="-128"/>
              </a:rPr>
              <a:t>一本！</a:t>
            </a:r>
            <a:endParaRPr kumimoji="1" lang="ja-JP" altLang="en-US" sz="6000" b="1" dirty="0">
              <a:solidFill>
                <a:srgbClr val="FF0000"/>
              </a:solidFill>
              <a:latin typeface="メイリオ" panose="020B0604030504040204" pitchFamily="50" charset="-128"/>
              <a:ea typeface="メイリオ" panose="020B0604030504040204" pitchFamily="50" charset="-128"/>
            </a:endParaRPr>
          </a:p>
        </p:txBody>
      </p:sp>
      <p:sp>
        <p:nvSpPr>
          <p:cNvPr id="12" name="屈折矢印 11"/>
          <p:cNvSpPr/>
          <p:nvPr/>
        </p:nvSpPr>
        <p:spPr>
          <a:xfrm rot="5400000">
            <a:off x="1767206" y="5521824"/>
            <a:ext cx="877383" cy="825222"/>
          </a:xfrm>
          <a:prstGeom prst="bentUpArrow">
            <a:avLst>
              <a:gd name="adj1" fmla="val 12053"/>
              <a:gd name="adj2" fmla="val 25000"/>
              <a:gd name="adj3" fmla="val 33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76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2702554" y="1306574"/>
            <a:ext cx="871957" cy="1436165"/>
          </a:xfrm>
          <a:prstGeom prst="rect">
            <a:avLst/>
          </a:prstGeom>
        </p:spPr>
      </p:pic>
      <p:pic>
        <p:nvPicPr>
          <p:cNvPr id="25" name="図 24"/>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a:off x="2312919" y="2927456"/>
            <a:ext cx="1122612" cy="1779957"/>
          </a:xfrm>
          <a:prstGeom prst="rect">
            <a:avLst/>
          </a:prstGeom>
        </p:spPr>
      </p:pic>
      <p:pic>
        <p:nvPicPr>
          <p:cNvPr id="23" name="図 22"/>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a:off x="6486898" y="665948"/>
            <a:ext cx="1023659" cy="1686027"/>
          </a:xfrm>
          <a:prstGeom prst="rect">
            <a:avLst/>
          </a:prstGeom>
        </p:spPr>
      </p:pic>
      <p:sp>
        <p:nvSpPr>
          <p:cNvPr id="9" name="左カーブ矢印 8"/>
          <p:cNvSpPr/>
          <p:nvPr/>
        </p:nvSpPr>
        <p:spPr>
          <a:xfrm rot="1582207">
            <a:off x="7037596" y="1799141"/>
            <a:ext cx="1094189" cy="4296256"/>
          </a:xfrm>
          <a:prstGeom prst="curvedLeftArrow">
            <a:avLst>
              <a:gd name="adj1" fmla="val 25000"/>
              <a:gd name="adj2" fmla="val 50000"/>
              <a:gd name="adj3" fmla="val 297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17</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548684" y="746605"/>
            <a:ext cx="4419786" cy="584775"/>
          </a:xfrm>
          <a:prstGeom prst="rect">
            <a:avLst/>
          </a:prstGeom>
          <a:solidFill>
            <a:schemeClr val="bg1"/>
          </a:solidFill>
          <a:ln>
            <a:solidFill>
              <a:schemeClr val="tx1"/>
            </a:solidFill>
          </a:ln>
        </p:spPr>
        <p:txBody>
          <a:bodyPr wrap="square" rtlCol="0">
            <a:spAutoFit/>
          </a:bodyPr>
          <a:lstStyle/>
          <a:p>
            <a:r>
              <a:rPr kumimoji="1" lang="ja-JP" altLang="en-US" sz="3200" dirty="0" smtClean="0">
                <a:latin typeface="メイリオ" panose="020B0604030504040204" pitchFamily="50" charset="-128"/>
                <a:ea typeface="メイリオ" panose="020B0604030504040204" pitchFamily="50" charset="-128"/>
              </a:rPr>
              <a:t>剣道の一本を取る流れ</a:t>
            </a:r>
            <a:endParaRPr kumimoji="1" lang="ja-JP" altLang="en-US" sz="32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772376" y="1792797"/>
            <a:ext cx="2236510" cy="584775"/>
          </a:xfrm>
          <a:prstGeom prst="rect">
            <a:avLst/>
          </a:prstGeom>
          <a:noFill/>
        </p:spPr>
        <p:txBody>
          <a:bodyPr wrap="none" rtlCol="0">
            <a:spAutoFit/>
          </a:bodyPr>
          <a:lstStyle/>
          <a:p>
            <a:r>
              <a:rPr kumimoji="1" lang="ja-JP" altLang="en-US" sz="3200" dirty="0" smtClean="0">
                <a:solidFill>
                  <a:srgbClr val="FF0000"/>
                </a:solidFill>
                <a:latin typeface="メイリオ" panose="020B0604030504040204" pitchFamily="50" charset="-128"/>
                <a:ea typeface="メイリオ" panose="020B0604030504040204" pitchFamily="50" charset="-128"/>
              </a:rPr>
              <a:t>中段の構え</a:t>
            </a:r>
            <a:endParaRPr kumimoji="1" lang="ja-JP" altLang="en-US" sz="3200"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6140395" y="2593453"/>
            <a:ext cx="1581894" cy="646331"/>
          </a:xfrm>
          <a:prstGeom prst="rect">
            <a:avLst/>
          </a:prstGeom>
          <a:solidFill>
            <a:srgbClr val="F715E7"/>
          </a:solidFill>
          <a:effectLst/>
        </p:spPr>
        <p:txBody>
          <a:bodyPr wrap="square" rtlCol="0">
            <a:spAutoFit/>
          </a:bodyPr>
          <a:lstStyle/>
          <a:p>
            <a:r>
              <a:rPr kumimoji="1" lang="ja-JP" altLang="en-US" sz="3600" dirty="0" smtClean="0">
                <a:solidFill>
                  <a:schemeClr val="bg1"/>
                </a:solidFill>
                <a:latin typeface="メイリオ" panose="020B0604030504040204" pitchFamily="50" charset="-128"/>
                <a:ea typeface="メイリオ" panose="020B0604030504040204" pitchFamily="50" charset="-128"/>
              </a:rPr>
              <a:t>攻める</a:t>
            </a:r>
            <a:endParaRPr kumimoji="1" lang="ja-JP" altLang="en-US" sz="3600"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5211183" y="3399276"/>
            <a:ext cx="3932817" cy="830997"/>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●打突のための機会をつくる</a:t>
            </a:r>
            <a:endParaRPr kumimoji="1" lang="en-US" altLang="ja-JP" sz="1600" b="1"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・自分から仕掛ける</a:t>
            </a:r>
            <a:endParaRPr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　</a:t>
            </a:r>
            <a:r>
              <a:rPr kumimoji="1" lang="ja-JP" altLang="en-US" sz="1600" b="1" dirty="0" smtClean="0">
                <a:latin typeface="メイリオ" panose="020B0604030504040204" pitchFamily="50" charset="-128"/>
                <a:ea typeface="メイリオ" panose="020B0604030504040204" pitchFamily="50" charset="-128"/>
              </a:rPr>
              <a:t>　・相手の動きに応じて</a:t>
            </a:r>
            <a:endParaRPr kumimoji="1" lang="ja-JP" altLang="en-US" sz="16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976400" y="4506607"/>
            <a:ext cx="2968411" cy="584775"/>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●相手との間合いを計る</a:t>
            </a:r>
            <a:endParaRPr kumimoji="1" lang="en-US" altLang="ja-JP" sz="1600" b="1"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・距離、空間</a:t>
            </a:r>
            <a:endParaRPr kumimoji="1" lang="ja-JP" altLang="en-US" sz="1600" b="1"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886337" y="4572039"/>
            <a:ext cx="1108844" cy="646331"/>
          </a:xfrm>
          <a:prstGeom prst="rect">
            <a:avLst/>
          </a:prstGeom>
          <a:solidFill>
            <a:srgbClr val="F715E7"/>
          </a:solidFill>
          <a:effectLst/>
        </p:spPr>
        <p:txBody>
          <a:bodyPr wrap="square" rtlCol="0">
            <a:spAutoFit/>
          </a:bodyPr>
          <a:lstStyle/>
          <a:p>
            <a:r>
              <a:rPr kumimoji="1" lang="ja-JP" altLang="en-US" sz="3600" dirty="0" smtClean="0">
                <a:solidFill>
                  <a:schemeClr val="bg1"/>
                </a:solidFill>
                <a:latin typeface="メイリオ" panose="020B0604030504040204" pitchFamily="50" charset="-128"/>
                <a:ea typeface="メイリオ" panose="020B0604030504040204" pitchFamily="50" charset="-128"/>
              </a:rPr>
              <a:t>打突</a:t>
            </a:r>
            <a:endParaRPr kumimoji="1" lang="ja-JP" altLang="en-US" sz="360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458834" y="5275729"/>
            <a:ext cx="2412796" cy="830997"/>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●相手の打突部位</a:t>
            </a:r>
            <a:r>
              <a:rPr lang="ja-JP" altLang="en-US" sz="1600" b="1" dirty="0" smtClean="0">
                <a:latin typeface="メイリオ" panose="020B0604030504040204" pitchFamily="50" charset="-128"/>
                <a:ea typeface="メイリオ" panose="020B0604030504040204" pitchFamily="50" charset="-128"/>
              </a:rPr>
              <a:t>を</a:t>
            </a:r>
            <a:endParaRPr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　</a:t>
            </a:r>
            <a:r>
              <a:rPr kumimoji="1" lang="ja-JP" altLang="en-US" sz="1600" b="1" dirty="0" smtClean="0">
                <a:latin typeface="メイリオ" panose="020B0604030504040204" pitchFamily="50" charset="-128"/>
                <a:ea typeface="メイリオ" panose="020B0604030504040204" pitchFamily="50" charset="-128"/>
              </a:rPr>
              <a:t>自分の竹刀の打突部</a:t>
            </a:r>
            <a:endParaRPr kumimoji="1" lang="en-US" altLang="ja-JP" sz="1600" b="1"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正しく打つ！</a:t>
            </a:r>
            <a:endParaRPr kumimoji="1" lang="ja-JP" altLang="en-US" sz="1600" b="1" dirty="0">
              <a:latin typeface="メイリオ" panose="020B0604030504040204" pitchFamily="50" charset="-128"/>
              <a:ea typeface="メイリオ" panose="020B0604030504040204" pitchFamily="50" charset="-128"/>
            </a:endParaRPr>
          </a:p>
        </p:txBody>
      </p:sp>
      <p:sp>
        <p:nvSpPr>
          <p:cNvPr id="13" name="左カーブ矢印 12"/>
          <p:cNvSpPr/>
          <p:nvPr/>
        </p:nvSpPr>
        <p:spPr>
          <a:xfrm rot="6597944">
            <a:off x="1779293" y="5050980"/>
            <a:ext cx="510295" cy="20231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470306" y="3596672"/>
            <a:ext cx="1108844" cy="646331"/>
          </a:xfrm>
          <a:prstGeom prst="rect">
            <a:avLst/>
          </a:prstGeom>
          <a:solidFill>
            <a:srgbClr val="F715E7"/>
          </a:solidFill>
          <a:effectLst/>
        </p:spPr>
        <p:txBody>
          <a:bodyPr wrap="square" rtlCol="0">
            <a:spAutoFit/>
          </a:bodyPr>
          <a:lstStyle/>
          <a:p>
            <a:r>
              <a:rPr kumimoji="1" lang="ja-JP" altLang="en-US" sz="3600" dirty="0" smtClean="0">
                <a:solidFill>
                  <a:schemeClr val="bg1"/>
                </a:solidFill>
                <a:latin typeface="メイリオ" panose="020B0604030504040204" pitchFamily="50" charset="-128"/>
                <a:ea typeface="メイリオ" panose="020B0604030504040204" pitchFamily="50" charset="-128"/>
              </a:rPr>
              <a:t>残心</a:t>
            </a:r>
            <a:endParaRPr kumimoji="1" lang="ja-JP" altLang="en-US" sz="3600" dirty="0">
              <a:solidFill>
                <a:schemeClr val="bg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280139" y="4356596"/>
            <a:ext cx="2078601" cy="830997"/>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●打った後、油断しないで素早く</a:t>
            </a:r>
            <a:r>
              <a:rPr lang="ja-JP" altLang="en-US" sz="1600" b="1" dirty="0" smtClean="0">
                <a:latin typeface="メイリオ" panose="020B0604030504040204" pitchFamily="50" charset="-128"/>
                <a:ea typeface="メイリオ" panose="020B0604030504040204" pitchFamily="50" charset="-128"/>
              </a:rPr>
              <a:t>相手に対応できる構え</a:t>
            </a:r>
            <a:endParaRPr kumimoji="1" lang="ja-JP" altLang="en-US" sz="1600" b="1" dirty="0">
              <a:latin typeface="メイリオ" panose="020B0604030504040204" pitchFamily="50" charset="-128"/>
              <a:ea typeface="メイリオ" panose="020B0604030504040204" pitchFamily="50" charset="-128"/>
            </a:endParaRPr>
          </a:p>
        </p:txBody>
      </p:sp>
      <p:sp>
        <p:nvSpPr>
          <p:cNvPr id="12" name="爆発 1 11"/>
          <p:cNvSpPr/>
          <p:nvPr/>
        </p:nvSpPr>
        <p:spPr>
          <a:xfrm>
            <a:off x="4363200" y="5156814"/>
            <a:ext cx="2363770" cy="159898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HGP創英角ﾎﾟｯﾌﾟ体" panose="040B0A00000000000000" pitchFamily="50" charset="-128"/>
                <a:ea typeface="HGP創英角ﾎﾟｯﾌﾟ体" panose="040B0A00000000000000" pitchFamily="50" charset="-128"/>
              </a:rPr>
              <a:t>チャンス</a:t>
            </a:r>
            <a:r>
              <a:rPr kumimoji="1" lang="ja-JP" altLang="en-US" sz="1600" dirty="0" err="1" smtClean="0">
                <a:latin typeface="HGP創英角ﾎﾟｯﾌﾟ体" panose="040B0A00000000000000" pitchFamily="50" charset="-128"/>
                <a:ea typeface="HGP創英角ﾎﾟｯﾌﾟ体" panose="040B0A00000000000000" pitchFamily="50" charset="-128"/>
              </a:rPr>
              <a:t>た</a:t>
            </a:r>
            <a:r>
              <a:rPr kumimoji="1" lang="ja-JP" altLang="en-US" sz="1600" dirty="0" smtClean="0">
                <a:latin typeface="HGP創英角ﾎﾟｯﾌﾟ体" panose="040B0A00000000000000" pitchFamily="50" charset="-128"/>
                <a:ea typeface="HGP創英角ﾎﾟｯﾌﾟ体" panose="040B0A00000000000000" pitchFamily="50" charset="-128"/>
              </a:rPr>
              <a:t>！</a:t>
            </a:r>
            <a:endParaRPr kumimoji="1" lang="ja-JP" altLang="en-US" sz="1600" dirty="0">
              <a:latin typeface="HGP創英角ﾎﾟｯﾌﾟ体" panose="040B0A00000000000000" pitchFamily="50" charset="-128"/>
              <a:ea typeface="HGP創英角ﾎﾟｯﾌﾟ体" panose="040B0A00000000000000" pitchFamily="50" charset="-128"/>
            </a:endParaRPr>
          </a:p>
        </p:txBody>
      </p:sp>
      <p:sp>
        <p:nvSpPr>
          <p:cNvPr id="16" name="テキスト ボックス 15"/>
          <p:cNvSpPr txBox="1"/>
          <p:nvPr/>
        </p:nvSpPr>
        <p:spPr>
          <a:xfrm>
            <a:off x="1810546" y="2430509"/>
            <a:ext cx="3467616" cy="584775"/>
          </a:xfrm>
          <a:prstGeom prst="rect">
            <a:avLst/>
          </a:prstGeom>
          <a:noFill/>
        </p:spPr>
        <p:txBody>
          <a:bodyPr wrap="none" rtlCol="0">
            <a:spAutoFit/>
          </a:bodyPr>
          <a:lstStyle/>
          <a:p>
            <a:r>
              <a:rPr kumimoji="1" lang="ja-JP" altLang="en-US" sz="3200" dirty="0" smtClean="0">
                <a:solidFill>
                  <a:srgbClr val="FF0000"/>
                </a:solidFill>
                <a:latin typeface="メイリオ" panose="020B0604030504040204" pitchFamily="50" charset="-128"/>
                <a:ea typeface="メイリオ" panose="020B0604030504040204" pitchFamily="50" charset="-128"/>
              </a:rPr>
              <a:t>中段の構えに戻る</a:t>
            </a:r>
            <a:endParaRPr kumimoji="1" lang="ja-JP" altLang="en-US" sz="3200" dirty="0">
              <a:solidFill>
                <a:srgbClr val="FF0000"/>
              </a:solidFill>
              <a:latin typeface="メイリオ" panose="020B0604030504040204" pitchFamily="50" charset="-128"/>
              <a:ea typeface="メイリオ" panose="020B0604030504040204" pitchFamily="50" charset="-128"/>
            </a:endParaRPr>
          </a:p>
        </p:txBody>
      </p:sp>
      <p:sp>
        <p:nvSpPr>
          <p:cNvPr id="17" name="左カーブ矢印 16"/>
          <p:cNvSpPr/>
          <p:nvPr/>
        </p:nvSpPr>
        <p:spPr>
          <a:xfrm rot="13749418">
            <a:off x="1147273" y="1590357"/>
            <a:ext cx="510295" cy="20231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4" name="図 23"/>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p:blipFill>
        <p:spPr>
          <a:xfrm>
            <a:off x="7094988" y="4957140"/>
            <a:ext cx="1329951" cy="1738787"/>
          </a:xfrm>
          <a:prstGeom prst="rect">
            <a:avLst/>
          </a:prstGeom>
        </p:spPr>
      </p:pic>
    </p:spTree>
    <p:extLst>
      <p:ext uri="{BB962C8B-B14F-4D97-AF65-F5344CB8AC3E}">
        <p14:creationId xmlns:p14="http://schemas.microsoft.com/office/powerpoint/2010/main" val="100958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18</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正方形/長方形 4"/>
          <p:cNvSpPr/>
          <p:nvPr/>
        </p:nvSpPr>
        <p:spPr>
          <a:xfrm>
            <a:off x="298325" y="1552932"/>
            <a:ext cx="8530046" cy="4154984"/>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rPr>
              <a:t>〇技の特徴</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相手</a:t>
            </a:r>
            <a:r>
              <a:rPr lang="ja-JP" altLang="en-US" dirty="0">
                <a:latin typeface="メイリオ" panose="020B0604030504040204" pitchFamily="50" charset="-128"/>
                <a:ea typeface="メイリオ" panose="020B0604030504040204" pitchFamily="50" charset="-128"/>
              </a:rPr>
              <a:t>が攻め込もう，または，打ち込もうとする時に</a:t>
            </a:r>
            <a:r>
              <a:rPr lang="ja-JP" altLang="en-US" dirty="0" smtClean="0">
                <a:latin typeface="メイリオ" panose="020B0604030504040204" pitchFamily="50" charset="-128"/>
                <a:ea typeface="メイリオ" panose="020B0604030504040204" pitchFamily="50" charset="-128"/>
              </a:rPr>
              <a:t>，すかさず踏み込んで</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正面を打つ。</a:t>
            </a:r>
            <a:endParaRPr lang="en-US" altLang="ja-JP" dirty="0" smtClean="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〇習熟段階に応じた練習方法</a:t>
            </a:r>
            <a:endParaRPr lang="en-US" altLang="ja-JP" dirty="0">
              <a:latin typeface="メイリオ" panose="020B0604030504040204" pitchFamily="50" charset="-128"/>
              <a:ea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初期</a:t>
            </a:r>
            <a:r>
              <a:rPr lang="ja-JP" altLang="en-US" dirty="0">
                <a:latin typeface="メイリオ" panose="020B0604030504040204" pitchFamily="50" charset="-128"/>
                <a:ea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rPr>
              <a:t>段階</a:t>
            </a:r>
            <a:r>
              <a:rPr lang="en-US" altLang="ja-JP" dirty="0" smtClean="0">
                <a:latin typeface="メイリオ" panose="020B0604030504040204" pitchFamily="50" charset="-128"/>
                <a:ea typeface="メイリオ" panose="020B0604030504040204" pitchFamily="50" charset="-128"/>
              </a:rPr>
              <a:t>》</a:t>
            </a:r>
          </a:p>
          <a:p>
            <a:r>
              <a:rPr lang="ja-JP" altLang="en-US" dirty="0" smtClean="0">
                <a:latin typeface="メイリオ" panose="020B0604030504040204" pitchFamily="50" charset="-128"/>
                <a:ea typeface="メイリオ" panose="020B0604030504040204" pitchFamily="50" charset="-128"/>
              </a:rPr>
              <a:t>　　相手</a:t>
            </a:r>
            <a:r>
              <a:rPr lang="ja-JP" altLang="en-US" dirty="0">
                <a:latin typeface="メイリオ" panose="020B0604030504040204" pitchFamily="50" charset="-128"/>
                <a:ea typeface="メイリオ" panose="020B0604030504040204" pitchFamily="50" charset="-128"/>
              </a:rPr>
              <a:t>が自分の打てる距離</a:t>
            </a:r>
            <a:r>
              <a:rPr lang="ja-JP" altLang="en-US" dirty="0" smtClean="0">
                <a:latin typeface="メイリオ" panose="020B0604030504040204" pitchFamily="50" charset="-128"/>
                <a:ea typeface="メイリオ" panose="020B0604030504040204" pitchFamily="50" charset="-128"/>
              </a:rPr>
              <a:t>に近付いたら，</a:t>
            </a:r>
            <a:r>
              <a:rPr lang="ja-JP" altLang="en-US" dirty="0">
                <a:latin typeface="メイリオ" panose="020B0604030504040204" pitchFamily="50" charset="-128"/>
                <a:ea typeface="メイリオ" panose="020B0604030504040204" pitchFamily="50" charset="-128"/>
              </a:rPr>
              <a:t>すかさず打つようにする</a:t>
            </a:r>
            <a:r>
              <a:rPr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初期の段階より進んだ段階</a:t>
            </a:r>
            <a:r>
              <a:rPr lang="en-US" altLang="ja-JP" dirty="0" smtClean="0">
                <a:latin typeface="メイリオ" panose="020B0604030504040204" pitchFamily="50" charset="-128"/>
                <a:ea typeface="メイリオ" panose="020B0604030504040204" pitchFamily="50" charset="-128"/>
              </a:rPr>
              <a:t>》</a:t>
            </a:r>
          </a:p>
          <a:p>
            <a:r>
              <a:rPr lang="ja-JP" altLang="en-US" dirty="0" smtClean="0">
                <a:latin typeface="メイリオ" panose="020B0604030504040204" pitchFamily="50" charset="-128"/>
                <a:ea typeface="メイリオ" panose="020B0604030504040204" pitchFamily="50" charset="-128"/>
              </a:rPr>
              <a:t>　　相手</a:t>
            </a:r>
            <a:r>
              <a:rPr lang="ja-JP" altLang="en-US" dirty="0">
                <a:latin typeface="メイリオ" panose="020B0604030504040204" pitchFamily="50" charset="-128"/>
                <a:ea typeface="メイリオ" panose="020B0604030504040204" pitchFamily="50" charset="-128"/>
              </a:rPr>
              <a:t>が攻めて出ようとする動作や</a:t>
            </a:r>
            <a:r>
              <a:rPr lang="ja-JP" altLang="en-US" dirty="0" smtClean="0">
                <a:latin typeface="メイリオ" panose="020B0604030504040204" pitchFamily="50" charset="-128"/>
                <a:ea typeface="メイリオ" panose="020B0604030504040204" pitchFamily="50" charset="-128"/>
              </a:rPr>
              <a:t>打突しようとする動作，</a:t>
            </a:r>
            <a:r>
              <a:rPr lang="ja-JP" altLang="en-US" dirty="0">
                <a:latin typeface="メイリオ" panose="020B0604030504040204" pitchFamily="50" charset="-128"/>
                <a:ea typeface="メイリオ" panose="020B0604030504040204" pitchFamily="50" charset="-128"/>
              </a:rPr>
              <a:t>さらには，気</a:t>
            </a:r>
            <a:r>
              <a:rPr lang="ja-JP" altLang="en-US" dirty="0" smtClean="0">
                <a:latin typeface="メイリオ" panose="020B0604030504040204" pitchFamily="50" charset="-128"/>
                <a:ea typeface="メイリオ" panose="020B0604030504040204" pitchFamily="50" charset="-128"/>
              </a:rPr>
              <a:t>の</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働き</a:t>
            </a:r>
            <a:r>
              <a:rPr lang="ja-JP" altLang="en-US" dirty="0">
                <a:latin typeface="メイリオ" panose="020B0604030504040204" pitchFamily="50" charset="-128"/>
                <a:ea typeface="メイリオ" panose="020B0604030504040204" pitchFamily="50" charset="-128"/>
              </a:rPr>
              <a:t>をとらえて</a:t>
            </a:r>
            <a:r>
              <a:rPr lang="ja-JP" altLang="en-US" dirty="0" smtClean="0">
                <a:latin typeface="メイリオ" panose="020B0604030504040204" pitchFamily="50" charset="-128"/>
                <a:ea typeface="メイリオ" panose="020B0604030504040204" pitchFamily="50" charset="-128"/>
              </a:rPr>
              <a:t>，*先</a:t>
            </a:r>
            <a:r>
              <a:rPr lang="ja-JP" altLang="en-US" dirty="0">
                <a:latin typeface="メイリオ" panose="020B0604030504040204" pitchFamily="50" charset="-128"/>
                <a:ea typeface="メイリオ" panose="020B0604030504040204" pitchFamily="50" charset="-128"/>
              </a:rPr>
              <a:t>の技で打てるようにする。</a:t>
            </a:r>
          </a:p>
          <a:p>
            <a:pPr algn="r"/>
            <a:r>
              <a:rPr lang="ja-JP" altLang="en-US" sz="1200" dirty="0">
                <a:latin typeface="メイリオ" panose="020B0604030504040204" pitchFamily="50" charset="-128"/>
                <a:ea typeface="メイリオ" panose="020B0604030504040204" pitchFamily="50" charset="-128"/>
              </a:rPr>
              <a:t>＊先の技･･･相手の心の動き，身体の動きを事前にとらえて，自分から先にしかけていく技のこと</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〇ポイント</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相手</a:t>
            </a:r>
            <a:r>
              <a:rPr lang="ja-JP" altLang="en-US" dirty="0">
                <a:latin typeface="メイリオ" panose="020B0604030504040204" pitchFamily="50" charset="-128"/>
                <a:ea typeface="メイリオ" panose="020B0604030504040204" pitchFamily="50" charset="-128"/>
              </a:rPr>
              <a:t>が打ってきてから，または相手に攻められてから打ち込むのでは</a:t>
            </a:r>
            <a:r>
              <a:rPr lang="ja-JP" altLang="en-US" dirty="0" smtClean="0">
                <a:latin typeface="メイリオ" panose="020B0604030504040204" pitchFamily="50" charset="-128"/>
                <a:ea typeface="メイリオ" panose="020B0604030504040204" pitchFamily="50" charset="-128"/>
              </a:rPr>
              <a:t>遅い</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ため</a:t>
            </a:r>
            <a:r>
              <a:rPr lang="ja-JP" altLang="en-US" dirty="0">
                <a:latin typeface="メイリオ" panose="020B0604030504040204" pitchFamily="50" charset="-128"/>
                <a:ea typeface="メイリオ" panose="020B0604030504040204" pitchFamily="50" charset="-128"/>
              </a:rPr>
              <a:t>，相手が攻めよう，打とうとする</a:t>
            </a:r>
            <a:r>
              <a:rPr lang="ja-JP" altLang="en-US" dirty="0" smtClean="0">
                <a:latin typeface="メイリオ" panose="020B0604030504040204" pitchFamily="50" charset="-128"/>
                <a:ea typeface="メイリオ" panose="020B0604030504040204" pitchFamily="50" charset="-128"/>
              </a:rPr>
              <a:t>その起こりを</a:t>
            </a:r>
            <a:r>
              <a:rPr lang="ja-JP" altLang="en-US" dirty="0">
                <a:latin typeface="メイリオ" panose="020B0604030504040204" pitchFamily="50" charset="-128"/>
                <a:ea typeface="メイリオ" panose="020B0604030504040204" pitchFamily="50" charset="-128"/>
              </a:rPr>
              <a:t>打てるように気力を</a:t>
            </a:r>
            <a:r>
              <a:rPr lang="ja-JP" altLang="en-US" dirty="0" smtClean="0">
                <a:latin typeface="メイリオ" panose="020B0604030504040204" pitchFamily="50" charset="-128"/>
                <a:ea typeface="メイリオ" panose="020B0604030504040204" pitchFamily="50" charset="-128"/>
              </a:rPr>
              <a:t>充実</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させて</a:t>
            </a:r>
            <a:r>
              <a:rPr lang="ja-JP" altLang="en-US" dirty="0">
                <a:latin typeface="メイリオ" panose="020B0604030504040204" pitchFamily="50" charset="-128"/>
                <a:ea typeface="メイリオ" panose="020B0604030504040204" pitchFamily="50" charset="-128"/>
              </a:rPr>
              <a:t>おき，打突のときは，身体全体を使い，思い切って打つようにする</a:t>
            </a:r>
            <a:r>
              <a:rPr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29474" y="729884"/>
            <a:ext cx="5190810" cy="400110"/>
          </a:xfrm>
          <a:prstGeom prst="rect">
            <a:avLst/>
          </a:prstGeom>
          <a:solidFill>
            <a:schemeClr val="bg1"/>
          </a:solidFill>
          <a:ln>
            <a:solidFill>
              <a:schemeClr val="tx1"/>
            </a:solidFill>
          </a:ln>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基本</a:t>
            </a:r>
            <a:r>
              <a:rPr kumimoji="1" lang="ja-JP" altLang="en-US" sz="2000" dirty="0" smtClean="0">
                <a:latin typeface="メイリオ" panose="020B0604030504040204" pitchFamily="50" charset="-128"/>
                <a:ea typeface="メイリオ" panose="020B0604030504040204" pitchFamily="50" charset="-128"/>
              </a:rPr>
              <a:t>となる技の一例：出</a:t>
            </a:r>
            <a:r>
              <a:rPr kumimoji="1" lang="ja-JP" altLang="en-US" sz="2000" dirty="0" err="1">
                <a:latin typeface="メイリオ" panose="020B0604030504040204" pitchFamily="50" charset="-128"/>
                <a:ea typeface="メイリオ" panose="020B0604030504040204" pitchFamily="50" charset="-128"/>
              </a:rPr>
              <a:t>ばな</a:t>
            </a:r>
            <a:r>
              <a:rPr kumimoji="1" lang="ja-JP" altLang="en-US" sz="2000" dirty="0" smtClean="0">
                <a:latin typeface="メイリオ" panose="020B0604030504040204" pitchFamily="50" charset="-128"/>
                <a:ea typeface="メイリオ" panose="020B0604030504040204" pitchFamily="50" charset="-128"/>
              </a:rPr>
              <a:t>面</a:t>
            </a:r>
            <a:endParaRPr kumimoji="1" lang="ja-JP" altLang="en-US" sz="20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4563348" y="5707916"/>
            <a:ext cx="4467497" cy="830997"/>
          </a:xfrm>
          <a:prstGeom prst="rect">
            <a:avLst/>
          </a:prstGeom>
        </p:spPr>
        <p:txBody>
          <a:bodyPr wrap="square">
            <a:spAutoFit/>
          </a:bodyPr>
          <a:lstStyle/>
          <a:p>
            <a:r>
              <a:rPr lang="en-US" altLang="ja-JP" sz="1200" dirty="0" smtClean="0">
                <a:latin typeface="ＭＳ 明朝" panose="02020609040205080304" pitchFamily="17" charset="-128"/>
                <a:ea typeface="ＭＳ 明朝" panose="02020609040205080304" pitchFamily="17" charset="-128"/>
              </a:rPr>
              <a:t>【</a:t>
            </a:r>
            <a:r>
              <a:rPr lang="ja-JP" altLang="en-US" sz="1200" dirty="0" smtClean="0">
                <a:latin typeface="ＭＳ 明朝" panose="02020609040205080304" pitchFamily="17" charset="-128"/>
                <a:ea typeface="ＭＳ 明朝" panose="02020609040205080304" pitchFamily="17" charset="-128"/>
              </a:rPr>
              <a:t>出典</a:t>
            </a:r>
            <a:r>
              <a:rPr lang="en-US" altLang="ja-JP" sz="1200" dirty="0" smtClean="0">
                <a:latin typeface="ＭＳ 明朝" panose="02020609040205080304" pitchFamily="17" charset="-128"/>
                <a:ea typeface="ＭＳ 明朝" panose="02020609040205080304" pitchFamily="17" charset="-128"/>
              </a:rPr>
              <a:t>】</a:t>
            </a:r>
          </a:p>
          <a:p>
            <a:r>
              <a:rPr lang="ja-JP" altLang="en-US" sz="1200" dirty="0" smtClean="0">
                <a:latin typeface="ＭＳ 明朝" panose="02020609040205080304" pitchFamily="17" charset="-128"/>
                <a:ea typeface="ＭＳ 明朝" panose="02020609040205080304" pitchFamily="17" charset="-128"/>
              </a:rPr>
              <a:t>新しい</a:t>
            </a:r>
            <a:r>
              <a:rPr lang="ja-JP" altLang="en-US" sz="1200" dirty="0">
                <a:latin typeface="ＭＳ 明朝" panose="02020609040205080304" pitchFamily="17" charset="-128"/>
                <a:ea typeface="ＭＳ 明朝" panose="02020609040205080304" pitchFamily="17" charset="-128"/>
              </a:rPr>
              <a:t>学習指導要領に基づく剣道指導に向けて</a:t>
            </a:r>
          </a:p>
          <a:p>
            <a:r>
              <a:rPr lang="ja-JP" altLang="en-US" sz="1200" dirty="0">
                <a:latin typeface="ＭＳ 明朝" panose="02020609040205080304" pitchFamily="17" charset="-128"/>
                <a:ea typeface="ＭＳ 明朝" panose="02020609040205080304" pitchFamily="17" charset="-128"/>
              </a:rPr>
              <a:t>（学校体育実技指導資料第</a:t>
            </a:r>
            <a:r>
              <a:rPr lang="en-US" altLang="ja-JP" sz="1200" dirty="0">
                <a:latin typeface="ＭＳ 明朝" panose="02020609040205080304" pitchFamily="17" charset="-128"/>
                <a:ea typeface="ＭＳ 明朝" panose="02020609040205080304" pitchFamily="17" charset="-128"/>
              </a:rPr>
              <a:t>1</a:t>
            </a:r>
            <a:r>
              <a:rPr lang="ja-JP" altLang="en-US" sz="1200" dirty="0">
                <a:latin typeface="ＭＳ 明朝" panose="02020609040205080304" pitchFamily="17" charset="-128"/>
                <a:ea typeface="ＭＳ 明朝" panose="02020609040205080304" pitchFamily="17" charset="-128"/>
              </a:rPr>
              <a:t>集「剣道指導の手引」参考資料）</a:t>
            </a:r>
          </a:p>
          <a:p>
            <a:pPr algn="r"/>
            <a:r>
              <a:rPr lang="ja-JP" altLang="en-US" sz="1200" dirty="0">
                <a:latin typeface="ＭＳ 明朝" panose="02020609040205080304" pitchFamily="17" charset="-128"/>
                <a:ea typeface="ＭＳ 明朝" panose="02020609040205080304" pitchFamily="17" charset="-128"/>
              </a:rPr>
              <a:t>平成２２年３月文部科学省</a:t>
            </a:r>
          </a:p>
        </p:txBody>
      </p:sp>
    </p:spTree>
    <p:extLst>
      <p:ext uri="{BB962C8B-B14F-4D97-AF65-F5344CB8AC3E}">
        <p14:creationId xmlns:p14="http://schemas.microsoft.com/office/powerpoint/2010/main" val="667179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2702555" y="1306575"/>
            <a:ext cx="639058" cy="1052566"/>
          </a:xfrm>
          <a:prstGeom prst="rect">
            <a:avLst/>
          </a:prstGeom>
        </p:spPr>
      </p:pic>
      <p:pic>
        <p:nvPicPr>
          <p:cNvPr id="25" name="図 24"/>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a:off x="2312919" y="2927456"/>
            <a:ext cx="1122612" cy="1779957"/>
          </a:xfrm>
          <a:prstGeom prst="rect">
            <a:avLst/>
          </a:prstGeom>
        </p:spPr>
      </p:pic>
      <p:pic>
        <p:nvPicPr>
          <p:cNvPr id="23" name="図 22"/>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a:off x="6486898" y="665948"/>
            <a:ext cx="636459" cy="1048285"/>
          </a:xfrm>
          <a:prstGeom prst="rect">
            <a:avLst/>
          </a:prstGeom>
        </p:spPr>
      </p:pic>
      <p:sp>
        <p:nvSpPr>
          <p:cNvPr id="9" name="左カーブ矢印 8"/>
          <p:cNvSpPr/>
          <p:nvPr/>
        </p:nvSpPr>
        <p:spPr>
          <a:xfrm rot="1582207">
            <a:off x="7037596" y="1799141"/>
            <a:ext cx="1094189" cy="4296256"/>
          </a:xfrm>
          <a:prstGeom prst="curvedLeftArrow">
            <a:avLst>
              <a:gd name="adj1" fmla="val 25000"/>
              <a:gd name="adj2" fmla="val 50000"/>
              <a:gd name="adj3" fmla="val 297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19</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280139" y="666236"/>
            <a:ext cx="4419786" cy="523220"/>
          </a:xfrm>
          <a:prstGeom prst="rect">
            <a:avLst/>
          </a:prstGeom>
          <a:solidFill>
            <a:schemeClr val="bg1"/>
          </a:solidFill>
          <a:ln>
            <a:solidFill>
              <a:schemeClr val="tx1"/>
            </a:solidFill>
          </a:ln>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「出</a:t>
            </a:r>
            <a:r>
              <a:rPr kumimoji="1" lang="ja-JP" altLang="en-US" sz="2800" dirty="0" err="1" smtClean="0">
                <a:latin typeface="メイリオ" panose="020B0604030504040204" pitchFamily="50" charset="-128"/>
                <a:ea typeface="メイリオ" panose="020B0604030504040204" pitchFamily="50" charset="-128"/>
              </a:rPr>
              <a:t>ばな</a:t>
            </a:r>
            <a:r>
              <a:rPr kumimoji="1" lang="ja-JP" altLang="en-US" sz="2800" dirty="0" smtClean="0">
                <a:latin typeface="メイリオ" panose="020B0604030504040204" pitchFamily="50" charset="-128"/>
                <a:ea typeface="メイリオ" panose="020B0604030504040204" pitchFamily="50" charset="-128"/>
              </a:rPr>
              <a:t>面」を取る流れ</a:t>
            </a:r>
            <a:endParaRPr kumimoji="1" lang="ja-JP" altLang="en-US" sz="28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255221" y="1801292"/>
            <a:ext cx="1467068" cy="400110"/>
          </a:xfrm>
          <a:prstGeom prst="rect">
            <a:avLst/>
          </a:prstGeom>
          <a:noFill/>
        </p:spPr>
        <p:txBody>
          <a:bodyPr wrap="none" rtlCol="0">
            <a:spAutoFit/>
          </a:bodyPr>
          <a:lstStyle/>
          <a:p>
            <a:r>
              <a:rPr kumimoji="1" lang="ja-JP" altLang="en-US" sz="2000" b="1" dirty="0" smtClean="0">
                <a:solidFill>
                  <a:srgbClr val="FF0000"/>
                </a:solidFill>
                <a:latin typeface="メイリオ" panose="020B0604030504040204" pitchFamily="50" charset="-128"/>
                <a:ea typeface="メイリオ" panose="020B0604030504040204" pitchFamily="50" charset="-128"/>
              </a:rPr>
              <a:t>中段の構え</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6684101" y="2150341"/>
            <a:ext cx="980380" cy="400110"/>
          </a:xfrm>
          <a:prstGeom prst="rect">
            <a:avLst/>
          </a:prstGeom>
          <a:solidFill>
            <a:srgbClr val="F715E7"/>
          </a:solidFill>
          <a:effectLst/>
        </p:spPr>
        <p:txBody>
          <a:bodyPr wrap="square" rtlCol="0">
            <a:spAutoFit/>
          </a:bodyPr>
          <a:lstStyle/>
          <a:p>
            <a:r>
              <a:rPr kumimoji="1" lang="ja-JP" altLang="en-US" sz="2000" b="1" dirty="0" smtClean="0">
                <a:solidFill>
                  <a:schemeClr val="bg1"/>
                </a:solidFill>
                <a:latin typeface="メイリオ" panose="020B0604030504040204" pitchFamily="50" charset="-128"/>
                <a:ea typeface="メイリオ" panose="020B0604030504040204" pitchFamily="50" charset="-128"/>
              </a:rPr>
              <a:t>攻める</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5583461" y="2615883"/>
            <a:ext cx="3932817" cy="830997"/>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●打突のための機会をつくる</a:t>
            </a:r>
            <a:endParaRPr kumimoji="1" lang="en-US" altLang="ja-JP" sz="1600" b="1"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・自分から仕掛ける</a:t>
            </a:r>
            <a:endParaRPr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　</a:t>
            </a:r>
            <a:r>
              <a:rPr kumimoji="1" lang="ja-JP" altLang="en-US" sz="1600" b="1" dirty="0" smtClean="0">
                <a:latin typeface="メイリオ" panose="020B0604030504040204" pitchFamily="50" charset="-128"/>
                <a:ea typeface="メイリオ" panose="020B0604030504040204" pitchFamily="50" charset="-128"/>
              </a:rPr>
              <a:t>　・相手の動きに応じて</a:t>
            </a:r>
            <a:endParaRPr kumimoji="1" lang="ja-JP" altLang="en-US" sz="16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5580745" y="3400876"/>
            <a:ext cx="2968411" cy="584775"/>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●相手との間合いを計る</a:t>
            </a:r>
            <a:endParaRPr kumimoji="1" lang="en-US" altLang="ja-JP" sz="1600" b="1"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・距離、空間</a:t>
            </a:r>
            <a:endParaRPr kumimoji="1" lang="ja-JP" altLang="en-US" sz="1600" b="1"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081428" y="4808653"/>
            <a:ext cx="720026" cy="400110"/>
          </a:xfrm>
          <a:prstGeom prst="rect">
            <a:avLst/>
          </a:prstGeom>
          <a:solidFill>
            <a:srgbClr val="F715E7"/>
          </a:solidFill>
          <a:effectLst/>
        </p:spPr>
        <p:txBody>
          <a:bodyPr wrap="square" rtlCol="0">
            <a:spAutoFit/>
          </a:bodyPr>
          <a:lstStyle/>
          <a:p>
            <a:r>
              <a:rPr kumimoji="1" lang="ja-JP" altLang="en-US" sz="2000" b="1" dirty="0" smtClean="0">
                <a:solidFill>
                  <a:schemeClr val="bg1"/>
                </a:solidFill>
                <a:latin typeface="メイリオ" panose="020B0604030504040204" pitchFamily="50" charset="-128"/>
                <a:ea typeface="メイリオ" panose="020B0604030504040204" pitchFamily="50" charset="-128"/>
              </a:rPr>
              <a:t>打突</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458834" y="5275729"/>
            <a:ext cx="2412796" cy="830997"/>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●相手の打突部位</a:t>
            </a:r>
            <a:r>
              <a:rPr lang="ja-JP" altLang="en-US" sz="1600" b="1" dirty="0" smtClean="0">
                <a:latin typeface="メイリオ" panose="020B0604030504040204" pitchFamily="50" charset="-128"/>
                <a:ea typeface="メイリオ" panose="020B0604030504040204" pitchFamily="50" charset="-128"/>
              </a:rPr>
              <a:t>を</a:t>
            </a:r>
            <a:endParaRPr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　</a:t>
            </a:r>
            <a:r>
              <a:rPr kumimoji="1" lang="ja-JP" altLang="en-US" sz="1600" b="1" dirty="0" smtClean="0">
                <a:latin typeface="メイリオ" panose="020B0604030504040204" pitchFamily="50" charset="-128"/>
                <a:ea typeface="メイリオ" panose="020B0604030504040204" pitchFamily="50" charset="-128"/>
              </a:rPr>
              <a:t>自分の竹刀の打突部</a:t>
            </a:r>
            <a:endParaRPr kumimoji="1" lang="en-US" altLang="ja-JP" sz="1600" b="1"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正しく打つ！</a:t>
            </a:r>
            <a:endParaRPr kumimoji="1" lang="ja-JP" altLang="en-US" sz="1600" b="1" dirty="0">
              <a:latin typeface="メイリオ" panose="020B0604030504040204" pitchFamily="50" charset="-128"/>
              <a:ea typeface="メイリオ" panose="020B0604030504040204" pitchFamily="50" charset="-128"/>
            </a:endParaRPr>
          </a:p>
        </p:txBody>
      </p:sp>
      <p:sp>
        <p:nvSpPr>
          <p:cNvPr id="13" name="左カーブ矢印 12"/>
          <p:cNvSpPr/>
          <p:nvPr/>
        </p:nvSpPr>
        <p:spPr>
          <a:xfrm rot="6597944">
            <a:off x="1779293" y="5050980"/>
            <a:ext cx="510295" cy="20231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665995" y="3674702"/>
            <a:ext cx="744794" cy="400110"/>
          </a:xfrm>
          <a:prstGeom prst="rect">
            <a:avLst/>
          </a:prstGeom>
          <a:solidFill>
            <a:srgbClr val="F715E7"/>
          </a:solidFill>
          <a:effectLst/>
        </p:spPr>
        <p:txBody>
          <a:bodyPr wrap="square" rtlCol="0">
            <a:spAutoFit/>
          </a:bodyPr>
          <a:lstStyle/>
          <a:p>
            <a:r>
              <a:rPr kumimoji="1" lang="ja-JP" altLang="en-US" sz="2000" b="1" dirty="0" smtClean="0">
                <a:solidFill>
                  <a:schemeClr val="bg1"/>
                </a:solidFill>
                <a:latin typeface="メイリオ" panose="020B0604030504040204" pitchFamily="50" charset="-128"/>
                <a:ea typeface="メイリオ" panose="020B0604030504040204" pitchFamily="50" charset="-128"/>
              </a:rPr>
              <a:t>残心</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280139" y="4356596"/>
            <a:ext cx="2078601" cy="830997"/>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●打った後、油断しないで素早く</a:t>
            </a:r>
            <a:r>
              <a:rPr lang="ja-JP" altLang="en-US" sz="1600" b="1" dirty="0" smtClean="0">
                <a:latin typeface="メイリオ" panose="020B0604030504040204" pitchFamily="50" charset="-128"/>
                <a:ea typeface="メイリオ" panose="020B0604030504040204" pitchFamily="50" charset="-128"/>
              </a:rPr>
              <a:t>相手に対応できる構え</a:t>
            </a:r>
            <a:endParaRPr kumimoji="1" lang="ja-JP" altLang="en-US" sz="1600" b="1" dirty="0">
              <a:latin typeface="メイリオ" panose="020B0604030504040204" pitchFamily="50" charset="-128"/>
              <a:ea typeface="メイリオ" panose="020B0604030504040204" pitchFamily="50" charset="-128"/>
            </a:endParaRPr>
          </a:p>
        </p:txBody>
      </p:sp>
      <p:sp>
        <p:nvSpPr>
          <p:cNvPr id="12" name="爆発 1 11"/>
          <p:cNvSpPr/>
          <p:nvPr/>
        </p:nvSpPr>
        <p:spPr>
          <a:xfrm>
            <a:off x="4341092" y="5109198"/>
            <a:ext cx="2385878" cy="164659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HGP創英角ﾎﾟｯﾌﾟ体" panose="040B0A00000000000000" pitchFamily="50" charset="-128"/>
                <a:ea typeface="HGP創英角ﾎﾟｯﾌﾟ体" panose="040B0A00000000000000" pitchFamily="50" charset="-128"/>
              </a:rPr>
              <a:t>チャンス</a:t>
            </a:r>
            <a:r>
              <a:rPr kumimoji="1" lang="ja-JP" altLang="en-US" sz="1600" dirty="0" err="1" smtClean="0">
                <a:latin typeface="HGP創英角ﾎﾟｯﾌﾟ体" panose="040B0A00000000000000" pitchFamily="50" charset="-128"/>
                <a:ea typeface="HGP創英角ﾎﾟｯﾌﾟ体" panose="040B0A00000000000000" pitchFamily="50" charset="-128"/>
              </a:rPr>
              <a:t>た</a:t>
            </a:r>
            <a:r>
              <a:rPr kumimoji="1" lang="ja-JP" altLang="en-US" sz="1600" dirty="0" smtClean="0">
                <a:latin typeface="HGP創英角ﾎﾟｯﾌﾟ体" panose="040B0A00000000000000" pitchFamily="50" charset="-128"/>
                <a:ea typeface="HGP創英角ﾎﾟｯﾌﾟ体" panose="040B0A00000000000000" pitchFamily="50" charset="-128"/>
              </a:rPr>
              <a:t>！</a:t>
            </a:r>
            <a:endParaRPr kumimoji="1" lang="ja-JP" altLang="en-US" sz="1600" dirty="0">
              <a:latin typeface="HGP創英角ﾎﾟｯﾌﾟ体" panose="040B0A00000000000000" pitchFamily="50" charset="-128"/>
              <a:ea typeface="HGP創英角ﾎﾟｯﾌﾟ体" panose="040B0A00000000000000" pitchFamily="50" charset="-128"/>
            </a:endParaRPr>
          </a:p>
        </p:txBody>
      </p:sp>
      <p:sp>
        <p:nvSpPr>
          <p:cNvPr id="16" name="テキスト ボックス 15"/>
          <p:cNvSpPr txBox="1"/>
          <p:nvPr/>
        </p:nvSpPr>
        <p:spPr>
          <a:xfrm>
            <a:off x="1982446" y="2350396"/>
            <a:ext cx="2236510" cy="400110"/>
          </a:xfrm>
          <a:prstGeom prst="rect">
            <a:avLst/>
          </a:prstGeom>
          <a:noFill/>
        </p:spPr>
        <p:txBody>
          <a:bodyPr wrap="none" rtlCol="0">
            <a:spAutoFit/>
          </a:bodyPr>
          <a:lstStyle/>
          <a:p>
            <a:r>
              <a:rPr kumimoji="1" lang="ja-JP" altLang="en-US" sz="2000" b="1" dirty="0" smtClean="0">
                <a:solidFill>
                  <a:srgbClr val="FF0000"/>
                </a:solidFill>
                <a:latin typeface="メイリオ" panose="020B0604030504040204" pitchFamily="50" charset="-128"/>
                <a:ea typeface="メイリオ" panose="020B0604030504040204" pitchFamily="50" charset="-128"/>
              </a:rPr>
              <a:t>中段の構えに戻る</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17" name="左カーブ矢印 16"/>
          <p:cNvSpPr/>
          <p:nvPr/>
        </p:nvSpPr>
        <p:spPr>
          <a:xfrm rot="13749418">
            <a:off x="1147273" y="1590357"/>
            <a:ext cx="510295" cy="20231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4" name="図 23"/>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p:blipFill>
        <p:spPr>
          <a:xfrm>
            <a:off x="7294189" y="4608437"/>
            <a:ext cx="900430" cy="1177229"/>
          </a:xfrm>
          <a:prstGeom prst="rect">
            <a:avLst/>
          </a:prstGeom>
        </p:spPr>
      </p:pic>
      <p:sp>
        <p:nvSpPr>
          <p:cNvPr id="18" name="角丸四角形吹き出し 17"/>
          <p:cNvSpPr/>
          <p:nvPr/>
        </p:nvSpPr>
        <p:spPr>
          <a:xfrm>
            <a:off x="4095634" y="4068667"/>
            <a:ext cx="2918361" cy="1079539"/>
          </a:xfrm>
          <a:prstGeom prst="wedgeRoundRectCallout">
            <a:avLst>
              <a:gd name="adj1" fmla="val -60158"/>
              <a:gd name="adj2" fmla="val 29356"/>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メイリオ" panose="020B0604030504040204" pitchFamily="50" charset="-128"/>
                <a:ea typeface="メイリオ" panose="020B0604030504040204" pitchFamily="50" charset="-128"/>
              </a:rPr>
              <a:t>自分の「攻め」から相手が次の状態になる起こり</a:t>
            </a:r>
            <a:r>
              <a:rPr kumimoji="1" lang="ja-JP" altLang="en-US" sz="1200" b="1" dirty="0">
                <a:solidFill>
                  <a:schemeClr val="tx1"/>
                </a:solidFill>
                <a:latin typeface="メイリオ" panose="020B0604030504040204" pitchFamily="50" charset="-128"/>
                <a:ea typeface="メイリオ" panose="020B0604030504040204" pitchFamily="50" charset="-128"/>
              </a:rPr>
              <a:t>をとらえて面を打突する。</a:t>
            </a:r>
          </a:p>
          <a:p>
            <a:r>
              <a:rPr kumimoji="1" lang="ja-JP" altLang="en-US" sz="1200" b="1" dirty="0" smtClean="0">
                <a:solidFill>
                  <a:schemeClr val="tx1"/>
                </a:solidFill>
                <a:latin typeface="メイリオ" panose="020B0604030504040204" pitchFamily="50" charset="-128"/>
                <a:ea typeface="メイリオ" panose="020B0604030504040204" pitchFamily="50" charset="-128"/>
              </a:rPr>
              <a:t>・攻めて</a:t>
            </a:r>
            <a:r>
              <a:rPr kumimoji="1" lang="ja-JP" altLang="en-US" sz="1200" b="1" dirty="0">
                <a:solidFill>
                  <a:schemeClr val="tx1"/>
                </a:solidFill>
                <a:latin typeface="メイリオ" panose="020B0604030504040204" pitchFamily="50" charset="-128"/>
                <a:ea typeface="メイリオ" panose="020B0604030504040204" pitchFamily="50" charset="-128"/>
              </a:rPr>
              <a:t>出ようとする</a:t>
            </a:r>
            <a:r>
              <a:rPr kumimoji="1" lang="ja-JP" altLang="en-US" sz="1200" b="1" dirty="0" smtClean="0">
                <a:solidFill>
                  <a:schemeClr val="tx1"/>
                </a:solidFill>
                <a:latin typeface="メイリオ" panose="020B0604030504040204" pitchFamily="50" charset="-128"/>
                <a:ea typeface="メイリオ" panose="020B0604030504040204" pitchFamily="50" charset="-128"/>
              </a:rPr>
              <a:t>動作</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r>
              <a:rPr kumimoji="1" lang="ja-JP" altLang="en-US" sz="1200" b="1" dirty="0" smtClean="0">
                <a:solidFill>
                  <a:schemeClr val="tx1"/>
                </a:solidFill>
                <a:latin typeface="メイリオ" panose="020B0604030504040204" pitchFamily="50" charset="-128"/>
                <a:ea typeface="メイリオ" panose="020B0604030504040204" pitchFamily="50" charset="-128"/>
              </a:rPr>
              <a:t>・打突</a:t>
            </a:r>
            <a:r>
              <a:rPr kumimoji="1" lang="ja-JP" altLang="en-US" sz="1200" b="1" dirty="0">
                <a:solidFill>
                  <a:schemeClr val="tx1"/>
                </a:solidFill>
                <a:latin typeface="メイリオ" panose="020B0604030504040204" pitchFamily="50" charset="-128"/>
                <a:ea typeface="メイリオ" panose="020B0604030504040204" pitchFamily="50" charset="-128"/>
              </a:rPr>
              <a:t>しようとする</a:t>
            </a:r>
            <a:r>
              <a:rPr kumimoji="1" lang="ja-JP" altLang="en-US" sz="1200" b="1" dirty="0" smtClean="0">
                <a:solidFill>
                  <a:schemeClr val="tx1"/>
                </a:solidFill>
                <a:latin typeface="メイリオ" panose="020B0604030504040204" pitchFamily="50" charset="-128"/>
                <a:ea typeface="メイリオ" panose="020B0604030504040204" pitchFamily="50" charset="-128"/>
              </a:rPr>
              <a:t>動作</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a:p>
            <a:r>
              <a:rPr kumimoji="1" lang="ja-JP" altLang="en-US" sz="1200" b="1" dirty="0" smtClean="0">
                <a:solidFill>
                  <a:schemeClr val="tx1"/>
                </a:solidFill>
                <a:latin typeface="メイリオ" panose="020B0604030504040204" pitchFamily="50" charset="-128"/>
                <a:ea typeface="メイリオ" panose="020B0604030504040204" pitchFamily="50" charset="-128"/>
              </a:rPr>
              <a:t>・気</a:t>
            </a:r>
            <a:r>
              <a:rPr kumimoji="1" lang="ja-JP" altLang="en-US" sz="1200" b="1" dirty="0">
                <a:solidFill>
                  <a:schemeClr val="tx1"/>
                </a:solidFill>
                <a:latin typeface="メイリオ" panose="020B0604030504040204" pitchFamily="50" charset="-128"/>
                <a:ea typeface="メイリオ" panose="020B0604030504040204" pitchFamily="50" charset="-128"/>
              </a:rPr>
              <a:t>の</a:t>
            </a:r>
            <a:r>
              <a:rPr kumimoji="1" lang="ja-JP" altLang="en-US" sz="1200" b="1" dirty="0" smtClean="0">
                <a:solidFill>
                  <a:schemeClr val="tx1"/>
                </a:solidFill>
                <a:latin typeface="メイリオ" panose="020B0604030504040204" pitchFamily="50" charset="-128"/>
                <a:ea typeface="メイリオ" panose="020B0604030504040204" pitchFamily="50" charset="-128"/>
              </a:rPr>
              <a:t>働き</a:t>
            </a:r>
            <a:endParaRPr kumimoji="1" lang="en-US" altLang="ja-JP" sz="1200" b="1"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3591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sp>
        <p:nvSpPr>
          <p:cNvPr id="9" name="正方形/長方形 8"/>
          <p:cNvSpPr/>
          <p:nvPr/>
        </p:nvSpPr>
        <p:spPr>
          <a:xfrm>
            <a:off x="277209" y="1539153"/>
            <a:ext cx="8035636"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smtClean="0"/>
              <a:t>「</a:t>
            </a:r>
            <a:r>
              <a:rPr kumimoji="1" lang="ja-JP" altLang="en-US" sz="6600" dirty="0" smtClean="0"/>
              <a:t>知識及び技能」編</a:t>
            </a:r>
            <a:endParaRPr kumimoji="1" lang="en-US" altLang="ja-JP" sz="6600" dirty="0" smtClean="0"/>
          </a:p>
          <a:p>
            <a:pPr algn="ctr"/>
            <a:endParaRPr kumimoji="1" lang="en-US" altLang="ja-JP" sz="4000" dirty="0" smtClean="0"/>
          </a:p>
          <a:p>
            <a:pPr algn="ctr"/>
            <a:r>
              <a:rPr kumimoji="1" lang="ja-JP" altLang="en-US" sz="8000" dirty="0" smtClean="0"/>
              <a:t>知識</a:t>
            </a:r>
            <a:endParaRPr kumimoji="1" lang="ja-JP" altLang="en-US" sz="8000" dirty="0"/>
          </a:p>
        </p:txBody>
      </p:sp>
      <p:sp>
        <p:nvSpPr>
          <p:cNvPr id="2" name="正方形/長方形 1"/>
          <p:cNvSpPr/>
          <p:nvPr/>
        </p:nvSpPr>
        <p:spPr>
          <a:xfrm>
            <a:off x="402771" y="5173151"/>
            <a:ext cx="7807290" cy="10123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学習終了後、学習カードに学習したことを記述しよう！</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946470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20</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横巻き 3"/>
          <p:cNvSpPr/>
          <p:nvPr/>
        </p:nvSpPr>
        <p:spPr>
          <a:xfrm>
            <a:off x="235131" y="686752"/>
            <a:ext cx="8725989" cy="6034723"/>
          </a:xfrm>
          <a:prstGeom prst="horizontalScroll">
            <a:avLst>
              <a:gd name="adj" fmla="val 625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000" b="1" dirty="0" smtClean="0">
                <a:solidFill>
                  <a:schemeClr val="tx1"/>
                </a:solidFill>
                <a:latin typeface="ＭＳ ゴシック" panose="020B0609070205080204" pitchFamily="49" charset="-128"/>
                <a:ea typeface="ＭＳ ゴシック" panose="020B0609070205080204" pitchFamily="49" charset="-128"/>
              </a:rPr>
              <a:t>「出</a:t>
            </a:r>
            <a:r>
              <a:rPr kumimoji="1" lang="ja-JP" altLang="en-US" sz="2000" b="1" dirty="0" err="1" smtClean="0">
                <a:solidFill>
                  <a:schemeClr val="tx1"/>
                </a:solidFill>
                <a:latin typeface="ＭＳ ゴシック" panose="020B0609070205080204" pitchFamily="49" charset="-128"/>
                <a:ea typeface="ＭＳ ゴシック" panose="020B0609070205080204" pitchFamily="49" charset="-128"/>
              </a:rPr>
              <a:t>ばな</a:t>
            </a:r>
            <a:r>
              <a:rPr kumimoji="1" lang="ja-JP" altLang="en-US" sz="2000" b="1" dirty="0" smtClean="0">
                <a:solidFill>
                  <a:schemeClr val="tx1"/>
                </a:solidFill>
                <a:latin typeface="ＭＳ ゴシック" panose="020B0609070205080204" pitchFamily="49" charset="-128"/>
                <a:ea typeface="ＭＳ ゴシック" panose="020B0609070205080204" pitchFamily="49" charset="-128"/>
              </a:rPr>
              <a:t>面」の具体的な練習方法の例</a:t>
            </a:r>
            <a:endParaRPr kumimoji="1" lang="en-US" altLang="ja-JP" sz="2000" b="1"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000" b="1" dirty="0" smtClean="0">
                <a:solidFill>
                  <a:schemeClr val="tx1"/>
                </a:solidFill>
                <a:latin typeface="ＭＳ ゴシック" panose="020B0609070205080204" pitchFamily="49" charset="-128"/>
                <a:ea typeface="ＭＳ ゴシック" panose="020B0609070205080204" pitchFamily="49" charset="-128"/>
              </a:rPr>
              <a:t>　</a:t>
            </a:r>
            <a:endParaRPr kumimoji="1" lang="en-US" altLang="ja-JP" sz="2000" b="1"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　手順１：両者、中段の構え（打ち込む準備）</a:t>
            </a:r>
            <a:endParaRPr kumimoji="1" lang="en-US" altLang="ja-JP" sz="1600" b="1"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　手順２：相手は、攻めるために剣先を下げながら距離を近付ける</a:t>
            </a:r>
            <a:endParaRPr kumimoji="1" lang="en-US" altLang="ja-JP" sz="1600" b="1"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　手順３：相手は、面を打ち込もうと剣先を上げて打つ動作をする</a:t>
            </a:r>
            <a:endParaRPr kumimoji="1" lang="en-US" altLang="ja-JP" sz="1600" b="1"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　手順４：自分は、相手の剣先が下から上に動くときにできる「隙」</a:t>
            </a:r>
            <a:endParaRPr kumimoji="1" lang="en-US" altLang="ja-JP" sz="1600" b="1"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　　　　　に</a:t>
            </a:r>
            <a:r>
              <a:rPr kumimoji="1" lang="ja-JP" altLang="en-US" sz="1600" b="1" dirty="0">
                <a:solidFill>
                  <a:schemeClr val="tx1"/>
                </a:solidFill>
                <a:latin typeface="ＭＳ ゴシック" panose="020B0609070205080204" pitchFamily="49" charset="-128"/>
                <a:ea typeface="ＭＳ ゴシック" panose="020B0609070205080204" pitchFamily="49" charset="-128"/>
              </a:rPr>
              <a:t>先の</a:t>
            </a: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技で正面を打つ</a:t>
            </a:r>
            <a:endParaRPr kumimoji="1" lang="en-US" altLang="ja-JP" sz="1600" b="1"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b="1" dirty="0" smtClean="0">
              <a:solidFill>
                <a:schemeClr val="tx1"/>
              </a:solidFill>
              <a:latin typeface="ＭＳ ゴシック" panose="020B0609070205080204" pitchFamily="49" charset="-128"/>
              <a:ea typeface="ＭＳ ゴシック" panose="020B0609070205080204" pitchFamily="49" charset="-128"/>
            </a:endParaRPr>
          </a:p>
          <a:p>
            <a:r>
              <a:rPr kumimoji="1" lang="en-US" altLang="ja-JP" sz="16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b="1" dirty="0" smtClean="0">
                <a:solidFill>
                  <a:schemeClr val="tx1"/>
                </a:solidFill>
                <a:latin typeface="ＭＳ ゴシック" panose="020B0609070205080204" pitchFamily="49" charset="-128"/>
                <a:ea typeface="ＭＳ ゴシック" panose="020B0609070205080204" pitchFamily="49" charset="-128"/>
              </a:rPr>
              <a:t>具体的な練習方法の例（初期の段階）</a:t>
            </a:r>
            <a:r>
              <a:rPr kumimoji="1" lang="en-US" altLang="ja-JP" sz="1600" b="1"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600" dirty="0">
                <a:solidFill>
                  <a:schemeClr val="tx1"/>
                </a:solidFill>
                <a:latin typeface="ＭＳ 明朝" panose="02020609040205080304" pitchFamily="17" charset="-128"/>
                <a:ea typeface="ＭＳ 明朝" panose="02020609040205080304" pitchFamily="17" charset="-128"/>
              </a:rPr>
              <a:t>　</a:t>
            </a:r>
            <a:r>
              <a:rPr kumimoji="1" lang="ja-JP" altLang="en-US" sz="1400" dirty="0" smtClean="0">
                <a:solidFill>
                  <a:schemeClr val="tx1"/>
                </a:solidFill>
                <a:latin typeface="ＭＳ 明朝" panose="02020609040205080304" pitchFamily="17" charset="-128"/>
                <a:ea typeface="ＭＳ 明朝" panose="02020609040205080304" pitchFamily="17" charset="-128"/>
              </a:rPr>
              <a:t>★</a:t>
            </a:r>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打突の機会をつかむ</a:t>
            </a:r>
            <a:r>
              <a:rPr kumimoji="1" lang="ja-JP" altLang="en-US" sz="1400" dirty="0" smtClean="0">
                <a:solidFill>
                  <a:schemeClr val="tx1"/>
                </a:solidFill>
                <a:latin typeface="ＭＳ 明朝" panose="02020609040205080304" pitchFamily="17" charset="-128"/>
                <a:ea typeface="ＭＳ 明朝" panose="02020609040205080304" pitchFamily="17" charset="-128"/>
              </a:rPr>
              <a:t>（相手</a:t>
            </a:r>
            <a:r>
              <a:rPr kumimoji="1" lang="ja-JP" altLang="en-US" sz="1400" dirty="0">
                <a:solidFill>
                  <a:schemeClr val="tx1"/>
                </a:solidFill>
                <a:latin typeface="ＭＳ 明朝" panose="02020609040205080304" pitchFamily="17" charset="-128"/>
                <a:ea typeface="ＭＳ 明朝" panose="02020609040205080304" pitchFamily="17" charset="-128"/>
              </a:rPr>
              <a:t>が攻め込もう，または，打ち込もうとする</a:t>
            </a:r>
            <a:r>
              <a:rPr kumimoji="1" lang="ja-JP" altLang="en-US" sz="1400" dirty="0" smtClean="0">
                <a:solidFill>
                  <a:schemeClr val="tx1"/>
                </a:solidFill>
                <a:latin typeface="ＭＳ 明朝" panose="02020609040205080304" pitchFamily="17" charset="-128"/>
                <a:ea typeface="ＭＳ 明朝" panose="02020609040205080304" pitchFamily="17" charset="-128"/>
              </a:rPr>
              <a:t>時（起こり）をつかむ）</a:t>
            </a:r>
            <a:endParaRPr kumimoji="1" lang="en-US" altLang="ja-JP" sz="1400" dirty="0" smtClean="0">
              <a:solidFill>
                <a:schemeClr val="tx1"/>
              </a:solidFill>
              <a:latin typeface="ＭＳ 明朝" panose="02020609040205080304" pitchFamily="17" charset="-128"/>
              <a:ea typeface="ＭＳ 明朝" panose="02020609040205080304" pitchFamily="17" charset="-128"/>
            </a:endParaRPr>
          </a:p>
          <a:p>
            <a:r>
              <a:rPr kumimoji="1" lang="ja-JP" altLang="en-US" sz="1400" dirty="0" smtClean="0">
                <a:solidFill>
                  <a:schemeClr val="tx1"/>
                </a:solidFill>
                <a:latin typeface="ＭＳ 明朝" panose="02020609040205080304" pitchFamily="17" charset="-128"/>
                <a:ea typeface="ＭＳ 明朝" panose="02020609040205080304" pitchFamily="17" charset="-128"/>
              </a:rPr>
              <a:t>　　・起こりをつかむために、相手の全体を見る（目付）</a:t>
            </a:r>
            <a:endParaRPr kumimoji="1" lang="en-US" altLang="ja-JP" sz="1400" dirty="0" smtClean="0">
              <a:solidFill>
                <a:schemeClr val="tx1"/>
              </a:solidFill>
              <a:latin typeface="ＭＳ 明朝" panose="02020609040205080304" pitchFamily="17" charset="-128"/>
              <a:ea typeface="ＭＳ 明朝" panose="02020609040205080304" pitchFamily="17" charset="-128"/>
            </a:endParaRPr>
          </a:p>
          <a:p>
            <a:r>
              <a:rPr kumimoji="1" lang="ja-JP" altLang="en-US" sz="1400" dirty="0" smtClean="0">
                <a:solidFill>
                  <a:schemeClr val="tx1"/>
                </a:solidFill>
                <a:latin typeface="ＭＳ 明朝" panose="02020609040205080304" pitchFamily="17" charset="-128"/>
                <a:ea typeface="ＭＳ 明朝" panose="02020609040205080304" pitchFamily="17" charset="-128"/>
              </a:rPr>
              <a:t>　　・相手の動作は、大きくゆっくりからわかりやすく行う</a:t>
            </a:r>
            <a:endParaRPr kumimoji="1" lang="en-US" altLang="ja-JP" sz="1400" dirty="0" smtClean="0">
              <a:solidFill>
                <a:schemeClr val="tx1"/>
              </a:solidFill>
              <a:latin typeface="ＭＳ 明朝" panose="02020609040205080304" pitchFamily="17" charset="-128"/>
              <a:ea typeface="ＭＳ 明朝" panose="02020609040205080304" pitchFamily="17" charset="-128"/>
            </a:endParaRPr>
          </a:p>
          <a:p>
            <a:r>
              <a:rPr kumimoji="1" lang="ja-JP" altLang="en-US" sz="1400" dirty="0" smtClean="0">
                <a:solidFill>
                  <a:schemeClr val="tx1"/>
                </a:solidFill>
                <a:latin typeface="ＭＳ 明朝" panose="02020609040205080304" pitchFamily="17" charset="-128"/>
                <a:ea typeface="ＭＳ 明朝" panose="02020609040205080304" pitchFamily="17" charset="-128"/>
              </a:rPr>
              <a:t>　　・相手の剣先の下から上に動くときに打突する</a:t>
            </a:r>
            <a:endParaRPr kumimoji="1" lang="en-US" altLang="ja-JP" sz="1400" dirty="0" smtClean="0">
              <a:solidFill>
                <a:schemeClr val="tx1"/>
              </a:solidFill>
              <a:latin typeface="ＭＳ 明朝" panose="02020609040205080304" pitchFamily="17" charset="-128"/>
              <a:ea typeface="ＭＳ 明朝" panose="02020609040205080304" pitchFamily="17" charset="-128"/>
            </a:endParaRPr>
          </a:p>
          <a:p>
            <a:r>
              <a:rPr kumimoji="1" lang="ja-JP" altLang="en-US" sz="1400" dirty="0" smtClean="0">
                <a:solidFill>
                  <a:schemeClr val="tx1"/>
                </a:solidFill>
                <a:latin typeface="ＭＳ 明朝" panose="02020609040205080304" pitchFamily="17" charset="-128"/>
                <a:ea typeface="ＭＳ 明朝" panose="02020609040205080304" pitchFamily="17" charset="-128"/>
              </a:rPr>
              <a:t>　　　</a:t>
            </a:r>
            <a:r>
              <a:rPr kumimoji="1" lang="en-US" altLang="ja-JP" sz="1400" dirty="0" smtClean="0">
                <a:solidFill>
                  <a:schemeClr val="tx1"/>
                </a:solidFill>
                <a:latin typeface="ＭＳ 明朝" panose="02020609040205080304" pitchFamily="17" charset="-128"/>
                <a:ea typeface="ＭＳ 明朝" panose="02020609040205080304" pitchFamily="17" charset="-128"/>
              </a:rPr>
              <a:t>※</a:t>
            </a:r>
            <a:r>
              <a:rPr kumimoji="1" lang="ja-JP" altLang="en-US" sz="1400" dirty="0" smtClean="0">
                <a:solidFill>
                  <a:schemeClr val="tx1"/>
                </a:solidFill>
                <a:latin typeface="ＭＳ 明朝" panose="02020609040205080304" pitchFamily="17" charset="-128"/>
                <a:ea typeface="ＭＳ 明朝" panose="02020609040205080304" pitchFamily="17" charset="-128"/>
              </a:rPr>
              <a:t>相手の剣先のイメージ</a:t>
            </a:r>
            <a:endParaRPr kumimoji="1" lang="en-US" altLang="ja-JP" sz="1400" dirty="0" smtClean="0">
              <a:solidFill>
                <a:schemeClr val="tx1"/>
              </a:solidFill>
              <a:latin typeface="ＭＳ 明朝" panose="02020609040205080304" pitchFamily="17" charset="-128"/>
              <a:ea typeface="ＭＳ 明朝" panose="02020609040205080304" pitchFamily="17" charset="-128"/>
            </a:endParaRPr>
          </a:p>
          <a:p>
            <a:r>
              <a:rPr kumimoji="1" lang="ja-JP" altLang="en-US" sz="1400" dirty="0" smtClean="0">
                <a:solidFill>
                  <a:schemeClr val="tx1"/>
                </a:solidFill>
                <a:latin typeface="ＭＳ 明朝" panose="02020609040205080304" pitchFamily="17" charset="-128"/>
                <a:ea typeface="ＭＳ 明朝" panose="02020609040205080304" pitchFamily="17" charset="-128"/>
              </a:rPr>
              <a:t>　　　　　①下（攻め）</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ja-JP" altLang="en-US" sz="1400" dirty="0" smtClean="0">
                <a:solidFill>
                  <a:schemeClr val="tx1"/>
                </a:solidFill>
                <a:latin typeface="ＭＳ 明朝" panose="02020609040205080304" pitchFamily="17" charset="-128"/>
                <a:ea typeface="ＭＳ 明朝" panose="02020609040205080304" pitchFamily="17" charset="-128"/>
              </a:rPr>
              <a:t>　　　　　②上（打突のための振り上げ）</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ja-JP" altLang="en-US" sz="1400" dirty="0" smtClean="0">
                <a:solidFill>
                  <a:schemeClr val="tx1"/>
                </a:solidFill>
                <a:latin typeface="ＭＳ 明朝" panose="02020609040205080304" pitchFamily="17" charset="-128"/>
                <a:ea typeface="ＭＳ 明朝" panose="02020609040205080304" pitchFamily="17" charset="-128"/>
              </a:rPr>
              <a:t>　　　　　③下（打突のための振り下ろし）</a:t>
            </a:r>
            <a:endParaRPr kumimoji="1" lang="en-US" altLang="ja-JP" sz="1400" dirty="0" smtClean="0">
              <a:solidFill>
                <a:schemeClr val="tx1"/>
              </a:solidFill>
              <a:latin typeface="ＭＳ 明朝" panose="02020609040205080304" pitchFamily="17" charset="-128"/>
              <a:ea typeface="ＭＳ 明朝" panose="02020609040205080304" pitchFamily="17" charset="-128"/>
            </a:endParaRPr>
          </a:p>
          <a:p>
            <a:r>
              <a:rPr kumimoji="1" lang="ja-JP" altLang="en-US" sz="1400" dirty="0">
                <a:solidFill>
                  <a:schemeClr val="tx1"/>
                </a:solidFill>
                <a:latin typeface="ＭＳ 明朝" panose="02020609040205080304" pitchFamily="17" charset="-128"/>
                <a:ea typeface="ＭＳ 明朝" panose="02020609040205080304" pitchFamily="17" charset="-128"/>
              </a:rPr>
              <a:t>　</a:t>
            </a:r>
            <a:r>
              <a:rPr kumimoji="1" lang="ja-JP" altLang="en-US" sz="1400" dirty="0" smtClean="0">
                <a:solidFill>
                  <a:schemeClr val="tx1"/>
                </a:solidFill>
                <a:latin typeface="ＭＳ 明朝" panose="02020609040205080304" pitchFamily="17" charset="-128"/>
                <a:ea typeface="ＭＳ 明朝" panose="02020609040205080304" pitchFamily="17" charset="-128"/>
              </a:rPr>
              <a:t>★</a:t>
            </a:r>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体さばき</a:t>
            </a:r>
            <a:r>
              <a:rPr kumimoji="1" lang="ja-JP" altLang="en-US" sz="1400" dirty="0" smtClean="0">
                <a:solidFill>
                  <a:schemeClr val="tx1"/>
                </a:solidFill>
                <a:latin typeface="ＭＳ 明朝" panose="02020609040205080304" pitchFamily="17" charset="-128"/>
                <a:ea typeface="ＭＳ 明朝" panose="02020609040205080304" pitchFamily="17" charset="-128"/>
              </a:rPr>
              <a:t>（相手</a:t>
            </a:r>
            <a:r>
              <a:rPr kumimoji="1" lang="ja-JP" altLang="en-US" sz="1400" dirty="0">
                <a:solidFill>
                  <a:schemeClr val="tx1"/>
                </a:solidFill>
                <a:latin typeface="ＭＳ 明朝" panose="02020609040205080304" pitchFamily="17" charset="-128"/>
                <a:ea typeface="ＭＳ 明朝" panose="02020609040205080304" pitchFamily="17" charset="-128"/>
              </a:rPr>
              <a:t>が攻め込もう，または，打ち込もうとする</a:t>
            </a:r>
            <a:r>
              <a:rPr kumimoji="1" lang="ja-JP" altLang="en-US" sz="1400" dirty="0" smtClean="0">
                <a:solidFill>
                  <a:schemeClr val="tx1"/>
                </a:solidFill>
                <a:latin typeface="ＭＳ 明朝" panose="02020609040205080304" pitchFamily="17" charset="-128"/>
                <a:ea typeface="ＭＳ 明朝" panose="02020609040205080304" pitchFamily="17" charset="-128"/>
              </a:rPr>
              <a:t>時に打突できる）</a:t>
            </a:r>
            <a:endParaRPr kumimoji="1" lang="en-US" altLang="ja-JP" sz="1400" dirty="0" smtClean="0">
              <a:solidFill>
                <a:schemeClr val="tx1"/>
              </a:solidFill>
              <a:latin typeface="ＭＳ 明朝" panose="02020609040205080304" pitchFamily="17" charset="-128"/>
              <a:ea typeface="ＭＳ 明朝" panose="02020609040205080304" pitchFamily="17" charset="-128"/>
            </a:endParaRPr>
          </a:p>
          <a:p>
            <a:r>
              <a:rPr kumimoji="1" lang="ja-JP" altLang="en-US" sz="1400" dirty="0" smtClean="0">
                <a:solidFill>
                  <a:schemeClr val="tx1"/>
                </a:solidFill>
                <a:latin typeface="ＭＳ 明朝" panose="02020609040205080304" pitchFamily="17" charset="-128"/>
                <a:ea typeface="ＭＳ 明朝" panose="02020609040205080304" pitchFamily="17" charset="-128"/>
              </a:rPr>
              <a:t>　</a:t>
            </a:r>
            <a:r>
              <a:rPr kumimoji="1" lang="ja-JP" altLang="en-US" sz="1400" dirty="0">
                <a:solidFill>
                  <a:schemeClr val="tx1"/>
                </a:solidFill>
                <a:latin typeface="ＭＳ 明朝" panose="02020609040205080304" pitchFamily="17" charset="-128"/>
                <a:ea typeface="ＭＳ 明朝" panose="02020609040205080304" pitchFamily="17" charset="-128"/>
              </a:rPr>
              <a:t>　</a:t>
            </a:r>
            <a:r>
              <a:rPr kumimoji="1" lang="ja-JP" altLang="en-US" sz="1400" dirty="0" smtClean="0">
                <a:solidFill>
                  <a:schemeClr val="tx1"/>
                </a:solidFill>
                <a:latin typeface="ＭＳ 明朝" panose="02020609040205080304" pitchFamily="17" charset="-128"/>
                <a:ea typeface="ＭＳ 明朝" panose="02020609040205080304" pitchFamily="17" charset="-128"/>
              </a:rPr>
              <a:t>・すかさず打ち込めるよう左足を踏ん張っておく</a:t>
            </a:r>
            <a:endParaRPr kumimoji="1" lang="en-US" altLang="ja-JP" sz="1400" dirty="0" smtClean="0">
              <a:solidFill>
                <a:schemeClr val="tx1"/>
              </a:solidFill>
              <a:latin typeface="ＭＳ 明朝" panose="02020609040205080304" pitchFamily="17" charset="-128"/>
              <a:ea typeface="ＭＳ 明朝" panose="02020609040205080304" pitchFamily="17" charset="-128"/>
            </a:endParaRPr>
          </a:p>
          <a:p>
            <a:r>
              <a:rPr kumimoji="1" lang="ja-JP" altLang="en-US" sz="1400" dirty="0" smtClean="0">
                <a:solidFill>
                  <a:schemeClr val="tx1"/>
                </a:solidFill>
                <a:latin typeface="ＭＳ 明朝" panose="02020609040205080304" pitchFamily="17" charset="-128"/>
                <a:ea typeface="ＭＳ 明朝" panose="02020609040205080304" pitchFamily="17" charset="-128"/>
              </a:rPr>
              <a:t>　　・打突と同時に左足で床を蹴って体を前進させ、右足で床を踏み込む</a:t>
            </a:r>
            <a:endParaRPr kumimoji="1" lang="en-US" altLang="ja-JP" sz="1400" dirty="0" smtClean="0">
              <a:solidFill>
                <a:schemeClr val="tx1"/>
              </a:solidFill>
              <a:latin typeface="ＭＳ 明朝" panose="02020609040205080304" pitchFamily="17" charset="-128"/>
              <a:ea typeface="ＭＳ 明朝" panose="02020609040205080304" pitchFamily="17" charset="-128"/>
            </a:endParaRPr>
          </a:p>
          <a:p>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ja-JP" altLang="en-US" sz="1400" dirty="0" smtClean="0">
                <a:solidFill>
                  <a:schemeClr val="tx1"/>
                </a:solidFill>
                <a:latin typeface="ＭＳ 明朝" panose="02020609040205080304" pitchFamily="17" charset="-128"/>
                <a:ea typeface="ＭＳ 明朝" panose="02020609040205080304" pitchFamily="17" charset="-128"/>
              </a:rPr>
              <a:t>　★</a:t>
            </a:r>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打突</a:t>
            </a:r>
            <a:r>
              <a:rPr kumimoji="1" lang="ja-JP" altLang="en-US" sz="1400" dirty="0" smtClean="0">
                <a:solidFill>
                  <a:schemeClr val="tx1"/>
                </a:solidFill>
                <a:latin typeface="ＭＳ 明朝" panose="02020609040205080304" pitchFamily="17" charset="-128"/>
                <a:ea typeface="ＭＳ 明朝" panose="02020609040205080304" pitchFamily="17" charset="-128"/>
              </a:rPr>
              <a:t>（相手の打突部位を自分の竹刀の打突部で刃筋正しく打つ）</a:t>
            </a:r>
            <a:endParaRPr kumimoji="1" lang="en-US" altLang="ja-JP" sz="1400" dirty="0" smtClean="0">
              <a:solidFill>
                <a:schemeClr val="tx1"/>
              </a:solidFill>
              <a:latin typeface="ＭＳ 明朝" panose="02020609040205080304" pitchFamily="17" charset="-128"/>
              <a:ea typeface="ＭＳ 明朝" panose="02020609040205080304" pitchFamily="17" charset="-128"/>
            </a:endParaRPr>
          </a:p>
        </p:txBody>
      </p:sp>
      <p:sp>
        <p:nvSpPr>
          <p:cNvPr id="5" name="右中かっこ 4"/>
          <p:cNvSpPr/>
          <p:nvPr/>
        </p:nvSpPr>
        <p:spPr>
          <a:xfrm>
            <a:off x="4062549" y="4579680"/>
            <a:ext cx="78377" cy="257634"/>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062549" y="4579680"/>
            <a:ext cx="2723823"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「起こり」は、ここだ！</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31914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21</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p:cNvSpPr txBox="1"/>
          <p:nvPr/>
        </p:nvSpPr>
        <p:spPr>
          <a:xfrm>
            <a:off x="172366" y="650381"/>
            <a:ext cx="5470787" cy="584775"/>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学習する主な技の例</a:t>
            </a:r>
            <a:endParaRPr kumimoji="1" lang="ja-JP" altLang="en-US" sz="3200" b="1"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4563348" y="1142975"/>
            <a:ext cx="4570482" cy="369332"/>
          </a:xfrm>
          <a:prstGeom prst="rect">
            <a:avLst/>
          </a:prstGeom>
          <a:noFill/>
        </p:spPr>
        <p:txBody>
          <a:bodyPr wrap="none" rtlCol="0">
            <a:spAutoFit/>
          </a:bodyPr>
          <a:lstStyle/>
          <a:p>
            <a:r>
              <a:rPr kumimoji="1" lang="en-US" altLang="ja-JP" dirty="0" smtClean="0"/>
              <a:t>※</a:t>
            </a:r>
            <a:r>
              <a:rPr kumimoji="1" lang="ja-JP" altLang="en-US" dirty="0" smtClean="0"/>
              <a:t>表中の「⇒」は、既習技を示している。</a:t>
            </a:r>
            <a:endParaRPr kumimoji="1" lang="ja-JP" altLang="en-US" dirty="0"/>
          </a:p>
        </p:txBody>
      </p:sp>
      <p:sp>
        <p:nvSpPr>
          <p:cNvPr id="7" name="正方形/長方形 6"/>
          <p:cNvSpPr/>
          <p:nvPr/>
        </p:nvSpPr>
        <p:spPr>
          <a:xfrm>
            <a:off x="-17303" y="1524000"/>
            <a:ext cx="9151134" cy="5334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smtClean="0">
                <a:latin typeface="メイリオ" panose="020B0604030504040204" pitchFamily="50" charset="-128"/>
                <a:ea typeface="メイリオ" panose="020B0604030504040204" pitchFamily="50" charset="-128"/>
              </a:rPr>
              <a:t>技</a:t>
            </a:r>
            <a:endParaRPr kumimoji="1" lang="ja-JP" altLang="en-US" sz="40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593558" y="2179379"/>
            <a:ext cx="8540272" cy="298581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algn="ctr"/>
            <a:r>
              <a:rPr kumimoji="1" lang="ja-JP" altLang="en-US" sz="3200" dirty="0" smtClean="0">
                <a:latin typeface="メイリオ" panose="020B0604030504040204" pitchFamily="50" charset="-128"/>
                <a:ea typeface="メイリオ" panose="020B0604030504040204" pitchFamily="50" charset="-128"/>
              </a:rPr>
              <a:t>しかけ技</a:t>
            </a:r>
            <a:endParaRPr kumimoji="1" lang="ja-JP" altLang="en-US" sz="32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593558" y="5188344"/>
            <a:ext cx="8540272" cy="167092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algn="ctr"/>
            <a:r>
              <a:rPr kumimoji="1" lang="ja-JP" altLang="en-US" sz="3200" dirty="0" smtClean="0">
                <a:latin typeface="メイリオ" panose="020B0604030504040204" pitchFamily="50" charset="-128"/>
                <a:ea typeface="メイリオ" panose="020B0604030504040204" pitchFamily="50" charset="-128"/>
              </a:rPr>
              <a:t>応じ技</a:t>
            </a:r>
            <a:endParaRPr kumimoji="1" lang="ja-JP" altLang="en-US" sz="32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592206" y="1518161"/>
            <a:ext cx="8534275" cy="65533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bg1"/>
                </a:solidFill>
                <a:latin typeface="メイリオ" panose="020B0604030504040204" pitchFamily="50" charset="-128"/>
                <a:ea typeface="メイリオ" panose="020B0604030504040204" pitchFamily="50" charset="-128"/>
              </a:rPr>
              <a:t>　　技の種類</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3218849" y="1527127"/>
            <a:ext cx="5907631" cy="6361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中学校</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１・２年生</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190508" y="1518161"/>
            <a:ext cx="3935971" cy="64511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中学校３年生</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高校入学年次</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7162169" y="1518161"/>
            <a:ext cx="1971660" cy="64511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メイリオ" panose="020B0604030504040204" pitchFamily="50" charset="-128"/>
                <a:ea typeface="メイリオ" panose="020B0604030504040204" pitchFamily="50" charset="-128"/>
              </a:rPr>
              <a:t>高校</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600" dirty="0" smtClean="0">
                <a:solidFill>
                  <a:schemeClr val="tx1"/>
                </a:solidFill>
                <a:latin typeface="メイリオ" panose="020B0604030504040204" pitchFamily="50" charset="-128"/>
                <a:ea typeface="メイリオ" panose="020B0604030504040204" pitchFamily="50" charset="-128"/>
              </a:rPr>
              <a:t>その次の年次以降</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1243941" y="2177466"/>
            <a:ext cx="7882538" cy="1080705"/>
          </a:xfrm>
          <a:prstGeom prst="rect">
            <a:avLst/>
          </a:prstGeom>
          <a:solidFill>
            <a:schemeClr val="accent1">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二段の技</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32" name="正方形/長方形 31"/>
          <p:cNvSpPr/>
          <p:nvPr/>
        </p:nvSpPr>
        <p:spPr>
          <a:xfrm>
            <a:off x="1243941" y="3256283"/>
            <a:ext cx="7882538" cy="780399"/>
          </a:xfrm>
          <a:prstGeom prst="rect">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引き技</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33" name="正方形/長方形 32"/>
          <p:cNvSpPr/>
          <p:nvPr/>
        </p:nvSpPr>
        <p:spPr>
          <a:xfrm>
            <a:off x="1251293" y="4038695"/>
            <a:ext cx="7882538" cy="589523"/>
          </a:xfrm>
          <a:prstGeom prst="rect">
            <a:avLst/>
          </a:prstGeom>
          <a:solidFill>
            <a:schemeClr val="accent1">
              <a:lumMod val="60000"/>
              <a:lumOff val="4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出</a:t>
            </a:r>
            <a:r>
              <a:rPr kumimoji="1" lang="ja-JP" altLang="en-US" sz="2400" dirty="0" err="1" smtClean="0">
                <a:solidFill>
                  <a:schemeClr val="tx1"/>
                </a:solidFill>
                <a:latin typeface="メイリオ" panose="020B0604030504040204" pitchFamily="50" charset="-128"/>
                <a:ea typeface="メイリオ" panose="020B0604030504040204" pitchFamily="50" charset="-128"/>
              </a:rPr>
              <a:t>ばな</a:t>
            </a:r>
            <a:r>
              <a:rPr kumimoji="1" lang="ja-JP" altLang="en-US" sz="2400" dirty="0" smtClean="0">
                <a:solidFill>
                  <a:schemeClr val="tx1"/>
                </a:solidFill>
                <a:latin typeface="メイリオ" panose="020B0604030504040204" pitchFamily="50" charset="-128"/>
                <a:ea typeface="メイリオ" panose="020B0604030504040204" pitchFamily="50" charset="-128"/>
              </a:rPr>
              <a:t>技</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34" name="正方形/長方形 33"/>
          <p:cNvSpPr/>
          <p:nvPr/>
        </p:nvSpPr>
        <p:spPr>
          <a:xfrm>
            <a:off x="1243941" y="4634287"/>
            <a:ext cx="7882538" cy="542962"/>
          </a:xfrm>
          <a:prstGeom prst="rect">
            <a:avLst/>
          </a:prstGeom>
          <a:solidFill>
            <a:schemeClr val="accent1">
              <a:lumMod val="7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bg1"/>
                </a:solidFill>
                <a:latin typeface="メイリオ" panose="020B0604030504040204" pitchFamily="50" charset="-128"/>
                <a:ea typeface="メイリオ" panose="020B0604030504040204" pitchFamily="50" charset="-128"/>
              </a:rPr>
              <a:t>払い技</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30" name="正方形/長方形 29"/>
          <p:cNvSpPr/>
          <p:nvPr/>
        </p:nvSpPr>
        <p:spPr>
          <a:xfrm>
            <a:off x="3218849" y="2183788"/>
            <a:ext cx="5907633" cy="267509"/>
          </a:xfrm>
          <a:prstGeom prst="rect">
            <a:avLst/>
          </a:prstGeom>
          <a:solidFill>
            <a:schemeClr val="accent6">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面</a:t>
            </a:r>
            <a:r>
              <a:rPr kumimoji="1" lang="ja-JP" altLang="en-US" sz="1600" dirty="0" err="1" smtClean="0">
                <a:solidFill>
                  <a:schemeClr val="tx1"/>
                </a:solidFill>
                <a:latin typeface="メイリオ" panose="020B0604030504040204" pitchFamily="50" charset="-128"/>
                <a:ea typeface="メイリオ" panose="020B0604030504040204" pitchFamily="50" charset="-128"/>
              </a:rPr>
              <a:t>ー</a:t>
            </a:r>
            <a:r>
              <a:rPr kumimoji="1" lang="ja-JP" altLang="en-US" sz="1600" dirty="0" smtClean="0">
                <a:solidFill>
                  <a:schemeClr val="tx1"/>
                </a:solidFill>
                <a:latin typeface="メイリオ" panose="020B0604030504040204" pitchFamily="50" charset="-128"/>
                <a:ea typeface="メイリオ" panose="020B0604030504040204" pitchFamily="50" charset="-128"/>
              </a:rPr>
              <a:t>胴　　　　　　　⇒　　　　　　　　　⇒</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3218849" y="2458789"/>
            <a:ext cx="5909109" cy="26542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小手</a:t>
            </a:r>
            <a:r>
              <a:rPr kumimoji="1" lang="ja-JP" altLang="en-US" sz="1600" dirty="0" err="1" smtClean="0">
                <a:solidFill>
                  <a:schemeClr val="tx1"/>
                </a:solidFill>
                <a:latin typeface="メイリオ" panose="020B0604030504040204" pitchFamily="50" charset="-128"/>
                <a:ea typeface="メイリオ" panose="020B0604030504040204" pitchFamily="50" charset="-128"/>
              </a:rPr>
              <a:t>ー</a:t>
            </a:r>
            <a:r>
              <a:rPr kumimoji="1" lang="ja-JP" altLang="en-US" sz="1600" dirty="0" smtClean="0">
                <a:solidFill>
                  <a:schemeClr val="tx1"/>
                </a:solidFill>
                <a:latin typeface="メイリオ" panose="020B0604030504040204" pitchFamily="50" charset="-128"/>
                <a:ea typeface="メイリオ" panose="020B0604030504040204" pitchFamily="50" charset="-128"/>
              </a:rPr>
              <a:t>面　　　　　　⇒　　　　　　　　　⇒</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5190508" y="2729246"/>
            <a:ext cx="3935974" cy="2731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面</a:t>
            </a:r>
            <a:r>
              <a:rPr kumimoji="1" lang="ja-JP" altLang="en-US" sz="1600" dirty="0" err="1" smtClean="0">
                <a:solidFill>
                  <a:schemeClr val="tx1"/>
                </a:solidFill>
                <a:latin typeface="メイリオ" panose="020B0604030504040204" pitchFamily="50" charset="-128"/>
                <a:ea typeface="メイリオ" panose="020B0604030504040204" pitchFamily="50" charset="-128"/>
              </a:rPr>
              <a:t>ー</a:t>
            </a:r>
            <a:r>
              <a:rPr kumimoji="1" lang="ja-JP" altLang="en-US" sz="1600" dirty="0" smtClean="0">
                <a:solidFill>
                  <a:schemeClr val="tx1"/>
                </a:solidFill>
                <a:latin typeface="メイリオ" panose="020B0604030504040204" pitchFamily="50" charset="-128"/>
                <a:ea typeface="メイリオ" panose="020B0604030504040204" pitchFamily="50" charset="-128"/>
              </a:rPr>
              <a:t>面　　　　　　　⇒</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7162168" y="3004364"/>
            <a:ext cx="1964313" cy="24990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小手</a:t>
            </a:r>
            <a:r>
              <a:rPr kumimoji="1" lang="ja-JP" altLang="en-US" sz="1600" dirty="0" err="1" smtClean="0">
                <a:solidFill>
                  <a:schemeClr val="tx1"/>
                </a:solidFill>
                <a:latin typeface="メイリオ" panose="020B0604030504040204" pitchFamily="50" charset="-128"/>
                <a:ea typeface="メイリオ" panose="020B0604030504040204" pitchFamily="50" charset="-128"/>
              </a:rPr>
              <a:t>ー</a:t>
            </a:r>
            <a:r>
              <a:rPr kumimoji="1" lang="ja-JP" altLang="en-US" sz="1600" dirty="0" smtClean="0">
                <a:solidFill>
                  <a:schemeClr val="tx1"/>
                </a:solidFill>
                <a:latin typeface="メイリオ" panose="020B0604030504040204" pitchFamily="50" charset="-128"/>
                <a:ea typeface="メイリオ" panose="020B0604030504040204" pitchFamily="50" charset="-128"/>
              </a:rPr>
              <a:t>胴</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3218849" y="3239325"/>
            <a:ext cx="5907633" cy="27750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ysClr val="windowText" lastClr="000000"/>
                </a:solidFill>
                <a:latin typeface="メイリオ" panose="020B0604030504040204" pitchFamily="50" charset="-128"/>
                <a:ea typeface="メイリオ" panose="020B0604030504040204" pitchFamily="50" charset="-128"/>
              </a:rPr>
              <a:t>引き胴　　　　　　　⇒　　　　　　　　　⇒</a:t>
            </a:r>
            <a:endParaRPr kumimoji="1" lang="ja-JP" altLang="en-US" sz="1600" dirty="0">
              <a:solidFill>
                <a:sysClr val="windowText" lastClr="000000"/>
              </a:solidFill>
              <a:latin typeface="メイリオ" panose="020B0604030504040204" pitchFamily="50" charset="-128"/>
              <a:ea typeface="メイリオ" panose="020B0604030504040204" pitchFamily="50" charset="-128"/>
            </a:endParaRPr>
          </a:p>
        </p:txBody>
      </p:sp>
      <p:sp>
        <p:nvSpPr>
          <p:cNvPr id="25" name="正方形/長方形 24"/>
          <p:cNvSpPr/>
          <p:nvPr/>
        </p:nvSpPr>
        <p:spPr>
          <a:xfrm>
            <a:off x="5190508" y="3508276"/>
            <a:ext cx="3935975" cy="28039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引き面　　　　　　　⇒</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7162168" y="3787259"/>
            <a:ext cx="1964315" cy="25691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引き小手</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5190508" y="4046824"/>
            <a:ext cx="3935976" cy="28374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rPr>
              <a:t>出</a:t>
            </a:r>
            <a:r>
              <a:rPr kumimoji="1" lang="ja-JP" altLang="en-US" dirty="0" err="1" smtClean="0">
                <a:solidFill>
                  <a:schemeClr val="tx1"/>
                </a:solidFill>
                <a:latin typeface="メイリオ" panose="020B0604030504040204" pitchFamily="50" charset="-128"/>
                <a:ea typeface="メイリオ" panose="020B0604030504040204" pitchFamily="50" charset="-128"/>
              </a:rPr>
              <a:t>ばな</a:t>
            </a:r>
            <a:r>
              <a:rPr kumimoji="1" lang="ja-JP" altLang="en-US" dirty="0" smtClean="0">
                <a:solidFill>
                  <a:schemeClr val="tx1"/>
                </a:solidFill>
                <a:latin typeface="メイリオ" panose="020B0604030504040204" pitchFamily="50" charset="-128"/>
                <a:ea typeface="メイリオ" panose="020B0604030504040204" pitchFamily="50" charset="-128"/>
              </a:rPr>
              <a:t>面　　　　　⇒</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3" name="正方形/長方形 22"/>
          <p:cNvSpPr/>
          <p:nvPr/>
        </p:nvSpPr>
        <p:spPr>
          <a:xfrm>
            <a:off x="7162168" y="4349163"/>
            <a:ext cx="1973014" cy="25364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ysClr val="windowText" lastClr="000000"/>
                </a:solidFill>
                <a:latin typeface="メイリオ" panose="020B0604030504040204" pitchFamily="50" charset="-128"/>
                <a:ea typeface="メイリオ" panose="020B0604030504040204" pitchFamily="50" charset="-128"/>
              </a:rPr>
              <a:t>出</a:t>
            </a:r>
            <a:r>
              <a:rPr kumimoji="1" lang="ja-JP" altLang="en-US" sz="1600" dirty="0" err="1" smtClean="0">
                <a:solidFill>
                  <a:sysClr val="windowText" lastClr="000000"/>
                </a:solidFill>
                <a:latin typeface="メイリオ" panose="020B0604030504040204" pitchFamily="50" charset="-128"/>
                <a:ea typeface="メイリオ" panose="020B0604030504040204" pitchFamily="50" charset="-128"/>
              </a:rPr>
              <a:t>ばな</a:t>
            </a:r>
            <a:r>
              <a:rPr kumimoji="1" lang="ja-JP" altLang="en-US" sz="1600" dirty="0" smtClean="0">
                <a:solidFill>
                  <a:sysClr val="windowText" lastClr="000000"/>
                </a:solidFill>
                <a:latin typeface="メイリオ" panose="020B0604030504040204" pitchFamily="50" charset="-128"/>
                <a:ea typeface="メイリオ" panose="020B0604030504040204" pitchFamily="50" charset="-128"/>
              </a:rPr>
              <a:t>小手</a:t>
            </a:r>
            <a:endParaRPr kumimoji="1" lang="ja-JP" altLang="en-US" sz="1600" dirty="0">
              <a:solidFill>
                <a:sysClr val="windowText" lastClr="000000"/>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5190508" y="4614189"/>
            <a:ext cx="3935977" cy="31143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bg1"/>
                </a:solidFill>
                <a:latin typeface="メイリオ" panose="020B0604030504040204" pitchFamily="50" charset="-128"/>
                <a:ea typeface="メイリオ" panose="020B0604030504040204" pitchFamily="50" charset="-128"/>
              </a:rPr>
              <a:t>払い面　　　　　　　⇒</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7162168" y="4911076"/>
            <a:ext cx="1964319" cy="2553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latin typeface="メイリオ" panose="020B0604030504040204" pitchFamily="50" charset="-128"/>
                <a:ea typeface="メイリオ" panose="020B0604030504040204" pitchFamily="50" charset="-128"/>
              </a:rPr>
              <a:t>払い小手</a:t>
            </a:r>
            <a:endParaRPr kumimoji="1" lang="ja-JP" altLang="en-US" sz="1600" dirty="0">
              <a:latin typeface="メイリオ" panose="020B0604030504040204" pitchFamily="50" charset="-128"/>
              <a:ea typeface="メイリオ" panose="020B0604030504040204" pitchFamily="50" charset="-128"/>
            </a:endParaRPr>
          </a:p>
        </p:txBody>
      </p:sp>
      <p:sp>
        <p:nvSpPr>
          <p:cNvPr id="38" name="正方形/長方形 37"/>
          <p:cNvSpPr/>
          <p:nvPr/>
        </p:nvSpPr>
        <p:spPr>
          <a:xfrm>
            <a:off x="1251293" y="5179782"/>
            <a:ext cx="7875186" cy="5784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抜き技</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3218849" y="5187071"/>
            <a:ext cx="5914973" cy="2956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rPr>
              <a:t>面抜き胴　　　　　⇒　　　　　　　　⇒</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39" name="正方形/長方形 38"/>
          <p:cNvSpPr/>
          <p:nvPr/>
        </p:nvSpPr>
        <p:spPr>
          <a:xfrm>
            <a:off x="1243941" y="5764149"/>
            <a:ext cx="7882538" cy="52524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すり上げ技</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7162168" y="5746624"/>
            <a:ext cx="1964322" cy="28489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rPr>
              <a:t>小手すり上げ面</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5190508" y="5463203"/>
            <a:ext cx="3935981" cy="2821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rPr>
              <a:t>小手抜き面　　　　⇒</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40" name="正方形/長方形 39"/>
          <p:cNvSpPr/>
          <p:nvPr/>
        </p:nvSpPr>
        <p:spPr>
          <a:xfrm>
            <a:off x="1251293" y="6283850"/>
            <a:ext cx="7892707" cy="2943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rPr>
              <a:t>返し技</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p:cNvSpPr/>
          <p:nvPr/>
        </p:nvSpPr>
        <p:spPr>
          <a:xfrm>
            <a:off x="7162168" y="6295385"/>
            <a:ext cx="1971654" cy="26978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rPr>
              <a:t>面返し胴</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7162168" y="6021020"/>
            <a:ext cx="1964322" cy="26410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rPr>
              <a:t>面すり上げ面</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1243940" y="6580798"/>
            <a:ext cx="7882539" cy="28223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latin typeface="メイリオ" panose="020B0604030504040204" pitchFamily="50" charset="-128"/>
                <a:ea typeface="メイリオ" panose="020B0604030504040204" pitchFamily="50" charset="-128"/>
              </a:rPr>
              <a:t>打ち落とし技</a:t>
            </a:r>
            <a:endParaRPr kumimoji="1" lang="ja-JP" altLang="en-US" dirty="0">
              <a:latin typeface="メイリオ" panose="020B0604030504040204" pitchFamily="50" charset="-128"/>
              <a:ea typeface="メイリオ" panose="020B0604030504040204" pitchFamily="50" charset="-128"/>
            </a:endParaRPr>
          </a:p>
        </p:txBody>
      </p:sp>
      <p:sp>
        <p:nvSpPr>
          <p:cNvPr id="22" name="正方形/長方形 21"/>
          <p:cNvSpPr/>
          <p:nvPr/>
        </p:nvSpPr>
        <p:spPr>
          <a:xfrm>
            <a:off x="7151999" y="6582071"/>
            <a:ext cx="1974487" cy="26671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latin typeface="メイリオ" panose="020B0604030504040204" pitchFamily="50" charset="-128"/>
                <a:ea typeface="メイリオ" panose="020B0604030504040204" pitchFamily="50" charset="-128"/>
              </a:rPr>
              <a:t>胴打ち落とし面</a:t>
            </a:r>
            <a:endParaRPr kumimoji="1" lang="ja-JP" altLang="en-US" dirty="0">
              <a:latin typeface="メイリオ" panose="020B0604030504040204" pitchFamily="50" charset="-128"/>
              <a:ea typeface="メイリオ" panose="020B0604030504040204" pitchFamily="50" charset="-128"/>
            </a:endParaRPr>
          </a:p>
        </p:txBody>
      </p:sp>
      <p:sp>
        <p:nvSpPr>
          <p:cNvPr id="42" name="角丸四角形 41"/>
          <p:cNvSpPr/>
          <p:nvPr/>
        </p:nvSpPr>
        <p:spPr>
          <a:xfrm>
            <a:off x="5190508" y="1512306"/>
            <a:ext cx="1971660" cy="534569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6682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22</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751959" y="2179851"/>
            <a:ext cx="8392041" cy="2554545"/>
          </a:xfrm>
          <a:prstGeom prst="rect">
            <a:avLst/>
          </a:prstGeom>
          <a:noFill/>
        </p:spPr>
        <p:txBody>
          <a:bodyPr wrap="none" rtlCol="0">
            <a:spAutoFit/>
          </a:bodyPr>
          <a:lstStyle/>
          <a:p>
            <a:r>
              <a:rPr kumimoji="1" lang="ja-JP" altLang="en-US" sz="8000" dirty="0" smtClean="0">
                <a:latin typeface="メイリオ" panose="020B0604030504040204" pitchFamily="50" charset="-128"/>
                <a:ea typeface="メイリオ" panose="020B0604030504040204" pitchFamily="50" charset="-128"/>
              </a:rPr>
              <a:t>さあ、</a:t>
            </a:r>
            <a:endParaRPr kumimoji="1" lang="en-US" altLang="ja-JP" sz="8000" dirty="0" smtClean="0">
              <a:latin typeface="メイリオ" panose="020B0604030504040204" pitchFamily="50" charset="-128"/>
              <a:ea typeface="メイリオ" panose="020B0604030504040204" pitchFamily="50" charset="-128"/>
            </a:endParaRPr>
          </a:p>
          <a:p>
            <a:r>
              <a:rPr kumimoji="1" lang="ja-JP" altLang="en-US" sz="8000" dirty="0" smtClean="0">
                <a:latin typeface="メイリオ" panose="020B0604030504040204" pitchFamily="50" charset="-128"/>
                <a:ea typeface="メイリオ" panose="020B0604030504040204" pitchFamily="50" charset="-128"/>
              </a:rPr>
              <a:t>剣道はじめよう！</a:t>
            </a:r>
            <a:endParaRPr kumimoji="1" lang="ja-JP" altLang="en-US" sz="8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1938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23</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172366" y="650382"/>
            <a:ext cx="4438823" cy="584775"/>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学習カード（知識）</a:t>
            </a:r>
            <a:endParaRPr kumimoji="1" lang="ja-JP" altLang="en-US" sz="3200" b="1"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809897" y="2991393"/>
            <a:ext cx="2730138" cy="646331"/>
          </a:xfrm>
          <a:prstGeom prst="rect">
            <a:avLst/>
          </a:prstGeom>
          <a:noFill/>
        </p:spPr>
        <p:txBody>
          <a:bodyPr wrap="square" rtlCol="0">
            <a:spAutoFit/>
          </a:bodyPr>
          <a:lstStyle/>
          <a:p>
            <a:r>
              <a:rPr kumimoji="1" lang="en-US" altLang="ja-JP" dirty="0" smtClean="0"/>
              <a:t>※</a:t>
            </a:r>
            <a:r>
              <a:rPr kumimoji="1" lang="ja-JP" altLang="en-US" dirty="0" smtClean="0"/>
              <a:t>　各質問項目３分程度の記述時間を想定</a:t>
            </a:r>
            <a:endParaRPr kumimoji="1" lang="ja-JP" altLang="en-US" dirty="0"/>
          </a:p>
        </p:txBody>
      </p:sp>
      <p:pic>
        <p:nvPicPr>
          <p:cNvPr id="9" name="図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34033" y="723476"/>
            <a:ext cx="4281317" cy="5918807"/>
          </a:xfrm>
          <a:prstGeom prst="rect">
            <a:avLst/>
          </a:prstGeom>
          <a:ln w="25400">
            <a:solidFill>
              <a:schemeClr val="tx1"/>
            </a:solidFill>
          </a:ln>
        </p:spPr>
      </p:pic>
      <p:sp>
        <p:nvSpPr>
          <p:cNvPr id="5" name="正方形/長方形 4"/>
          <p:cNvSpPr/>
          <p:nvPr/>
        </p:nvSpPr>
        <p:spPr>
          <a:xfrm>
            <a:off x="4310744" y="779030"/>
            <a:ext cx="1219200" cy="2612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latin typeface="ＤＨＰ特太ゴシック体" panose="020B0500000000000000" pitchFamily="50" charset="-128"/>
                <a:ea typeface="ＤＨＰ特太ゴシック体" panose="020B0500000000000000" pitchFamily="50" charset="-128"/>
              </a:rPr>
              <a:t>学習カード</a:t>
            </a:r>
            <a:endParaRPr kumimoji="1" lang="ja-JP" altLang="en-US" sz="1400" dirty="0">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1520760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86727"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24</a:t>
            </a:fld>
            <a:endParaRPr kumimoji="1" lang="ja-JP" altLang="en-US"/>
          </a:p>
        </p:txBody>
      </p:sp>
      <p:sp>
        <p:nvSpPr>
          <p:cNvPr id="9" name="正方形/長方形 8"/>
          <p:cNvSpPr/>
          <p:nvPr/>
        </p:nvSpPr>
        <p:spPr>
          <a:xfrm>
            <a:off x="277209" y="1539153"/>
            <a:ext cx="8035636"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a:t>「</a:t>
            </a:r>
            <a:r>
              <a:rPr kumimoji="1" lang="ja-JP" altLang="en-US" sz="6600" dirty="0"/>
              <a:t>知識及び技能」編</a:t>
            </a:r>
            <a:endParaRPr kumimoji="1" lang="en-US" altLang="ja-JP" sz="6600" dirty="0"/>
          </a:p>
          <a:p>
            <a:pPr algn="ctr"/>
            <a:endParaRPr kumimoji="1" lang="en-US" altLang="ja-JP" sz="4000" dirty="0"/>
          </a:p>
          <a:p>
            <a:pPr algn="ctr"/>
            <a:r>
              <a:rPr kumimoji="1" lang="ja-JP" altLang="en-US" sz="8000" dirty="0"/>
              <a:t>技能</a:t>
            </a:r>
            <a:endParaRPr kumimoji="1" lang="en-US" altLang="ja-JP" sz="4000" dirty="0"/>
          </a:p>
        </p:txBody>
      </p:sp>
    </p:spTree>
    <p:extLst>
      <p:ext uri="{BB962C8B-B14F-4D97-AF65-F5344CB8AC3E}">
        <p14:creationId xmlns:p14="http://schemas.microsoft.com/office/powerpoint/2010/main" val="957403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25</a:t>
            </a:fld>
            <a:endParaRPr kumimoji="1" lang="ja-JP" altLang="en-US"/>
          </a:p>
        </p:txBody>
      </p:sp>
      <p:sp>
        <p:nvSpPr>
          <p:cNvPr id="5" name="タイトル 1">
            <a:extLst>
              <a:ext uri="{FF2B5EF4-FFF2-40B4-BE49-F238E27FC236}">
                <a16:creationId xmlns:a16="http://schemas.microsoft.com/office/drawing/2014/main" id="{81E6E0B9-397C-477F-B313-CD047F206C0A}"/>
              </a:ext>
            </a:extLst>
          </p:cNvPr>
          <p:cNvSpPr txBox="1">
            <a:spLocks/>
          </p:cNvSpPr>
          <p:nvPr/>
        </p:nvSpPr>
        <p:spPr>
          <a:xfrm>
            <a:off x="127000" y="615463"/>
            <a:ext cx="8746068" cy="84451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n-ea"/>
                <a:ea typeface="+mn-ea"/>
              </a:rPr>
              <a:t>【</a:t>
            </a:r>
            <a:r>
              <a:rPr lang="ja-JP" altLang="en-US" sz="2400" dirty="0">
                <a:latin typeface="+mn-ea"/>
                <a:ea typeface="+mn-ea"/>
              </a:rPr>
              <a:t>知識及び技能</a:t>
            </a:r>
            <a:r>
              <a:rPr lang="en-US" altLang="ja-JP" sz="2400" dirty="0">
                <a:latin typeface="+mn-ea"/>
                <a:ea typeface="+mn-ea"/>
              </a:rPr>
              <a:t>】</a:t>
            </a:r>
            <a:r>
              <a:rPr lang="ja-JP" altLang="en-US" sz="2400" dirty="0">
                <a:latin typeface="+mn-ea"/>
                <a:ea typeface="+mn-ea"/>
              </a:rPr>
              <a:t/>
            </a:r>
            <a:br>
              <a:rPr lang="ja-JP" altLang="en-US" sz="2400" dirty="0">
                <a:latin typeface="+mn-ea"/>
                <a:ea typeface="+mn-ea"/>
              </a:rPr>
            </a:br>
            <a:r>
              <a:rPr lang="ja-JP" altLang="en-US" sz="2400" dirty="0">
                <a:latin typeface="+mn-ea"/>
                <a:ea typeface="+mn-ea"/>
              </a:rPr>
              <a:t>　武道について，次の事項を身に付けることができるよう指導する。</a:t>
            </a:r>
          </a:p>
        </p:txBody>
      </p:sp>
      <p:sp>
        <p:nvSpPr>
          <p:cNvPr id="8" name="コンテンツ プレースホルダー 2">
            <a:extLst>
              <a:ext uri="{FF2B5EF4-FFF2-40B4-BE49-F238E27FC236}">
                <a16:creationId xmlns:a16="http://schemas.microsoft.com/office/drawing/2014/main" id="{3FE45B3D-C934-4604-82A9-8FF970821A32}"/>
              </a:ext>
            </a:extLst>
          </p:cNvPr>
          <p:cNvSpPr txBox="1">
            <a:spLocks/>
          </p:cNvSpPr>
          <p:nvPr/>
        </p:nvSpPr>
        <p:spPr>
          <a:xfrm>
            <a:off x="304800" y="1700893"/>
            <a:ext cx="8568268" cy="4232246"/>
          </a:xfrm>
          <a:prstGeom prst="rect">
            <a:avLst/>
          </a:prstGeom>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mn-ea"/>
              </a:rPr>
              <a:t>（</a:t>
            </a:r>
            <a:r>
              <a:rPr lang="en-US" altLang="ja-JP" dirty="0">
                <a:latin typeface="+mn-ea"/>
              </a:rPr>
              <a:t>1</a:t>
            </a:r>
            <a:r>
              <a:rPr lang="ja-JP" altLang="en-US" dirty="0">
                <a:latin typeface="+mn-ea"/>
              </a:rPr>
              <a:t>） 次の運動について，技を高め勝敗を競う楽しさや喜びを味わい，伝統的な考え方，技の名称や見取り稽古の仕方，体力の高め方などを理解するとともに，</a:t>
            </a:r>
            <a:r>
              <a:rPr lang="ja-JP" altLang="en-US" u="sng" dirty="0">
                <a:latin typeface="+mn-ea"/>
              </a:rPr>
              <a:t>基本動作や基本となる技を用いて攻防を展開する</a:t>
            </a:r>
            <a:r>
              <a:rPr lang="ja-JP" altLang="en-US" dirty="0">
                <a:latin typeface="+mn-ea"/>
              </a:rPr>
              <a:t>こと。</a:t>
            </a:r>
            <a:endParaRPr lang="en-US" altLang="ja-JP" dirty="0">
              <a:latin typeface="+mn-ea"/>
            </a:endParaRPr>
          </a:p>
          <a:p>
            <a:pPr marL="0" indent="0">
              <a:buFont typeface="Arial" panose="020B0604020202020204" pitchFamily="34" charset="0"/>
              <a:buNone/>
            </a:pPr>
            <a:r>
              <a:rPr lang="ja-JP" altLang="en-US" sz="3600" dirty="0">
                <a:latin typeface="+mn-ea"/>
              </a:rPr>
              <a:t>イ 剣道では，</a:t>
            </a:r>
            <a:r>
              <a:rPr lang="ja-JP" altLang="en-US" sz="3600" u="sng" dirty="0">
                <a:solidFill>
                  <a:srgbClr val="FF0000"/>
                </a:solidFill>
                <a:latin typeface="+mn-ea"/>
              </a:rPr>
              <a:t>相手の動きの変化に応じた基本動作</a:t>
            </a:r>
            <a:r>
              <a:rPr lang="ja-JP" altLang="en-US" sz="3600" dirty="0">
                <a:latin typeface="+mn-ea"/>
              </a:rPr>
              <a:t>や</a:t>
            </a:r>
            <a:r>
              <a:rPr lang="ja-JP" altLang="en-US" sz="3600" u="sng" dirty="0">
                <a:solidFill>
                  <a:srgbClr val="FF0000"/>
                </a:solidFill>
                <a:latin typeface="+mn-ea"/>
              </a:rPr>
              <a:t>基本となる技</a:t>
            </a:r>
            <a:r>
              <a:rPr lang="ja-JP" altLang="en-US" sz="3600" dirty="0">
                <a:latin typeface="+mn-ea"/>
              </a:rPr>
              <a:t>を用いて，</a:t>
            </a:r>
            <a:r>
              <a:rPr lang="ja-JP" altLang="en-US" sz="3600" u="sng" dirty="0">
                <a:solidFill>
                  <a:srgbClr val="FF0000"/>
                </a:solidFill>
                <a:latin typeface="+mn-ea"/>
              </a:rPr>
              <a:t>相手の構えを崩し</a:t>
            </a:r>
            <a:r>
              <a:rPr lang="ja-JP" altLang="en-US" sz="3600" dirty="0">
                <a:latin typeface="+mn-ea"/>
              </a:rPr>
              <a:t>，</a:t>
            </a:r>
            <a:r>
              <a:rPr lang="ja-JP" altLang="en-US" sz="3600" u="sng" dirty="0">
                <a:solidFill>
                  <a:srgbClr val="FF0000"/>
                </a:solidFill>
                <a:latin typeface="+mn-ea"/>
              </a:rPr>
              <a:t>しかけたり応じたりするなどの攻防</a:t>
            </a:r>
            <a:r>
              <a:rPr lang="ja-JP" altLang="en-US" sz="3600" dirty="0">
                <a:latin typeface="+mn-ea"/>
              </a:rPr>
              <a:t>をすること。</a:t>
            </a:r>
            <a:endParaRPr lang="ja-JP" altLang="en-US" dirty="0">
              <a:latin typeface="+mn-ea"/>
            </a:endParaRPr>
          </a:p>
        </p:txBody>
      </p:sp>
      <p:sp>
        <p:nvSpPr>
          <p:cNvPr id="2" name="テキスト ボックス 1">
            <a:extLst>
              <a:ext uri="{FF2B5EF4-FFF2-40B4-BE49-F238E27FC236}">
                <a16:creationId xmlns:a16="http://schemas.microsoft.com/office/drawing/2014/main" id="{A0CB4B72-A2BE-4438-95E5-57F4C3903F87}"/>
              </a:ext>
            </a:extLst>
          </p:cNvPr>
          <p:cNvSpPr txBox="1"/>
          <p:nvPr/>
        </p:nvSpPr>
        <p:spPr>
          <a:xfrm>
            <a:off x="304800" y="6057871"/>
            <a:ext cx="7757107" cy="369332"/>
          </a:xfrm>
          <a:prstGeom prst="rect">
            <a:avLst/>
          </a:prstGeom>
          <a:noFill/>
        </p:spPr>
        <p:txBody>
          <a:bodyPr wrap="square" rtlCol="0">
            <a:spAutoFit/>
          </a:bodyPr>
          <a:lstStyle/>
          <a:p>
            <a:r>
              <a:rPr kumimoji="1" lang="ja-JP" altLang="en-US" dirty="0">
                <a:latin typeface="+mn-ea"/>
              </a:rPr>
              <a:t>高等学校学習指導要領（平成</a:t>
            </a:r>
            <a:r>
              <a:rPr kumimoji="1" lang="en-US" altLang="ja-JP" dirty="0">
                <a:latin typeface="+mn-ea"/>
              </a:rPr>
              <a:t>30</a:t>
            </a:r>
            <a:r>
              <a:rPr kumimoji="1" lang="ja-JP" altLang="en-US" dirty="0">
                <a:latin typeface="+mn-ea"/>
              </a:rPr>
              <a:t>年</a:t>
            </a:r>
            <a:r>
              <a:rPr kumimoji="1" lang="ja-JP" altLang="en-US" dirty="0" smtClean="0">
                <a:latin typeface="+mn-ea"/>
              </a:rPr>
              <a:t>告示）解説</a:t>
            </a:r>
            <a:r>
              <a:rPr kumimoji="1" lang="ja-JP" altLang="en-US" dirty="0">
                <a:latin typeface="+mn-ea"/>
              </a:rPr>
              <a:t>　</a:t>
            </a:r>
            <a:r>
              <a:rPr kumimoji="1" lang="ja-JP" altLang="en-US" dirty="0" smtClean="0">
                <a:latin typeface="+mn-ea"/>
              </a:rPr>
              <a:t>保健</a:t>
            </a:r>
            <a:r>
              <a:rPr kumimoji="1" lang="ja-JP" altLang="en-US" dirty="0">
                <a:latin typeface="+mn-ea"/>
              </a:rPr>
              <a:t>体育編　</a:t>
            </a:r>
          </a:p>
        </p:txBody>
      </p:sp>
    </p:spTree>
    <p:extLst>
      <p:ext uri="{BB962C8B-B14F-4D97-AF65-F5344CB8AC3E}">
        <p14:creationId xmlns:p14="http://schemas.microsoft.com/office/powerpoint/2010/main" val="3934393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26</a:t>
            </a:fld>
            <a:endParaRPr kumimoji="1" lang="ja-JP" altLang="en-US"/>
          </a:p>
        </p:txBody>
      </p:sp>
      <p:graphicFrame>
        <p:nvGraphicFramePr>
          <p:cNvPr id="12" name="表 8">
            <a:extLst>
              <a:ext uri="{FF2B5EF4-FFF2-40B4-BE49-F238E27FC236}">
                <a16:creationId xmlns:a16="http://schemas.microsoft.com/office/drawing/2014/main" id="{1E33C2AB-6A71-41B3-AAD4-7946668F17D5}"/>
              </a:ext>
            </a:extLst>
          </p:cNvPr>
          <p:cNvGraphicFramePr>
            <a:graphicFrameLocks noGrp="1"/>
          </p:cNvGraphicFramePr>
          <p:nvPr/>
        </p:nvGraphicFramePr>
        <p:xfrm>
          <a:off x="156028" y="1225654"/>
          <a:ext cx="8683172" cy="4654080"/>
        </p:xfrm>
        <a:graphic>
          <a:graphicData uri="http://schemas.openxmlformats.org/drawingml/2006/table">
            <a:tbl>
              <a:tblPr firstRow="1" bandRow="1">
                <a:tableStyleId>{21E4AEA4-8DFA-4A89-87EB-49C32662AFE0}</a:tableStyleId>
              </a:tblPr>
              <a:tblGrid>
                <a:gridCol w="1224000">
                  <a:extLst>
                    <a:ext uri="{9D8B030D-6E8A-4147-A177-3AD203B41FA5}">
                      <a16:colId xmlns:a16="http://schemas.microsoft.com/office/drawing/2014/main" val="980349097"/>
                    </a:ext>
                  </a:extLst>
                </a:gridCol>
                <a:gridCol w="2292086">
                  <a:extLst>
                    <a:ext uri="{9D8B030D-6E8A-4147-A177-3AD203B41FA5}">
                      <a16:colId xmlns:a16="http://schemas.microsoft.com/office/drawing/2014/main" val="1402671501"/>
                    </a:ext>
                  </a:extLst>
                </a:gridCol>
                <a:gridCol w="2394857">
                  <a:extLst>
                    <a:ext uri="{9D8B030D-6E8A-4147-A177-3AD203B41FA5}">
                      <a16:colId xmlns:a16="http://schemas.microsoft.com/office/drawing/2014/main" val="3016092066"/>
                    </a:ext>
                  </a:extLst>
                </a:gridCol>
                <a:gridCol w="2772229">
                  <a:extLst>
                    <a:ext uri="{9D8B030D-6E8A-4147-A177-3AD203B41FA5}">
                      <a16:colId xmlns:a16="http://schemas.microsoft.com/office/drawing/2014/main" val="1410334381"/>
                    </a:ext>
                  </a:extLst>
                </a:gridCol>
              </a:tblGrid>
              <a:tr h="720000">
                <a:tc>
                  <a:txBody>
                    <a:bodyPr/>
                    <a:lstStyle/>
                    <a:p>
                      <a:pPr algn="ct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中学校第１学年</a:t>
                      </a:r>
                      <a:endParaRPr kumimoji="1" lang="en-US" altLang="ja-JP" sz="2000" dirty="0">
                        <a:latin typeface="+mn-ea"/>
                        <a:ea typeface="+mn-ea"/>
                      </a:endParaRPr>
                    </a:p>
                    <a:p>
                      <a:pPr algn="ctr"/>
                      <a:r>
                        <a:rPr kumimoji="1" lang="ja-JP" altLang="en-US" sz="2000" dirty="0">
                          <a:latin typeface="+mn-ea"/>
                          <a:ea typeface="+mn-ea"/>
                        </a:rPr>
                        <a:t>及び第２学年</a:t>
                      </a:r>
                    </a:p>
                  </a:txBody>
                  <a:tcPr anchor="ctr"/>
                </a:tc>
                <a:tc>
                  <a:txBody>
                    <a:bodyPr/>
                    <a:lstStyle/>
                    <a:p>
                      <a:pPr algn="ctr"/>
                      <a:r>
                        <a:rPr kumimoji="1" lang="ja-JP" altLang="en-US" sz="2000" dirty="0">
                          <a:latin typeface="+mn-ea"/>
                          <a:ea typeface="+mn-ea"/>
                        </a:rPr>
                        <a:t>中学校第３学年</a:t>
                      </a:r>
                      <a:endParaRPr kumimoji="1" lang="en-US" altLang="ja-JP" sz="2000" dirty="0">
                        <a:latin typeface="+mn-ea"/>
                        <a:ea typeface="+mn-ea"/>
                      </a:endParaRPr>
                    </a:p>
                    <a:p>
                      <a:pPr algn="ctr"/>
                      <a:r>
                        <a:rPr kumimoji="1" lang="ja-JP" altLang="en-US" sz="2000" dirty="0">
                          <a:latin typeface="+mn-ea"/>
                          <a:ea typeface="+mn-ea"/>
                        </a:rPr>
                        <a:t>高校入学年次</a:t>
                      </a:r>
                    </a:p>
                  </a:txBody>
                  <a:tcPr anchor="ctr"/>
                </a:tc>
                <a:tc>
                  <a:txBody>
                    <a:bodyPr/>
                    <a:lstStyle/>
                    <a:p>
                      <a:pPr algn="ctr"/>
                      <a:r>
                        <a:rPr kumimoji="1" lang="ja-JP" altLang="en-US" sz="2000" dirty="0">
                          <a:latin typeface="+mn-ea"/>
                          <a:ea typeface="+mn-ea"/>
                        </a:rPr>
                        <a:t>高校入学</a:t>
                      </a:r>
                      <a:r>
                        <a:rPr kumimoji="1" lang="ja-JP" altLang="en-US" sz="2000">
                          <a:latin typeface="+mn-ea"/>
                          <a:ea typeface="+mn-ea"/>
                        </a:rPr>
                        <a:t>年次の</a:t>
                      </a:r>
                      <a:endParaRPr kumimoji="1" lang="en-US" altLang="ja-JP" sz="2000">
                        <a:latin typeface="+mn-ea"/>
                        <a:ea typeface="+mn-ea"/>
                      </a:endParaRPr>
                    </a:p>
                    <a:p>
                      <a:pPr algn="ctr"/>
                      <a:r>
                        <a:rPr kumimoji="1" lang="ja-JP" altLang="en-US" sz="2000">
                          <a:latin typeface="+mn-ea"/>
                          <a:ea typeface="+mn-ea"/>
                        </a:rPr>
                        <a:t>次</a:t>
                      </a:r>
                      <a:r>
                        <a:rPr kumimoji="1" lang="ja-JP" altLang="en-US" sz="2000" dirty="0">
                          <a:latin typeface="+mn-ea"/>
                          <a:ea typeface="+mn-ea"/>
                        </a:rPr>
                        <a:t>の年次以降</a:t>
                      </a:r>
                    </a:p>
                  </a:txBody>
                  <a:tcPr anchor="ctr"/>
                </a:tc>
                <a:extLst>
                  <a:ext uri="{0D108BD9-81ED-4DB2-BD59-A6C34878D82A}">
                    <a16:rowId xmlns:a16="http://schemas.microsoft.com/office/drawing/2014/main" val="3850689308"/>
                  </a:ext>
                </a:extLst>
              </a:tr>
              <a:tr h="1008000">
                <a:tc>
                  <a:txBody>
                    <a:bodyPr/>
                    <a:lstStyle/>
                    <a:p>
                      <a:pPr algn="ctr"/>
                      <a:r>
                        <a:rPr kumimoji="1" lang="ja-JP" altLang="en-US" sz="2000" dirty="0">
                          <a:latin typeface="+mn-ea"/>
                          <a:ea typeface="+mn-ea"/>
                        </a:rPr>
                        <a:t>構え</a:t>
                      </a:r>
                    </a:p>
                  </a:txBody>
                  <a:tcPr anchor="ctr"/>
                </a:tc>
                <a:tc>
                  <a:txBody>
                    <a:bodyPr/>
                    <a:lstStyle/>
                    <a:p>
                      <a:r>
                        <a:rPr kumimoji="1" lang="ja-JP" altLang="en-US" sz="2000" dirty="0">
                          <a:latin typeface="+mn-ea"/>
                          <a:ea typeface="+mn-ea"/>
                        </a:rPr>
                        <a:t>相手の動きに応じて自然体で中段に構えること。</a:t>
                      </a:r>
                    </a:p>
                  </a:txBody>
                  <a:tcPr anchor="ctr"/>
                </a:tc>
                <a:tc>
                  <a:txBody>
                    <a:bodyPr/>
                    <a:lstStyle/>
                    <a:p>
                      <a:r>
                        <a:rPr kumimoji="1" lang="ja-JP" altLang="en-US" sz="2000" dirty="0">
                          <a:latin typeface="+mn-ea"/>
                          <a:ea typeface="+mn-ea"/>
                        </a:rPr>
                        <a:t>相手の動きの変化に応じた自然体で中段に構えること。　</a:t>
                      </a:r>
                    </a:p>
                  </a:txBody>
                  <a:tcPr anchor="ctr"/>
                </a:tc>
                <a:tc>
                  <a:txBody>
                    <a:bodyPr/>
                    <a:lstStyle/>
                    <a:p>
                      <a:r>
                        <a:rPr kumimoji="1" lang="ja-JP" altLang="en-US" sz="2000" dirty="0">
                          <a:latin typeface="+mn-ea"/>
                          <a:ea typeface="+mn-ea"/>
                        </a:rPr>
                        <a:t>相手の動きの変化に応じた自然体で素早く中段に構えること。</a:t>
                      </a:r>
                    </a:p>
                  </a:txBody>
                  <a:tcPr anchor="ctr"/>
                </a:tc>
                <a:extLst>
                  <a:ext uri="{0D108BD9-81ED-4DB2-BD59-A6C34878D82A}">
                    <a16:rowId xmlns:a16="http://schemas.microsoft.com/office/drawing/2014/main" val="1925897997"/>
                  </a:ext>
                </a:extLst>
              </a:tr>
              <a:tr h="864000">
                <a:tc>
                  <a:txBody>
                    <a:bodyPr/>
                    <a:lstStyle/>
                    <a:p>
                      <a:pPr algn="ctr"/>
                      <a:r>
                        <a:rPr kumimoji="1" lang="ja-JP" altLang="en-US" sz="2000" dirty="0">
                          <a:latin typeface="+mn-ea"/>
                          <a:ea typeface="+mn-ea"/>
                        </a:rPr>
                        <a:t>体さばき</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相手の動きに応じて歩み足や送り足をすること。</a:t>
                      </a:r>
                    </a:p>
                  </a:txBody>
                  <a:tcPr anchor="ctr"/>
                </a:tc>
                <a:tc>
                  <a:txBody>
                    <a:bodyPr/>
                    <a:lstStyle/>
                    <a:p>
                      <a:r>
                        <a:rPr kumimoji="1" lang="ja-JP" altLang="en-US" sz="2000" dirty="0">
                          <a:latin typeface="+mn-ea"/>
                          <a:ea typeface="+mn-ea"/>
                        </a:rPr>
                        <a:t>相手の動きの変化に応じて体の移動を行うこと。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相手の動きの変化に応じて素早く体の移動を行うこと。</a:t>
                      </a:r>
                    </a:p>
                  </a:txBody>
                  <a:tcPr anchor="ctr"/>
                </a:tc>
                <a:extLst>
                  <a:ext uri="{0D108BD9-81ED-4DB2-BD59-A6C34878D82A}">
                    <a16:rowId xmlns:a16="http://schemas.microsoft.com/office/drawing/2014/main" val="1779029298"/>
                  </a:ext>
                </a:extLst>
              </a:tr>
              <a:tr h="1737360">
                <a:tc>
                  <a:txBody>
                    <a:bodyPr/>
                    <a:lstStyle/>
                    <a:p>
                      <a:pPr algn="ctr"/>
                      <a:r>
                        <a:rPr kumimoji="1" lang="ja-JP" altLang="en-US" sz="2000" dirty="0">
                          <a:latin typeface="+mn-ea"/>
                          <a:ea typeface="+mn-ea"/>
                        </a:rPr>
                        <a:t>基本打突の仕方と受け方</a:t>
                      </a:r>
                    </a:p>
                  </a:txBody>
                  <a:tcPr anchor="ctr"/>
                </a:tc>
                <a:tc>
                  <a:txBody>
                    <a:bodyPr/>
                    <a:lstStyle/>
                    <a:p>
                      <a:r>
                        <a:rPr kumimoji="1" lang="ja-JP" altLang="en-US" sz="2000" dirty="0">
                          <a:latin typeface="+mn-ea"/>
                          <a:ea typeface="+mn-ea"/>
                        </a:rPr>
                        <a:t>中段の構えから体さばきを使って，面や胴（右）や小手（右）の部位を打ったり受けたりすること。</a:t>
                      </a:r>
                    </a:p>
                  </a:txBody>
                  <a:tcPr anchor="ctr"/>
                </a:tc>
                <a:tc>
                  <a:txBody>
                    <a:bodyPr/>
                    <a:lstStyle/>
                    <a:p>
                      <a:r>
                        <a:rPr kumimoji="1" lang="ja-JP" altLang="en-US" sz="2000" dirty="0">
                          <a:latin typeface="+mn-ea"/>
                          <a:ea typeface="+mn-ea"/>
                        </a:rPr>
                        <a:t>体さばきや竹刀操作を用いて打ったり，応じ技へ発展するよう受けたりすること。</a:t>
                      </a:r>
                    </a:p>
                    <a:p>
                      <a:endParaRPr kumimoji="1" lang="ja-JP" altLang="en-US" sz="2000" dirty="0">
                        <a:latin typeface="+mn-ea"/>
                        <a:ea typeface="+mn-ea"/>
                      </a:endParaRPr>
                    </a:p>
                  </a:txBody>
                  <a:tcPr anchor="ctr"/>
                </a:tc>
                <a:tc>
                  <a:txBody>
                    <a:bodyPr/>
                    <a:lstStyle/>
                    <a:p>
                      <a:r>
                        <a:rPr kumimoji="1" lang="ja-JP" altLang="en-US" sz="2000" dirty="0">
                          <a:latin typeface="+mn-ea"/>
                          <a:ea typeface="+mn-ea"/>
                        </a:rPr>
                        <a:t>相手の動きに対して，素早く間合を近くしたり遠くしたりして打ったり，応じ技へ発展するよう受けたりすること。</a:t>
                      </a:r>
                    </a:p>
                  </a:txBody>
                  <a:tcPr anchor="ctr"/>
                </a:tc>
                <a:extLst>
                  <a:ext uri="{0D108BD9-81ED-4DB2-BD59-A6C34878D82A}">
                    <a16:rowId xmlns:a16="http://schemas.microsoft.com/office/drawing/2014/main" val="1588093594"/>
                  </a:ext>
                </a:extLst>
              </a:tr>
            </a:tbl>
          </a:graphicData>
        </a:graphic>
      </p:graphicFrame>
      <p:sp>
        <p:nvSpPr>
          <p:cNvPr id="13" name="正方形/長方形 12"/>
          <p:cNvSpPr/>
          <p:nvPr/>
        </p:nvSpPr>
        <p:spPr>
          <a:xfrm>
            <a:off x="1362075" y="3951061"/>
            <a:ext cx="2295525" cy="19286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57CB7362-ACB3-4C2B-A1E9-D4D19FD3FCA7}"/>
              </a:ext>
            </a:extLst>
          </p:cNvPr>
          <p:cNvSpPr txBox="1">
            <a:spLocks/>
          </p:cNvSpPr>
          <p:nvPr/>
        </p:nvSpPr>
        <p:spPr>
          <a:xfrm>
            <a:off x="420914" y="669919"/>
            <a:ext cx="8621486" cy="66278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t>相手の動きの変化に応じた基本動作</a:t>
            </a:r>
          </a:p>
        </p:txBody>
      </p:sp>
      <p:grpSp>
        <p:nvGrpSpPr>
          <p:cNvPr id="5" name="グループ化 4">
            <a:extLst>
              <a:ext uri="{FF2B5EF4-FFF2-40B4-BE49-F238E27FC236}">
                <a16:creationId xmlns:a16="http://schemas.microsoft.com/office/drawing/2014/main" id="{A28B3E29-EF3A-42AA-95A1-9D36E7FDFACB}"/>
              </a:ext>
            </a:extLst>
          </p:cNvPr>
          <p:cNvGrpSpPr/>
          <p:nvPr/>
        </p:nvGrpSpPr>
        <p:grpSpPr>
          <a:xfrm>
            <a:off x="156028" y="5917855"/>
            <a:ext cx="7757107" cy="899896"/>
            <a:chOff x="156028" y="5672960"/>
            <a:chExt cx="7757107" cy="899896"/>
          </a:xfrm>
        </p:grpSpPr>
        <p:sp>
          <p:nvSpPr>
            <p:cNvPr id="3" name="テキスト ボックス 2">
              <a:extLst>
                <a:ext uri="{FF2B5EF4-FFF2-40B4-BE49-F238E27FC236}">
                  <a16:creationId xmlns:a16="http://schemas.microsoft.com/office/drawing/2014/main" id="{EDD47389-3A00-40E0-BBDC-89EF21DB94BC}"/>
                </a:ext>
              </a:extLst>
            </p:cNvPr>
            <p:cNvSpPr txBox="1"/>
            <p:nvPr/>
          </p:nvSpPr>
          <p:spPr>
            <a:xfrm>
              <a:off x="156028" y="6234302"/>
              <a:ext cx="7366119" cy="338554"/>
            </a:xfrm>
            <a:prstGeom prst="rect">
              <a:avLst/>
            </a:prstGeom>
            <a:noFill/>
          </p:spPr>
          <p:txBody>
            <a:bodyPr wrap="none" rtlCol="0">
              <a:spAutoFit/>
            </a:bodyPr>
            <a:lstStyle/>
            <a:p>
              <a:r>
                <a:rPr kumimoji="1" lang="en-US" altLang="ja-JP" sz="1600" dirty="0"/>
                <a:t>※</a:t>
              </a:r>
              <a:r>
                <a:rPr kumimoji="1" lang="ja-JP" altLang="en-US" sz="1600" dirty="0"/>
                <a:t>既習事項の復習として，中学校第１学年及び第２学年の学習内容を実施</a:t>
              </a:r>
              <a:r>
                <a:rPr kumimoji="1" lang="ja-JP" altLang="en-US" sz="1400" dirty="0"/>
                <a:t>する</a:t>
              </a:r>
              <a:endParaRPr kumimoji="1" lang="ja-JP" altLang="en-US" sz="1600" dirty="0"/>
            </a:p>
          </p:txBody>
        </p:sp>
        <p:sp>
          <p:nvSpPr>
            <p:cNvPr id="4" name="テキスト ボックス 3">
              <a:extLst>
                <a:ext uri="{FF2B5EF4-FFF2-40B4-BE49-F238E27FC236}">
                  <a16:creationId xmlns:a16="http://schemas.microsoft.com/office/drawing/2014/main" id="{FF1368CF-0132-492E-9D84-81EE72E133A9}"/>
                </a:ext>
              </a:extLst>
            </p:cNvPr>
            <p:cNvSpPr txBox="1"/>
            <p:nvPr/>
          </p:nvSpPr>
          <p:spPr>
            <a:xfrm>
              <a:off x="156028" y="5672960"/>
              <a:ext cx="7757107" cy="523220"/>
            </a:xfrm>
            <a:prstGeom prst="rect">
              <a:avLst/>
            </a:prstGeom>
            <a:noFill/>
          </p:spPr>
          <p:txBody>
            <a:bodyPr wrap="square" rtlCol="0">
              <a:spAutoFit/>
            </a:bodyPr>
            <a:lstStyle/>
            <a:p>
              <a:r>
                <a:rPr kumimoji="1" lang="ja-JP" altLang="en-US" sz="1400" dirty="0" smtClean="0">
                  <a:latin typeface="+mn-ea"/>
                </a:rPr>
                <a:t>中学校学習指導要領（平成</a:t>
              </a:r>
              <a:r>
                <a:rPr kumimoji="1" lang="en-US" altLang="ja-JP" sz="1400" dirty="0" smtClean="0">
                  <a:latin typeface="+mn-ea"/>
                </a:rPr>
                <a:t>29</a:t>
              </a:r>
              <a:r>
                <a:rPr kumimoji="1" lang="ja-JP" altLang="en-US" sz="1400" dirty="0" smtClean="0">
                  <a:latin typeface="+mn-ea"/>
                </a:rPr>
                <a:t>年告示）解説　保健体育編</a:t>
              </a:r>
              <a:endParaRPr kumimoji="1" lang="en-US" altLang="ja-JP" sz="1400" dirty="0" smtClean="0">
                <a:latin typeface="+mn-ea"/>
              </a:endParaRPr>
            </a:p>
            <a:p>
              <a:r>
                <a:rPr kumimoji="1" lang="ja-JP" altLang="en-US" sz="1400" dirty="0" smtClean="0">
                  <a:latin typeface="+mn-ea"/>
                </a:rPr>
                <a:t>高等学校</a:t>
              </a:r>
              <a:r>
                <a:rPr kumimoji="1" lang="ja-JP" altLang="en-US" sz="1400" dirty="0">
                  <a:latin typeface="+mn-ea"/>
                </a:rPr>
                <a:t>学習指導要領（平成</a:t>
              </a:r>
              <a:r>
                <a:rPr kumimoji="1" lang="en-US" altLang="ja-JP" sz="1400" dirty="0">
                  <a:latin typeface="+mn-ea"/>
                </a:rPr>
                <a:t>30</a:t>
              </a:r>
              <a:r>
                <a:rPr kumimoji="1" lang="ja-JP" altLang="en-US" sz="1400" dirty="0">
                  <a:latin typeface="+mn-ea"/>
                </a:rPr>
                <a:t>年</a:t>
              </a:r>
              <a:r>
                <a:rPr kumimoji="1" lang="ja-JP" altLang="en-US" sz="1400" dirty="0" smtClean="0">
                  <a:latin typeface="+mn-ea"/>
                </a:rPr>
                <a:t>告示）解説</a:t>
              </a:r>
              <a:r>
                <a:rPr kumimoji="1" lang="ja-JP" altLang="en-US" sz="1400" dirty="0">
                  <a:latin typeface="+mn-ea"/>
                </a:rPr>
                <a:t>　</a:t>
              </a:r>
              <a:r>
                <a:rPr kumimoji="1" lang="ja-JP" altLang="en-US" sz="1400" dirty="0" smtClean="0">
                  <a:latin typeface="+mn-ea"/>
                </a:rPr>
                <a:t>保健</a:t>
              </a:r>
              <a:r>
                <a:rPr kumimoji="1" lang="ja-JP" altLang="en-US" sz="1400" dirty="0">
                  <a:latin typeface="+mn-ea"/>
                </a:rPr>
                <a:t>体育編　</a:t>
              </a:r>
            </a:p>
          </p:txBody>
        </p:sp>
      </p:grpSp>
    </p:spTree>
    <p:extLst>
      <p:ext uri="{BB962C8B-B14F-4D97-AF65-F5344CB8AC3E}">
        <p14:creationId xmlns:p14="http://schemas.microsoft.com/office/powerpoint/2010/main" val="374584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27</a:t>
            </a:fld>
            <a:endParaRPr kumimoji="1" lang="ja-JP" altLang="en-US"/>
          </a:p>
        </p:txBody>
      </p:sp>
      <p:sp>
        <p:nvSpPr>
          <p:cNvPr id="9" name="タイトル 1">
            <a:extLst>
              <a:ext uri="{FF2B5EF4-FFF2-40B4-BE49-F238E27FC236}">
                <a16:creationId xmlns:a16="http://schemas.microsoft.com/office/drawing/2014/main" id="{57CB7362-ACB3-4C2B-A1E9-D4D19FD3FCA7}"/>
              </a:ext>
            </a:extLst>
          </p:cNvPr>
          <p:cNvSpPr txBox="1">
            <a:spLocks/>
          </p:cNvSpPr>
          <p:nvPr/>
        </p:nvSpPr>
        <p:spPr>
          <a:xfrm>
            <a:off x="420914" y="669919"/>
            <a:ext cx="8621486" cy="66278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t>相手の動きの変化に応じた基本動作</a:t>
            </a:r>
          </a:p>
        </p:txBody>
      </p:sp>
      <p:sp>
        <p:nvSpPr>
          <p:cNvPr id="8" name="テキスト ボックス 7">
            <a:extLst>
              <a:ext uri="{FF2B5EF4-FFF2-40B4-BE49-F238E27FC236}">
                <a16:creationId xmlns:a16="http://schemas.microsoft.com/office/drawing/2014/main" id="{D6F740E1-27B5-48E6-BAA9-9A4A833C6D2A}"/>
              </a:ext>
            </a:extLst>
          </p:cNvPr>
          <p:cNvSpPr txBox="1"/>
          <p:nvPr/>
        </p:nvSpPr>
        <p:spPr>
          <a:xfrm flipH="1">
            <a:off x="260312" y="1910204"/>
            <a:ext cx="3686629" cy="3970318"/>
          </a:xfrm>
          <a:prstGeom prst="rect">
            <a:avLst/>
          </a:prstGeom>
          <a:noFill/>
          <a:ln>
            <a:solidFill>
              <a:schemeClr val="tx1"/>
            </a:solidFill>
          </a:ln>
        </p:spPr>
        <p:txBody>
          <a:bodyPr wrap="square" rtlCol="0">
            <a:spAutoFit/>
          </a:bodyPr>
          <a:lstStyle/>
          <a:p>
            <a:r>
              <a:rPr kumimoji="1" lang="ja-JP" altLang="en-US" sz="3600" dirty="0"/>
              <a:t>中段の構えから体さばきを使って，面や胴（右）や小手（右）の部位を打ったり受けたりすること。</a:t>
            </a:r>
          </a:p>
        </p:txBody>
      </p:sp>
      <p:sp>
        <p:nvSpPr>
          <p:cNvPr id="11" name="矢印: 右 4">
            <a:extLst>
              <a:ext uri="{FF2B5EF4-FFF2-40B4-BE49-F238E27FC236}">
                <a16:creationId xmlns:a16="http://schemas.microsoft.com/office/drawing/2014/main" id="{E62DD02A-196E-4340-AC17-F49858EC366A}"/>
              </a:ext>
            </a:extLst>
          </p:cNvPr>
          <p:cNvSpPr/>
          <p:nvPr/>
        </p:nvSpPr>
        <p:spPr>
          <a:xfrm>
            <a:off x="4060789" y="3028588"/>
            <a:ext cx="977936" cy="1733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B28F7D3-0464-4D9A-B71D-60C8C9D69845}"/>
              </a:ext>
            </a:extLst>
          </p:cNvPr>
          <p:cNvSpPr txBox="1"/>
          <p:nvPr/>
        </p:nvSpPr>
        <p:spPr>
          <a:xfrm flipH="1">
            <a:off x="5152573" y="1587967"/>
            <a:ext cx="3720494" cy="4154984"/>
          </a:xfrm>
          <a:prstGeom prst="rect">
            <a:avLst/>
          </a:prstGeom>
          <a:noFill/>
          <a:ln>
            <a:solidFill>
              <a:schemeClr val="tx1"/>
            </a:solidFill>
          </a:ln>
        </p:spPr>
        <p:txBody>
          <a:bodyPr wrap="square" rtlCol="0">
            <a:spAutoFit/>
          </a:bodyPr>
          <a:lstStyle/>
          <a:p>
            <a:r>
              <a:rPr kumimoji="1" lang="ja-JP" altLang="en-US" sz="6600" b="1" dirty="0">
                <a:solidFill>
                  <a:srgbClr val="FF0000"/>
                </a:solidFill>
              </a:rPr>
              <a:t>自宅でできる竹刀を使わない素振り</a:t>
            </a:r>
            <a:endParaRPr kumimoji="1" lang="ja-JP" altLang="en-US" sz="4800" b="1" dirty="0">
              <a:solidFill>
                <a:srgbClr val="FF0000"/>
              </a:solidFill>
            </a:endParaRPr>
          </a:p>
        </p:txBody>
      </p:sp>
    </p:spTree>
    <p:extLst>
      <p:ext uri="{BB962C8B-B14F-4D97-AF65-F5344CB8AC3E}">
        <p14:creationId xmlns:p14="http://schemas.microsoft.com/office/powerpoint/2010/main" val="2166460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8"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66700" y="655606"/>
            <a:ext cx="8606367" cy="66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竹刀を使わない素振り</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28</a:t>
            </a:fld>
            <a:endParaRPr kumimoji="1" lang="ja-JP" altLang="en-US"/>
          </a:p>
        </p:txBody>
      </p:sp>
      <p:grpSp>
        <p:nvGrpSpPr>
          <p:cNvPr id="11" name="グループ化 10">
            <a:extLst>
              <a:ext uri="{FF2B5EF4-FFF2-40B4-BE49-F238E27FC236}">
                <a16:creationId xmlns:a16="http://schemas.microsoft.com/office/drawing/2014/main" id="{192DC1C8-0C54-438B-90E0-7E5A30B97511}"/>
              </a:ext>
            </a:extLst>
          </p:cNvPr>
          <p:cNvGrpSpPr/>
          <p:nvPr/>
        </p:nvGrpSpPr>
        <p:grpSpPr>
          <a:xfrm>
            <a:off x="667159" y="1416020"/>
            <a:ext cx="8205908" cy="5248107"/>
            <a:chOff x="667159" y="844520"/>
            <a:chExt cx="8205908" cy="5248107"/>
          </a:xfrm>
        </p:grpSpPr>
        <p:pic>
          <p:nvPicPr>
            <p:cNvPr id="8" name="図 7">
              <a:hlinkClick r:id="rId3"/>
              <a:extLst>
                <a:ext uri="{FF2B5EF4-FFF2-40B4-BE49-F238E27FC236}">
                  <a16:creationId xmlns:a16="http://schemas.microsoft.com/office/drawing/2014/main" id="{6EF29724-E286-497F-809F-8C4AFE53FA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7159" y="844520"/>
              <a:ext cx="3448756" cy="5248107"/>
            </a:xfrm>
            <a:prstGeom prst="rect">
              <a:avLst/>
            </a:prstGeom>
          </p:spPr>
        </p:pic>
        <p:pic>
          <p:nvPicPr>
            <p:cNvPr id="10" name="図 9">
              <a:hlinkClick r:id="rId3"/>
              <a:extLst>
                <a:ext uri="{FF2B5EF4-FFF2-40B4-BE49-F238E27FC236}">
                  <a16:creationId xmlns:a16="http://schemas.microsoft.com/office/drawing/2014/main" id="{9F763D59-2F15-4580-95C2-D23DDCB0F9C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02318" y="1833562"/>
              <a:ext cx="4470749" cy="3190875"/>
            </a:xfrm>
            <a:prstGeom prst="rect">
              <a:avLst/>
            </a:prstGeom>
          </p:spPr>
        </p:pic>
      </p:grpSp>
      <p:grpSp>
        <p:nvGrpSpPr>
          <p:cNvPr id="9" name="グループ化 8"/>
          <p:cNvGrpSpPr/>
          <p:nvPr/>
        </p:nvGrpSpPr>
        <p:grpSpPr>
          <a:xfrm>
            <a:off x="5620472" y="5901646"/>
            <a:ext cx="2034440" cy="454705"/>
            <a:chOff x="5643154" y="1972129"/>
            <a:chExt cx="2859302" cy="508045"/>
          </a:xfrm>
        </p:grpSpPr>
        <p:sp>
          <p:nvSpPr>
            <p:cNvPr id="12" name="角丸四角形 11"/>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2" y="200062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9744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29</a:t>
            </a:fld>
            <a:endParaRPr kumimoji="1" lang="ja-JP" altLang="en-US"/>
          </a:p>
        </p:txBody>
      </p:sp>
      <p:graphicFrame>
        <p:nvGraphicFramePr>
          <p:cNvPr id="12" name="表 8">
            <a:extLst>
              <a:ext uri="{FF2B5EF4-FFF2-40B4-BE49-F238E27FC236}">
                <a16:creationId xmlns:a16="http://schemas.microsoft.com/office/drawing/2014/main" id="{1E33C2AB-6A71-41B3-AAD4-7946668F17D5}"/>
              </a:ext>
            </a:extLst>
          </p:cNvPr>
          <p:cNvGraphicFramePr>
            <a:graphicFrameLocks noGrp="1"/>
          </p:cNvGraphicFramePr>
          <p:nvPr/>
        </p:nvGraphicFramePr>
        <p:xfrm>
          <a:off x="156028" y="1311379"/>
          <a:ext cx="8683172" cy="4654080"/>
        </p:xfrm>
        <a:graphic>
          <a:graphicData uri="http://schemas.openxmlformats.org/drawingml/2006/table">
            <a:tbl>
              <a:tblPr firstRow="1" bandRow="1">
                <a:tableStyleId>{21E4AEA4-8DFA-4A89-87EB-49C32662AFE0}</a:tableStyleId>
              </a:tblPr>
              <a:tblGrid>
                <a:gridCol w="1224000">
                  <a:extLst>
                    <a:ext uri="{9D8B030D-6E8A-4147-A177-3AD203B41FA5}">
                      <a16:colId xmlns:a16="http://schemas.microsoft.com/office/drawing/2014/main" val="980349097"/>
                    </a:ext>
                  </a:extLst>
                </a:gridCol>
                <a:gridCol w="2292086">
                  <a:extLst>
                    <a:ext uri="{9D8B030D-6E8A-4147-A177-3AD203B41FA5}">
                      <a16:colId xmlns:a16="http://schemas.microsoft.com/office/drawing/2014/main" val="1402671501"/>
                    </a:ext>
                  </a:extLst>
                </a:gridCol>
                <a:gridCol w="2394857">
                  <a:extLst>
                    <a:ext uri="{9D8B030D-6E8A-4147-A177-3AD203B41FA5}">
                      <a16:colId xmlns:a16="http://schemas.microsoft.com/office/drawing/2014/main" val="3016092066"/>
                    </a:ext>
                  </a:extLst>
                </a:gridCol>
                <a:gridCol w="2772229">
                  <a:extLst>
                    <a:ext uri="{9D8B030D-6E8A-4147-A177-3AD203B41FA5}">
                      <a16:colId xmlns:a16="http://schemas.microsoft.com/office/drawing/2014/main" val="1410334381"/>
                    </a:ext>
                  </a:extLst>
                </a:gridCol>
              </a:tblGrid>
              <a:tr h="720000">
                <a:tc>
                  <a:txBody>
                    <a:bodyPr/>
                    <a:lstStyle/>
                    <a:p>
                      <a:pPr algn="ct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中学校第１学年</a:t>
                      </a:r>
                      <a:endParaRPr kumimoji="1" lang="en-US" altLang="ja-JP" sz="2000" dirty="0">
                        <a:latin typeface="+mn-ea"/>
                        <a:ea typeface="+mn-ea"/>
                      </a:endParaRPr>
                    </a:p>
                    <a:p>
                      <a:pPr algn="ctr"/>
                      <a:r>
                        <a:rPr kumimoji="1" lang="ja-JP" altLang="en-US" sz="2000" dirty="0">
                          <a:latin typeface="+mn-ea"/>
                          <a:ea typeface="+mn-ea"/>
                        </a:rPr>
                        <a:t>及び第２学年</a:t>
                      </a:r>
                    </a:p>
                  </a:txBody>
                  <a:tcPr anchor="ctr"/>
                </a:tc>
                <a:tc>
                  <a:txBody>
                    <a:bodyPr/>
                    <a:lstStyle/>
                    <a:p>
                      <a:pPr algn="ctr"/>
                      <a:r>
                        <a:rPr kumimoji="1" lang="ja-JP" altLang="en-US" sz="2000" dirty="0">
                          <a:latin typeface="+mn-ea"/>
                          <a:ea typeface="+mn-ea"/>
                        </a:rPr>
                        <a:t>中学校第３学年</a:t>
                      </a:r>
                      <a:endParaRPr kumimoji="1" lang="en-US" altLang="ja-JP" sz="2000" dirty="0">
                        <a:latin typeface="+mn-ea"/>
                        <a:ea typeface="+mn-ea"/>
                      </a:endParaRPr>
                    </a:p>
                    <a:p>
                      <a:pPr algn="ctr"/>
                      <a:r>
                        <a:rPr kumimoji="1" lang="ja-JP" altLang="en-US" sz="2000" dirty="0">
                          <a:latin typeface="+mn-ea"/>
                          <a:ea typeface="+mn-ea"/>
                        </a:rPr>
                        <a:t>高校入学年次</a:t>
                      </a:r>
                    </a:p>
                  </a:txBody>
                  <a:tcPr anchor="ctr"/>
                </a:tc>
                <a:tc>
                  <a:txBody>
                    <a:bodyPr/>
                    <a:lstStyle/>
                    <a:p>
                      <a:pPr algn="ctr"/>
                      <a:r>
                        <a:rPr kumimoji="1" lang="ja-JP" altLang="en-US" sz="2000" dirty="0">
                          <a:latin typeface="+mn-ea"/>
                          <a:ea typeface="+mn-ea"/>
                        </a:rPr>
                        <a:t>高校入学</a:t>
                      </a:r>
                      <a:r>
                        <a:rPr kumimoji="1" lang="ja-JP" altLang="en-US" sz="2000">
                          <a:latin typeface="+mn-ea"/>
                          <a:ea typeface="+mn-ea"/>
                        </a:rPr>
                        <a:t>年次の</a:t>
                      </a:r>
                      <a:endParaRPr kumimoji="1" lang="en-US" altLang="ja-JP" sz="2000">
                        <a:latin typeface="+mn-ea"/>
                        <a:ea typeface="+mn-ea"/>
                      </a:endParaRPr>
                    </a:p>
                    <a:p>
                      <a:pPr algn="ctr"/>
                      <a:r>
                        <a:rPr kumimoji="1" lang="ja-JP" altLang="en-US" sz="2000">
                          <a:latin typeface="+mn-ea"/>
                          <a:ea typeface="+mn-ea"/>
                        </a:rPr>
                        <a:t>次</a:t>
                      </a:r>
                      <a:r>
                        <a:rPr kumimoji="1" lang="ja-JP" altLang="en-US" sz="2000" dirty="0">
                          <a:latin typeface="+mn-ea"/>
                          <a:ea typeface="+mn-ea"/>
                        </a:rPr>
                        <a:t>の年次以降</a:t>
                      </a:r>
                    </a:p>
                  </a:txBody>
                  <a:tcPr anchor="ctr"/>
                </a:tc>
                <a:extLst>
                  <a:ext uri="{0D108BD9-81ED-4DB2-BD59-A6C34878D82A}">
                    <a16:rowId xmlns:a16="http://schemas.microsoft.com/office/drawing/2014/main" val="3850689308"/>
                  </a:ext>
                </a:extLst>
              </a:tr>
              <a:tr h="1008000">
                <a:tc>
                  <a:txBody>
                    <a:bodyPr/>
                    <a:lstStyle/>
                    <a:p>
                      <a:pPr algn="ctr"/>
                      <a:r>
                        <a:rPr kumimoji="1" lang="ja-JP" altLang="en-US" sz="2000" dirty="0">
                          <a:latin typeface="+mn-ea"/>
                          <a:ea typeface="+mn-ea"/>
                        </a:rPr>
                        <a:t>構え</a:t>
                      </a:r>
                    </a:p>
                  </a:txBody>
                  <a:tcPr anchor="ctr"/>
                </a:tc>
                <a:tc>
                  <a:txBody>
                    <a:bodyPr/>
                    <a:lstStyle/>
                    <a:p>
                      <a:r>
                        <a:rPr kumimoji="1" lang="ja-JP" altLang="en-US" sz="2000" dirty="0">
                          <a:latin typeface="+mn-ea"/>
                          <a:ea typeface="+mn-ea"/>
                        </a:rPr>
                        <a:t>相手の動きに応じて自然体で中段に構えること。</a:t>
                      </a:r>
                    </a:p>
                  </a:txBody>
                  <a:tcPr anchor="ctr"/>
                </a:tc>
                <a:tc>
                  <a:txBody>
                    <a:bodyPr/>
                    <a:lstStyle/>
                    <a:p>
                      <a:r>
                        <a:rPr kumimoji="1" lang="ja-JP" altLang="en-US" sz="2000" dirty="0">
                          <a:latin typeface="+mn-ea"/>
                          <a:ea typeface="+mn-ea"/>
                        </a:rPr>
                        <a:t>相手の動きの変化に応じた自然体で中段に構えること。　</a:t>
                      </a:r>
                    </a:p>
                  </a:txBody>
                  <a:tcPr anchor="ctr"/>
                </a:tc>
                <a:tc>
                  <a:txBody>
                    <a:bodyPr/>
                    <a:lstStyle/>
                    <a:p>
                      <a:r>
                        <a:rPr kumimoji="1" lang="ja-JP" altLang="en-US" sz="2000" dirty="0">
                          <a:latin typeface="+mn-ea"/>
                          <a:ea typeface="+mn-ea"/>
                        </a:rPr>
                        <a:t>相手の動きの変化に応じた自然体で素早く中段に構えること。</a:t>
                      </a:r>
                    </a:p>
                  </a:txBody>
                  <a:tcPr anchor="ctr"/>
                </a:tc>
                <a:extLst>
                  <a:ext uri="{0D108BD9-81ED-4DB2-BD59-A6C34878D82A}">
                    <a16:rowId xmlns:a16="http://schemas.microsoft.com/office/drawing/2014/main" val="1925897997"/>
                  </a:ext>
                </a:extLst>
              </a:tr>
              <a:tr h="864000">
                <a:tc>
                  <a:txBody>
                    <a:bodyPr/>
                    <a:lstStyle/>
                    <a:p>
                      <a:pPr algn="ctr"/>
                      <a:r>
                        <a:rPr kumimoji="1" lang="ja-JP" altLang="en-US" sz="2000" dirty="0">
                          <a:latin typeface="+mn-ea"/>
                          <a:ea typeface="+mn-ea"/>
                        </a:rPr>
                        <a:t>体さばき</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相手の動きに応じて歩み足や送り足をすること。</a:t>
                      </a:r>
                    </a:p>
                  </a:txBody>
                  <a:tcPr anchor="ctr"/>
                </a:tc>
                <a:tc>
                  <a:txBody>
                    <a:bodyPr/>
                    <a:lstStyle/>
                    <a:p>
                      <a:r>
                        <a:rPr kumimoji="1" lang="ja-JP" altLang="en-US" sz="2000" dirty="0">
                          <a:latin typeface="+mn-ea"/>
                          <a:ea typeface="+mn-ea"/>
                        </a:rPr>
                        <a:t>相手の動きの変化に応じて体の移動を行うこと。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相手の動きの変化に応じて素早く体の移動を行うこと。</a:t>
                      </a:r>
                    </a:p>
                  </a:txBody>
                  <a:tcPr anchor="ctr"/>
                </a:tc>
                <a:extLst>
                  <a:ext uri="{0D108BD9-81ED-4DB2-BD59-A6C34878D82A}">
                    <a16:rowId xmlns:a16="http://schemas.microsoft.com/office/drawing/2014/main" val="1779029298"/>
                  </a:ext>
                </a:extLst>
              </a:tr>
              <a:tr h="1737360">
                <a:tc>
                  <a:txBody>
                    <a:bodyPr/>
                    <a:lstStyle/>
                    <a:p>
                      <a:pPr algn="ctr"/>
                      <a:r>
                        <a:rPr kumimoji="1" lang="ja-JP" altLang="en-US" sz="2000" dirty="0">
                          <a:latin typeface="+mn-ea"/>
                          <a:ea typeface="+mn-ea"/>
                        </a:rPr>
                        <a:t>基本打突の仕方と受け方</a:t>
                      </a:r>
                    </a:p>
                  </a:txBody>
                  <a:tcPr anchor="ctr"/>
                </a:tc>
                <a:tc>
                  <a:txBody>
                    <a:bodyPr/>
                    <a:lstStyle/>
                    <a:p>
                      <a:r>
                        <a:rPr kumimoji="1" lang="ja-JP" altLang="en-US" sz="2000" dirty="0">
                          <a:latin typeface="+mn-ea"/>
                          <a:ea typeface="+mn-ea"/>
                        </a:rPr>
                        <a:t>中段の構えから体さばきを使って，面や胴（右）や小手（右）の部位を打ったり受けたりすること。</a:t>
                      </a:r>
                    </a:p>
                  </a:txBody>
                  <a:tcPr anchor="ctr"/>
                </a:tc>
                <a:tc>
                  <a:txBody>
                    <a:bodyPr/>
                    <a:lstStyle/>
                    <a:p>
                      <a:r>
                        <a:rPr kumimoji="1" lang="ja-JP" altLang="en-US" sz="2000" dirty="0">
                          <a:latin typeface="+mn-ea"/>
                          <a:ea typeface="+mn-ea"/>
                        </a:rPr>
                        <a:t>体さばきや竹刀操作を用いて打ったり，応じ技へ発展するよう受けたりすること。</a:t>
                      </a:r>
                    </a:p>
                    <a:p>
                      <a:endParaRPr kumimoji="1" lang="ja-JP" altLang="en-US" sz="2000" dirty="0">
                        <a:latin typeface="+mn-ea"/>
                        <a:ea typeface="+mn-ea"/>
                      </a:endParaRPr>
                    </a:p>
                  </a:txBody>
                  <a:tcPr anchor="ctr"/>
                </a:tc>
                <a:tc>
                  <a:txBody>
                    <a:bodyPr/>
                    <a:lstStyle/>
                    <a:p>
                      <a:r>
                        <a:rPr kumimoji="1" lang="ja-JP" altLang="en-US" sz="2000" dirty="0">
                          <a:latin typeface="+mn-ea"/>
                          <a:ea typeface="+mn-ea"/>
                        </a:rPr>
                        <a:t>相手の動きに対して，素早く間合を近くしたり遠くしたりして打ったり，応じ技へ発展するよう受けたりすること。</a:t>
                      </a:r>
                    </a:p>
                  </a:txBody>
                  <a:tcPr anchor="ctr"/>
                </a:tc>
                <a:extLst>
                  <a:ext uri="{0D108BD9-81ED-4DB2-BD59-A6C34878D82A}">
                    <a16:rowId xmlns:a16="http://schemas.microsoft.com/office/drawing/2014/main" val="1588093594"/>
                  </a:ext>
                </a:extLst>
              </a:tr>
            </a:tbl>
          </a:graphicData>
        </a:graphic>
      </p:graphicFrame>
      <p:sp>
        <p:nvSpPr>
          <p:cNvPr id="13" name="正方形/長方形 12"/>
          <p:cNvSpPr/>
          <p:nvPr/>
        </p:nvSpPr>
        <p:spPr>
          <a:xfrm>
            <a:off x="1407886" y="3036661"/>
            <a:ext cx="2249714" cy="10014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57CB7362-ACB3-4C2B-A1E9-D4D19FD3FCA7}"/>
              </a:ext>
            </a:extLst>
          </p:cNvPr>
          <p:cNvSpPr txBox="1">
            <a:spLocks/>
          </p:cNvSpPr>
          <p:nvPr/>
        </p:nvSpPr>
        <p:spPr>
          <a:xfrm>
            <a:off x="420914" y="669919"/>
            <a:ext cx="8621486" cy="66278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a:t>相手の動きの変化に応じた基本動作</a:t>
            </a:r>
            <a:endParaRPr lang="ja-JP" altLang="en-US" sz="4000" dirty="0"/>
          </a:p>
        </p:txBody>
      </p:sp>
      <p:grpSp>
        <p:nvGrpSpPr>
          <p:cNvPr id="9" name="グループ化 8">
            <a:extLst>
              <a:ext uri="{FF2B5EF4-FFF2-40B4-BE49-F238E27FC236}">
                <a16:creationId xmlns:a16="http://schemas.microsoft.com/office/drawing/2014/main" id="{F5C0C10E-05B7-48EA-9672-47AA84612C66}"/>
              </a:ext>
            </a:extLst>
          </p:cNvPr>
          <p:cNvGrpSpPr/>
          <p:nvPr/>
        </p:nvGrpSpPr>
        <p:grpSpPr>
          <a:xfrm>
            <a:off x="156028" y="5978460"/>
            <a:ext cx="7757107" cy="830997"/>
            <a:chOff x="156028" y="5792117"/>
            <a:chExt cx="7757107" cy="830997"/>
          </a:xfrm>
        </p:grpSpPr>
        <p:sp>
          <p:nvSpPr>
            <p:cNvPr id="10" name="テキスト ボックス 9">
              <a:extLst>
                <a:ext uri="{FF2B5EF4-FFF2-40B4-BE49-F238E27FC236}">
                  <a16:creationId xmlns:a16="http://schemas.microsoft.com/office/drawing/2014/main" id="{55B678FC-92E8-493E-A2B3-F0D64FD02634}"/>
                </a:ext>
              </a:extLst>
            </p:cNvPr>
            <p:cNvSpPr txBox="1"/>
            <p:nvPr/>
          </p:nvSpPr>
          <p:spPr>
            <a:xfrm>
              <a:off x="156028" y="6315337"/>
              <a:ext cx="6468437" cy="307777"/>
            </a:xfrm>
            <a:prstGeom prst="rect">
              <a:avLst/>
            </a:prstGeom>
            <a:noFill/>
          </p:spPr>
          <p:txBody>
            <a:bodyPr wrap="none" rtlCol="0">
              <a:spAutoFit/>
            </a:bodyPr>
            <a:lstStyle/>
            <a:p>
              <a:r>
                <a:rPr kumimoji="1" lang="en-US" altLang="ja-JP" sz="1400" dirty="0"/>
                <a:t>※</a:t>
              </a:r>
              <a:r>
                <a:rPr kumimoji="1" lang="ja-JP" altLang="en-US" sz="1400" dirty="0"/>
                <a:t>既習事項の復習として，中学校第１学年及び第２学年の学習内容を実施する</a:t>
              </a:r>
            </a:p>
          </p:txBody>
        </p:sp>
        <p:sp>
          <p:nvSpPr>
            <p:cNvPr id="11" name="テキスト ボックス 10">
              <a:extLst>
                <a:ext uri="{FF2B5EF4-FFF2-40B4-BE49-F238E27FC236}">
                  <a16:creationId xmlns:a16="http://schemas.microsoft.com/office/drawing/2014/main" id="{B2125298-2854-4CF6-A7B6-CA0CE6EBA589}"/>
                </a:ext>
              </a:extLst>
            </p:cNvPr>
            <p:cNvSpPr txBox="1"/>
            <p:nvPr/>
          </p:nvSpPr>
          <p:spPr>
            <a:xfrm>
              <a:off x="156028" y="5792117"/>
              <a:ext cx="7757107" cy="523220"/>
            </a:xfrm>
            <a:prstGeom prst="rect">
              <a:avLst/>
            </a:prstGeom>
            <a:noFill/>
          </p:spPr>
          <p:txBody>
            <a:bodyPr wrap="square" rtlCol="0">
              <a:spAutoFit/>
            </a:bodyPr>
            <a:lstStyle/>
            <a:p>
              <a:r>
                <a:rPr kumimoji="1" lang="ja-JP" altLang="en-US" sz="1400" dirty="0" smtClean="0">
                  <a:latin typeface="+mn-ea"/>
                </a:rPr>
                <a:t>中学校学習指導要領（平成</a:t>
              </a:r>
              <a:r>
                <a:rPr kumimoji="1" lang="en-US" altLang="ja-JP" sz="1400" dirty="0" smtClean="0">
                  <a:latin typeface="+mn-ea"/>
                </a:rPr>
                <a:t>29</a:t>
              </a:r>
              <a:r>
                <a:rPr kumimoji="1" lang="ja-JP" altLang="en-US" sz="1400" dirty="0" smtClean="0">
                  <a:latin typeface="+mn-ea"/>
                </a:rPr>
                <a:t>年告示）解説　保健体育編</a:t>
              </a:r>
              <a:endParaRPr kumimoji="1" lang="en-US" altLang="ja-JP" sz="1400" dirty="0" smtClean="0">
                <a:latin typeface="+mn-ea"/>
              </a:endParaRPr>
            </a:p>
            <a:p>
              <a:r>
                <a:rPr kumimoji="1" lang="ja-JP" altLang="en-US" sz="1400" dirty="0" smtClean="0">
                  <a:latin typeface="+mn-ea"/>
                </a:rPr>
                <a:t>高等学校</a:t>
              </a:r>
              <a:r>
                <a:rPr kumimoji="1" lang="ja-JP" altLang="en-US" sz="1400" dirty="0">
                  <a:latin typeface="+mn-ea"/>
                </a:rPr>
                <a:t>学習指導要領（平成</a:t>
              </a:r>
              <a:r>
                <a:rPr kumimoji="1" lang="en-US" altLang="ja-JP" sz="1400" dirty="0">
                  <a:latin typeface="+mn-ea"/>
                </a:rPr>
                <a:t>30</a:t>
              </a:r>
              <a:r>
                <a:rPr kumimoji="1" lang="ja-JP" altLang="en-US" sz="1400" dirty="0">
                  <a:latin typeface="+mn-ea"/>
                </a:rPr>
                <a:t>年</a:t>
              </a:r>
              <a:r>
                <a:rPr kumimoji="1" lang="ja-JP" altLang="en-US" sz="1400" dirty="0" smtClean="0">
                  <a:latin typeface="+mn-ea"/>
                </a:rPr>
                <a:t>告示）解説</a:t>
              </a:r>
              <a:r>
                <a:rPr kumimoji="1" lang="ja-JP" altLang="en-US" sz="1400" dirty="0">
                  <a:latin typeface="+mn-ea"/>
                </a:rPr>
                <a:t>　</a:t>
              </a:r>
              <a:r>
                <a:rPr kumimoji="1" lang="ja-JP" altLang="en-US" sz="1400" dirty="0" smtClean="0">
                  <a:latin typeface="+mn-ea"/>
                </a:rPr>
                <a:t>保健体育編</a:t>
              </a:r>
              <a:endParaRPr kumimoji="1" lang="ja-JP" altLang="en-US" sz="1400" dirty="0">
                <a:latin typeface="+mn-ea"/>
              </a:endParaRPr>
            </a:p>
          </p:txBody>
        </p:sp>
      </p:grpSp>
    </p:spTree>
    <p:extLst>
      <p:ext uri="{BB962C8B-B14F-4D97-AF65-F5344CB8AC3E}">
        <p14:creationId xmlns:p14="http://schemas.microsoft.com/office/powerpoint/2010/main" val="3876413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正方形/長方形 3"/>
          <p:cNvSpPr/>
          <p:nvPr/>
        </p:nvSpPr>
        <p:spPr>
          <a:xfrm>
            <a:off x="346413" y="796272"/>
            <a:ext cx="4852610" cy="523220"/>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rPr>
              <a:t>武道固有のものの見方</a:t>
            </a:r>
            <a:r>
              <a:rPr lang="ja-JP" altLang="en-US" sz="2800" dirty="0" smtClean="0">
                <a:latin typeface="メイリオ" panose="020B0604030504040204" pitchFamily="50" charset="-128"/>
                <a:ea typeface="メイリオ" panose="020B0604030504040204" pitchFamily="50" charset="-128"/>
              </a:rPr>
              <a:t>考え方</a:t>
            </a:r>
            <a:endParaRPr lang="ja-JP" altLang="en-US" sz="28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749030" y="1407537"/>
            <a:ext cx="7532821" cy="1015663"/>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・武道</a:t>
            </a:r>
            <a:r>
              <a:rPr lang="ja-JP" altLang="en-US" sz="2000" dirty="0">
                <a:latin typeface="メイリオ" panose="020B0604030504040204" pitchFamily="50" charset="-128"/>
                <a:ea typeface="メイリオ" panose="020B0604030504040204" pitchFamily="50" charset="-128"/>
              </a:rPr>
              <a:t>と欧米発祥のスポーツの性格には共通する部分が多いが，</a:t>
            </a:r>
            <a:r>
              <a:rPr lang="ja-JP" altLang="en-US" sz="2000" b="1" dirty="0">
                <a:solidFill>
                  <a:srgbClr val="FF0000"/>
                </a:solidFill>
                <a:latin typeface="メイリオ" panose="020B0604030504040204" pitchFamily="50" charset="-128"/>
                <a:ea typeface="メイリオ" panose="020B0604030504040204" pitchFamily="50" charset="-128"/>
              </a:rPr>
              <a:t>人間形成を目指す教育としての武道</a:t>
            </a:r>
            <a:r>
              <a:rPr lang="ja-JP" altLang="en-US" sz="2000" dirty="0">
                <a:latin typeface="メイリオ" panose="020B0604030504040204" pitchFamily="50" charset="-128"/>
                <a:ea typeface="メイリオ" panose="020B0604030504040204" pitchFamily="50" charset="-128"/>
              </a:rPr>
              <a:t>は欧米発祥のスポーツと異なるという主張がある</a:t>
            </a:r>
          </a:p>
        </p:txBody>
      </p:sp>
      <p:sp>
        <p:nvSpPr>
          <p:cNvPr id="6" name="正方形/長方形 5"/>
          <p:cNvSpPr/>
          <p:nvPr/>
        </p:nvSpPr>
        <p:spPr>
          <a:xfrm>
            <a:off x="749030" y="2625078"/>
            <a:ext cx="7441381" cy="1631216"/>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・武道</a:t>
            </a:r>
            <a:r>
              <a:rPr lang="ja-JP" altLang="en-US" sz="2000" dirty="0">
                <a:latin typeface="メイリオ" panose="020B0604030504040204" pitchFamily="50" charset="-128"/>
                <a:ea typeface="メイリオ" panose="020B0604030504040204" pitchFamily="50" charset="-128"/>
              </a:rPr>
              <a:t>では，「礼に始まり礼に終わる」といわれるように，</a:t>
            </a:r>
            <a:r>
              <a:rPr lang="ja-JP" altLang="en-US" sz="2000" b="1" dirty="0">
                <a:solidFill>
                  <a:srgbClr val="FF0000"/>
                </a:solidFill>
                <a:latin typeface="メイリオ" panose="020B0604030504040204" pitchFamily="50" charset="-128"/>
                <a:ea typeface="メイリオ" panose="020B0604030504040204" pitchFamily="50" charset="-128"/>
              </a:rPr>
              <a:t>「礼法」を特に重要視</a:t>
            </a:r>
            <a:r>
              <a:rPr lang="ja-JP" altLang="en-US" sz="2000" dirty="0">
                <a:latin typeface="メイリオ" panose="020B0604030504040204" pitchFamily="50" charset="-128"/>
                <a:ea typeface="メイリオ" panose="020B0604030504040204" pitchFamily="50" charset="-128"/>
              </a:rPr>
              <a:t>している</a:t>
            </a:r>
            <a:r>
              <a:rPr lang="ja-JP" altLang="en-US" sz="2000"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礼」を重んじ，その形式に従うことは，自己を制御するとともに相手を尊重する態度を形に表すことであり，その自己制御が人間形成にとって重要な要素であると考えられている。</a:t>
            </a:r>
          </a:p>
        </p:txBody>
      </p:sp>
      <p:sp>
        <p:nvSpPr>
          <p:cNvPr id="7" name="正方形/長方形 6"/>
          <p:cNvSpPr/>
          <p:nvPr/>
        </p:nvSpPr>
        <p:spPr>
          <a:xfrm>
            <a:off x="749029" y="4458172"/>
            <a:ext cx="7766321" cy="1015663"/>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・武道</a:t>
            </a:r>
            <a:r>
              <a:rPr lang="ja-JP" altLang="en-US" sz="2000" dirty="0">
                <a:latin typeface="メイリオ" panose="020B0604030504040204" pitchFamily="50" charset="-128"/>
                <a:ea typeface="メイリオ" panose="020B0604030504040204" pitchFamily="50" charset="-128"/>
              </a:rPr>
              <a:t>における試合を行う者同士の関係は，「道」（人間としての生き方，在り方）を共に学び合う仲間同士であり，敵と味方という</a:t>
            </a:r>
            <a:r>
              <a:rPr lang="ja-JP" altLang="en-US" sz="2000" b="1" dirty="0">
                <a:solidFill>
                  <a:srgbClr val="FF0000"/>
                </a:solidFill>
                <a:latin typeface="メイリオ" panose="020B0604030504040204" pitchFamily="50" charset="-128"/>
                <a:ea typeface="メイリオ" panose="020B0604030504040204" pitchFamily="50" charset="-128"/>
              </a:rPr>
              <a:t>対立的なものではない</a:t>
            </a:r>
            <a:r>
              <a:rPr lang="ja-JP" altLang="en-US" sz="2000" dirty="0">
                <a:latin typeface="メイリオ" panose="020B0604030504040204" pitchFamily="50" charset="-128"/>
                <a:ea typeface="メイリオ" panose="020B0604030504040204" pitchFamily="50" charset="-128"/>
              </a:rPr>
              <a:t>という考え方がある。</a:t>
            </a:r>
          </a:p>
        </p:txBody>
      </p:sp>
      <p:sp>
        <p:nvSpPr>
          <p:cNvPr id="8" name="正方形/長方形 7"/>
          <p:cNvSpPr/>
          <p:nvPr/>
        </p:nvSpPr>
        <p:spPr>
          <a:xfrm>
            <a:off x="4563348" y="5707916"/>
            <a:ext cx="4467497" cy="830997"/>
          </a:xfrm>
          <a:prstGeom prst="rect">
            <a:avLst/>
          </a:prstGeom>
        </p:spPr>
        <p:txBody>
          <a:bodyPr wrap="square">
            <a:spAutoFit/>
          </a:bodyPr>
          <a:lstStyle/>
          <a:p>
            <a:r>
              <a:rPr lang="en-US" altLang="ja-JP" sz="1200" dirty="0" smtClean="0">
                <a:latin typeface="ＭＳ 明朝" panose="02020609040205080304" pitchFamily="17" charset="-128"/>
                <a:ea typeface="ＭＳ 明朝" panose="02020609040205080304" pitchFamily="17" charset="-128"/>
              </a:rPr>
              <a:t>【</a:t>
            </a:r>
            <a:r>
              <a:rPr lang="ja-JP" altLang="en-US" sz="1200" dirty="0" smtClean="0">
                <a:latin typeface="ＭＳ 明朝" panose="02020609040205080304" pitchFamily="17" charset="-128"/>
                <a:ea typeface="ＭＳ 明朝" panose="02020609040205080304" pitchFamily="17" charset="-128"/>
              </a:rPr>
              <a:t>出典</a:t>
            </a:r>
            <a:r>
              <a:rPr lang="en-US" altLang="ja-JP" sz="1200" dirty="0" smtClean="0">
                <a:latin typeface="ＭＳ 明朝" panose="02020609040205080304" pitchFamily="17" charset="-128"/>
                <a:ea typeface="ＭＳ 明朝" panose="02020609040205080304" pitchFamily="17" charset="-128"/>
              </a:rPr>
              <a:t>】</a:t>
            </a:r>
          </a:p>
          <a:p>
            <a:r>
              <a:rPr lang="ja-JP" altLang="en-US" sz="1200" dirty="0" smtClean="0">
                <a:latin typeface="ＭＳ 明朝" panose="02020609040205080304" pitchFamily="17" charset="-128"/>
                <a:ea typeface="ＭＳ 明朝" panose="02020609040205080304" pitchFamily="17" charset="-128"/>
              </a:rPr>
              <a:t>新しい</a:t>
            </a:r>
            <a:r>
              <a:rPr lang="ja-JP" altLang="en-US" sz="1200" dirty="0">
                <a:latin typeface="ＭＳ 明朝" panose="02020609040205080304" pitchFamily="17" charset="-128"/>
                <a:ea typeface="ＭＳ 明朝" panose="02020609040205080304" pitchFamily="17" charset="-128"/>
              </a:rPr>
              <a:t>学習指導要領に基づく剣道指導に向けて</a:t>
            </a:r>
          </a:p>
          <a:p>
            <a:r>
              <a:rPr lang="ja-JP" altLang="en-US" sz="1200" dirty="0">
                <a:latin typeface="ＭＳ 明朝" panose="02020609040205080304" pitchFamily="17" charset="-128"/>
                <a:ea typeface="ＭＳ 明朝" panose="02020609040205080304" pitchFamily="17" charset="-128"/>
              </a:rPr>
              <a:t>（学校体育実技指導資料第</a:t>
            </a:r>
            <a:r>
              <a:rPr lang="en-US" altLang="ja-JP" sz="1200" dirty="0">
                <a:latin typeface="ＭＳ 明朝" panose="02020609040205080304" pitchFamily="17" charset="-128"/>
                <a:ea typeface="ＭＳ 明朝" panose="02020609040205080304" pitchFamily="17" charset="-128"/>
              </a:rPr>
              <a:t>1</a:t>
            </a:r>
            <a:r>
              <a:rPr lang="ja-JP" altLang="en-US" sz="1200" dirty="0">
                <a:latin typeface="ＭＳ 明朝" panose="02020609040205080304" pitchFamily="17" charset="-128"/>
                <a:ea typeface="ＭＳ 明朝" panose="02020609040205080304" pitchFamily="17" charset="-128"/>
              </a:rPr>
              <a:t>集「剣道指導の手引」参考資料）</a:t>
            </a:r>
          </a:p>
          <a:p>
            <a:pPr algn="r"/>
            <a:r>
              <a:rPr lang="ja-JP" altLang="en-US" sz="1200" dirty="0">
                <a:latin typeface="ＭＳ 明朝" panose="02020609040205080304" pitchFamily="17" charset="-128"/>
                <a:ea typeface="ＭＳ 明朝" panose="02020609040205080304" pitchFamily="17" charset="-128"/>
              </a:rPr>
              <a:t>平成２２年３月文部科学省</a:t>
            </a:r>
          </a:p>
        </p:txBody>
      </p:sp>
    </p:spTree>
    <p:extLst>
      <p:ext uri="{BB962C8B-B14F-4D97-AF65-F5344CB8AC3E}">
        <p14:creationId xmlns:p14="http://schemas.microsoft.com/office/powerpoint/2010/main" val="2439860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30</a:t>
            </a:fld>
            <a:endParaRPr kumimoji="1" lang="ja-JP" altLang="en-US"/>
          </a:p>
        </p:txBody>
      </p:sp>
      <p:sp>
        <p:nvSpPr>
          <p:cNvPr id="8" name="テキスト ボックス 7">
            <a:extLst>
              <a:ext uri="{FF2B5EF4-FFF2-40B4-BE49-F238E27FC236}">
                <a16:creationId xmlns:a16="http://schemas.microsoft.com/office/drawing/2014/main" id="{D6F740E1-27B5-48E6-BAA9-9A4A833C6D2A}"/>
              </a:ext>
            </a:extLst>
          </p:cNvPr>
          <p:cNvSpPr txBox="1"/>
          <p:nvPr/>
        </p:nvSpPr>
        <p:spPr>
          <a:xfrm flipH="1">
            <a:off x="420914" y="1957299"/>
            <a:ext cx="3146880" cy="34778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dirty="0"/>
              <a:t>相手の動きに応じて歩み足や送り足をすること。</a:t>
            </a:r>
            <a:endParaRPr kumimoji="1" lang="ja-JP" altLang="en-US" sz="4400" dirty="0">
              <a:latin typeface="+mn-lt"/>
            </a:endParaRPr>
          </a:p>
        </p:txBody>
      </p:sp>
      <p:sp>
        <p:nvSpPr>
          <p:cNvPr id="9" name="矢印: 右 4">
            <a:extLst>
              <a:ext uri="{FF2B5EF4-FFF2-40B4-BE49-F238E27FC236}">
                <a16:creationId xmlns:a16="http://schemas.microsoft.com/office/drawing/2014/main" id="{E62DD02A-196E-4340-AC17-F49858EC366A}"/>
              </a:ext>
            </a:extLst>
          </p:cNvPr>
          <p:cNvSpPr/>
          <p:nvPr/>
        </p:nvSpPr>
        <p:spPr>
          <a:xfrm>
            <a:off x="3856719" y="2764749"/>
            <a:ext cx="1162050" cy="1733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B28F7D3-0464-4D9A-B71D-60C8C9D69845}"/>
              </a:ext>
            </a:extLst>
          </p:cNvPr>
          <p:cNvSpPr txBox="1"/>
          <p:nvPr/>
        </p:nvSpPr>
        <p:spPr>
          <a:xfrm flipH="1">
            <a:off x="5233305" y="2061863"/>
            <a:ext cx="3639762" cy="3139321"/>
          </a:xfrm>
          <a:prstGeom prst="rect">
            <a:avLst/>
          </a:prstGeom>
          <a:noFill/>
          <a:ln>
            <a:solidFill>
              <a:schemeClr val="tx1"/>
            </a:solidFill>
          </a:ln>
        </p:spPr>
        <p:txBody>
          <a:bodyPr wrap="square" rtlCol="0">
            <a:spAutoFit/>
          </a:bodyPr>
          <a:lstStyle/>
          <a:p>
            <a:r>
              <a:rPr kumimoji="1" lang="ja-JP" altLang="en-US" sz="6600" b="1" dirty="0">
                <a:solidFill>
                  <a:srgbClr val="FF0000"/>
                </a:solidFill>
              </a:rPr>
              <a:t>自宅でできる送り足の練習</a:t>
            </a:r>
            <a:endParaRPr kumimoji="1" lang="ja-JP" altLang="en-US" sz="4800" b="1" dirty="0">
              <a:solidFill>
                <a:srgbClr val="FF0000"/>
              </a:solidFill>
            </a:endParaRPr>
          </a:p>
        </p:txBody>
      </p:sp>
      <p:sp>
        <p:nvSpPr>
          <p:cNvPr id="11" name="タイトル 1">
            <a:extLst>
              <a:ext uri="{FF2B5EF4-FFF2-40B4-BE49-F238E27FC236}">
                <a16:creationId xmlns:a16="http://schemas.microsoft.com/office/drawing/2014/main" id="{57CB7362-ACB3-4C2B-A1E9-D4D19FD3FCA7}"/>
              </a:ext>
            </a:extLst>
          </p:cNvPr>
          <p:cNvSpPr txBox="1">
            <a:spLocks/>
          </p:cNvSpPr>
          <p:nvPr/>
        </p:nvSpPr>
        <p:spPr>
          <a:xfrm>
            <a:off x="420914" y="742489"/>
            <a:ext cx="8621486" cy="66278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a:t>相手の動きの変化に応じた基本動作</a:t>
            </a:r>
            <a:endParaRPr lang="ja-JP" altLang="en-US" sz="4000" dirty="0"/>
          </a:p>
        </p:txBody>
      </p:sp>
    </p:spTree>
    <p:extLst>
      <p:ext uri="{BB962C8B-B14F-4D97-AF65-F5344CB8AC3E}">
        <p14:creationId xmlns:p14="http://schemas.microsoft.com/office/powerpoint/2010/main" val="3673272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31</a:t>
            </a:fld>
            <a:endParaRPr kumimoji="1" lang="ja-JP" altLang="en-US"/>
          </a:p>
        </p:txBody>
      </p:sp>
      <p:sp>
        <p:nvSpPr>
          <p:cNvPr id="10" name="Text Box 4">
            <a:extLst>
              <a:ext uri="{FF2B5EF4-FFF2-40B4-BE49-F238E27FC236}">
                <a16:creationId xmlns:a16="http://schemas.microsoft.com/office/drawing/2014/main" id="{DCFA05D4-61FC-4B08-B250-3333505809FA}"/>
              </a:ext>
            </a:extLst>
          </p:cNvPr>
          <p:cNvSpPr txBox="1">
            <a:spLocks noChangeArrowheads="1"/>
          </p:cNvSpPr>
          <p:nvPr/>
        </p:nvSpPr>
        <p:spPr bwMode="auto">
          <a:xfrm>
            <a:off x="277207" y="1298156"/>
            <a:ext cx="2905125" cy="197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八方向の</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送り足</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pic>
        <p:nvPicPr>
          <p:cNvPr id="12" name="図 11">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7392" y="792152"/>
            <a:ext cx="3017472" cy="6001040"/>
          </a:xfrm>
          <a:prstGeom prst="rect">
            <a:avLst/>
          </a:prstGeom>
        </p:spPr>
      </p:pic>
      <p:grpSp>
        <p:nvGrpSpPr>
          <p:cNvPr id="7" name="グループ化 6"/>
          <p:cNvGrpSpPr/>
          <p:nvPr/>
        </p:nvGrpSpPr>
        <p:grpSpPr>
          <a:xfrm>
            <a:off x="712549" y="2816745"/>
            <a:ext cx="2034440" cy="454705"/>
            <a:chOff x="5643154" y="1972129"/>
            <a:chExt cx="2859302" cy="508045"/>
          </a:xfrm>
        </p:grpSpPr>
        <p:sp>
          <p:nvSpPr>
            <p:cNvPr id="8" name="角丸四角形 7"/>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200062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98902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77209" y="1502207"/>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32</a:t>
            </a:fld>
            <a:endParaRPr kumimoji="1" lang="ja-JP" altLang="en-US"/>
          </a:p>
        </p:txBody>
      </p:sp>
      <p:sp>
        <p:nvSpPr>
          <p:cNvPr id="9" name="タイトル 1">
            <a:extLst>
              <a:ext uri="{FF2B5EF4-FFF2-40B4-BE49-F238E27FC236}">
                <a16:creationId xmlns:a16="http://schemas.microsoft.com/office/drawing/2014/main" id="{57CB7362-ACB3-4C2B-A1E9-D4D19FD3FCA7}"/>
              </a:ext>
            </a:extLst>
          </p:cNvPr>
          <p:cNvSpPr txBox="1">
            <a:spLocks/>
          </p:cNvSpPr>
          <p:nvPr/>
        </p:nvSpPr>
        <p:spPr>
          <a:xfrm>
            <a:off x="698500" y="742950"/>
            <a:ext cx="7861300" cy="66278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t>主</a:t>
            </a:r>
            <a:r>
              <a:rPr lang="ja-JP" altLang="en-US" sz="4000" dirty="0" smtClean="0"/>
              <a:t>な技の例</a:t>
            </a:r>
            <a:endParaRPr lang="ja-JP" altLang="en-US" sz="4000" dirty="0"/>
          </a:p>
        </p:txBody>
      </p:sp>
      <p:graphicFrame>
        <p:nvGraphicFramePr>
          <p:cNvPr id="10" name="表 8">
            <a:extLst>
              <a:ext uri="{FF2B5EF4-FFF2-40B4-BE49-F238E27FC236}">
                <a16:creationId xmlns:a16="http://schemas.microsoft.com/office/drawing/2014/main" id="{1E33C2AB-6A71-41B3-AAD4-7946668F17D5}"/>
              </a:ext>
            </a:extLst>
          </p:cNvPr>
          <p:cNvGraphicFramePr>
            <a:graphicFrameLocks noGrp="1"/>
          </p:cNvGraphicFramePr>
          <p:nvPr/>
        </p:nvGraphicFramePr>
        <p:xfrm>
          <a:off x="203870" y="1291960"/>
          <a:ext cx="8736259" cy="4770974"/>
        </p:xfrm>
        <a:graphic>
          <a:graphicData uri="http://schemas.openxmlformats.org/drawingml/2006/table">
            <a:tbl>
              <a:tblPr firstRow="1" bandRow="1">
                <a:tableStyleId>{93296810-A885-4BE3-A3E7-6D5BEEA58F35}</a:tableStyleId>
              </a:tblPr>
              <a:tblGrid>
                <a:gridCol w="723900">
                  <a:extLst>
                    <a:ext uri="{9D8B030D-6E8A-4147-A177-3AD203B41FA5}">
                      <a16:colId xmlns:a16="http://schemas.microsoft.com/office/drawing/2014/main" val="3209296272"/>
                    </a:ext>
                  </a:extLst>
                </a:gridCol>
                <a:gridCol w="1720180">
                  <a:extLst>
                    <a:ext uri="{9D8B030D-6E8A-4147-A177-3AD203B41FA5}">
                      <a16:colId xmlns:a16="http://schemas.microsoft.com/office/drawing/2014/main" val="3461011688"/>
                    </a:ext>
                  </a:extLst>
                </a:gridCol>
                <a:gridCol w="1994570">
                  <a:extLst>
                    <a:ext uri="{9D8B030D-6E8A-4147-A177-3AD203B41FA5}">
                      <a16:colId xmlns:a16="http://schemas.microsoft.com/office/drawing/2014/main" val="1402671501"/>
                    </a:ext>
                  </a:extLst>
                </a:gridCol>
                <a:gridCol w="2162175">
                  <a:extLst>
                    <a:ext uri="{9D8B030D-6E8A-4147-A177-3AD203B41FA5}">
                      <a16:colId xmlns:a16="http://schemas.microsoft.com/office/drawing/2014/main" val="3016092066"/>
                    </a:ext>
                  </a:extLst>
                </a:gridCol>
                <a:gridCol w="2135434">
                  <a:extLst>
                    <a:ext uri="{9D8B030D-6E8A-4147-A177-3AD203B41FA5}">
                      <a16:colId xmlns:a16="http://schemas.microsoft.com/office/drawing/2014/main" val="1410334381"/>
                    </a:ext>
                  </a:extLst>
                </a:gridCol>
              </a:tblGrid>
              <a:tr h="648000">
                <a:tc gridSpan="2">
                  <a:txBody>
                    <a:bodyPr/>
                    <a:lstStyle/>
                    <a:p>
                      <a:pPr algn="ctr"/>
                      <a:r>
                        <a:rPr kumimoji="1" lang="ja-JP" altLang="en-US" sz="2000" dirty="0">
                          <a:latin typeface="+mn-ea"/>
                          <a:ea typeface="+mn-ea"/>
                        </a:rPr>
                        <a:t>技</a:t>
                      </a:r>
                    </a:p>
                  </a:txBody>
                  <a:tcPr anchor="ctr"/>
                </a:tc>
                <a:tc hMerge="1">
                  <a:txBody>
                    <a:bodyPr/>
                    <a:lstStyle/>
                    <a:p>
                      <a:pPr algn="ctr"/>
                      <a:endParaRPr kumimoji="1" lang="ja-JP" altLang="en-US" sz="2000" dirty="0">
                        <a:latin typeface="+mn-lt"/>
                      </a:endParaRPr>
                    </a:p>
                  </a:txBody>
                  <a:tcPr anchor="ctr"/>
                </a:tc>
                <a:tc>
                  <a:txBody>
                    <a:bodyPr/>
                    <a:lstStyle/>
                    <a:p>
                      <a:pPr algn="ctr"/>
                      <a:r>
                        <a:rPr kumimoji="1" lang="ja-JP" altLang="en-US" sz="2000" dirty="0">
                          <a:latin typeface="+mn-ea"/>
                          <a:ea typeface="+mn-ea"/>
                        </a:rPr>
                        <a:t>中学校第１学年</a:t>
                      </a:r>
                      <a:endParaRPr kumimoji="1" lang="en-US" altLang="ja-JP" sz="2000" dirty="0">
                        <a:latin typeface="+mn-ea"/>
                        <a:ea typeface="+mn-ea"/>
                      </a:endParaRPr>
                    </a:p>
                    <a:p>
                      <a:pPr algn="ctr"/>
                      <a:r>
                        <a:rPr kumimoji="1" lang="ja-JP" altLang="en-US" sz="2000" dirty="0">
                          <a:latin typeface="+mn-ea"/>
                          <a:ea typeface="+mn-ea"/>
                        </a:rPr>
                        <a:t>及び第２学年</a:t>
                      </a:r>
                    </a:p>
                  </a:txBody>
                  <a:tcPr anchor="ctr"/>
                </a:tc>
                <a:tc>
                  <a:txBody>
                    <a:bodyPr/>
                    <a:lstStyle/>
                    <a:p>
                      <a:pPr algn="ctr"/>
                      <a:r>
                        <a:rPr kumimoji="1" lang="ja-JP" altLang="en-US" sz="2000" dirty="0">
                          <a:latin typeface="+mn-ea"/>
                          <a:ea typeface="+mn-ea"/>
                        </a:rPr>
                        <a:t>中学校第３学年</a:t>
                      </a:r>
                      <a:endParaRPr kumimoji="1" lang="en-US" altLang="ja-JP" sz="2000" dirty="0">
                        <a:latin typeface="+mn-ea"/>
                        <a:ea typeface="+mn-ea"/>
                      </a:endParaRPr>
                    </a:p>
                    <a:p>
                      <a:pPr algn="ctr"/>
                      <a:r>
                        <a:rPr kumimoji="1" lang="ja-JP" altLang="en-US" sz="2000" dirty="0">
                          <a:latin typeface="+mn-ea"/>
                          <a:ea typeface="+mn-ea"/>
                        </a:rPr>
                        <a:t>高校入学年次</a:t>
                      </a:r>
                    </a:p>
                  </a:txBody>
                  <a:tcPr anchor="ctr"/>
                </a:tc>
                <a:tc>
                  <a:txBody>
                    <a:bodyPr/>
                    <a:lstStyle/>
                    <a:p>
                      <a:pPr algn="ctr"/>
                      <a:r>
                        <a:rPr kumimoji="1" lang="ja-JP" altLang="en-US" sz="2000" dirty="0">
                          <a:latin typeface="+mn-ea"/>
                          <a:ea typeface="+mn-ea"/>
                        </a:rPr>
                        <a:t>高校入学年次の</a:t>
                      </a:r>
                      <a:endParaRPr kumimoji="1" lang="en-US" altLang="ja-JP" sz="2000" dirty="0">
                        <a:latin typeface="+mn-ea"/>
                        <a:ea typeface="+mn-ea"/>
                      </a:endParaRPr>
                    </a:p>
                    <a:p>
                      <a:pPr algn="ctr"/>
                      <a:r>
                        <a:rPr kumimoji="1" lang="ja-JP" altLang="en-US" sz="2000" dirty="0">
                          <a:latin typeface="+mn-ea"/>
                          <a:ea typeface="+mn-ea"/>
                        </a:rPr>
                        <a:t>次の年次以降</a:t>
                      </a:r>
                    </a:p>
                  </a:txBody>
                  <a:tcPr anchor="ctr"/>
                </a:tc>
                <a:extLst>
                  <a:ext uri="{0D108BD9-81ED-4DB2-BD59-A6C34878D82A}">
                    <a16:rowId xmlns:a16="http://schemas.microsoft.com/office/drawing/2014/main" val="3850689308"/>
                  </a:ext>
                </a:extLst>
              </a:tr>
              <a:tr h="686654">
                <a:tc rowSpan="4">
                  <a:txBody>
                    <a:bodyPr/>
                    <a:lstStyle/>
                    <a:p>
                      <a:r>
                        <a:rPr kumimoji="1" lang="ja-JP" altLang="en-US" sz="2000" dirty="0">
                          <a:latin typeface="+mn-ea"/>
                          <a:ea typeface="+mn-ea"/>
                        </a:rPr>
                        <a:t>しかけ技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二段の技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面</a:t>
                      </a:r>
                      <a:r>
                        <a:rPr kumimoji="1" lang="ja-JP" altLang="en-US" sz="2000">
                          <a:latin typeface="+mn-ea"/>
                          <a:ea typeface="+mn-ea"/>
                        </a:rPr>
                        <a:t>ー胴，</a:t>
                      </a:r>
                      <a:endParaRPr kumimoji="1" lang="en-US" altLang="ja-JP" sz="200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latin typeface="+mn-ea"/>
                          <a:ea typeface="+mn-ea"/>
                        </a:rPr>
                        <a:t>小手</a:t>
                      </a:r>
                      <a:r>
                        <a:rPr kumimoji="1" lang="ja-JP" altLang="en-US" sz="2000" dirty="0">
                          <a:latin typeface="+mn-ea"/>
                          <a:ea typeface="+mn-ea"/>
                        </a:rPr>
                        <a:t>ー面</a:t>
                      </a:r>
                    </a:p>
                  </a:txBody>
                  <a:tcPr anchor="ctr"/>
                </a:tc>
                <a:tc>
                  <a:txBody>
                    <a:bodyPr/>
                    <a:lstStyle/>
                    <a:p>
                      <a:pPr algn="ctr"/>
                      <a:r>
                        <a:rPr kumimoji="1" lang="ja-JP" altLang="en-US" sz="2000" dirty="0">
                          <a:latin typeface="+mn-ea"/>
                          <a:ea typeface="+mn-ea"/>
                        </a:rPr>
                        <a:t>面ー面</a:t>
                      </a:r>
                    </a:p>
                  </a:txBody>
                  <a:tcPr anchor="ctr"/>
                </a:tc>
                <a:tc>
                  <a:txBody>
                    <a:bodyPr/>
                    <a:lstStyle/>
                    <a:p>
                      <a:pPr algn="ctr"/>
                      <a:r>
                        <a:rPr kumimoji="1" lang="ja-JP" altLang="en-US" sz="2000" dirty="0">
                          <a:latin typeface="+mn-ea"/>
                          <a:ea typeface="+mn-ea"/>
                        </a:rPr>
                        <a:t>小手ー胴</a:t>
                      </a:r>
                    </a:p>
                  </a:txBody>
                  <a:tcPr anchor="ctr"/>
                </a:tc>
                <a:extLst>
                  <a:ext uri="{0D108BD9-81ED-4DB2-BD59-A6C34878D82A}">
                    <a16:rowId xmlns:a16="http://schemas.microsoft.com/office/drawing/2014/main" val="1925897997"/>
                  </a:ext>
                </a:extLst>
              </a:tr>
              <a:tr h="3881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引き技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引き胴</a:t>
                      </a:r>
                    </a:p>
                  </a:txBody>
                  <a:tcPr anchor="ctr"/>
                </a:tc>
                <a:tc>
                  <a:txBody>
                    <a:bodyPr/>
                    <a:lstStyle/>
                    <a:p>
                      <a:pPr algn="ctr"/>
                      <a:r>
                        <a:rPr kumimoji="1" lang="ja-JP" altLang="en-US" sz="2000" dirty="0">
                          <a:latin typeface="+mn-ea"/>
                          <a:ea typeface="+mn-ea"/>
                        </a:rPr>
                        <a:t>引き面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引き小手</a:t>
                      </a:r>
                    </a:p>
                  </a:txBody>
                  <a:tcPr anchor="ctr"/>
                </a:tc>
                <a:extLst>
                  <a:ext uri="{0D108BD9-81ED-4DB2-BD59-A6C34878D82A}">
                    <a16:rowId xmlns:a16="http://schemas.microsoft.com/office/drawing/2014/main" val="2804355678"/>
                  </a:ext>
                </a:extLst>
              </a:tr>
              <a:tr h="3881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出ばな技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出ばな面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出ばな小手</a:t>
                      </a:r>
                    </a:p>
                  </a:txBody>
                  <a:tcPr anchor="ctr"/>
                </a:tc>
                <a:extLst>
                  <a:ext uri="{0D108BD9-81ED-4DB2-BD59-A6C34878D82A}">
                    <a16:rowId xmlns:a16="http://schemas.microsoft.com/office/drawing/2014/main" val="1219363468"/>
                  </a:ext>
                </a:extLst>
              </a:tr>
              <a:tr h="3881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払い技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払い面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払い小手</a:t>
                      </a:r>
                    </a:p>
                  </a:txBody>
                  <a:tcPr anchor="ctr"/>
                </a:tc>
                <a:extLst>
                  <a:ext uri="{0D108BD9-81ED-4DB2-BD59-A6C34878D82A}">
                    <a16:rowId xmlns:a16="http://schemas.microsoft.com/office/drawing/2014/main" val="244584312"/>
                  </a:ext>
                </a:extLst>
              </a:tr>
              <a:tr h="388109">
                <a:tc rowSpan="4">
                  <a:txBody>
                    <a:bodyPr/>
                    <a:lstStyle/>
                    <a:p>
                      <a:pPr algn="ctr"/>
                      <a:r>
                        <a:rPr kumimoji="1" lang="ja-JP" altLang="en-US" sz="2000" dirty="0">
                          <a:latin typeface="+mn-ea"/>
                          <a:ea typeface="+mn-ea"/>
                        </a:rPr>
                        <a:t>応じ技</a:t>
                      </a:r>
                    </a:p>
                  </a:txBody>
                  <a:tcPr anchor="ctr"/>
                </a:tc>
                <a:tc>
                  <a:txBody>
                    <a:bodyPr/>
                    <a:lstStyle/>
                    <a:p>
                      <a:pPr algn="ctr"/>
                      <a:r>
                        <a:rPr kumimoji="1" lang="ja-JP" altLang="en-US" sz="2000" dirty="0">
                          <a:latin typeface="+mn-ea"/>
                          <a:ea typeface="+mn-ea"/>
                        </a:rPr>
                        <a:t>抜き技</a:t>
                      </a:r>
                    </a:p>
                  </a:txBody>
                  <a:tcPr anchor="ctr"/>
                </a:tc>
                <a:tc>
                  <a:txBody>
                    <a:bodyPr/>
                    <a:lstStyle/>
                    <a:p>
                      <a:pPr algn="ctr"/>
                      <a:r>
                        <a:rPr kumimoji="1" lang="ja-JP" altLang="en-US" sz="2000" dirty="0">
                          <a:latin typeface="+mn-ea"/>
                          <a:ea typeface="+mn-ea"/>
                        </a:rPr>
                        <a:t>面抜き胴</a:t>
                      </a:r>
                    </a:p>
                  </a:txBody>
                  <a:tcPr anchor="ctr"/>
                </a:tc>
                <a:tc>
                  <a:txBody>
                    <a:bodyPr/>
                    <a:lstStyle/>
                    <a:p>
                      <a:pPr algn="ctr"/>
                      <a:r>
                        <a:rPr kumimoji="1" lang="ja-JP" altLang="en-US" sz="2000" dirty="0">
                          <a:latin typeface="+mn-ea"/>
                          <a:ea typeface="+mn-ea"/>
                        </a:rPr>
                        <a:t>小手抜き面</a:t>
                      </a:r>
                    </a:p>
                  </a:txBody>
                  <a:tcPr anchor="ctr"/>
                </a:tc>
                <a:tc>
                  <a:txBody>
                    <a:bodyPr/>
                    <a:lstStyle/>
                    <a:p>
                      <a:pPr algn="ctr"/>
                      <a:endParaRPr kumimoji="1" lang="ja-JP" altLang="en-US" sz="2000" dirty="0">
                        <a:latin typeface="+mn-ea"/>
                        <a:ea typeface="+mn-ea"/>
                      </a:endParaRPr>
                    </a:p>
                  </a:txBody>
                  <a:tcPr anchor="ctr"/>
                </a:tc>
                <a:extLst>
                  <a:ext uri="{0D108BD9-81ED-4DB2-BD59-A6C34878D82A}">
                    <a16:rowId xmlns:a16="http://schemas.microsoft.com/office/drawing/2014/main" val="769718966"/>
                  </a:ext>
                </a:extLst>
              </a:tr>
              <a:tr h="686654">
                <a:tc vMerge="1">
                  <a:txBody>
                    <a:bodyPr/>
                    <a:lstStyle/>
                    <a:p>
                      <a:endParaRPr kumimoji="1" lang="ja-JP" altLang="en-US" sz="2000" dirty="0">
                        <a:latin typeface="+mn-lt"/>
                      </a:endParaRPr>
                    </a:p>
                  </a:txBody>
                  <a:tcPr anchor="ctr"/>
                </a:tc>
                <a:tc>
                  <a:txBody>
                    <a:bodyPr/>
                    <a:lstStyle/>
                    <a:p>
                      <a:pPr algn="ctr"/>
                      <a:r>
                        <a:rPr kumimoji="1" lang="ja-JP" altLang="en-US" sz="2000" dirty="0">
                          <a:latin typeface="+mn-ea"/>
                          <a:ea typeface="+mn-ea"/>
                        </a:rPr>
                        <a:t>すり上げ技</a:t>
                      </a:r>
                    </a:p>
                  </a:txBody>
                  <a:tcPr anchor="ctr"/>
                </a:tc>
                <a:tc>
                  <a:txBody>
                    <a:bodyPr/>
                    <a:lstStyle/>
                    <a:p>
                      <a:pPr algn="ctr"/>
                      <a:endParaRPr kumimoji="1" lang="ja-JP" altLang="en-US" sz="2000" dirty="0">
                        <a:latin typeface="+mn-ea"/>
                        <a:ea typeface="+mn-ea"/>
                      </a:endParaRPr>
                    </a:p>
                  </a:txBody>
                  <a:tcPr anchor="ctr"/>
                </a:tc>
                <a:tc>
                  <a:txBody>
                    <a:bodyPr/>
                    <a:lstStyle/>
                    <a:p>
                      <a:pPr algn="ctr"/>
                      <a:endParaRPr kumimoji="1" lang="ja-JP" altLang="en-US" sz="2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小手</a:t>
                      </a:r>
                      <a:r>
                        <a:rPr kumimoji="1" lang="ja-JP" altLang="en-US" sz="2000">
                          <a:latin typeface="+mn-ea"/>
                          <a:ea typeface="+mn-ea"/>
                        </a:rPr>
                        <a:t>すり上げ面，</a:t>
                      </a:r>
                      <a:endParaRPr kumimoji="1" lang="en-US" altLang="ja-JP" sz="2000"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面すり上げ面</a:t>
                      </a:r>
                    </a:p>
                  </a:txBody>
                  <a:tcPr anchor="ctr"/>
                </a:tc>
                <a:extLst>
                  <a:ext uri="{0D108BD9-81ED-4DB2-BD59-A6C34878D82A}">
                    <a16:rowId xmlns:a16="http://schemas.microsoft.com/office/drawing/2014/main" val="3179216198"/>
                  </a:ext>
                </a:extLst>
              </a:tr>
              <a:tr h="388109">
                <a:tc vMerge="1">
                  <a:txBody>
                    <a:bodyPr/>
                    <a:lstStyle/>
                    <a:p>
                      <a:endParaRPr kumimoji="1" lang="ja-JP" altLang="en-US" sz="2000" dirty="0">
                        <a:latin typeface="+mn-lt"/>
                      </a:endParaRPr>
                    </a:p>
                  </a:txBody>
                  <a:tcPr anchor="ctr"/>
                </a:tc>
                <a:tc>
                  <a:txBody>
                    <a:bodyPr/>
                    <a:lstStyle/>
                    <a:p>
                      <a:pPr algn="ctr"/>
                      <a:r>
                        <a:rPr kumimoji="1" lang="ja-JP" altLang="en-US" sz="2000" dirty="0">
                          <a:latin typeface="+mn-ea"/>
                          <a:ea typeface="+mn-ea"/>
                        </a:rPr>
                        <a:t>返し技</a:t>
                      </a:r>
                    </a:p>
                  </a:txBody>
                  <a:tcPr anchor="ctr"/>
                </a:tc>
                <a:tc>
                  <a:txBody>
                    <a:bodyPr/>
                    <a:lstStyle/>
                    <a:p>
                      <a:pPr algn="ctr"/>
                      <a:endParaRPr kumimoji="1" lang="ja-JP" altLang="en-US" sz="2000" dirty="0">
                        <a:latin typeface="+mn-ea"/>
                        <a:ea typeface="+mn-ea"/>
                      </a:endParaRPr>
                    </a:p>
                  </a:txBody>
                  <a:tcPr anchor="ctr"/>
                </a:tc>
                <a:tc>
                  <a:txBody>
                    <a:bodyPr/>
                    <a:lstStyle/>
                    <a:p>
                      <a:pPr algn="ctr"/>
                      <a:endParaRPr kumimoji="1" lang="ja-JP" altLang="en-US" sz="2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面返し胴</a:t>
                      </a:r>
                    </a:p>
                  </a:txBody>
                  <a:tcPr anchor="ctr"/>
                </a:tc>
                <a:extLst>
                  <a:ext uri="{0D108BD9-81ED-4DB2-BD59-A6C34878D82A}">
                    <a16:rowId xmlns:a16="http://schemas.microsoft.com/office/drawing/2014/main" val="2018842335"/>
                  </a:ext>
                </a:extLst>
              </a:tr>
              <a:tr h="686654">
                <a:tc vMerge="1">
                  <a:txBody>
                    <a:bodyPr/>
                    <a:lstStyle/>
                    <a:p>
                      <a:endParaRPr kumimoji="1" lang="ja-JP" altLang="en-US" sz="2000" dirty="0">
                        <a:latin typeface="+mn-lt"/>
                      </a:endParaRPr>
                    </a:p>
                  </a:txBody>
                  <a:tcPr anchor="ctr"/>
                </a:tc>
                <a:tc>
                  <a:txBody>
                    <a:bodyPr/>
                    <a:lstStyle/>
                    <a:p>
                      <a:pPr algn="ctr"/>
                      <a:r>
                        <a:rPr kumimoji="1" lang="ja-JP" altLang="en-US" sz="2000" dirty="0">
                          <a:latin typeface="+mn-ea"/>
                          <a:ea typeface="+mn-ea"/>
                        </a:rPr>
                        <a:t>打ち落とし技</a:t>
                      </a:r>
                    </a:p>
                  </a:txBody>
                  <a:tcPr anchor="ctr"/>
                </a:tc>
                <a:tc>
                  <a:txBody>
                    <a:bodyPr/>
                    <a:lstStyle/>
                    <a:p>
                      <a:pPr algn="ctr"/>
                      <a:endParaRPr kumimoji="1" lang="ja-JP" altLang="en-US" sz="2000" dirty="0">
                        <a:latin typeface="+mn-ea"/>
                        <a:ea typeface="+mn-ea"/>
                      </a:endParaRPr>
                    </a:p>
                  </a:txBody>
                  <a:tcPr anchor="ctr"/>
                </a:tc>
                <a:tc>
                  <a:txBody>
                    <a:bodyPr/>
                    <a:lstStyle/>
                    <a:p>
                      <a:pPr algn="ct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胴打ち落とし面</a:t>
                      </a:r>
                    </a:p>
                  </a:txBody>
                  <a:tcPr anchor="ctr"/>
                </a:tc>
                <a:extLst>
                  <a:ext uri="{0D108BD9-81ED-4DB2-BD59-A6C34878D82A}">
                    <a16:rowId xmlns:a16="http://schemas.microsoft.com/office/drawing/2014/main" val="1758787685"/>
                  </a:ext>
                </a:extLst>
              </a:tr>
            </a:tbl>
          </a:graphicData>
        </a:graphic>
      </p:graphicFrame>
      <p:sp>
        <p:nvSpPr>
          <p:cNvPr id="11" name="正方形/長方形 10"/>
          <p:cNvSpPr/>
          <p:nvPr/>
        </p:nvSpPr>
        <p:spPr>
          <a:xfrm>
            <a:off x="2636610" y="1991393"/>
            <a:ext cx="2011589" cy="6804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41CB3A4F-8B05-4474-9295-60221C8B57DB}"/>
              </a:ext>
            </a:extLst>
          </p:cNvPr>
          <p:cNvGrpSpPr/>
          <p:nvPr/>
        </p:nvGrpSpPr>
        <p:grpSpPr>
          <a:xfrm>
            <a:off x="203870" y="6088725"/>
            <a:ext cx="7830446" cy="545734"/>
            <a:chOff x="156028" y="5769904"/>
            <a:chExt cx="7830446" cy="772175"/>
          </a:xfrm>
        </p:grpSpPr>
        <p:sp>
          <p:nvSpPr>
            <p:cNvPr id="13" name="テキスト ボックス 12">
              <a:extLst>
                <a:ext uri="{FF2B5EF4-FFF2-40B4-BE49-F238E27FC236}">
                  <a16:creationId xmlns:a16="http://schemas.microsoft.com/office/drawing/2014/main" id="{952E7F19-F826-4266-A8CC-13D0A9C8EC9F}"/>
                </a:ext>
              </a:extLst>
            </p:cNvPr>
            <p:cNvSpPr txBox="1"/>
            <p:nvPr/>
          </p:nvSpPr>
          <p:spPr>
            <a:xfrm>
              <a:off x="156028" y="6234302"/>
              <a:ext cx="6468437" cy="307777"/>
            </a:xfrm>
            <a:prstGeom prst="rect">
              <a:avLst/>
            </a:prstGeom>
            <a:noFill/>
          </p:spPr>
          <p:txBody>
            <a:bodyPr wrap="none" rtlCol="0">
              <a:spAutoFit/>
            </a:bodyPr>
            <a:lstStyle/>
            <a:p>
              <a:r>
                <a:rPr kumimoji="1" lang="en-US" altLang="ja-JP" sz="1400" dirty="0"/>
                <a:t>※</a:t>
              </a:r>
              <a:r>
                <a:rPr kumimoji="1" lang="ja-JP" altLang="en-US" sz="1400" dirty="0"/>
                <a:t>既習事項の復習として，中学校第１学年及び第２学年の学習内容を実施する</a:t>
              </a:r>
            </a:p>
          </p:txBody>
        </p:sp>
        <p:sp>
          <p:nvSpPr>
            <p:cNvPr id="14" name="テキスト ボックス 13">
              <a:extLst>
                <a:ext uri="{FF2B5EF4-FFF2-40B4-BE49-F238E27FC236}">
                  <a16:creationId xmlns:a16="http://schemas.microsoft.com/office/drawing/2014/main" id="{E378322F-254F-4F53-8C67-D0ABAAF90212}"/>
                </a:ext>
              </a:extLst>
            </p:cNvPr>
            <p:cNvSpPr txBox="1"/>
            <p:nvPr/>
          </p:nvSpPr>
          <p:spPr>
            <a:xfrm>
              <a:off x="229367" y="5769904"/>
              <a:ext cx="7757107" cy="307777"/>
            </a:xfrm>
            <a:prstGeom prst="rect">
              <a:avLst/>
            </a:prstGeom>
            <a:noFill/>
          </p:spPr>
          <p:txBody>
            <a:bodyPr wrap="square" rtlCol="0">
              <a:spAutoFit/>
            </a:bodyPr>
            <a:lstStyle/>
            <a:p>
              <a:r>
                <a:rPr kumimoji="1" lang="ja-JP" altLang="en-US" sz="1400" dirty="0" smtClean="0">
                  <a:latin typeface="+mn-ea"/>
                </a:rPr>
                <a:t>高等学校</a:t>
              </a:r>
              <a:r>
                <a:rPr kumimoji="1" lang="ja-JP" altLang="en-US" sz="1400" dirty="0">
                  <a:latin typeface="+mn-ea"/>
                </a:rPr>
                <a:t>学習指導要領（平成</a:t>
              </a:r>
              <a:r>
                <a:rPr kumimoji="1" lang="en-US" altLang="ja-JP" sz="1400" dirty="0">
                  <a:latin typeface="+mn-ea"/>
                </a:rPr>
                <a:t>30</a:t>
              </a:r>
              <a:r>
                <a:rPr kumimoji="1" lang="ja-JP" altLang="en-US" sz="1400" dirty="0" smtClean="0">
                  <a:latin typeface="+mn-ea"/>
                </a:rPr>
                <a:t>年告示）解説</a:t>
              </a:r>
              <a:r>
                <a:rPr kumimoji="1" lang="ja-JP" altLang="en-US" sz="1400" dirty="0">
                  <a:latin typeface="+mn-ea"/>
                </a:rPr>
                <a:t>　</a:t>
              </a:r>
              <a:r>
                <a:rPr kumimoji="1" lang="ja-JP" altLang="en-US" sz="1400" dirty="0" smtClean="0">
                  <a:latin typeface="+mn-ea"/>
                </a:rPr>
                <a:t>保健体育編</a:t>
              </a:r>
              <a:endParaRPr kumimoji="1" lang="ja-JP" altLang="en-US" sz="1400" dirty="0">
                <a:latin typeface="+mn-ea"/>
              </a:endParaRPr>
            </a:p>
          </p:txBody>
        </p:sp>
      </p:grpSp>
    </p:spTree>
    <p:extLst>
      <p:ext uri="{BB962C8B-B14F-4D97-AF65-F5344CB8AC3E}">
        <p14:creationId xmlns:p14="http://schemas.microsoft.com/office/powerpoint/2010/main" val="1485933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33</a:t>
            </a:fld>
            <a:endParaRPr kumimoji="1" lang="ja-JP" altLang="en-US"/>
          </a:p>
        </p:txBody>
      </p:sp>
      <p:sp>
        <p:nvSpPr>
          <p:cNvPr id="10" name="テキスト ボックス 9">
            <a:extLst>
              <a:ext uri="{FF2B5EF4-FFF2-40B4-BE49-F238E27FC236}">
                <a16:creationId xmlns:a16="http://schemas.microsoft.com/office/drawing/2014/main" id="{D6F740E1-27B5-48E6-BAA9-9A4A833C6D2A}"/>
              </a:ext>
            </a:extLst>
          </p:cNvPr>
          <p:cNvSpPr txBox="1"/>
          <p:nvPr/>
        </p:nvSpPr>
        <p:spPr>
          <a:xfrm flipH="1">
            <a:off x="952498" y="1568917"/>
            <a:ext cx="7404102" cy="120032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dirty="0"/>
              <a:t>面</a:t>
            </a:r>
            <a:r>
              <a:rPr kumimoji="1" lang="en-US" altLang="ja-JP" sz="7200" dirty="0"/>
              <a:t>―</a:t>
            </a:r>
            <a:r>
              <a:rPr kumimoji="1" lang="ja-JP" altLang="en-US" sz="7200" dirty="0"/>
              <a:t>胴，小手</a:t>
            </a:r>
            <a:r>
              <a:rPr kumimoji="1" lang="en-US" altLang="ja-JP" sz="7200" dirty="0"/>
              <a:t>―</a:t>
            </a:r>
            <a:r>
              <a:rPr kumimoji="1" lang="ja-JP" altLang="en-US" sz="7200" dirty="0"/>
              <a:t>面</a:t>
            </a:r>
          </a:p>
        </p:txBody>
      </p:sp>
      <p:sp>
        <p:nvSpPr>
          <p:cNvPr id="11" name="テキスト ボックス 10">
            <a:extLst>
              <a:ext uri="{FF2B5EF4-FFF2-40B4-BE49-F238E27FC236}">
                <a16:creationId xmlns:a16="http://schemas.microsoft.com/office/drawing/2014/main" id="{4B28F7D3-0464-4D9A-B71D-60C8C9D69845}"/>
              </a:ext>
            </a:extLst>
          </p:cNvPr>
          <p:cNvSpPr txBox="1"/>
          <p:nvPr/>
        </p:nvSpPr>
        <p:spPr>
          <a:xfrm flipH="1">
            <a:off x="952498" y="3186024"/>
            <a:ext cx="7404103" cy="2123658"/>
          </a:xfrm>
          <a:prstGeom prst="rect">
            <a:avLst/>
          </a:prstGeom>
          <a:noFill/>
          <a:ln>
            <a:solidFill>
              <a:schemeClr val="tx1"/>
            </a:solidFill>
          </a:ln>
        </p:spPr>
        <p:txBody>
          <a:bodyPr wrap="square" rtlCol="0">
            <a:spAutoFit/>
          </a:bodyPr>
          <a:lstStyle/>
          <a:p>
            <a:pPr algn="ctr"/>
            <a:r>
              <a:rPr kumimoji="1" lang="ja-JP" altLang="en-US" sz="6600" b="1" dirty="0">
                <a:solidFill>
                  <a:srgbClr val="FF0000"/>
                </a:solidFill>
              </a:rPr>
              <a:t>手刀（しゅとう）</a:t>
            </a:r>
            <a:endParaRPr kumimoji="1" lang="en-US" altLang="ja-JP" sz="6600" b="1" dirty="0">
              <a:solidFill>
                <a:srgbClr val="FF0000"/>
              </a:solidFill>
            </a:endParaRPr>
          </a:p>
          <a:p>
            <a:pPr algn="ctr"/>
            <a:r>
              <a:rPr lang="ja-JP" altLang="en-US" sz="6600" b="1" dirty="0">
                <a:solidFill>
                  <a:srgbClr val="FF0000"/>
                </a:solidFill>
              </a:rPr>
              <a:t>打ち方・打たせ方</a:t>
            </a:r>
            <a:endParaRPr kumimoji="1" lang="ja-JP" altLang="en-US" sz="4800" b="1" dirty="0">
              <a:solidFill>
                <a:srgbClr val="FF0000"/>
              </a:solidFill>
            </a:endParaRPr>
          </a:p>
        </p:txBody>
      </p:sp>
      <p:sp>
        <p:nvSpPr>
          <p:cNvPr id="12" name="タイトル 1">
            <a:extLst>
              <a:ext uri="{FF2B5EF4-FFF2-40B4-BE49-F238E27FC236}">
                <a16:creationId xmlns:a16="http://schemas.microsoft.com/office/drawing/2014/main" id="{57CB7362-ACB3-4C2B-A1E9-D4D19FD3FCA7}"/>
              </a:ext>
            </a:extLst>
          </p:cNvPr>
          <p:cNvSpPr txBox="1">
            <a:spLocks/>
          </p:cNvSpPr>
          <p:nvPr/>
        </p:nvSpPr>
        <p:spPr>
          <a:xfrm>
            <a:off x="698500" y="742950"/>
            <a:ext cx="7861300" cy="66278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a:t>基本となる技</a:t>
            </a:r>
            <a:endParaRPr lang="ja-JP" altLang="en-US" sz="4000" dirty="0"/>
          </a:p>
        </p:txBody>
      </p:sp>
    </p:spTree>
    <p:extLst>
      <p:ext uri="{BB962C8B-B14F-4D97-AF65-F5344CB8AC3E}">
        <p14:creationId xmlns:p14="http://schemas.microsoft.com/office/powerpoint/2010/main" val="593586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77209" y="1502207"/>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34</a:t>
            </a:fld>
            <a:endParaRPr kumimoji="1" lang="ja-JP" altLang="en-US"/>
          </a:p>
        </p:txBody>
      </p:sp>
      <p:sp>
        <p:nvSpPr>
          <p:cNvPr id="10" name="Text Box 4">
            <a:extLst>
              <a:ext uri="{FF2B5EF4-FFF2-40B4-BE49-F238E27FC236}">
                <a16:creationId xmlns:a16="http://schemas.microsoft.com/office/drawing/2014/main" id="{C8BE2FF3-79DC-4F42-BCB5-83EE31ECF38D}"/>
              </a:ext>
            </a:extLst>
          </p:cNvPr>
          <p:cNvSpPr txBox="1">
            <a:spLocks noChangeArrowheads="1"/>
          </p:cNvSpPr>
          <p:nvPr/>
        </p:nvSpPr>
        <p:spPr bwMode="auto">
          <a:xfrm>
            <a:off x="460701" y="1955510"/>
            <a:ext cx="2809874" cy="367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二段の技</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面</a:t>
            </a:r>
            <a:r>
              <a:rPr lang="ja-JP" altLang="en-US" sz="4000" b="1" kern="0" dirty="0">
                <a:solidFill>
                  <a:prstClr val="black"/>
                </a:solidFill>
                <a:latin typeface="游ゴシック" panose="020B0400000000000000" pitchFamily="50" charset="-128"/>
              </a:rPr>
              <a:t>ー</a:t>
            </a:r>
            <a:r>
              <a:rPr kumimoji="1" lang="ja-JP" altLang="en-US"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rPr>
              <a:t>胴</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a:p>
            <a:pPr marL="0" marR="0" lvl="0" indent="0" algn="ctr" defTabSz="652278" rtl="0" eaLnBrk="1" fontAlgn="base" latinLnBrk="0" hangingPunct="1">
              <a:lnSpc>
                <a:spcPct val="100000"/>
              </a:lnSpc>
              <a:spcBef>
                <a:spcPct val="0"/>
              </a:spcBef>
              <a:spcAft>
                <a:spcPct val="0"/>
              </a:spcAft>
              <a:buClrTx/>
              <a:buSzTx/>
              <a:buFontTx/>
              <a:buNone/>
              <a:tabLst/>
              <a:defRPr/>
            </a:pPr>
            <a:r>
              <a:rPr lang="ja-JP" altLang="en-US" sz="4000" b="1" kern="0" dirty="0">
                <a:solidFill>
                  <a:prstClr val="black"/>
                </a:solidFill>
                <a:latin typeface="游ゴシック" panose="020B0400000000000000" pitchFamily="50" charset="-128"/>
              </a:rPr>
              <a:t>小手ー面</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pic>
        <p:nvPicPr>
          <p:cNvPr id="9" name="図 8">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54067" y="778576"/>
            <a:ext cx="3305321" cy="5942900"/>
          </a:xfrm>
          <a:prstGeom prst="rect">
            <a:avLst/>
          </a:prstGeom>
        </p:spPr>
      </p:pic>
      <p:grpSp>
        <p:nvGrpSpPr>
          <p:cNvPr id="11" name="グループ化 10"/>
          <p:cNvGrpSpPr/>
          <p:nvPr/>
        </p:nvGrpSpPr>
        <p:grpSpPr>
          <a:xfrm>
            <a:off x="848418" y="4555031"/>
            <a:ext cx="2034440" cy="454705"/>
            <a:chOff x="5643154" y="1972129"/>
            <a:chExt cx="2859302" cy="508045"/>
          </a:xfrm>
        </p:grpSpPr>
        <p:sp>
          <p:nvSpPr>
            <p:cNvPr id="12" name="角丸四角形 11"/>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200062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40392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77209" y="1502207"/>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35</a:t>
            </a:fld>
            <a:endParaRPr kumimoji="1" lang="ja-JP" altLang="en-US"/>
          </a:p>
        </p:txBody>
      </p:sp>
      <p:sp>
        <p:nvSpPr>
          <p:cNvPr id="9" name="タイトル 1">
            <a:extLst>
              <a:ext uri="{FF2B5EF4-FFF2-40B4-BE49-F238E27FC236}">
                <a16:creationId xmlns:a16="http://schemas.microsoft.com/office/drawing/2014/main" id="{57CB7362-ACB3-4C2B-A1E9-D4D19FD3FCA7}"/>
              </a:ext>
            </a:extLst>
          </p:cNvPr>
          <p:cNvSpPr txBox="1">
            <a:spLocks/>
          </p:cNvSpPr>
          <p:nvPr/>
        </p:nvSpPr>
        <p:spPr>
          <a:xfrm>
            <a:off x="698500" y="742950"/>
            <a:ext cx="7861300" cy="66278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t>主</a:t>
            </a:r>
            <a:r>
              <a:rPr lang="ja-JP" altLang="en-US" sz="4000" dirty="0" smtClean="0"/>
              <a:t>な技の例</a:t>
            </a:r>
            <a:endParaRPr lang="ja-JP" altLang="en-US" sz="4000" dirty="0"/>
          </a:p>
        </p:txBody>
      </p:sp>
      <p:graphicFrame>
        <p:nvGraphicFramePr>
          <p:cNvPr id="10" name="表 8">
            <a:extLst>
              <a:ext uri="{FF2B5EF4-FFF2-40B4-BE49-F238E27FC236}">
                <a16:creationId xmlns:a16="http://schemas.microsoft.com/office/drawing/2014/main" id="{1E33C2AB-6A71-41B3-AAD4-7946668F17D5}"/>
              </a:ext>
            </a:extLst>
          </p:cNvPr>
          <p:cNvGraphicFramePr>
            <a:graphicFrameLocks noGrp="1"/>
          </p:cNvGraphicFramePr>
          <p:nvPr/>
        </p:nvGraphicFramePr>
        <p:xfrm>
          <a:off x="203870" y="1291960"/>
          <a:ext cx="8736259" cy="4770974"/>
        </p:xfrm>
        <a:graphic>
          <a:graphicData uri="http://schemas.openxmlformats.org/drawingml/2006/table">
            <a:tbl>
              <a:tblPr firstRow="1" bandRow="1">
                <a:tableStyleId>{93296810-A885-4BE3-A3E7-6D5BEEA58F35}</a:tableStyleId>
              </a:tblPr>
              <a:tblGrid>
                <a:gridCol w="723900">
                  <a:extLst>
                    <a:ext uri="{9D8B030D-6E8A-4147-A177-3AD203B41FA5}">
                      <a16:colId xmlns:a16="http://schemas.microsoft.com/office/drawing/2014/main" val="3209296272"/>
                    </a:ext>
                  </a:extLst>
                </a:gridCol>
                <a:gridCol w="1720180">
                  <a:extLst>
                    <a:ext uri="{9D8B030D-6E8A-4147-A177-3AD203B41FA5}">
                      <a16:colId xmlns:a16="http://schemas.microsoft.com/office/drawing/2014/main" val="3461011688"/>
                    </a:ext>
                  </a:extLst>
                </a:gridCol>
                <a:gridCol w="1994570">
                  <a:extLst>
                    <a:ext uri="{9D8B030D-6E8A-4147-A177-3AD203B41FA5}">
                      <a16:colId xmlns:a16="http://schemas.microsoft.com/office/drawing/2014/main" val="1402671501"/>
                    </a:ext>
                  </a:extLst>
                </a:gridCol>
                <a:gridCol w="2162175">
                  <a:extLst>
                    <a:ext uri="{9D8B030D-6E8A-4147-A177-3AD203B41FA5}">
                      <a16:colId xmlns:a16="http://schemas.microsoft.com/office/drawing/2014/main" val="3016092066"/>
                    </a:ext>
                  </a:extLst>
                </a:gridCol>
                <a:gridCol w="2135434">
                  <a:extLst>
                    <a:ext uri="{9D8B030D-6E8A-4147-A177-3AD203B41FA5}">
                      <a16:colId xmlns:a16="http://schemas.microsoft.com/office/drawing/2014/main" val="1410334381"/>
                    </a:ext>
                  </a:extLst>
                </a:gridCol>
              </a:tblGrid>
              <a:tr h="684000">
                <a:tc gridSpan="2">
                  <a:txBody>
                    <a:bodyPr/>
                    <a:lstStyle/>
                    <a:p>
                      <a:pPr algn="ctr"/>
                      <a:r>
                        <a:rPr kumimoji="1" lang="ja-JP" altLang="en-US" sz="2000" dirty="0">
                          <a:latin typeface="+mn-ea"/>
                          <a:ea typeface="+mn-ea"/>
                        </a:rPr>
                        <a:t>技</a:t>
                      </a:r>
                    </a:p>
                  </a:txBody>
                  <a:tcPr anchor="ctr"/>
                </a:tc>
                <a:tc hMerge="1">
                  <a:txBody>
                    <a:bodyPr/>
                    <a:lstStyle/>
                    <a:p>
                      <a:pPr algn="ctr"/>
                      <a:endParaRPr kumimoji="1" lang="ja-JP" altLang="en-US" sz="2000" dirty="0">
                        <a:latin typeface="+mn-lt"/>
                      </a:endParaRPr>
                    </a:p>
                  </a:txBody>
                  <a:tcPr anchor="ctr"/>
                </a:tc>
                <a:tc>
                  <a:txBody>
                    <a:bodyPr/>
                    <a:lstStyle/>
                    <a:p>
                      <a:pPr algn="ctr"/>
                      <a:r>
                        <a:rPr kumimoji="1" lang="ja-JP" altLang="en-US" sz="2000" dirty="0">
                          <a:latin typeface="+mn-ea"/>
                          <a:ea typeface="+mn-ea"/>
                        </a:rPr>
                        <a:t>中学校第１学年</a:t>
                      </a:r>
                      <a:endParaRPr kumimoji="1" lang="en-US" altLang="ja-JP" sz="2000" dirty="0">
                        <a:latin typeface="+mn-ea"/>
                        <a:ea typeface="+mn-ea"/>
                      </a:endParaRPr>
                    </a:p>
                    <a:p>
                      <a:pPr algn="ctr"/>
                      <a:r>
                        <a:rPr kumimoji="1" lang="ja-JP" altLang="en-US" sz="2000" dirty="0">
                          <a:latin typeface="+mn-ea"/>
                          <a:ea typeface="+mn-ea"/>
                        </a:rPr>
                        <a:t>及び第２学年</a:t>
                      </a:r>
                    </a:p>
                  </a:txBody>
                  <a:tcPr anchor="ctr"/>
                </a:tc>
                <a:tc>
                  <a:txBody>
                    <a:bodyPr/>
                    <a:lstStyle/>
                    <a:p>
                      <a:pPr algn="ctr"/>
                      <a:r>
                        <a:rPr kumimoji="1" lang="ja-JP" altLang="en-US" sz="2000" dirty="0">
                          <a:latin typeface="+mn-ea"/>
                          <a:ea typeface="+mn-ea"/>
                        </a:rPr>
                        <a:t>中学校第３学年</a:t>
                      </a:r>
                      <a:endParaRPr kumimoji="1" lang="en-US" altLang="ja-JP" sz="2000" dirty="0">
                        <a:latin typeface="+mn-ea"/>
                        <a:ea typeface="+mn-ea"/>
                      </a:endParaRPr>
                    </a:p>
                    <a:p>
                      <a:pPr algn="ctr"/>
                      <a:r>
                        <a:rPr kumimoji="1" lang="ja-JP" altLang="en-US" sz="2000" dirty="0">
                          <a:latin typeface="+mn-ea"/>
                          <a:ea typeface="+mn-ea"/>
                        </a:rPr>
                        <a:t>高校入学年次</a:t>
                      </a:r>
                    </a:p>
                  </a:txBody>
                  <a:tcPr anchor="ctr"/>
                </a:tc>
                <a:tc>
                  <a:txBody>
                    <a:bodyPr/>
                    <a:lstStyle/>
                    <a:p>
                      <a:pPr algn="ctr"/>
                      <a:r>
                        <a:rPr kumimoji="1" lang="ja-JP" altLang="en-US" sz="2000" dirty="0">
                          <a:latin typeface="+mn-ea"/>
                          <a:ea typeface="+mn-ea"/>
                        </a:rPr>
                        <a:t>高校入学年次の</a:t>
                      </a:r>
                      <a:endParaRPr kumimoji="1" lang="en-US" altLang="ja-JP" sz="2000" dirty="0">
                        <a:latin typeface="+mn-ea"/>
                        <a:ea typeface="+mn-ea"/>
                      </a:endParaRPr>
                    </a:p>
                    <a:p>
                      <a:pPr algn="ctr"/>
                      <a:r>
                        <a:rPr kumimoji="1" lang="ja-JP" altLang="en-US" sz="2000" dirty="0">
                          <a:latin typeface="+mn-ea"/>
                          <a:ea typeface="+mn-ea"/>
                        </a:rPr>
                        <a:t>次の年次以降</a:t>
                      </a:r>
                    </a:p>
                  </a:txBody>
                  <a:tcPr anchor="ctr"/>
                </a:tc>
                <a:extLst>
                  <a:ext uri="{0D108BD9-81ED-4DB2-BD59-A6C34878D82A}">
                    <a16:rowId xmlns:a16="http://schemas.microsoft.com/office/drawing/2014/main" val="3850689308"/>
                  </a:ext>
                </a:extLst>
              </a:tr>
              <a:tr h="686654">
                <a:tc rowSpan="4">
                  <a:txBody>
                    <a:bodyPr/>
                    <a:lstStyle/>
                    <a:p>
                      <a:r>
                        <a:rPr kumimoji="1" lang="ja-JP" altLang="en-US" sz="2000" dirty="0"/>
                        <a:t>しかけ技</a:t>
                      </a:r>
                      <a:endParaRPr kumimoji="1" lang="ja-JP" altLang="en-US" sz="20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二段の技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面</a:t>
                      </a:r>
                      <a:r>
                        <a:rPr kumimoji="1" lang="ja-JP" altLang="en-US" sz="2000">
                          <a:latin typeface="+mn-ea"/>
                          <a:ea typeface="+mn-ea"/>
                        </a:rPr>
                        <a:t>ー胴，</a:t>
                      </a:r>
                      <a:endParaRPr kumimoji="1" lang="en-US" altLang="ja-JP" sz="200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latin typeface="+mn-ea"/>
                          <a:ea typeface="+mn-ea"/>
                        </a:rPr>
                        <a:t>小手</a:t>
                      </a:r>
                      <a:r>
                        <a:rPr kumimoji="1" lang="ja-JP" altLang="en-US" sz="2000" dirty="0">
                          <a:latin typeface="+mn-ea"/>
                          <a:ea typeface="+mn-ea"/>
                        </a:rPr>
                        <a:t>ー面</a:t>
                      </a:r>
                    </a:p>
                  </a:txBody>
                  <a:tcPr anchor="ctr"/>
                </a:tc>
                <a:tc>
                  <a:txBody>
                    <a:bodyPr/>
                    <a:lstStyle/>
                    <a:p>
                      <a:pPr algn="ctr"/>
                      <a:r>
                        <a:rPr kumimoji="1" lang="ja-JP" altLang="en-US" sz="2000" dirty="0">
                          <a:latin typeface="+mn-ea"/>
                          <a:ea typeface="+mn-ea"/>
                        </a:rPr>
                        <a:t>面ー面</a:t>
                      </a:r>
                    </a:p>
                  </a:txBody>
                  <a:tcPr anchor="ctr"/>
                </a:tc>
                <a:tc>
                  <a:txBody>
                    <a:bodyPr/>
                    <a:lstStyle/>
                    <a:p>
                      <a:pPr algn="ctr"/>
                      <a:r>
                        <a:rPr kumimoji="1" lang="ja-JP" altLang="en-US" sz="2000" dirty="0">
                          <a:latin typeface="+mn-ea"/>
                          <a:ea typeface="+mn-ea"/>
                        </a:rPr>
                        <a:t>小手ー胴</a:t>
                      </a:r>
                    </a:p>
                  </a:txBody>
                  <a:tcPr anchor="ctr"/>
                </a:tc>
                <a:extLst>
                  <a:ext uri="{0D108BD9-81ED-4DB2-BD59-A6C34878D82A}">
                    <a16:rowId xmlns:a16="http://schemas.microsoft.com/office/drawing/2014/main" val="1925897997"/>
                  </a:ext>
                </a:extLst>
              </a:tr>
              <a:tr h="3881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引き技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引き胴</a:t>
                      </a:r>
                    </a:p>
                  </a:txBody>
                  <a:tcPr anchor="ctr"/>
                </a:tc>
                <a:tc>
                  <a:txBody>
                    <a:bodyPr/>
                    <a:lstStyle/>
                    <a:p>
                      <a:pPr algn="ctr"/>
                      <a:r>
                        <a:rPr kumimoji="1" lang="ja-JP" altLang="en-US" sz="2000" dirty="0">
                          <a:latin typeface="+mn-ea"/>
                          <a:ea typeface="+mn-ea"/>
                        </a:rPr>
                        <a:t>引き面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引き小手</a:t>
                      </a:r>
                    </a:p>
                  </a:txBody>
                  <a:tcPr anchor="ctr"/>
                </a:tc>
                <a:extLst>
                  <a:ext uri="{0D108BD9-81ED-4DB2-BD59-A6C34878D82A}">
                    <a16:rowId xmlns:a16="http://schemas.microsoft.com/office/drawing/2014/main" val="2804355678"/>
                  </a:ext>
                </a:extLst>
              </a:tr>
              <a:tr h="3881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出ばな技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出ばな面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出ばな小手</a:t>
                      </a:r>
                    </a:p>
                  </a:txBody>
                  <a:tcPr anchor="ctr"/>
                </a:tc>
                <a:extLst>
                  <a:ext uri="{0D108BD9-81ED-4DB2-BD59-A6C34878D82A}">
                    <a16:rowId xmlns:a16="http://schemas.microsoft.com/office/drawing/2014/main" val="1219363468"/>
                  </a:ext>
                </a:extLst>
              </a:tr>
              <a:tr h="3881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払い技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払い面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払い小手</a:t>
                      </a:r>
                    </a:p>
                  </a:txBody>
                  <a:tcPr anchor="ctr"/>
                </a:tc>
                <a:extLst>
                  <a:ext uri="{0D108BD9-81ED-4DB2-BD59-A6C34878D82A}">
                    <a16:rowId xmlns:a16="http://schemas.microsoft.com/office/drawing/2014/main" val="244584312"/>
                  </a:ext>
                </a:extLst>
              </a:tr>
              <a:tr h="388109">
                <a:tc rowSpan="4">
                  <a:txBody>
                    <a:bodyPr/>
                    <a:lstStyle/>
                    <a:p>
                      <a:pPr algn="ctr"/>
                      <a:r>
                        <a:rPr kumimoji="1" lang="ja-JP" altLang="en-US" sz="2000" dirty="0"/>
                        <a:t>応じ技</a:t>
                      </a:r>
                      <a:endParaRPr kumimoji="1" lang="ja-JP" altLang="en-US" sz="2000" dirty="0">
                        <a:latin typeface="+mn-lt"/>
                      </a:endParaRPr>
                    </a:p>
                  </a:txBody>
                  <a:tcPr anchor="ctr"/>
                </a:tc>
                <a:tc>
                  <a:txBody>
                    <a:bodyPr/>
                    <a:lstStyle/>
                    <a:p>
                      <a:pPr algn="ctr"/>
                      <a:r>
                        <a:rPr kumimoji="1" lang="ja-JP" altLang="en-US" sz="2000" dirty="0">
                          <a:latin typeface="+mn-ea"/>
                          <a:ea typeface="+mn-ea"/>
                        </a:rPr>
                        <a:t>抜き技</a:t>
                      </a:r>
                    </a:p>
                  </a:txBody>
                  <a:tcPr anchor="ctr"/>
                </a:tc>
                <a:tc>
                  <a:txBody>
                    <a:bodyPr/>
                    <a:lstStyle/>
                    <a:p>
                      <a:pPr algn="ctr"/>
                      <a:r>
                        <a:rPr kumimoji="1" lang="ja-JP" altLang="en-US" sz="2000" dirty="0">
                          <a:latin typeface="+mn-ea"/>
                          <a:ea typeface="+mn-ea"/>
                        </a:rPr>
                        <a:t>面抜き胴</a:t>
                      </a:r>
                    </a:p>
                  </a:txBody>
                  <a:tcPr anchor="ctr"/>
                </a:tc>
                <a:tc>
                  <a:txBody>
                    <a:bodyPr/>
                    <a:lstStyle/>
                    <a:p>
                      <a:pPr algn="ctr"/>
                      <a:r>
                        <a:rPr kumimoji="1" lang="ja-JP" altLang="en-US" sz="2000" dirty="0">
                          <a:latin typeface="+mn-ea"/>
                          <a:ea typeface="+mn-ea"/>
                        </a:rPr>
                        <a:t>小手抜き面</a:t>
                      </a:r>
                    </a:p>
                  </a:txBody>
                  <a:tcPr anchor="ctr"/>
                </a:tc>
                <a:tc>
                  <a:txBody>
                    <a:bodyPr/>
                    <a:lstStyle/>
                    <a:p>
                      <a:pPr algn="ctr"/>
                      <a:endParaRPr kumimoji="1" lang="ja-JP" altLang="en-US" sz="2000" dirty="0">
                        <a:latin typeface="+mn-ea"/>
                        <a:ea typeface="+mn-ea"/>
                      </a:endParaRPr>
                    </a:p>
                  </a:txBody>
                  <a:tcPr anchor="ctr"/>
                </a:tc>
                <a:extLst>
                  <a:ext uri="{0D108BD9-81ED-4DB2-BD59-A6C34878D82A}">
                    <a16:rowId xmlns:a16="http://schemas.microsoft.com/office/drawing/2014/main" val="769718966"/>
                  </a:ext>
                </a:extLst>
              </a:tr>
              <a:tr h="686654">
                <a:tc vMerge="1">
                  <a:txBody>
                    <a:bodyPr/>
                    <a:lstStyle/>
                    <a:p>
                      <a:endParaRPr kumimoji="1" lang="ja-JP" altLang="en-US" sz="2000" dirty="0">
                        <a:latin typeface="+mn-lt"/>
                      </a:endParaRPr>
                    </a:p>
                  </a:txBody>
                  <a:tcPr anchor="ctr"/>
                </a:tc>
                <a:tc>
                  <a:txBody>
                    <a:bodyPr/>
                    <a:lstStyle/>
                    <a:p>
                      <a:pPr algn="ctr"/>
                      <a:r>
                        <a:rPr kumimoji="1" lang="ja-JP" altLang="en-US" sz="2000" dirty="0">
                          <a:latin typeface="+mn-ea"/>
                          <a:ea typeface="+mn-ea"/>
                        </a:rPr>
                        <a:t>すり上げ技</a:t>
                      </a:r>
                    </a:p>
                  </a:txBody>
                  <a:tcPr anchor="ctr"/>
                </a:tc>
                <a:tc>
                  <a:txBody>
                    <a:bodyPr/>
                    <a:lstStyle/>
                    <a:p>
                      <a:pPr algn="ctr"/>
                      <a:endParaRPr kumimoji="1" lang="ja-JP" altLang="en-US" sz="2000" dirty="0">
                        <a:latin typeface="+mn-ea"/>
                        <a:ea typeface="+mn-ea"/>
                      </a:endParaRPr>
                    </a:p>
                  </a:txBody>
                  <a:tcPr anchor="ctr"/>
                </a:tc>
                <a:tc>
                  <a:txBody>
                    <a:bodyPr/>
                    <a:lstStyle/>
                    <a:p>
                      <a:pPr algn="ctr"/>
                      <a:endParaRPr kumimoji="1" lang="ja-JP" altLang="en-US" sz="2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小手</a:t>
                      </a:r>
                      <a:r>
                        <a:rPr kumimoji="1" lang="ja-JP" altLang="en-US" sz="2000">
                          <a:latin typeface="+mn-ea"/>
                          <a:ea typeface="+mn-ea"/>
                        </a:rPr>
                        <a:t>すり上げ面，</a:t>
                      </a:r>
                      <a:endParaRPr kumimoji="1" lang="en-US" altLang="ja-JP" sz="2000"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面すり上げ面</a:t>
                      </a:r>
                    </a:p>
                  </a:txBody>
                  <a:tcPr anchor="ctr"/>
                </a:tc>
                <a:extLst>
                  <a:ext uri="{0D108BD9-81ED-4DB2-BD59-A6C34878D82A}">
                    <a16:rowId xmlns:a16="http://schemas.microsoft.com/office/drawing/2014/main" val="3179216198"/>
                  </a:ext>
                </a:extLst>
              </a:tr>
              <a:tr h="388109">
                <a:tc vMerge="1">
                  <a:txBody>
                    <a:bodyPr/>
                    <a:lstStyle/>
                    <a:p>
                      <a:endParaRPr kumimoji="1" lang="ja-JP" altLang="en-US" sz="2000" dirty="0">
                        <a:latin typeface="+mn-lt"/>
                      </a:endParaRPr>
                    </a:p>
                  </a:txBody>
                  <a:tcPr anchor="ctr"/>
                </a:tc>
                <a:tc>
                  <a:txBody>
                    <a:bodyPr/>
                    <a:lstStyle/>
                    <a:p>
                      <a:pPr algn="ctr"/>
                      <a:r>
                        <a:rPr kumimoji="1" lang="ja-JP" altLang="en-US" sz="2000" dirty="0">
                          <a:latin typeface="+mn-ea"/>
                          <a:ea typeface="+mn-ea"/>
                        </a:rPr>
                        <a:t>返し技</a:t>
                      </a:r>
                    </a:p>
                  </a:txBody>
                  <a:tcPr anchor="ctr"/>
                </a:tc>
                <a:tc>
                  <a:txBody>
                    <a:bodyPr/>
                    <a:lstStyle/>
                    <a:p>
                      <a:pPr algn="ctr"/>
                      <a:endParaRPr kumimoji="1" lang="ja-JP" altLang="en-US" sz="2000" dirty="0">
                        <a:latin typeface="+mn-ea"/>
                        <a:ea typeface="+mn-ea"/>
                      </a:endParaRPr>
                    </a:p>
                  </a:txBody>
                  <a:tcPr anchor="ctr"/>
                </a:tc>
                <a:tc>
                  <a:txBody>
                    <a:bodyPr/>
                    <a:lstStyle/>
                    <a:p>
                      <a:pPr algn="ctr"/>
                      <a:endParaRPr kumimoji="1" lang="ja-JP" altLang="en-US" sz="2000"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面返し胴</a:t>
                      </a:r>
                    </a:p>
                  </a:txBody>
                  <a:tcPr anchor="ctr"/>
                </a:tc>
                <a:extLst>
                  <a:ext uri="{0D108BD9-81ED-4DB2-BD59-A6C34878D82A}">
                    <a16:rowId xmlns:a16="http://schemas.microsoft.com/office/drawing/2014/main" val="2018842335"/>
                  </a:ext>
                </a:extLst>
              </a:tr>
              <a:tr h="686654">
                <a:tc vMerge="1">
                  <a:txBody>
                    <a:bodyPr/>
                    <a:lstStyle/>
                    <a:p>
                      <a:endParaRPr kumimoji="1" lang="ja-JP" altLang="en-US" sz="2000" dirty="0">
                        <a:latin typeface="+mn-lt"/>
                      </a:endParaRPr>
                    </a:p>
                  </a:txBody>
                  <a:tcPr anchor="ctr"/>
                </a:tc>
                <a:tc>
                  <a:txBody>
                    <a:bodyPr/>
                    <a:lstStyle/>
                    <a:p>
                      <a:pPr algn="ctr"/>
                      <a:r>
                        <a:rPr kumimoji="1" lang="ja-JP" altLang="en-US" sz="2000" dirty="0">
                          <a:latin typeface="+mn-ea"/>
                          <a:ea typeface="+mn-ea"/>
                        </a:rPr>
                        <a:t>打ち落とし技</a:t>
                      </a:r>
                    </a:p>
                  </a:txBody>
                  <a:tcPr anchor="ctr"/>
                </a:tc>
                <a:tc>
                  <a:txBody>
                    <a:bodyPr/>
                    <a:lstStyle/>
                    <a:p>
                      <a:pPr algn="ctr"/>
                      <a:endParaRPr kumimoji="1" lang="ja-JP" altLang="en-US" sz="2000" dirty="0">
                        <a:latin typeface="+mn-ea"/>
                        <a:ea typeface="+mn-ea"/>
                      </a:endParaRPr>
                    </a:p>
                  </a:txBody>
                  <a:tcPr anchor="ctr"/>
                </a:tc>
                <a:tc>
                  <a:txBody>
                    <a:bodyPr/>
                    <a:lstStyle/>
                    <a:p>
                      <a:pPr algn="ct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胴打ち落とし面</a:t>
                      </a:r>
                    </a:p>
                  </a:txBody>
                  <a:tcPr anchor="ctr"/>
                </a:tc>
                <a:extLst>
                  <a:ext uri="{0D108BD9-81ED-4DB2-BD59-A6C34878D82A}">
                    <a16:rowId xmlns:a16="http://schemas.microsoft.com/office/drawing/2014/main" val="1758787685"/>
                  </a:ext>
                </a:extLst>
              </a:tr>
            </a:tbl>
          </a:graphicData>
        </a:graphic>
      </p:graphicFrame>
      <p:sp>
        <p:nvSpPr>
          <p:cNvPr id="11" name="正方形/長方形 10"/>
          <p:cNvSpPr/>
          <p:nvPr/>
        </p:nvSpPr>
        <p:spPr>
          <a:xfrm>
            <a:off x="4629150" y="3897471"/>
            <a:ext cx="2181225" cy="360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54DB8E8-5E4B-44BB-AE4E-FEC3A8A506B2}"/>
              </a:ext>
            </a:extLst>
          </p:cNvPr>
          <p:cNvSpPr txBox="1"/>
          <p:nvPr/>
        </p:nvSpPr>
        <p:spPr>
          <a:xfrm>
            <a:off x="213939" y="6162333"/>
            <a:ext cx="7757107" cy="369332"/>
          </a:xfrm>
          <a:prstGeom prst="rect">
            <a:avLst/>
          </a:prstGeom>
          <a:noFill/>
        </p:spPr>
        <p:txBody>
          <a:bodyPr wrap="square" rtlCol="0">
            <a:spAutoFit/>
          </a:bodyPr>
          <a:lstStyle/>
          <a:p>
            <a:r>
              <a:rPr kumimoji="1" lang="ja-JP" altLang="en-US" dirty="0">
                <a:latin typeface="+mn-ea"/>
              </a:rPr>
              <a:t>高等学校学習指導要領（平成</a:t>
            </a:r>
            <a:r>
              <a:rPr kumimoji="1" lang="en-US" altLang="ja-JP" dirty="0">
                <a:latin typeface="+mn-ea"/>
              </a:rPr>
              <a:t>30</a:t>
            </a:r>
            <a:r>
              <a:rPr kumimoji="1" lang="ja-JP" altLang="en-US" dirty="0">
                <a:latin typeface="+mn-ea"/>
              </a:rPr>
              <a:t>年</a:t>
            </a:r>
            <a:r>
              <a:rPr kumimoji="1" lang="ja-JP" altLang="en-US" dirty="0" smtClean="0">
                <a:latin typeface="+mn-ea"/>
              </a:rPr>
              <a:t>告示）解説</a:t>
            </a:r>
            <a:r>
              <a:rPr kumimoji="1" lang="ja-JP" altLang="en-US" dirty="0">
                <a:latin typeface="+mn-ea"/>
              </a:rPr>
              <a:t>　</a:t>
            </a:r>
            <a:r>
              <a:rPr kumimoji="1" lang="ja-JP" altLang="en-US" dirty="0" smtClean="0">
                <a:latin typeface="+mn-ea"/>
              </a:rPr>
              <a:t>保健体育編</a:t>
            </a:r>
            <a:endParaRPr kumimoji="1" lang="ja-JP" altLang="en-US" dirty="0">
              <a:latin typeface="+mn-ea"/>
            </a:endParaRPr>
          </a:p>
        </p:txBody>
      </p:sp>
    </p:spTree>
    <p:extLst>
      <p:ext uri="{BB962C8B-B14F-4D97-AF65-F5344CB8AC3E}">
        <p14:creationId xmlns:p14="http://schemas.microsoft.com/office/powerpoint/2010/main" val="137484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36</a:t>
            </a:fld>
            <a:endParaRPr kumimoji="1" lang="ja-JP" altLang="en-US"/>
          </a:p>
        </p:txBody>
      </p:sp>
      <p:sp>
        <p:nvSpPr>
          <p:cNvPr id="10" name="テキスト ボックス 9">
            <a:extLst>
              <a:ext uri="{FF2B5EF4-FFF2-40B4-BE49-F238E27FC236}">
                <a16:creationId xmlns:a16="http://schemas.microsoft.com/office/drawing/2014/main" id="{D6F740E1-27B5-48E6-BAA9-9A4A833C6D2A}"/>
              </a:ext>
            </a:extLst>
          </p:cNvPr>
          <p:cNvSpPr txBox="1"/>
          <p:nvPr/>
        </p:nvSpPr>
        <p:spPr>
          <a:xfrm flipH="1">
            <a:off x="952498" y="1568917"/>
            <a:ext cx="7404102" cy="1200329"/>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a:t>小手抜き面</a:t>
            </a:r>
            <a:endParaRPr kumimoji="1" lang="ja-JP" altLang="en-US" sz="7200" dirty="0"/>
          </a:p>
        </p:txBody>
      </p:sp>
      <p:sp>
        <p:nvSpPr>
          <p:cNvPr id="11" name="テキスト ボックス 10">
            <a:extLst>
              <a:ext uri="{FF2B5EF4-FFF2-40B4-BE49-F238E27FC236}">
                <a16:creationId xmlns:a16="http://schemas.microsoft.com/office/drawing/2014/main" id="{4B28F7D3-0464-4D9A-B71D-60C8C9D69845}"/>
              </a:ext>
            </a:extLst>
          </p:cNvPr>
          <p:cNvSpPr txBox="1"/>
          <p:nvPr/>
        </p:nvSpPr>
        <p:spPr>
          <a:xfrm flipH="1">
            <a:off x="952498" y="3186024"/>
            <a:ext cx="7404103" cy="2123658"/>
          </a:xfrm>
          <a:prstGeom prst="rect">
            <a:avLst/>
          </a:prstGeom>
          <a:noFill/>
          <a:ln>
            <a:solidFill>
              <a:schemeClr val="tx1"/>
            </a:solidFill>
          </a:ln>
        </p:spPr>
        <p:txBody>
          <a:bodyPr wrap="square" rtlCol="0">
            <a:spAutoFit/>
          </a:bodyPr>
          <a:lstStyle/>
          <a:p>
            <a:pPr algn="ctr"/>
            <a:r>
              <a:rPr kumimoji="1" lang="ja-JP" altLang="en-US" sz="6600" b="1" dirty="0">
                <a:solidFill>
                  <a:srgbClr val="FF0000"/>
                </a:solidFill>
              </a:rPr>
              <a:t>手刀（しゅとう）</a:t>
            </a:r>
            <a:endParaRPr kumimoji="1" lang="en-US" altLang="ja-JP" sz="6600" b="1" dirty="0">
              <a:solidFill>
                <a:srgbClr val="FF0000"/>
              </a:solidFill>
            </a:endParaRPr>
          </a:p>
          <a:p>
            <a:pPr algn="ctr"/>
            <a:r>
              <a:rPr lang="ja-JP" altLang="en-US" sz="6600" b="1" dirty="0">
                <a:solidFill>
                  <a:srgbClr val="FF0000"/>
                </a:solidFill>
              </a:rPr>
              <a:t>打ち方・打たせ方</a:t>
            </a:r>
            <a:endParaRPr kumimoji="1" lang="ja-JP" altLang="en-US" sz="4800" b="1" dirty="0">
              <a:solidFill>
                <a:srgbClr val="FF0000"/>
              </a:solidFill>
            </a:endParaRPr>
          </a:p>
        </p:txBody>
      </p:sp>
      <p:sp>
        <p:nvSpPr>
          <p:cNvPr id="12" name="タイトル 1">
            <a:extLst>
              <a:ext uri="{FF2B5EF4-FFF2-40B4-BE49-F238E27FC236}">
                <a16:creationId xmlns:a16="http://schemas.microsoft.com/office/drawing/2014/main" id="{57CB7362-ACB3-4C2B-A1E9-D4D19FD3FCA7}"/>
              </a:ext>
            </a:extLst>
          </p:cNvPr>
          <p:cNvSpPr txBox="1">
            <a:spLocks/>
          </p:cNvSpPr>
          <p:nvPr/>
        </p:nvSpPr>
        <p:spPr>
          <a:xfrm>
            <a:off x="698500" y="742950"/>
            <a:ext cx="7861300" cy="66278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a:t>基本となる技</a:t>
            </a:r>
            <a:endParaRPr lang="ja-JP" altLang="en-US" sz="4000" dirty="0"/>
          </a:p>
        </p:txBody>
      </p:sp>
    </p:spTree>
    <p:extLst>
      <p:ext uri="{BB962C8B-B14F-4D97-AF65-F5344CB8AC3E}">
        <p14:creationId xmlns:p14="http://schemas.microsoft.com/office/powerpoint/2010/main" val="3055952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37</a:t>
            </a:fld>
            <a:endParaRPr kumimoji="1" lang="ja-JP" altLang="en-US"/>
          </a:p>
        </p:txBody>
      </p:sp>
      <p:sp>
        <p:nvSpPr>
          <p:cNvPr id="13" name="Text Box 4">
            <a:extLst>
              <a:ext uri="{FF2B5EF4-FFF2-40B4-BE49-F238E27FC236}">
                <a16:creationId xmlns:a16="http://schemas.microsoft.com/office/drawing/2014/main" id="{90676B5F-0275-4109-94CE-A5117FB92953}"/>
              </a:ext>
            </a:extLst>
          </p:cNvPr>
          <p:cNvSpPr txBox="1">
            <a:spLocks noChangeArrowheads="1"/>
          </p:cNvSpPr>
          <p:nvPr/>
        </p:nvSpPr>
        <p:spPr bwMode="auto">
          <a:xfrm>
            <a:off x="180940" y="2097866"/>
            <a:ext cx="1971675" cy="304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lang="ja-JP" altLang="en-US" sz="4000" b="1" kern="0" dirty="0">
                <a:solidFill>
                  <a:prstClr val="black"/>
                </a:solidFill>
                <a:latin typeface="游ゴシック" panose="020B0400000000000000" pitchFamily="50" charset="-128"/>
              </a:rPr>
              <a:t>抜き技</a:t>
            </a:r>
            <a:endParaRPr lang="en-US" altLang="ja-JP" sz="4000" b="1" kern="0" dirty="0">
              <a:solidFill>
                <a:prstClr val="black"/>
              </a:solidFill>
              <a:latin typeface="游ゴシック" panose="020B0400000000000000" pitchFamily="50" charset="-128"/>
            </a:endParaRPr>
          </a:p>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a:p>
            <a:pPr marL="0" marR="0" lvl="0" indent="0" algn="ctr" defTabSz="652278" rtl="0" eaLnBrk="1" fontAlgn="base" latinLnBrk="0" hangingPunct="1">
              <a:lnSpc>
                <a:spcPct val="100000"/>
              </a:lnSpc>
              <a:spcBef>
                <a:spcPct val="0"/>
              </a:spcBef>
              <a:spcAft>
                <a:spcPct val="0"/>
              </a:spcAft>
              <a:buClrTx/>
              <a:buSzTx/>
              <a:buFontTx/>
              <a:buNone/>
              <a:tabLst/>
              <a:defRPr/>
            </a:pPr>
            <a:r>
              <a:rPr lang="ja-JP" altLang="en-US" sz="4000" b="1" kern="0" dirty="0">
                <a:solidFill>
                  <a:prstClr val="black"/>
                </a:solidFill>
                <a:latin typeface="游ゴシック" panose="020B0400000000000000" pitchFamily="50" charset="-128"/>
              </a:rPr>
              <a:t>小手</a:t>
            </a:r>
            <a:endParaRPr lang="en-US" altLang="ja-JP" sz="4000" b="1" kern="0" dirty="0">
              <a:solidFill>
                <a:prstClr val="black"/>
              </a:solidFill>
              <a:latin typeface="游ゴシック" panose="020B0400000000000000" pitchFamily="50" charset="-128"/>
            </a:endParaRPr>
          </a:p>
          <a:p>
            <a:pPr marL="0" marR="0" lvl="0" indent="0" algn="ctr" defTabSz="652278" rtl="0" eaLnBrk="1" fontAlgn="base" latinLnBrk="0" hangingPunct="1">
              <a:lnSpc>
                <a:spcPct val="100000"/>
              </a:lnSpc>
              <a:spcBef>
                <a:spcPct val="0"/>
              </a:spcBef>
              <a:spcAft>
                <a:spcPct val="0"/>
              </a:spcAft>
              <a:buClrTx/>
              <a:buSzTx/>
              <a:buFontTx/>
              <a:buNone/>
              <a:tabLst/>
              <a:defRPr/>
            </a:pPr>
            <a:r>
              <a:rPr lang="ja-JP" altLang="en-US" sz="4000" b="1" kern="0" dirty="0">
                <a:solidFill>
                  <a:prstClr val="black"/>
                </a:solidFill>
                <a:latin typeface="游ゴシック" panose="020B0400000000000000" pitchFamily="50" charset="-128"/>
              </a:rPr>
              <a:t>抜き面</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pic>
        <p:nvPicPr>
          <p:cNvPr id="9" name="図 8">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06422" y="1028557"/>
            <a:ext cx="3045258" cy="4978334"/>
          </a:xfrm>
          <a:prstGeom prst="rect">
            <a:avLst/>
          </a:prstGeom>
        </p:spPr>
      </p:pic>
      <p:pic>
        <p:nvPicPr>
          <p:cNvPr id="14" name="図 13">
            <a:hlinkClick r:id="rId3"/>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78272" y="1028557"/>
            <a:ext cx="3045258" cy="4986482"/>
          </a:xfrm>
          <a:prstGeom prst="rect">
            <a:avLst/>
          </a:prstGeom>
        </p:spPr>
      </p:pic>
      <p:grpSp>
        <p:nvGrpSpPr>
          <p:cNvPr id="7" name="グループ化 6"/>
          <p:cNvGrpSpPr/>
          <p:nvPr/>
        </p:nvGrpSpPr>
        <p:grpSpPr>
          <a:xfrm>
            <a:off x="195079" y="4683255"/>
            <a:ext cx="2034440" cy="454705"/>
            <a:chOff x="5643154" y="1972129"/>
            <a:chExt cx="2859302" cy="508045"/>
          </a:xfrm>
        </p:grpSpPr>
        <p:sp>
          <p:nvSpPr>
            <p:cNvPr id="8" name="角丸四角形 7"/>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2" y="200062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1330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3" name="正方形/長方形 2"/>
          <p:cNvSpPr/>
          <p:nvPr/>
        </p:nvSpPr>
        <p:spPr>
          <a:xfrm>
            <a:off x="4563348" y="5707916"/>
            <a:ext cx="4467497" cy="830997"/>
          </a:xfrm>
          <a:prstGeom prst="rect">
            <a:avLst/>
          </a:prstGeom>
        </p:spPr>
        <p:txBody>
          <a:bodyPr wrap="square">
            <a:spAutoFit/>
          </a:bodyPr>
          <a:lstStyle/>
          <a:p>
            <a:r>
              <a:rPr lang="en-US" altLang="ja-JP" sz="1200" dirty="0" smtClean="0">
                <a:latin typeface="ＭＳ 明朝" panose="02020609040205080304" pitchFamily="17" charset="-128"/>
                <a:ea typeface="ＭＳ 明朝" panose="02020609040205080304" pitchFamily="17" charset="-128"/>
              </a:rPr>
              <a:t>【</a:t>
            </a:r>
            <a:r>
              <a:rPr lang="ja-JP" altLang="en-US" sz="1200" dirty="0" smtClean="0">
                <a:latin typeface="ＭＳ 明朝" panose="02020609040205080304" pitchFamily="17" charset="-128"/>
                <a:ea typeface="ＭＳ 明朝" panose="02020609040205080304" pitchFamily="17" charset="-128"/>
              </a:rPr>
              <a:t>出典</a:t>
            </a:r>
            <a:r>
              <a:rPr lang="en-US" altLang="ja-JP" sz="1200" dirty="0" smtClean="0">
                <a:latin typeface="ＭＳ 明朝" panose="02020609040205080304" pitchFamily="17" charset="-128"/>
                <a:ea typeface="ＭＳ 明朝" panose="02020609040205080304" pitchFamily="17" charset="-128"/>
              </a:rPr>
              <a:t>】</a:t>
            </a:r>
          </a:p>
          <a:p>
            <a:r>
              <a:rPr lang="ja-JP" altLang="en-US" sz="1200" dirty="0" smtClean="0">
                <a:latin typeface="ＭＳ 明朝" panose="02020609040205080304" pitchFamily="17" charset="-128"/>
                <a:ea typeface="ＭＳ 明朝" panose="02020609040205080304" pitchFamily="17" charset="-128"/>
              </a:rPr>
              <a:t>新しい</a:t>
            </a:r>
            <a:r>
              <a:rPr lang="ja-JP" altLang="en-US" sz="1200" dirty="0">
                <a:latin typeface="ＭＳ 明朝" panose="02020609040205080304" pitchFamily="17" charset="-128"/>
                <a:ea typeface="ＭＳ 明朝" panose="02020609040205080304" pitchFamily="17" charset="-128"/>
              </a:rPr>
              <a:t>学習指導要領に基づく剣道指導に向けて</a:t>
            </a:r>
          </a:p>
          <a:p>
            <a:r>
              <a:rPr lang="ja-JP" altLang="en-US" sz="1200" dirty="0">
                <a:latin typeface="ＭＳ 明朝" panose="02020609040205080304" pitchFamily="17" charset="-128"/>
                <a:ea typeface="ＭＳ 明朝" panose="02020609040205080304" pitchFamily="17" charset="-128"/>
              </a:rPr>
              <a:t>（学校体育実技指導資料第</a:t>
            </a:r>
            <a:r>
              <a:rPr lang="en-US" altLang="ja-JP" sz="1200" dirty="0">
                <a:latin typeface="ＭＳ 明朝" panose="02020609040205080304" pitchFamily="17" charset="-128"/>
                <a:ea typeface="ＭＳ 明朝" panose="02020609040205080304" pitchFamily="17" charset="-128"/>
              </a:rPr>
              <a:t>1</a:t>
            </a:r>
            <a:r>
              <a:rPr lang="ja-JP" altLang="en-US" sz="1200" dirty="0">
                <a:latin typeface="ＭＳ 明朝" panose="02020609040205080304" pitchFamily="17" charset="-128"/>
                <a:ea typeface="ＭＳ 明朝" panose="02020609040205080304" pitchFamily="17" charset="-128"/>
              </a:rPr>
              <a:t>集「剣道指導の手引」参考資料）</a:t>
            </a:r>
          </a:p>
          <a:p>
            <a:pPr algn="r"/>
            <a:r>
              <a:rPr lang="ja-JP" altLang="en-US" sz="1200" dirty="0">
                <a:latin typeface="ＭＳ 明朝" panose="02020609040205080304" pitchFamily="17" charset="-128"/>
                <a:ea typeface="ＭＳ 明朝" panose="02020609040205080304" pitchFamily="17" charset="-128"/>
              </a:rPr>
              <a:t>平成２２年３月文部科学省</a:t>
            </a:r>
          </a:p>
        </p:txBody>
      </p:sp>
      <p:sp>
        <p:nvSpPr>
          <p:cNvPr id="4"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正方形/長方形 4"/>
          <p:cNvSpPr/>
          <p:nvPr/>
        </p:nvSpPr>
        <p:spPr>
          <a:xfrm>
            <a:off x="317919" y="845961"/>
            <a:ext cx="8490857" cy="523220"/>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rPr>
              <a:t>剣道が心身の発育発達や体力の向上に及ぼす効果面</a:t>
            </a:r>
          </a:p>
        </p:txBody>
      </p:sp>
      <p:sp>
        <p:nvSpPr>
          <p:cNvPr id="6" name="正方形/長方形 5"/>
          <p:cNvSpPr/>
          <p:nvPr/>
        </p:nvSpPr>
        <p:spPr>
          <a:xfrm>
            <a:off x="745674" y="1550851"/>
            <a:ext cx="2646878" cy="461665"/>
          </a:xfrm>
          <a:prstGeom prst="rect">
            <a:avLst/>
          </a:prstGeom>
        </p:spPr>
        <p:txBody>
          <a:bodyPr wrap="none">
            <a:spAutoFit/>
          </a:bodyPr>
          <a:lstStyle/>
          <a:p>
            <a:r>
              <a:rPr lang="ja-JP" altLang="en-US" sz="2400" dirty="0" smtClean="0">
                <a:latin typeface="メイリオ" panose="020B0604030504040204" pitchFamily="50" charset="-128"/>
                <a:ea typeface="メイリオ" panose="020B0604030504040204" pitchFamily="50" charset="-128"/>
              </a:rPr>
              <a:t>〇身体的</a:t>
            </a:r>
            <a:r>
              <a:rPr lang="ja-JP" altLang="en-US" sz="2400" dirty="0">
                <a:latin typeface="メイリオ" panose="020B0604030504040204" pitchFamily="50" charset="-128"/>
                <a:ea typeface="メイリオ" panose="020B0604030504040204" pitchFamily="50" charset="-128"/>
              </a:rPr>
              <a:t>な効果面</a:t>
            </a:r>
          </a:p>
        </p:txBody>
      </p:sp>
      <p:sp>
        <p:nvSpPr>
          <p:cNvPr id="7" name="正方形/長方形 6"/>
          <p:cNvSpPr/>
          <p:nvPr/>
        </p:nvSpPr>
        <p:spPr>
          <a:xfrm>
            <a:off x="927460" y="2316633"/>
            <a:ext cx="7576459" cy="1015663"/>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・剣道</a:t>
            </a:r>
            <a:r>
              <a:rPr lang="ja-JP" altLang="en-US" sz="2000" dirty="0">
                <a:latin typeface="メイリオ" panose="020B0604030504040204" pitchFamily="50" charset="-128"/>
                <a:ea typeface="メイリオ" panose="020B0604030504040204" pitchFamily="50" charset="-128"/>
              </a:rPr>
              <a:t>の練習や試合においては相手と間近に対峙して攻防し合い，身体と竹刀の操作を協応させるため</a:t>
            </a:r>
            <a:r>
              <a:rPr lang="ja-JP" altLang="en-US" sz="2000" b="1" dirty="0">
                <a:solidFill>
                  <a:srgbClr val="FF0000"/>
                </a:solidFill>
                <a:latin typeface="メイリオ" panose="020B0604030504040204" pitchFamily="50" charset="-128"/>
                <a:ea typeface="メイリオ" panose="020B0604030504040204" pitchFamily="50" charset="-128"/>
              </a:rPr>
              <a:t>瞬発力の発達に効果</a:t>
            </a:r>
            <a:r>
              <a:rPr lang="ja-JP" altLang="en-US" sz="2000" dirty="0">
                <a:latin typeface="メイリオ" panose="020B0604030504040204" pitchFamily="50" charset="-128"/>
                <a:ea typeface="メイリオ" panose="020B0604030504040204" pitchFamily="50" charset="-128"/>
              </a:rPr>
              <a:t>がみられ，練習の積み重ねにより</a:t>
            </a:r>
            <a:r>
              <a:rPr lang="ja-JP" altLang="en-US" sz="2000" b="1" dirty="0">
                <a:solidFill>
                  <a:srgbClr val="FF0000"/>
                </a:solidFill>
                <a:latin typeface="メイリオ" panose="020B0604030504040204" pitchFamily="50" charset="-128"/>
                <a:ea typeface="メイリオ" panose="020B0604030504040204" pitchFamily="50" charset="-128"/>
              </a:rPr>
              <a:t>敏捷性，巧緻性，調整力なども発達</a:t>
            </a:r>
            <a:r>
              <a:rPr lang="ja-JP" altLang="en-US" sz="2000" dirty="0">
                <a:latin typeface="メイリオ" panose="020B0604030504040204" pitchFamily="50" charset="-128"/>
                <a:ea typeface="メイリオ" panose="020B0604030504040204" pitchFamily="50" charset="-128"/>
              </a:rPr>
              <a:t>する。</a:t>
            </a:r>
          </a:p>
        </p:txBody>
      </p:sp>
      <p:sp>
        <p:nvSpPr>
          <p:cNvPr id="8" name="正方形/長方形 7"/>
          <p:cNvSpPr/>
          <p:nvPr/>
        </p:nvSpPr>
        <p:spPr>
          <a:xfrm>
            <a:off x="914396" y="3680250"/>
            <a:ext cx="7602585" cy="707886"/>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・大きな</a:t>
            </a:r>
            <a:r>
              <a:rPr lang="ja-JP" altLang="en-US" sz="2000" dirty="0">
                <a:latin typeface="メイリオ" panose="020B0604030504040204" pitchFamily="50" charset="-128"/>
                <a:ea typeface="メイリオ" panose="020B0604030504040204" pitchFamily="50" charset="-128"/>
              </a:rPr>
              <a:t>掛け声を発したり，短い時間に激しく攻防し合う練習や試合の形式をとることから</a:t>
            </a:r>
            <a:r>
              <a:rPr lang="ja-JP" altLang="en-US" sz="2000" b="1" dirty="0">
                <a:solidFill>
                  <a:srgbClr val="FF0000"/>
                </a:solidFill>
                <a:latin typeface="メイリオ" panose="020B0604030504040204" pitchFamily="50" charset="-128"/>
                <a:ea typeface="メイリオ" panose="020B0604030504040204" pitchFamily="50" charset="-128"/>
              </a:rPr>
              <a:t>持久力の発達にも効果</a:t>
            </a:r>
            <a:r>
              <a:rPr lang="ja-JP" altLang="en-US" sz="2000" dirty="0">
                <a:latin typeface="メイリオ" panose="020B0604030504040204" pitchFamily="50" charset="-128"/>
                <a:ea typeface="メイリオ" panose="020B0604030504040204" pitchFamily="50" charset="-128"/>
              </a:rPr>
              <a:t>が期待できる。</a:t>
            </a:r>
          </a:p>
        </p:txBody>
      </p:sp>
      <p:sp>
        <p:nvSpPr>
          <p:cNvPr id="9" name="正方形/長方形 8"/>
          <p:cNvSpPr/>
          <p:nvPr/>
        </p:nvSpPr>
        <p:spPr>
          <a:xfrm>
            <a:off x="927460" y="4675813"/>
            <a:ext cx="7698435" cy="707886"/>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・首すじ</a:t>
            </a:r>
            <a:r>
              <a:rPr lang="ja-JP" altLang="en-US" sz="2000" dirty="0">
                <a:latin typeface="メイリオ" panose="020B0604030504040204" pitchFamily="50" charset="-128"/>
                <a:ea typeface="メイリオ" panose="020B0604030504040204" pitchFamily="50" charset="-128"/>
              </a:rPr>
              <a:t>や背</a:t>
            </a:r>
            <a:r>
              <a:rPr lang="ja-JP" altLang="en-US" sz="2000" dirty="0" err="1">
                <a:latin typeface="メイリオ" panose="020B0604030504040204" pitchFamily="50" charset="-128"/>
                <a:ea typeface="メイリオ" panose="020B0604030504040204" pitchFamily="50" charset="-128"/>
              </a:rPr>
              <a:t>すじを</a:t>
            </a:r>
            <a:r>
              <a:rPr lang="ja-JP" altLang="en-US" sz="2000" dirty="0">
                <a:latin typeface="メイリオ" panose="020B0604030504040204" pitchFamily="50" charset="-128"/>
                <a:ea typeface="メイリオ" panose="020B0604030504040204" pitchFamily="50" charset="-128"/>
              </a:rPr>
              <a:t>伸ばして運動を行うため，</a:t>
            </a:r>
            <a:r>
              <a:rPr lang="ja-JP" altLang="en-US" sz="2000" b="1" dirty="0">
                <a:solidFill>
                  <a:srgbClr val="FF0000"/>
                </a:solidFill>
                <a:latin typeface="メイリオ" panose="020B0604030504040204" pitchFamily="50" charset="-128"/>
                <a:ea typeface="メイリオ" panose="020B0604030504040204" pitchFamily="50" charset="-128"/>
              </a:rPr>
              <a:t>正しい姿勢保持の習慣形成にも大いに効果</a:t>
            </a:r>
            <a:r>
              <a:rPr lang="ja-JP" altLang="en-US" sz="2000" dirty="0">
                <a:latin typeface="メイリオ" panose="020B0604030504040204" pitchFamily="50" charset="-128"/>
                <a:ea typeface="メイリオ" panose="020B0604030504040204" pitchFamily="50" charset="-128"/>
              </a:rPr>
              <a:t>がある。</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0836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正方形/長方形 3"/>
          <p:cNvSpPr/>
          <p:nvPr/>
        </p:nvSpPr>
        <p:spPr>
          <a:xfrm>
            <a:off x="4563348" y="5707916"/>
            <a:ext cx="4467497" cy="830997"/>
          </a:xfrm>
          <a:prstGeom prst="rect">
            <a:avLst/>
          </a:prstGeom>
        </p:spPr>
        <p:txBody>
          <a:bodyPr wrap="square">
            <a:spAutoFit/>
          </a:bodyPr>
          <a:lstStyle/>
          <a:p>
            <a:r>
              <a:rPr lang="en-US" altLang="ja-JP" sz="1200" dirty="0" smtClean="0">
                <a:latin typeface="ＭＳ 明朝" panose="02020609040205080304" pitchFamily="17" charset="-128"/>
                <a:ea typeface="ＭＳ 明朝" panose="02020609040205080304" pitchFamily="17" charset="-128"/>
              </a:rPr>
              <a:t>【</a:t>
            </a:r>
            <a:r>
              <a:rPr lang="ja-JP" altLang="en-US" sz="1200" dirty="0" smtClean="0">
                <a:latin typeface="ＭＳ 明朝" panose="02020609040205080304" pitchFamily="17" charset="-128"/>
                <a:ea typeface="ＭＳ 明朝" panose="02020609040205080304" pitchFamily="17" charset="-128"/>
              </a:rPr>
              <a:t>出典</a:t>
            </a:r>
            <a:r>
              <a:rPr lang="en-US" altLang="ja-JP" sz="1200" dirty="0" smtClean="0">
                <a:latin typeface="ＭＳ 明朝" panose="02020609040205080304" pitchFamily="17" charset="-128"/>
                <a:ea typeface="ＭＳ 明朝" panose="02020609040205080304" pitchFamily="17" charset="-128"/>
              </a:rPr>
              <a:t>】</a:t>
            </a:r>
          </a:p>
          <a:p>
            <a:r>
              <a:rPr lang="ja-JP" altLang="en-US" sz="1200" dirty="0" smtClean="0">
                <a:latin typeface="ＭＳ 明朝" panose="02020609040205080304" pitchFamily="17" charset="-128"/>
                <a:ea typeface="ＭＳ 明朝" panose="02020609040205080304" pitchFamily="17" charset="-128"/>
              </a:rPr>
              <a:t>新しい</a:t>
            </a:r>
            <a:r>
              <a:rPr lang="ja-JP" altLang="en-US" sz="1200" dirty="0">
                <a:latin typeface="ＭＳ 明朝" panose="02020609040205080304" pitchFamily="17" charset="-128"/>
                <a:ea typeface="ＭＳ 明朝" panose="02020609040205080304" pitchFamily="17" charset="-128"/>
              </a:rPr>
              <a:t>学習指導要領に基づく剣道指導に向けて</a:t>
            </a:r>
          </a:p>
          <a:p>
            <a:r>
              <a:rPr lang="ja-JP" altLang="en-US" sz="1200" dirty="0">
                <a:latin typeface="ＭＳ 明朝" panose="02020609040205080304" pitchFamily="17" charset="-128"/>
                <a:ea typeface="ＭＳ 明朝" panose="02020609040205080304" pitchFamily="17" charset="-128"/>
              </a:rPr>
              <a:t>（学校体育実技指導資料第</a:t>
            </a:r>
            <a:r>
              <a:rPr lang="en-US" altLang="ja-JP" sz="1200" dirty="0">
                <a:latin typeface="ＭＳ 明朝" panose="02020609040205080304" pitchFamily="17" charset="-128"/>
                <a:ea typeface="ＭＳ 明朝" panose="02020609040205080304" pitchFamily="17" charset="-128"/>
              </a:rPr>
              <a:t>1</a:t>
            </a:r>
            <a:r>
              <a:rPr lang="ja-JP" altLang="en-US" sz="1200" dirty="0">
                <a:latin typeface="ＭＳ 明朝" panose="02020609040205080304" pitchFamily="17" charset="-128"/>
                <a:ea typeface="ＭＳ 明朝" panose="02020609040205080304" pitchFamily="17" charset="-128"/>
              </a:rPr>
              <a:t>集「剣道指導の手引」参考資料）</a:t>
            </a:r>
          </a:p>
          <a:p>
            <a:pPr algn="r"/>
            <a:r>
              <a:rPr lang="ja-JP" altLang="en-US" sz="1200" dirty="0">
                <a:latin typeface="ＭＳ 明朝" panose="02020609040205080304" pitchFamily="17" charset="-128"/>
                <a:ea typeface="ＭＳ 明朝" panose="02020609040205080304" pitchFamily="17" charset="-128"/>
              </a:rPr>
              <a:t>平成２２年３月文部科学省</a:t>
            </a:r>
          </a:p>
        </p:txBody>
      </p:sp>
      <p:sp>
        <p:nvSpPr>
          <p:cNvPr id="5" name="正方形/長方形 4"/>
          <p:cNvSpPr/>
          <p:nvPr/>
        </p:nvSpPr>
        <p:spPr>
          <a:xfrm>
            <a:off x="693423" y="780142"/>
            <a:ext cx="2646878"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rPr>
              <a:t>〇精神的な</a:t>
            </a:r>
            <a:r>
              <a:rPr lang="ja-JP" altLang="en-US" sz="2400" dirty="0" smtClean="0">
                <a:latin typeface="メイリオ" panose="020B0604030504040204" pitchFamily="50" charset="-128"/>
                <a:ea typeface="メイリオ" panose="020B0604030504040204" pitchFamily="50" charset="-128"/>
              </a:rPr>
              <a:t>効果面</a:t>
            </a:r>
            <a:endParaRPr lang="ja-JP" altLang="en-US" sz="24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1149530" y="1464053"/>
            <a:ext cx="7080069" cy="1323439"/>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・相手</a:t>
            </a:r>
            <a:r>
              <a:rPr lang="ja-JP" altLang="en-US" sz="2000" dirty="0">
                <a:latin typeface="メイリオ" panose="020B0604030504040204" pitchFamily="50" charset="-128"/>
                <a:ea typeface="メイリオ" panose="020B0604030504040204" pitchFamily="50" charset="-128"/>
              </a:rPr>
              <a:t>との素早い対応の中での</a:t>
            </a:r>
            <a:r>
              <a:rPr lang="ja-JP" altLang="en-US" sz="2000" b="1" dirty="0">
                <a:solidFill>
                  <a:srgbClr val="FF0000"/>
                </a:solidFill>
                <a:latin typeface="メイリオ" panose="020B0604030504040204" pitchFamily="50" charset="-128"/>
                <a:ea typeface="メイリオ" panose="020B0604030504040204" pitchFamily="50" charset="-128"/>
              </a:rPr>
              <a:t>決断力や判断力を育成する</a:t>
            </a:r>
            <a:r>
              <a:rPr lang="ja-JP" altLang="en-US" sz="2000" dirty="0">
                <a:latin typeface="メイリオ" panose="020B0604030504040204" pitchFamily="50" charset="-128"/>
                <a:ea typeface="メイリオ" panose="020B0604030504040204" pitchFamily="50" charset="-128"/>
              </a:rPr>
              <a:t>のに効果がみられ，瞬間的な動きが勝敗を決定する剣道では他の運動にも増して集中力が必要とされ，日常の練習によりこれらの能力を高めることができる。</a:t>
            </a:r>
          </a:p>
        </p:txBody>
      </p:sp>
      <p:sp>
        <p:nvSpPr>
          <p:cNvPr id="7" name="正方形/長方形 6"/>
          <p:cNvSpPr/>
          <p:nvPr/>
        </p:nvSpPr>
        <p:spPr>
          <a:xfrm>
            <a:off x="1149528" y="3009738"/>
            <a:ext cx="7080069" cy="1015663"/>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・相手</a:t>
            </a:r>
            <a:r>
              <a:rPr lang="ja-JP" altLang="en-US" sz="2000" dirty="0">
                <a:latin typeface="メイリオ" panose="020B0604030504040204" pitchFamily="50" charset="-128"/>
                <a:ea typeface="メイリオ" panose="020B0604030504040204" pitchFamily="50" charset="-128"/>
              </a:rPr>
              <a:t>を尊重したり，規則を遵守したり，公正，協力，責任，参画などの</a:t>
            </a:r>
            <a:r>
              <a:rPr lang="ja-JP" altLang="en-US" sz="2000" b="1" dirty="0">
                <a:solidFill>
                  <a:srgbClr val="FF0000"/>
                </a:solidFill>
                <a:latin typeface="メイリオ" panose="020B0604030504040204" pitchFamily="50" charset="-128"/>
                <a:ea typeface="メイリオ" panose="020B0604030504040204" pitchFamily="50" charset="-128"/>
              </a:rPr>
              <a:t>社会的に望ましい態度を身に</a:t>
            </a:r>
            <a:r>
              <a:rPr lang="ja-JP" altLang="en-US" sz="2000" b="1" dirty="0" smtClean="0">
                <a:solidFill>
                  <a:srgbClr val="FF0000"/>
                </a:solidFill>
                <a:latin typeface="メイリオ" panose="020B0604030504040204" pitchFamily="50" charset="-128"/>
                <a:ea typeface="メイリオ" panose="020B0604030504040204" pitchFamily="50" charset="-128"/>
              </a:rPr>
              <a:t>付ける効果</a:t>
            </a:r>
            <a:r>
              <a:rPr lang="ja-JP" altLang="en-US" sz="2000" dirty="0" smtClean="0">
                <a:latin typeface="メイリオ" panose="020B0604030504040204" pitchFamily="50" charset="-128"/>
                <a:ea typeface="メイリオ" panose="020B0604030504040204" pitchFamily="50" charset="-128"/>
              </a:rPr>
              <a:t>に期待できる。</a:t>
            </a:r>
            <a:endParaRPr lang="ja-JP" altLang="en-US" sz="20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1149527" y="4247647"/>
            <a:ext cx="7080069" cy="1015663"/>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・剣道</a:t>
            </a:r>
            <a:r>
              <a:rPr lang="ja-JP" altLang="en-US" sz="2000" dirty="0">
                <a:latin typeface="メイリオ" panose="020B0604030504040204" pitchFamily="50" charset="-128"/>
                <a:ea typeface="メイリオ" panose="020B0604030504040204" pitchFamily="50" charset="-128"/>
              </a:rPr>
              <a:t>は年齢に即して行うことができることから，</a:t>
            </a:r>
            <a:r>
              <a:rPr lang="ja-JP" altLang="en-US" sz="2000" b="1" dirty="0">
                <a:solidFill>
                  <a:srgbClr val="FF0000"/>
                </a:solidFill>
                <a:latin typeface="メイリオ" panose="020B0604030504040204" pitchFamily="50" charset="-128"/>
                <a:ea typeface="メイリオ" panose="020B0604030504040204" pitchFamily="50" charset="-128"/>
              </a:rPr>
              <a:t>生涯を通して親しみ，生活を豊かなものとするのに役立てる</a:t>
            </a:r>
            <a:r>
              <a:rPr lang="ja-JP" altLang="en-US" sz="2000" dirty="0">
                <a:latin typeface="メイリオ" panose="020B0604030504040204" pitchFamily="50" charset="-128"/>
                <a:ea typeface="メイリオ" panose="020B0604030504040204" pitchFamily="50" charset="-128"/>
              </a:rPr>
              <a:t>こともできる。</a:t>
            </a:r>
          </a:p>
        </p:txBody>
      </p:sp>
    </p:spTree>
    <p:extLst>
      <p:ext uri="{BB962C8B-B14F-4D97-AF65-F5344CB8AC3E}">
        <p14:creationId xmlns:p14="http://schemas.microsoft.com/office/powerpoint/2010/main" val="321468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6" name="正方形/長方形 5"/>
          <p:cNvSpPr/>
          <p:nvPr/>
        </p:nvSpPr>
        <p:spPr>
          <a:xfrm>
            <a:off x="92529" y="825594"/>
            <a:ext cx="3416320" cy="523220"/>
          </a:xfrm>
          <a:prstGeom prst="rect">
            <a:avLst/>
          </a:prstGeom>
        </p:spPr>
        <p:txBody>
          <a:bodyPr wrap="none">
            <a:spAutoFit/>
          </a:bodyPr>
          <a:lstStyle/>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剣道の成り立ち</a:t>
            </a:r>
            <a:r>
              <a:rPr lang="en-US" altLang="ja-JP" sz="2800" dirty="0">
                <a:latin typeface="メイリオ" panose="020B0604030504040204" pitchFamily="50" charset="-128"/>
                <a:ea typeface="メイリオ" panose="020B0604030504040204" pitchFamily="50" charset="-128"/>
              </a:rPr>
              <a:t>】</a:t>
            </a:r>
          </a:p>
        </p:txBody>
      </p:sp>
      <p:sp>
        <p:nvSpPr>
          <p:cNvPr id="9" name="正方形/長方形 8"/>
          <p:cNvSpPr/>
          <p:nvPr/>
        </p:nvSpPr>
        <p:spPr>
          <a:xfrm>
            <a:off x="4432719" y="5707916"/>
            <a:ext cx="4467497" cy="830997"/>
          </a:xfrm>
          <a:prstGeom prst="rect">
            <a:avLst/>
          </a:prstGeom>
        </p:spPr>
        <p:txBody>
          <a:bodyPr wrap="square">
            <a:spAutoFit/>
          </a:bodyPr>
          <a:lstStyle/>
          <a:p>
            <a:r>
              <a:rPr lang="en-US" altLang="ja-JP" sz="1200" dirty="0" smtClean="0">
                <a:latin typeface="ＭＳ 明朝" panose="02020609040205080304" pitchFamily="17" charset="-128"/>
                <a:ea typeface="ＭＳ 明朝" panose="02020609040205080304" pitchFamily="17" charset="-128"/>
              </a:rPr>
              <a:t>【</a:t>
            </a:r>
            <a:r>
              <a:rPr lang="ja-JP" altLang="en-US" sz="1200" dirty="0" smtClean="0">
                <a:latin typeface="ＭＳ 明朝" panose="02020609040205080304" pitchFamily="17" charset="-128"/>
                <a:ea typeface="ＭＳ 明朝" panose="02020609040205080304" pitchFamily="17" charset="-128"/>
              </a:rPr>
              <a:t>出典</a:t>
            </a:r>
            <a:r>
              <a:rPr lang="en-US" altLang="ja-JP" sz="1200" dirty="0" smtClean="0">
                <a:latin typeface="ＭＳ 明朝" panose="02020609040205080304" pitchFamily="17" charset="-128"/>
                <a:ea typeface="ＭＳ 明朝" panose="02020609040205080304" pitchFamily="17" charset="-128"/>
              </a:rPr>
              <a:t>】</a:t>
            </a:r>
          </a:p>
          <a:p>
            <a:r>
              <a:rPr lang="ja-JP" altLang="en-US" sz="1200" dirty="0" smtClean="0">
                <a:latin typeface="ＭＳ 明朝" panose="02020609040205080304" pitchFamily="17" charset="-128"/>
                <a:ea typeface="ＭＳ 明朝" panose="02020609040205080304" pitchFamily="17" charset="-128"/>
              </a:rPr>
              <a:t>新しい</a:t>
            </a:r>
            <a:r>
              <a:rPr lang="ja-JP" altLang="en-US" sz="1200" dirty="0">
                <a:latin typeface="ＭＳ 明朝" panose="02020609040205080304" pitchFamily="17" charset="-128"/>
                <a:ea typeface="ＭＳ 明朝" panose="02020609040205080304" pitchFamily="17" charset="-128"/>
              </a:rPr>
              <a:t>学習指導要領に基づく剣道指導に向けて</a:t>
            </a:r>
          </a:p>
          <a:p>
            <a:r>
              <a:rPr lang="ja-JP" altLang="en-US" sz="1200" dirty="0">
                <a:latin typeface="ＭＳ 明朝" panose="02020609040205080304" pitchFamily="17" charset="-128"/>
                <a:ea typeface="ＭＳ 明朝" panose="02020609040205080304" pitchFamily="17" charset="-128"/>
              </a:rPr>
              <a:t>（学校体育実技指導資料第</a:t>
            </a:r>
            <a:r>
              <a:rPr lang="en-US" altLang="ja-JP" sz="1200" dirty="0">
                <a:latin typeface="ＭＳ 明朝" panose="02020609040205080304" pitchFamily="17" charset="-128"/>
                <a:ea typeface="ＭＳ 明朝" panose="02020609040205080304" pitchFamily="17" charset="-128"/>
              </a:rPr>
              <a:t>1</a:t>
            </a:r>
            <a:r>
              <a:rPr lang="ja-JP" altLang="en-US" sz="1200" dirty="0">
                <a:latin typeface="ＭＳ 明朝" panose="02020609040205080304" pitchFamily="17" charset="-128"/>
                <a:ea typeface="ＭＳ 明朝" panose="02020609040205080304" pitchFamily="17" charset="-128"/>
              </a:rPr>
              <a:t>集「剣道指導の手引」参考資料）</a:t>
            </a:r>
          </a:p>
          <a:p>
            <a:pPr algn="r"/>
            <a:r>
              <a:rPr lang="ja-JP" altLang="en-US" sz="1200" dirty="0">
                <a:latin typeface="ＭＳ 明朝" panose="02020609040205080304" pitchFamily="17" charset="-128"/>
                <a:ea typeface="ＭＳ 明朝" panose="02020609040205080304" pitchFamily="17" charset="-128"/>
              </a:rPr>
              <a:t>平成２２年３月文部科学省</a:t>
            </a:r>
          </a:p>
        </p:txBody>
      </p:sp>
      <p:sp>
        <p:nvSpPr>
          <p:cNvPr id="7" name="正方形/長方形 6"/>
          <p:cNvSpPr/>
          <p:nvPr/>
        </p:nvSpPr>
        <p:spPr>
          <a:xfrm>
            <a:off x="914400" y="1490108"/>
            <a:ext cx="7455954" cy="4031873"/>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・昔</a:t>
            </a:r>
            <a:r>
              <a:rPr lang="ja-JP" altLang="en-US" sz="2000" dirty="0">
                <a:latin typeface="メイリオ" panose="020B0604030504040204" pitchFamily="50" charset="-128"/>
                <a:ea typeface="メイリオ" panose="020B0604030504040204" pitchFamily="50" charset="-128"/>
              </a:rPr>
              <a:t>の実戦的な武技の一つとして</a:t>
            </a:r>
            <a:r>
              <a:rPr lang="ja-JP" altLang="en-US" sz="2000" b="1" dirty="0">
                <a:solidFill>
                  <a:srgbClr val="FF0000"/>
                </a:solidFill>
                <a:latin typeface="メイリオ" panose="020B0604030504040204" pitchFamily="50" charset="-128"/>
                <a:ea typeface="メイリオ" panose="020B0604030504040204" pitchFamily="50" charset="-128"/>
              </a:rPr>
              <a:t>剣術から</a:t>
            </a:r>
            <a:r>
              <a:rPr lang="ja-JP" altLang="en-US" sz="2000" b="1" dirty="0" smtClean="0">
                <a:solidFill>
                  <a:srgbClr val="FF0000"/>
                </a:solidFill>
                <a:latin typeface="メイリオ" panose="020B0604030504040204" pitchFamily="50" charset="-128"/>
                <a:ea typeface="メイリオ" panose="020B0604030504040204" pitchFamily="50" charset="-128"/>
              </a:rPr>
              <a:t>発展</a:t>
            </a:r>
            <a:endParaRPr lang="en-US" altLang="ja-JP" sz="2000" b="1" dirty="0" smtClean="0">
              <a:solidFill>
                <a:srgbClr val="FF0000"/>
              </a:solidFill>
              <a:latin typeface="メイリオ" panose="020B0604030504040204" pitchFamily="50" charset="-128"/>
              <a:ea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・時代</a:t>
            </a:r>
            <a:r>
              <a:rPr lang="ja-JP" altLang="en-US" sz="2000" dirty="0">
                <a:latin typeface="メイリオ" panose="020B0604030504040204" pitchFamily="50" charset="-128"/>
                <a:ea typeface="メイリオ" panose="020B0604030504040204" pitchFamily="50" charset="-128"/>
              </a:rPr>
              <a:t>の変化や発展とともに，その</a:t>
            </a:r>
            <a:r>
              <a:rPr lang="ja-JP" altLang="en-US" sz="2000" b="1" u="sng" dirty="0">
                <a:solidFill>
                  <a:srgbClr val="FF0000"/>
                </a:solidFill>
                <a:latin typeface="メイリオ" panose="020B0604030504040204" pitchFamily="50" charset="-128"/>
                <a:ea typeface="メイリオ" panose="020B0604030504040204" pitchFamily="50" charset="-128"/>
              </a:rPr>
              <a:t>実戦的な性格が薄れ人間形成の重要な教育的方法</a:t>
            </a:r>
            <a:r>
              <a:rPr lang="ja-JP" altLang="en-US" sz="2000" dirty="0">
                <a:latin typeface="メイリオ" panose="020B0604030504040204" pitchFamily="50" charset="-128"/>
                <a:ea typeface="メイリオ" panose="020B0604030504040204" pitchFamily="50" charset="-128"/>
              </a:rPr>
              <a:t>として質的変化をしながら漸次体系化され継承</a:t>
            </a:r>
            <a:r>
              <a:rPr lang="ja-JP" altLang="en-US" sz="2000" dirty="0" smtClean="0">
                <a:latin typeface="メイリオ" panose="020B0604030504040204" pitchFamily="50" charset="-128"/>
                <a:ea typeface="メイリオ" panose="020B0604030504040204" pitchFamily="50" charset="-128"/>
              </a:rPr>
              <a:t>発展</a:t>
            </a:r>
            <a:endParaRPr lang="en-US" altLang="ja-JP" sz="2000" dirty="0" smtClean="0">
              <a:latin typeface="メイリオ" panose="020B0604030504040204" pitchFamily="50" charset="-128"/>
              <a:ea typeface="メイリオ" panose="020B0604030504040204" pitchFamily="50" charset="-128"/>
            </a:endParaRPr>
          </a:p>
          <a:p>
            <a:endParaRPr lang="en-US" altLang="ja-JP" sz="2000" b="1" u="sng" dirty="0" smtClean="0">
              <a:solidFill>
                <a:srgbClr val="FF0000"/>
              </a:solidFill>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・欧米型</a:t>
            </a:r>
            <a:r>
              <a:rPr lang="ja-JP" altLang="en-US" sz="2000" dirty="0">
                <a:latin typeface="メイリオ" panose="020B0604030504040204" pitchFamily="50" charset="-128"/>
                <a:ea typeface="メイリオ" panose="020B0604030504040204" pitchFamily="50" charset="-128"/>
              </a:rPr>
              <a:t>スポーツの考え方の影響も受けながら今日の剣道に普及</a:t>
            </a:r>
            <a:r>
              <a:rPr lang="ja-JP" altLang="en-US" sz="2000" dirty="0" smtClean="0">
                <a:latin typeface="メイリオ" panose="020B0604030504040204" pitchFamily="50" charset="-128"/>
                <a:ea typeface="メイリオ" panose="020B0604030504040204" pitchFamily="50" charset="-128"/>
              </a:rPr>
              <a:t>発展</a:t>
            </a:r>
            <a:endParaRPr lang="en-US" altLang="ja-JP" sz="2000" dirty="0" smtClean="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現在</a:t>
            </a:r>
            <a:r>
              <a:rPr lang="ja-JP" altLang="en-US" sz="2400" dirty="0">
                <a:latin typeface="メイリオ" panose="020B0604030504040204" pitchFamily="50" charset="-128"/>
                <a:ea typeface="メイリオ" panose="020B0604030504040204" pitchFamily="50" charset="-128"/>
              </a:rPr>
              <a:t>も剣道の理念，技能の体系，練習や試合の仕方などの中には，</a:t>
            </a:r>
            <a:r>
              <a:rPr lang="ja-JP" altLang="en-US" sz="2400" b="1" dirty="0">
                <a:solidFill>
                  <a:srgbClr val="FF0000"/>
                </a:solidFill>
                <a:latin typeface="メイリオ" panose="020B0604030504040204" pitchFamily="50" charset="-128"/>
                <a:ea typeface="メイリオ" panose="020B0604030504040204" pitchFamily="50" charset="-128"/>
              </a:rPr>
              <a:t>人間形成のための教育的な考え方が強く反映</a:t>
            </a:r>
            <a:r>
              <a:rPr lang="ja-JP" altLang="en-US" sz="2400" dirty="0">
                <a:latin typeface="メイリオ" panose="020B0604030504040204" pitchFamily="50" charset="-128"/>
                <a:ea typeface="メイリオ" panose="020B0604030504040204" pitchFamily="50" charset="-128"/>
              </a:rPr>
              <a:t>されている。</a:t>
            </a:r>
          </a:p>
        </p:txBody>
      </p:sp>
    </p:spTree>
    <p:extLst>
      <p:ext uri="{BB962C8B-B14F-4D97-AF65-F5344CB8AC3E}">
        <p14:creationId xmlns:p14="http://schemas.microsoft.com/office/powerpoint/2010/main" val="2833612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5" name="テキスト ボックス 4"/>
          <p:cNvSpPr txBox="1"/>
          <p:nvPr/>
        </p:nvSpPr>
        <p:spPr>
          <a:xfrm>
            <a:off x="315323" y="787816"/>
            <a:ext cx="2715260" cy="584775"/>
          </a:xfrm>
          <a:prstGeom prst="rect">
            <a:avLst/>
          </a:prstGeom>
          <a:noFill/>
        </p:spPr>
        <p:txBody>
          <a:bodyPr wrap="square" rtlCol="0">
            <a:spAutoFit/>
          </a:bodyPr>
          <a:lstStyle/>
          <a:p>
            <a:pPr algn="ctr"/>
            <a:r>
              <a:rPr kumimoji="1" lang="ja-JP" altLang="en-US" sz="3200" b="1" dirty="0" smtClean="0">
                <a:latin typeface="メイリオ" panose="020B0604030504040204" pitchFamily="50" charset="-128"/>
                <a:ea typeface="メイリオ" panose="020B0604030504040204" pitchFamily="50" charset="-128"/>
              </a:rPr>
              <a:t>剣道の理念</a:t>
            </a:r>
            <a:endParaRPr kumimoji="1" lang="ja-JP" altLang="en-US" sz="32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881832" y="1835898"/>
            <a:ext cx="7416824" cy="1508105"/>
          </a:xfrm>
          <a:prstGeom prst="rect">
            <a:avLst/>
          </a:prstGeom>
          <a:solidFill>
            <a:schemeClr val="tx2">
              <a:lumMod val="40000"/>
              <a:lumOff val="60000"/>
            </a:schemeClr>
          </a:solidFill>
          <a:effectLst>
            <a:softEdge rad="317500"/>
          </a:effectLst>
        </p:spPr>
        <p:txBody>
          <a:bodyPr wrap="square" rtlCol="0">
            <a:spAutoFit/>
          </a:bodyPr>
          <a:lstStyle/>
          <a:p>
            <a:pPr algn="ctr"/>
            <a:r>
              <a:rPr kumimoji="1" lang="ja-JP" altLang="en-US" sz="4000" b="1" dirty="0" smtClean="0">
                <a:latin typeface="ＤＨＰ行書体" panose="03000500000000000000" pitchFamily="66" charset="-128"/>
                <a:ea typeface="ＤＨＰ行書体" panose="03000500000000000000" pitchFamily="66" charset="-128"/>
              </a:rPr>
              <a:t>剣道は剣の理法の修錬による</a:t>
            </a:r>
            <a:endParaRPr kumimoji="1" lang="en-US" altLang="ja-JP" sz="4000" b="1" dirty="0" smtClean="0">
              <a:latin typeface="ＤＨＰ行書体" panose="03000500000000000000" pitchFamily="66" charset="-128"/>
              <a:ea typeface="ＤＨＰ行書体" panose="03000500000000000000" pitchFamily="66" charset="-128"/>
            </a:endParaRPr>
          </a:p>
          <a:p>
            <a:pPr algn="ctr"/>
            <a:r>
              <a:rPr kumimoji="1" lang="ja-JP" altLang="en-US" sz="4000" b="1" dirty="0" smtClean="0">
                <a:latin typeface="ＤＨＰ行書体" panose="03000500000000000000" pitchFamily="66" charset="-128"/>
                <a:ea typeface="ＤＨＰ行書体" panose="03000500000000000000" pitchFamily="66" charset="-128"/>
              </a:rPr>
              <a:t>人間形成の道である。</a:t>
            </a:r>
            <a:endParaRPr kumimoji="1" lang="en-US" altLang="ja-JP" sz="4000" b="1" dirty="0" smtClean="0">
              <a:latin typeface="ＤＨＰ行書体" panose="03000500000000000000" pitchFamily="66" charset="-128"/>
              <a:ea typeface="ＤＨＰ行書体" panose="03000500000000000000" pitchFamily="66" charset="-128"/>
            </a:endParaRPr>
          </a:p>
          <a:p>
            <a:pPr algn="r"/>
            <a:r>
              <a:rPr kumimoji="1" lang="ja-JP" altLang="en-US" sz="1200" b="1" dirty="0" smtClean="0">
                <a:latin typeface="メイリオ" panose="020B0604030504040204" pitchFamily="50" charset="-128"/>
                <a:ea typeface="メイリオ" panose="020B0604030504040204" pitchFamily="50" charset="-128"/>
              </a:rPr>
              <a:t>昭和</a:t>
            </a:r>
            <a:r>
              <a:rPr kumimoji="1" lang="en-US" altLang="ja-JP" sz="1200" b="1" dirty="0" smtClean="0">
                <a:latin typeface="メイリオ" panose="020B0604030504040204" pitchFamily="50" charset="-128"/>
                <a:ea typeface="メイリオ" panose="020B0604030504040204" pitchFamily="50" charset="-128"/>
              </a:rPr>
              <a:t>50</a:t>
            </a:r>
            <a:r>
              <a:rPr kumimoji="1" lang="ja-JP" altLang="en-US" sz="1200" b="1" dirty="0" smtClean="0">
                <a:latin typeface="メイリオ" panose="020B0604030504040204" pitchFamily="50" charset="-128"/>
                <a:ea typeface="メイリオ" panose="020B0604030504040204" pitchFamily="50" charset="-128"/>
              </a:rPr>
              <a:t>年</a:t>
            </a:r>
            <a:r>
              <a:rPr kumimoji="1" lang="en-US" altLang="ja-JP" sz="1200" b="1" dirty="0" smtClean="0">
                <a:latin typeface="メイリオ" panose="020B0604030504040204" pitchFamily="50" charset="-128"/>
                <a:ea typeface="メイリオ" panose="020B0604030504040204" pitchFamily="50" charset="-128"/>
              </a:rPr>
              <a:t>3</a:t>
            </a:r>
            <a:r>
              <a:rPr kumimoji="1" lang="ja-JP" altLang="en-US" sz="1200" b="1" dirty="0" smtClean="0">
                <a:latin typeface="メイリオ" panose="020B0604030504040204" pitchFamily="50" charset="-128"/>
                <a:ea typeface="メイリオ" panose="020B0604030504040204" pitchFamily="50" charset="-128"/>
              </a:rPr>
              <a:t>月（財）全日本剣道連盟制定</a:t>
            </a:r>
            <a:endParaRPr kumimoji="1" lang="ja-JP" altLang="en-US" sz="12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95152" y="5842897"/>
            <a:ext cx="7766840" cy="369332"/>
          </a:xfrm>
          <a:prstGeom prst="rect">
            <a:avLst/>
          </a:prstGeom>
          <a:noFill/>
        </p:spPr>
        <p:txBody>
          <a:bodyPr wrap="square" rtlCol="0">
            <a:spAutoFit/>
          </a:bodyPr>
          <a:lstStyle/>
          <a:p>
            <a:r>
              <a:rPr lang="en-US" altLang="ja-JP" b="1" dirty="0" smtClean="0">
                <a:solidFill>
                  <a:srgbClr val="FF0000"/>
                </a:solidFill>
                <a:latin typeface="メイリオ" panose="020B0604030504040204" pitchFamily="50" charset="-128"/>
                <a:ea typeface="メイリオ" panose="020B0604030504040204" pitchFamily="50" charset="-128"/>
              </a:rPr>
              <a:t>※</a:t>
            </a:r>
            <a:r>
              <a:rPr lang="ja-JP" altLang="en-US" b="1" dirty="0" smtClean="0">
                <a:solidFill>
                  <a:srgbClr val="FF0000"/>
                </a:solidFill>
                <a:latin typeface="メイリオ" panose="020B0604030504040204" pitchFamily="50" charset="-128"/>
                <a:ea typeface="メイリオ" panose="020B0604030504040204" pitchFamily="50" charset="-128"/>
              </a:rPr>
              <a:t>　「教育の目的」と共通するところがある</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06823" y="3981211"/>
            <a:ext cx="7943497" cy="1535386"/>
          </a:xfrm>
          <a:prstGeom prst="rect">
            <a:avLst/>
          </a:prstGeom>
          <a:solidFill>
            <a:schemeClr val="accent6">
              <a:lumMod val="40000"/>
              <a:lumOff val="60000"/>
            </a:schemeClr>
          </a:solid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教育基本法　第一章</a:t>
            </a:r>
            <a:r>
              <a:rPr lang="ja-JP" altLang="en-US" dirty="0">
                <a:latin typeface="メイリオ" panose="020B0604030504040204" pitchFamily="50" charset="-128"/>
                <a:ea typeface="メイリオ" panose="020B0604030504040204" pitchFamily="50" charset="-128"/>
              </a:rPr>
              <a:t>　教育の目的及び理念 </a:t>
            </a:r>
          </a:p>
          <a:p>
            <a:r>
              <a:rPr lang="ja-JP" altLang="en-US" dirty="0">
                <a:latin typeface="メイリオ" panose="020B0604030504040204" pitchFamily="50" charset="-128"/>
                <a:ea typeface="メイリオ" panose="020B0604030504040204" pitchFamily="50" charset="-128"/>
              </a:rPr>
              <a:t>（教育の目的） </a:t>
            </a:r>
          </a:p>
          <a:p>
            <a:r>
              <a:rPr lang="ja-JP" altLang="en-US" dirty="0">
                <a:latin typeface="メイリオ" panose="020B0604030504040204" pitchFamily="50" charset="-128"/>
                <a:ea typeface="メイリオ" panose="020B0604030504040204" pitchFamily="50" charset="-128"/>
              </a:rPr>
              <a:t>第一条 　教育は、</a:t>
            </a:r>
            <a:r>
              <a:rPr lang="ja-JP" altLang="en-US" b="1" u="sng" dirty="0">
                <a:solidFill>
                  <a:srgbClr val="FF0000"/>
                </a:solidFill>
                <a:latin typeface="ＭＳ ゴシック" panose="020B0609070205080204" pitchFamily="49" charset="-128"/>
                <a:ea typeface="ＭＳ ゴシック" panose="020B0609070205080204" pitchFamily="49" charset="-128"/>
              </a:rPr>
              <a:t>人格の完成を目指し</a:t>
            </a:r>
            <a:r>
              <a:rPr lang="ja-JP" altLang="en-US" b="1" u="sng" dirty="0">
                <a:latin typeface="ＭＳ ゴシック" panose="020B0609070205080204" pitchFamily="49" charset="-128"/>
                <a:ea typeface="ＭＳ ゴシック" panose="020B0609070205080204" pitchFamily="49" charset="-128"/>
              </a:rPr>
              <a:t>、</a:t>
            </a:r>
            <a:r>
              <a:rPr lang="ja-JP" altLang="en-US" dirty="0">
                <a:latin typeface="メイリオ" panose="020B0604030504040204" pitchFamily="50" charset="-128"/>
                <a:ea typeface="メイリオ" panose="020B0604030504040204" pitchFamily="50" charset="-128"/>
              </a:rPr>
              <a:t>平和で民主的な国家及び社会の形成者として必要な資質を備えた</a:t>
            </a:r>
            <a:r>
              <a:rPr lang="ja-JP" altLang="en-US" b="1" u="sng" dirty="0">
                <a:solidFill>
                  <a:srgbClr val="FF0000"/>
                </a:solidFill>
                <a:latin typeface="ＭＳ ゴシック" panose="020B0609070205080204" pitchFamily="49" charset="-128"/>
                <a:ea typeface="ＭＳ ゴシック" panose="020B0609070205080204" pitchFamily="49" charset="-128"/>
              </a:rPr>
              <a:t>心身ともに健康な国民の育成</a:t>
            </a:r>
            <a:r>
              <a:rPr lang="ja-JP" altLang="en-US" dirty="0">
                <a:latin typeface="メイリオ" panose="020B0604030504040204" pitchFamily="50" charset="-128"/>
                <a:ea typeface="メイリオ" panose="020B0604030504040204" pitchFamily="50" charset="-128"/>
              </a:rPr>
              <a:t>を期して行われなければならない。</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4369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400075" y="5147057"/>
            <a:ext cx="8508403" cy="705628"/>
          </a:xfrm>
          <a:prstGeom prst="rect">
            <a:avLst/>
          </a:prstGeom>
        </p:spPr>
      </p:pic>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152171" y="752608"/>
            <a:ext cx="6922768" cy="584775"/>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竹刀について（竹刀の変遷）</a:t>
            </a:r>
            <a:endParaRPr kumimoji="1" lang="ja-JP" altLang="en-US" sz="32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00075" y="2044548"/>
            <a:ext cx="697627" cy="707886"/>
          </a:xfrm>
          <a:prstGeom prst="rect">
            <a:avLst/>
          </a:prstGeom>
          <a:noFill/>
        </p:spPr>
        <p:txBody>
          <a:bodyPr wrap="none" rtlCol="0">
            <a:spAutoFit/>
          </a:bodyPr>
          <a:lstStyle/>
          <a:p>
            <a:r>
              <a:rPr kumimoji="1" lang="ja-JP" altLang="en-US" sz="4000" dirty="0" smtClean="0">
                <a:latin typeface="ＭＳ ゴシック" panose="020B0609070205080204" pitchFamily="49" charset="-128"/>
                <a:ea typeface="ＭＳ ゴシック" panose="020B0609070205080204" pitchFamily="49" charset="-128"/>
              </a:rPr>
              <a:t>刀</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143595" y="3196234"/>
            <a:ext cx="1210588" cy="707886"/>
          </a:xfrm>
          <a:prstGeom prst="rect">
            <a:avLst/>
          </a:prstGeom>
          <a:noFill/>
        </p:spPr>
        <p:txBody>
          <a:bodyPr wrap="none" rtlCol="0">
            <a:spAutoFit/>
          </a:bodyPr>
          <a:lstStyle/>
          <a:p>
            <a:r>
              <a:rPr kumimoji="1" lang="ja-JP" altLang="en-US" sz="4000" dirty="0" smtClean="0">
                <a:latin typeface="ＭＳ ゴシック" panose="020B0609070205080204" pitchFamily="49" charset="-128"/>
                <a:ea typeface="ＭＳ ゴシック" panose="020B0609070205080204" pitchFamily="49" charset="-128"/>
              </a:rPr>
              <a:t>木刀</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13" name="角丸四角形吹き出し 12"/>
          <p:cNvSpPr/>
          <p:nvPr/>
        </p:nvSpPr>
        <p:spPr>
          <a:xfrm>
            <a:off x="1512347" y="4985492"/>
            <a:ext cx="877844" cy="352575"/>
          </a:xfrm>
          <a:prstGeom prst="wedgeRoundRectCallout">
            <a:avLst>
              <a:gd name="adj1" fmla="val -139334"/>
              <a:gd name="adj2" fmla="val 818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先革</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5" name="角丸四角形吹き出し 14"/>
          <p:cNvSpPr/>
          <p:nvPr/>
        </p:nvSpPr>
        <p:spPr>
          <a:xfrm>
            <a:off x="2672618" y="4550115"/>
            <a:ext cx="895149" cy="352575"/>
          </a:xfrm>
          <a:prstGeom prst="wedgeRoundRectCallout">
            <a:avLst>
              <a:gd name="adj1" fmla="val -35130"/>
              <a:gd name="adj2" fmla="val 16812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先革</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6" name="角丸四角形吹き出し 15"/>
          <p:cNvSpPr/>
          <p:nvPr/>
        </p:nvSpPr>
        <p:spPr>
          <a:xfrm>
            <a:off x="4006411" y="4712993"/>
            <a:ext cx="895149" cy="352575"/>
          </a:xfrm>
          <a:prstGeom prst="wedgeRoundRectCallout">
            <a:avLst>
              <a:gd name="adj1" fmla="val -38510"/>
              <a:gd name="adj2" fmla="val 1295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つる</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7" name="角丸四角形吹き出し 16"/>
          <p:cNvSpPr/>
          <p:nvPr/>
        </p:nvSpPr>
        <p:spPr>
          <a:xfrm>
            <a:off x="5042774" y="4664543"/>
            <a:ext cx="895149" cy="352575"/>
          </a:xfrm>
          <a:prstGeom prst="wedgeRoundRectCallout">
            <a:avLst>
              <a:gd name="adj1" fmla="val 96001"/>
              <a:gd name="adj2" fmla="val 12756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鍔</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6230983" y="4664543"/>
            <a:ext cx="1516213" cy="366693"/>
          </a:xfrm>
          <a:prstGeom prst="wedgeRoundRectCallout">
            <a:avLst>
              <a:gd name="adj1" fmla="val 2830"/>
              <a:gd name="adj2" fmla="val 16647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柄</a:t>
            </a:r>
            <a:r>
              <a:rPr kumimoji="1" lang="en-US" altLang="ja-JP" dirty="0" smtClean="0">
                <a:solidFill>
                  <a:schemeClr val="tx1"/>
                </a:solidFill>
                <a:latin typeface="メイリオ" panose="020B0604030504040204" pitchFamily="50" charset="-128"/>
                <a:ea typeface="メイリオ" panose="020B0604030504040204" pitchFamily="50" charset="-128"/>
              </a:rPr>
              <a:t>(</a:t>
            </a:r>
            <a:r>
              <a:rPr kumimoji="1" lang="ja-JP" altLang="en-US" dirty="0" smtClean="0">
                <a:solidFill>
                  <a:schemeClr val="tx1"/>
                </a:solidFill>
                <a:latin typeface="メイリオ" panose="020B0604030504040204" pitchFamily="50" charset="-128"/>
                <a:ea typeface="メイリオ" panose="020B0604030504040204" pitchFamily="50" charset="-128"/>
              </a:rPr>
              <a:t>柄革</a:t>
            </a:r>
            <a:r>
              <a:rPr kumimoji="1" lang="en-US" altLang="ja-JP" dirty="0" smtClean="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9" name="角丸四角形吹き出し 18"/>
          <p:cNvSpPr/>
          <p:nvPr/>
        </p:nvSpPr>
        <p:spPr>
          <a:xfrm>
            <a:off x="7904363" y="4594969"/>
            <a:ext cx="815139" cy="424705"/>
          </a:xfrm>
          <a:prstGeom prst="wedgeRoundRectCallout">
            <a:avLst>
              <a:gd name="adj1" fmla="val 58389"/>
              <a:gd name="adj2" fmla="val 1845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柄頭</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0" name="左右矢印 19"/>
          <p:cNvSpPr/>
          <p:nvPr/>
        </p:nvSpPr>
        <p:spPr>
          <a:xfrm>
            <a:off x="478140" y="5968506"/>
            <a:ext cx="5957265" cy="5904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メイリオ" panose="020B0604030504040204" pitchFamily="50" charset="-128"/>
                <a:ea typeface="メイリオ" panose="020B0604030504040204" pitchFamily="50" charset="-128"/>
              </a:rPr>
              <a:t>刀部</a:t>
            </a:r>
            <a:endParaRPr kumimoji="1" lang="ja-JP" altLang="en-US" b="1" dirty="0">
              <a:latin typeface="メイリオ" panose="020B0604030504040204" pitchFamily="50" charset="-128"/>
              <a:ea typeface="メイリオ" panose="020B0604030504040204" pitchFamily="50" charset="-128"/>
            </a:endParaRPr>
          </a:p>
        </p:txBody>
      </p:sp>
      <p:sp>
        <p:nvSpPr>
          <p:cNvPr id="21" name="左右矢印 20"/>
          <p:cNvSpPr/>
          <p:nvPr/>
        </p:nvSpPr>
        <p:spPr>
          <a:xfrm>
            <a:off x="478140" y="5503880"/>
            <a:ext cx="2391105" cy="6233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メイリオ" panose="020B0604030504040204" pitchFamily="50" charset="-128"/>
                <a:ea typeface="メイリオ" panose="020B0604030504040204" pitchFamily="50" charset="-128"/>
              </a:rPr>
              <a:t>物打</a:t>
            </a:r>
            <a:endParaRPr kumimoji="1" lang="ja-JP" altLang="en-US" b="1" dirty="0">
              <a:latin typeface="メイリオ" panose="020B0604030504040204" pitchFamily="50" charset="-128"/>
              <a:ea typeface="メイリオ" panose="020B0604030504040204" pitchFamily="50" charset="-128"/>
            </a:endParaRPr>
          </a:p>
        </p:txBody>
      </p:sp>
      <p:sp>
        <p:nvSpPr>
          <p:cNvPr id="22" name="角丸四角形吹き出し 21"/>
          <p:cNvSpPr/>
          <p:nvPr/>
        </p:nvSpPr>
        <p:spPr>
          <a:xfrm>
            <a:off x="1512347" y="4557020"/>
            <a:ext cx="877844" cy="352575"/>
          </a:xfrm>
          <a:prstGeom prst="wedgeRoundRectCallout">
            <a:avLst>
              <a:gd name="adj1" fmla="val -161734"/>
              <a:gd name="adj2" fmla="val 19751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剣先</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152171" y="4345787"/>
            <a:ext cx="1210588" cy="707886"/>
          </a:xfrm>
          <a:prstGeom prst="rect">
            <a:avLst/>
          </a:prstGeom>
          <a:noFill/>
        </p:spPr>
        <p:txBody>
          <a:bodyPr wrap="none" rtlCol="0">
            <a:spAutoFit/>
          </a:bodyPr>
          <a:lstStyle/>
          <a:p>
            <a:r>
              <a:rPr kumimoji="1" lang="ja-JP" altLang="en-US" sz="4000" dirty="0" smtClean="0">
                <a:latin typeface="ＭＳ ゴシック" panose="020B0609070205080204" pitchFamily="49" charset="-128"/>
                <a:ea typeface="ＭＳ ゴシック" panose="020B0609070205080204" pitchFamily="49" charset="-128"/>
              </a:rPr>
              <a:t>竹刀</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26" name="図 25"/>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1590483" y="3448280"/>
            <a:ext cx="5849637" cy="716058"/>
          </a:xfrm>
          <a:prstGeom prst="rect">
            <a:avLst/>
          </a:prstGeom>
        </p:spPr>
      </p:pic>
      <p:sp>
        <p:nvSpPr>
          <p:cNvPr id="11" name="左カーブ矢印 10"/>
          <p:cNvSpPr/>
          <p:nvPr/>
        </p:nvSpPr>
        <p:spPr>
          <a:xfrm rot="20294123">
            <a:off x="7342210" y="2170696"/>
            <a:ext cx="475171" cy="15329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左カーブ矢印 26"/>
          <p:cNvSpPr/>
          <p:nvPr/>
        </p:nvSpPr>
        <p:spPr>
          <a:xfrm rot="20115045">
            <a:off x="8531282" y="3734928"/>
            <a:ext cx="476521" cy="13769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3" name="図 22"/>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p:blipFill>
        <p:spPr>
          <a:xfrm>
            <a:off x="1590483" y="1722429"/>
            <a:ext cx="5029200" cy="1524861"/>
          </a:xfrm>
          <a:prstGeom prst="rect">
            <a:avLst/>
          </a:prstGeom>
        </p:spPr>
      </p:pic>
    </p:spTree>
    <p:extLst>
      <p:ext uri="{BB962C8B-B14F-4D97-AF65-F5344CB8AC3E}">
        <p14:creationId xmlns:p14="http://schemas.microsoft.com/office/powerpoint/2010/main" val="2446311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3"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571"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rPr>
              <a:t>剣道の特性や成り立ち</a:t>
            </a: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159303" y="650381"/>
            <a:ext cx="5470787" cy="584775"/>
          </a:xfrm>
          <a:prstGeom prst="rect">
            <a:avLst/>
          </a:prstGeom>
          <a:noFill/>
        </p:spPr>
        <p:txBody>
          <a:bodyPr wrap="square" rtlCol="0">
            <a:spAutoFit/>
          </a:bodyPr>
          <a:lstStyle/>
          <a:p>
            <a:pPr algn="ctr"/>
            <a:r>
              <a:rPr kumimoji="1" lang="ja-JP" altLang="en-US" sz="3200" b="1" dirty="0" smtClean="0">
                <a:latin typeface="メイリオ" panose="020B0604030504040204" pitchFamily="50" charset="-128"/>
                <a:ea typeface="メイリオ" panose="020B0604030504040204" pitchFamily="50" charset="-128"/>
              </a:rPr>
              <a:t>剣道の伝統的</a:t>
            </a:r>
            <a:r>
              <a:rPr kumimoji="1" lang="ja-JP" altLang="en-US" sz="3200" b="1" dirty="0">
                <a:latin typeface="メイリオ" panose="020B0604030504040204" pitchFamily="50" charset="-128"/>
                <a:ea typeface="メイリオ" panose="020B0604030504040204" pitchFamily="50" charset="-128"/>
              </a:rPr>
              <a:t>な行動の</a:t>
            </a:r>
            <a:r>
              <a:rPr kumimoji="1" lang="ja-JP" altLang="en-US" sz="3200" b="1" dirty="0" smtClean="0">
                <a:latin typeface="メイリオ" panose="020B0604030504040204" pitchFamily="50" charset="-128"/>
                <a:ea typeface="メイリオ" panose="020B0604030504040204" pitchFamily="50" charset="-128"/>
              </a:rPr>
              <a:t>仕方</a:t>
            </a:r>
            <a:endParaRPr kumimoji="1" lang="ja-JP" altLang="en-US" sz="3200" b="1"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532728" y="1720596"/>
            <a:ext cx="3932212" cy="400110"/>
          </a:xfrm>
          <a:prstGeom prst="rect">
            <a:avLst/>
          </a:prstGeom>
          <a:noFill/>
        </p:spPr>
        <p:txBody>
          <a:bodyPr wrap="square" rtlCol="0">
            <a:spAutoFit/>
          </a:bodyPr>
          <a:lstStyle/>
          <a:p>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様々な礼法</a:t>
            </a:r>
            <a:r>
              <a:rPr kumimoji="1"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86818" y="1114225"/>
            <a:ext cx="3932212" cy="523220"/>
          </a:xfrm>
          <a:prstGeom prst="rect">
            <a:avLst/>
          </a:prstGeom>
          <a:noFill/>
        </p:spPr>
        <p:txBody>
          <a:bodyPr wrap="square" rtlCol="0">
            <a:spAutoFit/>
          </a:bodyPr>
          <a:lstStyle/>
          <a:p>
            <a:r>
              <a:rPr kumimoji="1" lang="ja-JP" altLang="en-US" sz="2800" b="1" dirty="0" smtClean="0">
                <a:latin typeface="ＭＳ ゴシック" panose="020B0609070205080204" pitchFamily="49" charset="-128"/>
                <a:ea typeface="ＭＳ ゴシック" panose="020B0609070205080204" pitchFamily="49" charset="-128"/>
              </a:rPr>
              <a:t>〇「礼」について</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767112" y="4014985"/>
            <a:ext cx="7932752" cy="1223067"/>
          </a:xfrm>
          <a:prstGeom prst="rect">
            <a:avLst/>
          </a:prstGeom>
          <a:solidFill>
            <a:schemeClr val="accent4">
              <a:lumMod val="40000"/>
              <a:lumOff val="60000"/>
            </a:schemeClr>
          </a:solidFill>
          <a:ln>
            <a:solidFill>
              <a:schemeClr val="tx1"/>
            </a:solidFill>
          </a:ln>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　単に伝統的な行動の仕方を所作として守だけでなく、「礼に始まり礼に終わる」などの伝統的な行動の仕方を自らの意思で大切にしようとしてるかが大切です。</a:t>
            </a:r>
            <a:endParaRPr lang="en-US" altLang="ja-JP" sz="2400" dirty="0" smtClean="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842566" y="2086497"/>
            <a:ext cx="756060" cy="1345473"/>
          </a:xfrm>
          <a:prstGeom prst="rect">
            <a:avLst/>
          </a:prstGeom>
        </p:spPr>
      </p:pic>
      <p:pic>
        <p:nvPicPr>
          <p:cNvPr id="18" name="図 1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3138211" y="2339844"/>
            <a:ext cx="1626701" cy="1092126"/>
          </a:xfrm>
          <a:prstGeom prst="rect">
            <a:avLst/>
          </a:prstGeom>
        </p:spPr>
      </p:pic>
      <p:pic>
        <p:nvPicPr>
          <p:cNvPr id="21" name="図 20"/>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a:stretch/>
        </p:blipFill>
        <p:spPr>
          <a:xfrm>
            <a:off x="6148090" y="2086497"/>
            <a:ext cx="1213381" cy="1863065"/>
          </a:xfrm>
          <a:prstGeom prst="rect">
            <a:avLst/>
          </a:prstGeom>
        </p:spPr>
      </p:pic>
      <p:sp>
        <p:nvSpPr>
          <p:cNvPr id="22" name="テキスト ボックス 21"/>
          <p:cNvSpPr txBox="1"/>
          <p:nvPr/>
        </p:nvSpPr>
        <p:spPr>
          <a:xfrm>
            <a:off x="742638" y="2045941"/>
            <a:ext cx="877163"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①正座</a:t>
            </a:r>
            <a:endParaRPr kumimoji="1" lang="ja-JP" altLang="en-US"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2821391" y="2045941"/>
            <a:ext cx="877163"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②座礼</a:t>
            </a:r>
            <a:endParaRPr kumimoji="1" lang="ja-JP" altLang="en-US"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5081732" y="2086497"/>
            <a:ext cx="877163"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③立礼</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42638" y="5496161"/>
            <a:ext cx="2395573" cy="830997"/>
          </a:xfrm>
          <a:prstGeom prst="rect">
            <a:avLst/>
          </a:prstGeom>
          <a:solidFill>
            <a:schemeClr val="accent4">
              <a:lumMod val="60000"/>
              <a:lumOff val="40000"/>
            </a:schemeClr>
          </a:solid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伝統的な行動の仕方</a:t>
            </a:r>
            <a:endParaRPr kumimoji="1" lang="ja-JP" altLang="en-US" sz="2400" dirty="0">
              <a:latin typeface="メイリオ" panose="020B0604030504040204" pitchFamily="50" charset="-128"/>
              <a:ea typeface="メイリオ" panose="020B0604030504040204" pitchFamily="50" charset="-128"/>
            </a:endParaRPr>
          </a:p>
        </p:txBody>
      </p:sp>
      <p:sp>
        <p:nvSpPr>
          <p:cNvPr id="7" name="右矢印 6"/>
          <p:cNvSpPr/>
          <p:nvPr/>
        </p:nvSpPr>
        <p:spPr>
          <a:xfrm>
            <a:off x="3439867" y="5726993"/>
            <a:ext cx="361861" cy="3693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103384" y="5464542"/>
            <a:ext cx="4327362" cy="862616"/>
          </a:xfrm>
          <a:prstGeom prst="rect">
            <a:avLst/>
          </a:prstGeom>
          <a:solidFill>
            <a:schemeClr val="accent4">
              <a:lumMod val="60000"/>
              <a:lumOff val="40000"/>
            </a:schemeClr>
          </a:solid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武道の価値を高め</a:t>
            </a:r>
            <a:r>
              <a:rPr kumimoji="1" lang="ja-JP" altLang="en-US" sz="2400" b="1" u="sng" dirty="0" smtClean="0">
                <a:solidFill>
                  <a:srgbClr val="FF0000"/>
                </a:solidFill>
                <a:latin typeface="メイリオ" panose="020B0604030504040204" pitchFamily="50" charset="-128"/>
                <a:ea typeface="メイリオ" panose="020B0604030504040204" pitchFamily="50" charset="-128"/>
              </a:rPr>
              <a:t>人間形成</a:t>
            </a:r>
            <a:r>
              <a:rPr kumimoji="1" lang="ja-JP" altLang="en-US" sz="2400" dirty="0" smtClean="0">
                <a:latin typeface="メイリオ" panose="020B0604030504040204" pitchFamily="50" charset="-128"/>
                <a:ea typeface="メイリオ" panose="020B0604030504040204" pitchFamily="50" charset="-128"/>
              </a:rPr>
              <a:t>に役立つ！</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6573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3548</Words>
  <Application>Microsoft Office PowerPoint</Application>
  <PresentationFormat>画面に合わせる (4:3)</PresentationFormat>
  <Paragraphs>501</Paragraphs>
  <Slides>37</Slides>
  <Notes>17</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37</vt:i4>
      </vt:variant>
    </vt:vector>
  </HeadingPairs>
  <TitlesOfParts>
    <vt:vector size="52" baseType="lpstr">
      <vt:lpstr>ＤＦ特太ゴシック体</vt:lpstr>
      <vt:lpstr>ＤＨＰ行書体</vt:lpstr>
      <vt:lpstr>ＤＨＰ特太ゴシック体</vt:lpstr>
      <vt:lpstr>HGP創英角ﾎﾟｯﾌﾟ体</vt:lpstr>
      <vt:lpstr>HGS創英角ﾎﾟｯﾌﾟ体</vt:lpstr>
      <vt:lpstr>ＭＳ Ｐゴシック</vt:lpstr>
      <vt:lpstr>ＭＳ ゴシック</vt:lpstr>
      <vt:lpstr>ＭＳ 明朝</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宮本　正孝</dc:creator>
  <cp:lastModifiedBy>m</cp:lastModifiedBy>
  <cp:revision>33</cp:revision>
  <dcterms:modified xsi:type="dcterms:W3CDTF">2020-12-24T10:57:59Z</dcterms:modified>
</cp:coreProperties>
</file>