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6" r:id="rId3"/>
    <p:sldId id="269" r:id="rId4"/>
    <p:sldId id="260" r:id="rId5"/>
    <p:sldId id="270" r:id="rId6"/>
    <p:sldId id="275" r:id="rId7"/>
    <p:sldId id="277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D7F"/>
    <a:srgbClr val="008000"/>
    <a:srgbClr val="333300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83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2CC3-DC70-422E-B45B-6FFA7438EEB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0CD7-78EC-4A9B-91F1-3C80CE3DE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49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0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2CC3-DC70-422E-B45B-6FFA7438EEB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0CD7-78EC-4A9B-91F1-3C80CE3DE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14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2CC3-DC70-422E-B45B-6FFA7438EEB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0CD7-78EC-4A9B-91F1-3C80CE3DE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51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2CC3-DC70-422E-B45B-6FFA7438EEB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0CD7-78EC-4A9B-91F1-3C80CE3DE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91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2CC3-DC70-422E-B45B-6FFA7438EEB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0CD7-78EC-4A9B-91F1-3C80CE3DE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86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2CC3-DC70-422E-B45B-6FFA7438EEB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0CD7-78EC-4A9B-91F1-3C80CE3DE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34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2CC3-DC70-422E-B45B-6FFA7438EEB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0CD7-78EC-4A9B-91F1-3C80CE3DE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16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916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B272CC3-DC70-422E-B45B-6FFA7438EEB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7950CD7-78EC-4A9B-91F1-3C80CE3DE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50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B272CC3-DC70-422E-B45B-6FFA7438EEB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7950CD7-78EC-4A9B-91F1-3C80CE3DE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6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youtu.be/ly8V-qa5y24" TargetMode="External"/><Relationship Id="rId7" Type="http://schemas.openxmlformats.org/officeDocument/2006/relationships/hyperlink" Target="https://youtu.be/5KAakrB5X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youtu.be/cIG9KjJ3HNw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youtu.be/yqy__awPtUY" TargetMode="External"/><Relationship Id="rId7" Type="http://schemas.openxmlformats.org/officeDocument/2006/relationships/hyperlink" Target="https://youtu.be/gOYpcVKn1d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youtu.be/z9jeAQp7cBA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6572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2709334" y="893259"/>
            <a:ext cx="9144000" cy="1428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6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高等学校　保健体育（科目体育）</a:t>
            </a:r>
            <a:endParaRPr kumimoji="1" lang="en-US" altLang="ja-JP" sz="36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36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〔</a:t>
            </a:r>
            <a:r>
              <a:rPr kumimoji="1" lang="ja-JP" altLang="en-US" sz="36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入学年次の次の年次以降</a:t>
            </a:r>
            <a:r>
              <a:rPr kumimoji="1" lang="en-US" altLang="ja-JP" sz="36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〕</a:t>
            </a:r>
            <a:endParaRPr kumimoji="1" lang="ja-JP" altLang="en-US" sz="36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524000" y="3084736"/>
            <a:ext cx="9144000" cy="134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6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315155" y="2449681"/>
            <a:ext cx="9144000" cy="2163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陸上競技：投種目</a:t>
            </a:r>
            <a:endParaRPr lang="en-US" altLang="ja-JP" sz="6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「砲丸投げ・やり投げ」</a:t>
            </a:r>
            <a:endParaRPr lang="ja-JP" altLang="en-US" sz="6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524000" y="4741004"/>
            <a:ext cx="9144000" cy="1014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4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思考力，判断力，表現力等編</a:t>
            </a:r>
            <a:r>
              <a:rPr lang="en-US" altLang="ja-JP" sz="4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lang="ja-JP" altLang="en-US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205537" y="5883442"/>
            <a:ext cx="3140242" cy="615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67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527BD943-4C2A-4B6E-9F89-8416885280D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3437" y="706437"/>
            <a:ext cx="10525125" cy="1008063"/>
          </a:xfrm>
        </p:spPr>
        <p:txBody>
          <a:bodyPr>
            <a:normAutofit fontScale="92500"/>
          </a:bodyPr>
          <a:lstStyle/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やり投げのフォームについて考えよう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60581C-9F37-45CC-963C-066FEB7DE673}"/>
              </a:ext>
            </a:extLst>
          </p:cNvPr>
          <p:cNvSpPr txBox="1"/>
          <p:nvPr/>
        </p:nvSpPr>
        <p:spPr>
          <a:xfrm>
            <a:off x="833437" y="2714625"/>
            <a:ext cx="1081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+mj-ea"/>
                <a:ea typeface="+mj-ea"/>
              </a:rPr>
              <a:t>A</a:t>
            </a:r>
            <a:r>
              <a:rPr kumimoji="1" lang="ja-JP" altLang="en-US" sz="4800" dirty="0"/>
              <a:t>・</a:t>
            </a:r>
            <a:r>
              <a:rPr kumimoji="1" lang="en-US" altLang="ja-JP" sz="4800" dirty="0">
                <a:latin typeface="+mj-ea"/>
                <a:ea typeface="+mj-ea"/>
              </a:rPr>
              <a:t>B</a:t>
            </a:r>
            <a:r>
              <a:rPr kumimoji="1" lang="ja-JP" altLang="en-US" sz="4800" dirty="0"/>
              <a:t>・</a:t>
            </a:r>
            <a:r>
              <a:rPr kumimoji="1" lang="en-US" altLang="ja-JP" sz="4800" dirty="0">
                <a:latin typeface="+mj-ea"/>
                <a:ea typeface="+mj-ea"/>
              </a:rPr>
              <a:t>C</a:t>
            </a:r>
            <a:r>
              <a:rPr kumimoji="1" lang="ja-JP" altLang="en-US" sz="4800" dirty="0">
                <a:latin typeface="+mj-ea"/>
                <a:ea typeface="+mj-ea"/>
              </a:rPr>
              <a:t>の</a:t>
            </a:r>
            <a:r>
              <a:rPr kumimoji="1" lang="ja-JP" altLang="en-US" sz="4800" dirty="0"/>
              <a:t>フォームを</a:t>
            </a:r>
            <a:r>
              <a:rPr kumimoji="1" lang="ja-JP" altLang="en-US" sz="4800" dirty="0" smtClean="0"/>
              <a:t>見て、</a:t>
            </a:r>
            <a:r>
              <a:rPr kumimoji="1" lang="ja-JP" altLang="en-US" sz="4800" dirty="0" smtClean="0"/>
              <a:t>やり</a:t>
            </a:r>
            <a:r>
              <a:rPr kumimoji="1" lang="ja-JP" altLang="en-US" sz="4800" dirty="0" smtClean="0"/>
              <a:t>が</a:t>
            </a:r>
            <a:r>
              <a:rPr kumimoji="1" lang="ja-JP" altLang="en-US" sz="4800" dirty="0"/>
              <a:t>飛びそうな</a:t>
            </a:r>
            <a:r>
              <a:rPr kumimoji="1" lang="ja-JP" altLang="en-US" sz="4800" dirty="0" smtClean="0"/>
              <a:t>フォームの順番</a:t>
            </a:r>
            <a:r>
              <a:rPr kumimoji="1" lang="ja-JP" altLang="en-US" sz="4800" dirty="0"/>
              <a:t>を</a:t>
            </a:r>
            <a:r>
              <a:rPr kumimoji="1" lang="ja-JP" altLang="en-US" sz="4800" dirty="0" smtClean="0"/>
              <a:t>つけよう！</a:t>
            </a:r>
            <a:endParaRPr kumimoji="1" lang="ja-JP" altLang="en-US" sz="48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EC2CCCD-BF67-4175-9622-2E602FC84D95}"/>
              </a:ext>
            </a:extLst>
          </p:cNvPr>
          <p:cNvGrpSpPr/>
          <p:nvPr/>
        </p:nvGrpSpPr>
        <p:grpSpPr>
          <a:xfrm>
            <a:off x="600635" y="1846729"/>
            <a:ext cx="1963271" cy="830997"/>
            <a:chOff x="600635" y="1846729"/>
            <a:chExt cx="1963271" cy="830997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DBA8CDD-4114-48F2-87BF-986D523B625F}"/>
                </a:ext>
              </a:extLst>
            </p:cNvPr>
            <p:cNvSpPr/>
            <p:nvPr/>
          </p:nvSpPr>
          <p:spPr>
            <a:xfrm>
              <a:off x="600635" y="1846729"/>
              <a:ext cx="1156447" cy="7440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71A8AD0-6613-4013-907D-49684A8A3884}"/>
                </a:ext>
              </a:extLst>
            </p:cNvPr>
            <p:cNvSpPr txBox="1"/>
            <p:nvPr/>
          </p:nvSpPr>
          <p:spPr>
            <a:xfrm>
              <a:off x="600635" y="1846729"/>
              <a:ext cx="196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Q1</a:t>
              </a:r>
              <a:endPara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7317140" y="5565423"/>
            <a:ext cx="4041422" cy="699910"/>
          </a:xfrm>
          <a:prstGeom prst="rect">
            <a:avLst/>
          </a:prstGeom>
          <a:solidFill>
            <a:srgbClr val="F1F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学習カードに記入しよう！</a:t>
            </a:r>
            <a:endParaRPr kumimoji="1" lang="ja-JP" altLang="en-US" sz="24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0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9031890" y="5833264"/>
            <a:ext cx="2034440" cy="478547"/>
            <a:chOff x="5726066" y="1987784"/>
            <a:chExt cx="2859302" cy="508045"/>
          </a:xfrm>
          <a:solidFill>
            <a:srgbClr val="FFC000"/>
          </a:solidFill>
        </p:grpSpPr>
        <p:sp>
          <p:nvSpPr>
            <p:cNvPr id="13" name="角丸四角形 12"/>
            <p:cNvSpPr/>
            <p:nvPr/>
          </p:nvSpPr>
          <p:spPr>
            <a:xfrm>
              <a:off x="5726066" y="1987784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" name="グループ化 1"/>
          <p:cNvGrpSpPr/>
          <p:nvPr/>
        </p:nvGrpSpPr>
        <p:grpSpPr>
          <a:xfrm>
            <a:off x="623461" y="94968"/>
            <a:ext cx="5140036" cy="3228814"/>
            <a:chOff x="579212" y="336755"/>
            <a:chExt cx="4038467" cy="3028195"/>
          </a:xfrm>
        </p:grpSpPr>
        <p:pic>
          <p:nvPicPr>
            <p:cNvPr id="4" name="図 3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213" y="336756"/>
              <a:ext cx="4038466" cy="3028194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9D44BE4-8D4F-47FA-93F7-4BB1E99C11E5}"/>
                </a:ext>
              </a:extLst>
            </p:cNvPr>
            <p:cNvSpPr txBox="1"/>
            <p:nvPr/>
          </p:nvSpPr>
          <p:spPr>
            <a:xfrm>
              <a:off x="579212" y="336755"/>
              <a:ext cx="456142" cy="72163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>
                  <a:solidFill>
                    <a:srgbClr val="FFFF00"/>
                  </a:solidFill>
                  <a:latin typeface="+mj-ea"/>
                  <a:ea typeface="+mj-ea"/>
                </a:rPr>
                <a:t>A</a:t>
              </a:r>
              <a:endParaRPr kumimoji="1" lang="ja-JP" altLang="en-US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300676" y="96984"/>
            <a:ext cx="5149411" cy="3240653"/>
            <a:chOff x="685276" y="517130"/>
            <a:chExt cx="3384434" cy="2542444"/>
          </a:xfrm>
        </p:grpSpPr>
        <p:pic>
          <p:nvPicPr>
            <p:cNvPr id="9" name="図 8">
              <a:hlinkClick r:id="rId5"/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277" y="517131"/>
              <a:ext cx="3384433" cy="2542443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9D44BE4-8D4F-47FA-93F7-4BB1E99C11E5}"/>
                </a:ext>
              </a:extLst>
            </p:cNvPr>
            <p:cNvSpPr txBox="1"/>
            <p:nvPr/>
          </p:nvSpPr>
          <p:spPr>
            <a:xfrm>
              <a:off x="685276" y="517130"/>
              <a:ext cx="375587" cy="60366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>
                  <a:solidFill>
                    <a:srgbClr val="FFFF00"/>
                  </a:solidFill>
                  <a:latin typeface="+mj-ea"/>
                  <a:ea typeface="+mj-ea"/>
                </a:rPr>
                <a:t>B</a:t>
              </a:r>
              <a:endParaRPr kumimoji="1" lang="ja-JP" altLang="en-US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329546" y="3517044"/>
            <a:ext cx="5179240" cy="3228814"/>
            <a:chOff x="801551" y="582707"/>
            <a:chExt cx="4135133" cy="3077209"/>
          </a:xfrm>
        </p:grpSpPr>
        <p:pic>
          <p:nvPicPr>
            <p:cNvPr id="15" name="図 14">
              <a:hlinkClick r:id="rId7"/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552" y="582708"/>
              <a:ext cx="4135132" cy="3077208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9D44BE4-8D4F-47FA-93F7-4BB1E99C11E5}"/>
                </a:ext>
              </a:extLst>
            </p:cNvPr>
            <p:cNvSpPr txBox="1"/>
            <p:nvPr/>
          </p:nvSpPr>
          <p:spPr>
            <a:xfrm>
              <a:off x="801551" y="582707"/>
              <a:ext cx="474288" cy="7333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>
                  <a:solidFill>
                    <a:srgbClr val="FFFF00"/>
                  </a:solidFill>
                  <a:latin typeface="+mj-ea"/>
                  <a:ea typeface="+mj-ea"/>
                </a:rPr>
                <a:t>C</a:t>
              </a:r>
              <a:endParaRPr kumimoji="1" lang="ja-JP" altLang="en-US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0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527BD943-4C2A-4B6E-9F89-8416885280D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3437" y="706437"/>
            <a:ext cx="10525125" cy="1008063"/>
          </a:xfrm>
        </p:spPr>
        <p:txBody>
          <a:bodyPr>
            <a:normAutofit fontScale="92500"/>
          </a:bodyPr>
          <a:lstStyle/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やり投げのフォームについて考えよう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60581C-9F37-45CC-963C-066FEB7DE673}"/>
              </a:ext>
            </a:extLst>
          </p:cNvPr>
          <p:cNvSpPr txBox="1"/>
          <p:nvPr/>
        </p:nvSpPr>
        <p:spPr>
          <a:xfrm>
            <a:off x="833437" y="2714625"/>
            <a:ext cx="1081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latin typeface="+mj-ea"/>
                <a:ea typeface="+mj-ea"/>
              </a:rPr>
              <a:t>スローモーションで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379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9018036" y="5763991"/>
            <a:ext cx="2034440" cy="478547"/>
            <a:chOff x="5726066" y="1987786"/>
            <a:chExt cx="2859302" cy="508045"/>
          </a:xfrm>
          <a:solidFill>
            <a:srgbClr val="FFC000"/>
          </a:solidFill>
        </p:grpSpPr>
        <p:sp>
          <p:nvSpPr>
            <p:cNvPr id="7" name="角丸四角形 6"/>
            <p:cNvSpPr/>
            <p:nvPr/>
          </p:nvSpPr>
          <p:spPr>
            <a:xfrm>
              <a:off x="5726066" y="1987786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12" name="グループ化 11"/>
          <p:cNvGrpSpPr/>
          <p:nvPr/>
        </p:nvGrpSpPr>
        <p:grpSpPr>
          <a:xfrm>
            <a:off x="6284055" y="103714"/>
            <a:ext cx="5347175" cy="3221376"/>
            <a:chOff x="929070" y="588327"/>
            <a:chExt cx="5347175" cy="3221376"/>
          </a:xfrm>
        </p:grpSpPr>
        <p:pic>
          <p:nvPicPr>
            <p:cNvPr id="13" name="図 12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9070" y="588327"/>
              <a:ext cx="5347175" cy="3221376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9D44BE4-8D4F-47FA-93F7-4BB1E99C11E5}"/>
                </a:ext>
              </a:extLst>
            </p:cNvPr>
            <p:cNvSpPr txBox="1"/>
            <p:nvPr/>
          </p:nvSpPr>
          <p:spPr>
            <a:xfrm>
              <a:off x="929070" y="588327"/>
              <a:ext cx="600635" cy="76944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>
                  <a:solidFill>
                    <a:srgbClr val="FFFF00"/>
                  </a:solidFill>
                  <a:latin typeface="+mj-ea"/>
                  <a:ea typeface="+mj-ea"/>
                </a:rPr>
                <a:t>B</a:t>
              </a:r>
              <a:endParaRPr kumimoji="1" lang="ja-JP" altLang="en-US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291811" y="3524976"/>
            <a:ext cx="5374885" cy="3221376"/>
            <a:chOff x="1145853" y="762816"/>
            <a:chExt cx="5374885" cy="3221376"/>
          </a:xfrm>
        </p:grpSpPr>
        <p:pic>
          <p:nvPicPr>
            <p:cNvPr id="10" name="図 9">
              <a:hlinkClick r:id="rId5"/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5854" y="762816"/>
              <a:ext cx="5374884" cy="3221376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9D44BE4-8D4F-47FA-93F7-4BB1E99C11E5}"/>
                </a:ext>
              </a:extLst>
            </p:cNvPr>
            <p:cNvSpPr txBox="1"/>
            <p:nvPr/>
          </p:nvSpPr>
          <p:spPr>
            <a:xfrm>
              <a:off x="1145853" y="762816"/>
              <a:ext cx="600635" cy="76944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>
                  <a:solidFill>
                    <a:srgbClr val="FFFF00"/>
                  </a:solidFill>
                  <a:latin typeface="+mj-ea"/>
                  <a:ea typeface="+mj-ea"/>
                </a:rPr>
                <a:t>C</a:t>
              </a:r>
              <a:endParaRPr kumimoji="1" lang="ja-JP" altLang="en-US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20565" y="108817"/>
            <a:ext cx="5361031" cy="3202415"/>
            <a:chOff x="776534" y="512540"/>
            <a:chExt cx="5361031" cy="3202415"/>
          </a:xfrm>
        </p:grpSpPr>
        <p:pic>
          <p:nvPicPr>
            <p:cNvPr id="19" name="図 18">
              <a:hlinkClick r:id="rId7"/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6535" y="512541"/>
              <a:ext cx="5361030" cy="3202414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9D44BE4-8D4F-47FA-93F7-4BB1E99C11E5}"/>
                </a:ext>
              </a:extLst>
            </p:cNvPr>
            <p:cNvSpPr txBox="1"/>
            <p:nvPr/>
          </p:nvSpPr>
          <p:spPr>
            <a:xfrm>
              <a:off x="776534" y="512540"/>
              <a:ext cx="600635" cy="76944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>
                  <a:solidFill>
                    <a:srgbClr val="FFFF00"/>
                  </a:solidFill>
                  <a:latin typeface="+mj-ea"/>
                  <a:ea typeface="+mj-ea"/>
                </a:rPr>
                <a:t>A</a:t>
              </a:r>
              <a:endParaRPr kumimoji="1" lang="ja-JP" altLang="en-US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7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527BD943-4C2A-4B6E-9F89-8416885280D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3437" y="706437"/>
            <a:ext cx="10525125" cy="1008063"/>
          </a:xfrm>
        </p:spPr>
        <p:txBody>
          <a:bodyPr>
            <a:normAutofit fontScale="92500"/>
          </a:bodyPr>
          <a:lstStyle/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やり投げのフォームについて考えよう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60581C-9F37-45CC-963C-066FEB7DE673}"/>
              </a:ext>
            </a:extLst>
          </p:cNvPr>
          <p:cNvSpPr txBox="1"/>
          <p:nvPr/>
        </p:nvSpPr>
        <p:spPr>
          <a:xfrm>
            <a:off x="833437" y="1687682"/>
            <a:ext cx="1081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+mj-ea"/>
                <a:ea typeface="+mj-ea"/>
              </a:rPr>
              <a:t>や</a:t>
            </a:r>
            <a:r>
              <a:rPr kumimoji="1" lang="ja-JP" altLang="en-US" sz="4000" b="1" dirty="0">
                <a:latin typeface="+mj-ea"/>
                <a:ea typeface="+mj-ea"/>
              </a:rPr>
              <a:t>り</a:t>
            </a:r>
            <a:r>
              <a:rPr kumimoji="1" lang="ja-JP" altLang="en-US" sz="4000" b="1" dirty="0" smtClean="0">
                <a:latin typeface="+mj-ea"/>
                <a:ea typeface="+mj-ea"/>
              </a:rPr>
              <a:t>が</a:t>
            </a:r>
            <a:r>
              <a:rPr kumimoji="1" lang="ja-JP" altLang="en-US" sz="4000" b="1" dirty="0">
                <a:latin typeface="+mj-ea"/>
                <a:ea typeface="+mj-ea"/>
              </a:rPr>
              <a:t>一番飛びそうなフォームはどれですか？</a:t>
            </a:r>
            <a:endParaRPr kumimoji="1" lang="ja-JP" altLang="en-US" sz="44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4B8D7-A1E4-41E4-BC37-DEDD5C6D0DEA}"/>
              </a:ext>
            </a:extLst>
          </p:cNvPr>
          <p:cNvSpPr txBox="1"/>
          <p:nvPr/>
        </p:nvSpPr>
        <p:spPr>
          <a:xfrm>
            <a:off x="833437" y="2687807"/>
            <a:ext cx="1081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j-ea"/>
                <a:ea typeface="+mj-ea"/>
              </a:rPr>
              <a:t>○どこが良かったですか？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7317140" y="5565423"/>
            <a:ext cx="4041422" cy="699910"/>
          </a:xfrm>
          <a:prstGeom prst="rect">
            <a:avLst/>
          </a:prstGeom>
          <a:solidFill>
            <a:srgbClr val="F1F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学習カードに記入しよう！</a:t>
            </a:r>
            <a:endParaRPr kumimoji="1" lang="ja-JP" altLang="en-US" sz="24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60581C-9F37-45CC-963C-066FEB7DE673}"/>
              </a:ext>
            </a:extLst>
          </p:cNvPr>
          <p:cNvSpPr txBox="1"/>
          <p:nvPr/>
        </p:nvSpPr>
        <p:spPr>
          <a:xfrm>
            <a:off x="760752" y="3739220"/>
            <a:ext cx="1118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+mj-ea"/>
                <a:ea typeface="+mj-ea"/>
              </a:rPr>
              <a:t>や</a:t>
            </a:r>
            <a:r>
              <a:rPr kumimoji="1" lang="ja-JP" altLang="en-US" sz="4000" b="1" dirty="0">
                <a:latin typeface="+mj-ea"/>
                <a:ea typeface="+mj-ea"/>
              </a:rPr>
              <a:t>り</a:t>
            </a:r>
            <a:r>
              <a:rPr kumimoji="1" lang="ja-JP" altLang="en-US" sz="4000" b="1" dirty="0" smtClean="0">
                <a:latin typeface="+mj-ea"/>
                <a:ea typeface="+mj-ea"/>
              </a:rPr>
              <a:t>が</a:t>
            </a:r>
            <a:r>
              <a:rPr kumimoji="1" lang="ja-JP" altLang="en-US" sz="4000" b="1" dirty="0">
                <a:latin typeface="+mj-ea"/>
                <a:ea typeface="+mj-ea"/>
              </a:rPr>
              <a:t>一番飛びそうにないフォームはどれですか？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B4B8D7-A1E4-41E4-BC37-DEDD5C6D0DEA}"/>
              </a:ext>
            </a:extLst>
          </p:cNvPr>
          <p:cNvSpPr txBox="1"/>
          <p:nvPr/>
        </p:nvSpPr>
        <p:spPr>
          <a:xfrm>
            <a:off x="760752" y="4739345"/>
            <a:ext cx="1081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j-ea"/>
                <a:ea typeface="+mj-ea"/>
              </a:rPr>
              <a:t>○</a:t>
            </a:r>
            <a:r>
              <a:rPr kumimoji="1" lang="ja-JP" altLang="en-US" sz="4000" dirty="0" smtClean="0">
                <a:latin typeface="+mj-ea"/>
                <a:ea typeface="+mj-ea"/>
              </a:rPr>
              <a:t>どこに課題がありますか</a:t>
            </a:r>
            <a:r>
              <a:rPr kumimoji="1" lang="ja-JP" altLang="en-US" sz="4000" dirty="0">
                <a:latin typeface="+mj-ea"/>
                <a:ea typeface="+mj-ea"/>
              </a:rPr>
              <a:t>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985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527BD943-4C2A-4B6E-9F89-8416885280D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3437" y="706437"/>
            <a:ext cx="10525125" cy="1008063"/>
          </a:xfrm>
        </p:spPr>
        <p:txBody>
          <a:bodyPr>
            <a:normAutofit fontScale="92500"/>
          </a:bodyPr>
          <a:lstStyle/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やり投げのフォームについて考えよう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60581C-9F37-45CC-963C-066FEB7DE673}"/>
              </a:ext>
            </a:extLst>
          </p:cNvPr>
          <p:cNvSpPr txBox="1"/>
          <p:nvPr/>
        </p:nvSpPr>
        <p:spPr>
          <a:xfrm>
            <a:off x="539309" y="1818697"/>
            <a:ext cx="10894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+mj-ea"/>
                <a:ea typeface="+mj-ea"/>
              </a:rPr>
              <a:t>インターネット、本等で調べて、自分が気付いていなかった「よかった点」、「悪かった点」を見付けよう。</a:t>
            </a:r>
            <a:endParaRPr kumimoji="1" lang="ja-JP" altLang="en-US" sz="44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317140" y="5565423"/>
            <a:ext cx="4041422" cy="699910"/>
          </a:xfrm>
          <a:prstGeom prst="rect">
            <a:avLst/>
          </a:prstGeom>
          <a:solidFill>
            <a:srgbClr val="F1F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学習カードに記入しよう！</a:t>
            </a:r>
            <a:endParaRPr kumimoji="1" lang="ja-JP" altLang="en-US" sz="24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60581C-9F37-45CC-963C-066FEB7DE673}"/>
              </a:ext>
            </a:extLst>
          </p:cNvPr>
          <p:cNvSpPr txBox="1"/>
          <p:nvPr/>
        </p:nvSpPr>
        <p:spPr>
          <a:xfrm>
            <a:off x="539309" y="3629025"/>
            <a:ext cx="11188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+mj-ea"/>
                <a:ea typeface="+mj-ea"/>
              </a:rPr>
              <a:t>２番のフォームが１番になるに</a:t>
            </a:r>
            <a:r>
              <a:rPr kumimoji="1" lang="ja-JP" altLang="en-US" sz="4000" b="1" dirty="0" smtClean="0">
                <a:latin typeface="+mj-ea"/>
                <a:ea typeface="+mj-ea"/>
              </a:rPr>
              <a:t>は、どこ</a:t>
            </a:r>
            <a:r>
              <a:rPr kumimoji="1" lang="ja-JP" altLang="en-US" sz="4000" b="1" dirty="0">
                <a:latin typeface="+mj-ea"/>
                <a:ea typeface="+mj-ea"/>
              </a:rPr>
              <a:t>を改善すると良いですか？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670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527BD943-4C2A-4B6E-9F89-8416885280D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3437" y="706437"/>
            <a:ext cx="10525125" cy="1008063"/>
          </a:xfrm>
        </p:spPr>
        <p:txBody>
          <a:bodyPr>
            <a:normAutofit fontScale="92500"/>
          </a:bodyPr>
          <a:lstStyle/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やり投げのフォームについて考えよう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60581C-9F37-45CC-963C-066FEB7DE673}"/>
              </a:ext>
            </a:extLst>
          </p:cNvPr>
          <p:cNvSpPr txBox="1"/>
          <p:nvPr/>
        </p:nvSpPr>
        <p:spPr>
          <a:xfrm>
            <a:off x="833437" y="2714625"/>
            <a:ext cx="1118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+mj-ea"/>
                <a:ea typeface="+mj-ea"/>
              </a:rPr>
              <a:t>改善するための練習方法を考えよう。</a:t>
            </a:r>
            <a:endParaRPr kumimoji="1" lang="ja-JP" altLang="en-US" sz="44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317140" y="5565423"/>
            <a:ext cx="4041422" cy="699910"/>
          </a:xfrm>
          <a:prstGeom prst="rect">
            <a:avLst/>
          </a:prstGeom>
          <a:solidFill>
            <a:srgbClr val="F1F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学習カードに記入しよう！</a:t>
            </a:r>
            <a:endParaRPr kumimoji="1" lang="ja-JP" altLang="en-US" sz="24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0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TM03457491[[fn=メトロポリタン]]</Template>
  <TotalTime>230</TotalTime>
  <Words>241</Words>
  <Application>Microsoft Office PowerPoint</Application>
  <PresentationFormat>ワイド画面</PresentationFormat>
  <Paragraphs>36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HGP創英角ｺﾞｼｯｸUB</vt:lpstr>
      <vt:lpstr>HGS創英角ﾎﾟｯﾌﾟ体</vt:lpstr>
      <vt:lpstr>ＭＳ Ｐゴシック</vt:lpstr>
      <vt:lpstr>UD デジタル 教科書体 NK-B</vt:lpstr>
      <vt:lpstr>Arial</vt:lpstr>
      <vt:lpstr>Calibri Light</vt:lpstr>
      <vt:lpstr>メトロポリタン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korei</dc:creator>
  <cp:lastModifiedBy>m</cp:lastModifiedBy>
  <cp:revision>31</cp:revision>
  <dcterms:created xsi:type="dcterms:W3CDTF">2020-09-19T13:21:38Z</dcterms:created>
  <dcterms:modified xsi:type="dcterms:W3CDTF">2020-12-18T04:54:32Z</dcterms:modified>
</cp:coreProperties>
</file>