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42" r:id="rId2"/>
    <p:sldId id="335" r:id="rId3"/>
    <p:sldId id="336" r:id="rId4"/>
    <p:sldId id="337" r:id="rId5"/>
    <p:sldId id="338" r:id="rId6"/>
    <p:sldId id="339" r:id="rId7"/>
    <p:sldId id="340" r:id="rId8"/>
    <p:sldId id="333" r:id="rId9"/>
  </p:sldIdLst>
  <p:sldSz cx="9144000" cy="6858000" type="screen4x3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BD2"/>
    <a:srgbClr val="FF99FF"/>
    <a:srgbClr val="FF3399"/>
    <a:srgbClr val="FD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BD9C5-421D-490F-838D-3D94E51CFDF1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C4A6A-2456-425A-90C6-A8C95D8DBB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8876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534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40237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1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21582" cy="49534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567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622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26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290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5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9573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919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6575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0938" y="1235075"/>
            <a:ext cx="4440237" cy="33321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634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634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057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02443" y="2762261"/>
            <a:ext cx="7073607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器械運動</a:t>
            </a:r>
            <a:endParaRPr kumimoji="1" lang="en-US" altLang="ja-JP" sz="6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endParaRPr kumimoji="1" lang="en-US" altLang="ja-JP" sz="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ctr"/>
            <a:r>
              <a:rPr kumimoji="1" lang="ja-JP" altLang="en-US" sz="6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「鉄棒運動」</a:t>
            </a:r>
            <a:endParaRPr kumimoji="1" lang="en-US" altLang="ja-JP" sz="66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810456" y="3859974"/>
            <a:ext cx="1597834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てつ</a:t>
            </a:r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ぼう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47617" y="2753342"/>
            <a:ext cx="1349639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　　　　　かい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087245" y="5525354"/>
            <a:ext cx="295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体力編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ja-JP" altLang="en-US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550" y="2450497"/>
            <a:ext cx="1303608" cy="3772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グループ化 14"/>
          <p:cNvGrpSpPr/>
          <p:nvPr/>
        </p:nvGrpSpPr>
        <p:grpSpPr>
          <a:xfrm>
            <a:off x="1053142" y="1189302"/>
            <a:ext cx="6772212" cy="1369127"/>
            <a:chOff x="1053142" y="1189302"/>
            <a:chExt cx="6772212" cy="1369127"/>
          </a:xfrm>
        </p:grpSpPr>
        <p:sp>
          <p:nvSpPr>
            <p:cNvPr id="16" name="正方形/長方形 15"/>
            <p:cNvSpPr/>
            <p:nvPr/>
          </p:nvSpPr>
          <p:spPr>
            <a:xfrm>
              <a:off x="1053142" y="1189302"/>
              <a:ext cx="6772212" cy="58735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小学校　体育（運動領域）　</a:t>
              </a:r>
              <a:endParaRPr kumimoji="1"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714891" y="1850543"/>
              <a:ext cx="57805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〔</a:t>
              </a:r>
              <a:r>
                <a:rPr kumimoji="1" lang="ja-JP" altLang="en-US" sz="4000" dirty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第３</a:t>
              </a:r>
              <a:r>
                <a:rPr kumimoji="1" lang="ja-JP" altLang="en-US" sz="4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学年及び第４学年</a:t>
              </a:r>
              <a:r>
                <a:rPr kumimoji="1" lang="en-US" altLang="ja-JP" sz="4000" dirty="0" smtClean="0"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〕</a:t>
              </a:r>
              <a:endPara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8" name="Rectangle 2">
            <a:extLst>
              <a:ext uri="{FF2B5EF4-FFF2-40B4-BE49-F238E27FC236}">
                <a16:creationId xmlns:a16="http://schemas.microsoft.com/office/drawing/2014/main" id="{85689F90-1D50-42BB-B4C4-1ADED7B13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304" y="3"/>
            <a:ext cx="9161304" cy="65227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61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7" y="1929981"/>
            <a:ext cx="4057678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★タオルを使って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トライ①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1382661" y="4661417"/>
            <a:ext cx="3197186" cy="1512009"/>
          </a:xfrm>
          <a:prstGeom prst="wedgeRoundRectCallout">
            <a:avLst>
              <a:gd name="adj1" fmla="val 70502"/>
              <a:gd name="adj2" fmla="val 909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上手にしぼることが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できるかな？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671844" y="2666831"/>
            <a:ext cx="8071804" cy="635235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・鉄棒をつかむようにタオルをにぎってみよう。</a:t>
            </a:r>
            <a:endParaRPr lang="en-US" altLang="ja-JP" kern="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・タオルを水でぬらしてしぼってみよう。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237" y="3799422"/>
            <a:ext cx="2266723" cy="27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7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6" y="2096260"/>
            <a:ext cx="4806137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★体を支える運動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02607" y="2857713"/>
            <a:ext cx="781274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・ひじをついたし</a:t>
            </a:r>
            <a:r>
              <a:rPr kumimoji="1" lang="ja-JP" altLang="en-US" sz="4000" dirty="0" err="1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せい</a:t>
            </a:r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で、○○秒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48640" y="3784597"/>
            <a:ext cx="2560321" cy="1512009"/>
          </a:xfrm>
          <a:prstGeom prst="wedgeRoundRectCallout">
            <a:avLst>
              <a:gd name="adj1" fmla="val 63328"/>
              <a:gd name="adj2" fmla="val 3205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背中をまっすぐ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のばすよ！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918633" y="1999925"/>
            <a:ext cx="798917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ささ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076" name="Picture 4" descr="C:\Users\28577\Desktop\図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059" y="3824853"/>
            <a:ext cx="4742993" cy="252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トライ②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7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17304" y="1991638"/>
            <a:ext cx="597723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★「ツバメ」のしせいから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218507" y="4167602"/>
            <a:ext cx="8796867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・鉄棒に上がったら、うでをのばして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うでの力で体をささえよう。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65519" y="5510265"/>
            <a:ext cx="8575455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・ツバメのしせいができたら、脚を前後にゆらしてみよう。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2625634" y="2860739"/>
            <a:ext cx="4258492" cy="1006058"/>
          </a:xfrm>
          <a:prstGeom prst="wedgeRoundRectCallout">
            <a:avLst>
              <a:gd name="adj1" fmla="val 58983"/>
              <a:gd name="adj2" fmla="val -36902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うでをまげないで、しっかり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のばすことが大事だよ！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351883" y="5149718"/>
            <a:ext cx="532243" cy="22832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あし</a:t>
            </a:r>
            <a:endParaRPr kumimoji="1" lang="en-US" altLang="ja-JP" sz="14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6146" name="Picture 2" descr="C:\Users\28577\Desktop\図１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206" y="1991638"/>
            <a:ext cx="1149531" cy="199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トライ③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0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871" y="2025052"/>
            <a:ext cx="5977233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★「コウモリ」のしせいから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31479" y="2786504"/>
            <a:ext cx="8812521" cy="14455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・コウモリのしせいができたら、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体を前後にゆらしてみよう。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00" y="4176629"/>
            <a:ext cx="2828505" cy="2518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角丸四角形吹き出し 13"/>
          <p:cNvSpPr/>
          <p:nvPr/>
        </p:nvSpPr>
        <p:spPr>
          <a:xfrm>
            <a:off x="331478" y="5003722"/>
            <a:ext cx="4596121" cy="864096"/>
          </a:xfrm>
          <a:prstGeom prst="wedgeRoundRectCallout">
            <a:avLst>
              <a:gd name="adj1" fmla="val 71592"/>
              <a:gd name="adj2" fmla="val 117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家の人や友だちに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ほじょをしてもらうといいね！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トライ④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31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38396" y="2102132"/>
            <a:ext cx="7085364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★「ふとん干し」のしせいから</a:t>
            </a:r>
            <a:endParaRPr kumimoji="1" lang="en-US" altLang="ja-JP" sz="4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-110193" y="4263801"/>
            <a:ext cx="7582542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・鉄棒におなかをかけて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       大きくゆれてみよう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3369" y="5442856"/>
            <a:ext cx="6969988" cy="7614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rgbClr val="7030A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・足をかかえてゆれてみよう</a:t>
            </a:r>
            <a:endParaRPr kumimoji="1" lang="en-US" altLang="ja-JP" sz="4000" dirty="0">
              <a:solidFill>
                <a:srgbClr val="7030A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731520" y="2982231"/>
            <a:ext cx="4950824" cy="864096"/>
          </a:xfrm>
          <a:prstGeom prst="wedgeRoundRectCallout">
            <a:avLst>
              <a:gd name="adj1" fmla="val 71592"/>
              <a:gd name="adj2" fmla="val 11788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家の人や友だちに</a:t>
            </a:r>
            <a:endParaRPr lang="en-US" altLang="ja-JP" sz="2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ほじょをしてもらうといいね！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395" y="2982231"/>
            <a:ext cx="1904714" cy="166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正方形/長方形 15"/>
          <p:cNvSpPr/>
          <p:nvPr/>
        </p:nvSpPr>
        <p:spPr>
          <a:xfrm>
            <a:off x="2741594" y="1996640"/>
            <a:ext cx="628624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ほ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09830" y="652273"/>
            <a:ext cx="8707036" cy="12777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トライ⑤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983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55789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571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77958" y="3845994"/>
            <a:ext cx="8170780" cy="265640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400" dirty="0"/>
          </a:p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en-US" altLang="ja-JP" sz="4800" dirty="0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44583" y="2039229"/>
            <a:ext cx="7447406" cy="93497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鉄棒運動で高まる体力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6595924" y="3015608"/>
            <a:ext cx="2153392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バランス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99571" y="2986432"/>
            <a:ext cx="2565698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体を支える力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563095" y="4049295"/>
            <a:ext cx="8027336" cy="53961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kumimoji="1" lang="ja-JP" altLang="en-US" sz="11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</a:t>
            </a:r>
            <a:r>
              <a:rPr kumimoji="1" lang="ja-JP" altLang="en-US" sz="10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じゅぎょう</a:t>
            </a:r>
            <a:endParaRPr kumimoji="1" lang="en-US" altLang="ja-JP" sz="10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28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24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家や授業以外にできる運動を考え、取り組んでみましょう</a:t>
            </a:r>
            <a:r>
              <a:rPr kumimoji="1" lang="en-US" altLang="ja-JP" sz="24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!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24123" y="708347"/>
            <a:ext cx="8707036" cy="12777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体力を高めるために　チャレンジ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CA599DD3-C61D-42AB-BA6C-2288A63DB1B2}"/>
              </a:ext>
            </a:extLst>
          </p:cNvPr>
          <p:cNvSpPr/>
          <p:nvPr/>
        </p:nvSpPr>
        <p:spPr>
          <a:xfrm>
            <a:off x="3252651" y="2980626"/>
            <a:ext cx="3141114" cy="79148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運動を続ける力</a:t>
            </a:r>
            <a:endParaRPr kumimoji="1" lang="en-US" altLang="ja-JP" sz="3200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973749" y="2974199"/>
            <a:ext cx="863440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ささ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282673" y="2954718"/>
            <a:ext cx="798917" cy="2283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err="1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つづ</a:t>
            </a:r>
            <a:endParaRPr kumimoji="1"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8487" y="5329644"/>
            <a:ext cx="707012" cy="1030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角丸四角形吹き出し 30"/>
          <p:cNvSpPr/>
          <p:nvPr/>
        </p:nvSpPr>
        <p:spPr>
          <a:xfrm>
            <a:off x="6621194" y="4521360"/>
            <a:ext cx="1835622" cy="703782"/>
          </a:xfrm>
          <a:prstGeom prst="wedgeRoundRectCallout">
            <a:avLst>
              <a:gd name="adj1" fmla="val -1225"/>
              <a:gd name="adj2" fmla="val 95084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家の人にそうだんして取り組めることを考えてみよう</a:t>
            </a:r>
            <a:r>
              <a:rPr lang="en-US" altLang="ja-JP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!</a:t>
            </a:r>
            <a:endParaRPr lang="ja-JP" altLang="en-US" sz="1400" dirty="0">
              <a:solidFill>
                <a:schemeClr val="tx1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583" y="5388672"/>
            <a:ext cx="813550" cy="855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角丸四角形吹き出し 17"/>
          <p:cNvSpPr/>
          <p:nvPr/>
        </p:nvSpPr>
        <p:spPr>
          <a:xfrm>
            <a:off x="1615393" y="4838481"/>
            <a:ext cx="1910370" cy="703782"/>
          </a:xfrm>
          <a:prstGeom prst="wedgeRoundRectCallout">
            <a:avLst>
              <a:gd name="adj1" fmla="val -36279"/>
              <a:gd name="adj2" fmla="val 86663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公園の鉄棒を使って練習しようかな？</a:t>
            </a:r>
          </a:p>
        </p:txBody>
      </p:sp>
      <p:pic>
        <p:nvPicPr>
          <p:cNvPr id="2050" name="Picture 2" descr="C:\Users\28577\Desktop\図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5" y="4551882"/>
            <a:ext cx="2457450" cy="18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09" y="3907962"/>
            <a:ext cx="8572277" cy="886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7523" y="963651"/>
            <a:ext cx="8280810" cy="73792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4000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学習カードについて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6098" y="1797695"/>
            <a:ext cx="8071804" cy="279118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1100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し　りょう　　　　　　　　　　　　　　　　　　　　　　　　　　　　　　　　　　　　　　　　　　　　　　　　　　　　　　　　　　　えら</a:t>
            </a:r>
            <a:endParaRPr lang="en-US" altLang="ja-JP" sz="1100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・資料を見て、できそうなことを自分で選んで取</a:t>
            </a:r>
            <a:endParaRPr lang="en-US" altLang="ja-JP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kern="0" dirty="0" err="1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</a:t>
            </a: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組んだり、家の人にそうだんしたりしながら学</a:t>
            </a:r>
            <a:endParaRPr lang="en-US" altLang="ja-JP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習を進めていきましょう。学習カードには、調べ</a:t>
            </a:r>
            <a:endParaRPr lang="en-US" altLang="ja-JP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kern="0" dirty="0" err="1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</a:t>
            </a: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分かったことや取り組んだこと、できたことな</a:t>
            </a:r>
            <a:endParaRPr lang="en-US" altLang="ja-JP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kern="0" dirty="0" err="1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どを</a:t>
            </a: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書いていきましょう。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27446" y="5013577"/>
            <a:ext cx="8071804" cy="116593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・学習カードには、やってみて感じたことや考えた</a:t>
            </a:r>
            <a:endParaRPr lang="en-US" altLang="ja-JP" kern="0" dirty="0">
              <a:solidFill>
                <a:sysClr val="windowText" lastClr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kern="0" dirty="0">
                <a:solidFill>
                  <a:sysClr val="windowText" lastClr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ことも書くようにしましょう。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32504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2666</TotalTime>
  <Words>489</Words>
  <Application>Microsoft Office PowerPoint</Application>
  <PresentationFormat>画面に合わせる (4:3)</PresentationFormat>
  <Paragraphs>79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9" baseType="lpstr">
      <vt:lpstr>AR Pゴシック体S</vt:lpstr>
      <vt:lpstr>HGP創英ﾌﾟﾚｾﾞﾝｽEB</vt:lpstr>
      <vt:lpstr>HGP創英角ｺﾞｼｯｸUB</vt:lpstr>
      <vt:lpstr>HGS創英角ｺﾞｼｯｸUB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207</cp:revision>
  <cp:lastPrinted>2020-09-28T02:16:43Z</cp:lastPrinted>
  <dcterms:created xsi:type="dcterms:W3CDTF">2019-05-07T09:33:23Z</dcterms:created>
  <dcterms:modified xsi:type="dcterms:W3CDTF">2020-12-23T09:52:13Z</dcterms:modified>
</cp:coreProperties>
</file>