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341" r:id="rId2"/>
    <p:sldId id="327" r:id="rId3"/>
    <p:sldId id="328" r:id="rId4"/>
    <p:sldId id="329" r:id="rId5"/>
    <p:sldId id="330" r:id="rId6"/>
    <p:sldId id="331" r:id="rId7"/>
    <p:sldId id="332" r:id="rId8"/>
  </p:sldIdLst>
  <p:sldSz cx="9144000" cy="6858000" type="screen4x3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BD2"/>
    <a:srgbClr val="FF99FF"/>
    <a:srgbClr val="FF3399"/>
    <a:srgbClr val="FD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6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BD9C5-421D-490F-838D-3D94E51CFDF1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C4A6A-2456-425A-90C6-A8C95D8DBB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876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1582" cy="495348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5FBD121F-19E0-4D63-8EE5-CB4DDC548DEF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5075"/>
            <a:ext cx="4440237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0727" tIns="45363" rIns="90727" bIns="4536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21582" cy="495347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679BA96C-3BB3-4ED6-B43F-46F5610AB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0938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63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634">
                <a:defRPr/>
              </a:pPr>
              <a:t>1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1522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0938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63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634">
                <a:defRPr/>
              </a:pPr>
              <a:t>2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7675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0938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63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634">
                <a:defRPr/>
              </a:pPr>
              <a:t>3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8214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0938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63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634">
                <a:defRPr/>
              </a:pPr>
              <a:t>4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5171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0938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63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634">
                <a:defRPr/>
              </a:pPr>
              <a:t>5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5925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0938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63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634">
                <a:defRPr/>
              </a:pPr>
              <a:t>6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0035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0938" y="1235075"/>
            <a:ext cx="44402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63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634">
                <a:defRPr/>
              </a:pPr>
              <a:t>7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016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9B4-FE3D-46E7-BA8A-5E955373D974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48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7234-8D0C-4BDF-A135-B3E5D946F9C8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2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E73-DD5A-4EF3-BD9D-431A0BCFC66E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9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FB7A-FB65-40F0-AF6E-6D01B90AB162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1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5D51-73D9-47FA-AC2A-3143C4968F6F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B49-21B3-461C-BC2A-20D6B0FDA386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60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B35-1D90-44B7-8C20-EA9BAAE43785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3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E42-AAA8-4095-B1B1-74331AD8F7A7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83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14C4-2AB1-4B42-BE2C-5E524FEAD5D2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2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0068-C949-4E9C-9CDA-9A2AD3A349D3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7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00B-6BE8-4EAE-AF8E-A90EE6295AB5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6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2F2B-1FE5-482C-B762-C8819CDC24AD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902443" y="2762261"/>
            <a:ext cx="7073607" cy="231925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器械運動</a:t>
            </a:r>
            <a:endParaRPr kumimoji="1" lang="en-US" altLang="ja-JP" sz="66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endParaRPr kumimoji="1" lang="en-US" altLang="ja-JP" sz="8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r>
              <a:rPr kumimoji="1" lang="ja-JP" altLang="en-US" sz="6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「鉄棒運動」</a:t>
            </a:r>
            <a:endParaRPr kumimoji="1" lang="en-US" altLang="ja-JP" sz="66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810456" y="3859974"/>
            <a:ext cx="1597834" cy="22832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err="1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てつ</a:t>
            </a:r>
            <a:r>
              <a:rPr kumimoji="1" lang="ja-JP" altLang="en-US" sz="1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ぼう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947617" y="2753342"/>
            <a:ext cx="1349639" cy="22832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き　　　　　かい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4137" y="5429663"/>
            <a:ext cx="8320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kumimoji="1"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思考力、判断力、表現力等編</a:t>
            </a:r>
            <a:r>
              <a:rPr kumimoji="1" lang="en-US" altLang="ja-JP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endParaRPr kumimoji="1" lang="ja-JP" altLang="en-US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624" y="1960050"/>
            <a:ext cx="1271933" cy="349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グループ化 13"/>
          <p:cNvGrpSpPr/>
          <p:nvPr/>
        </p:nvGrpSpPr>
        <p:grpSpPr>
          <a:xfrm>
            <a:off x="1053142" y="1189302"/>
            <a:ext cx="6772212" cy="1349759"/>
            <a:chOff x="1053142" y="1189302"/>
            <a:chExt cx="6772212" cy="1349759"/>
          </a:xfrm>
        </p:grpSpPr>
        <p:sp>
          <p:nvSpPr>
            <p:cNvPr id="15" name="正方形/長方形 14"/>
            <p:cNvSpPr/>
            <p:nvPr/>
          </p:nvSpPr>
          <p:spPr>
            <a:xfrm>
              <a:off x="1053142" y="1189302"/>
              <a:ext cx="6772212" cy="5873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小学校　体育（運動領域）　</a:t>
              </a:r>
              <a:endParaRPr kumimoji="1" lang="en-US" altLang="ja-JP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700874" y="1831175"/>
              <a:ext cx="58069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〔</a:t>
              </a:r>
              <a:r>
                <a:rPr kumimoji="1" lang="ja-JP" altLang="en-US" sz="4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第３</a:t>
              </a:r>
              <a:r>
                <a:rPr kumimoji="1" lang="ja-JP" altLang="en-US" sz="40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学年及び第４学年</a:t>
              </a:r>
              <a:r>
                <a:rPr kumimoji="1" lang="en-US" altLang="ja-JP" sz="40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〕</a:t>
              </a:r>
              <a:endParaRPr kumimoji="1"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17" name="Rectangle 2">
            <a:extLst>
              <a:ext uri="{FF2B5EF4-FFF2-40B4-BE49-F238E27FC236}">
                <a16:creationId xmlns:a16="http://schemas.microsoft.com/office/drawing/2014/main" id="{8BDAC8BA-0B5F-4470-A58B-83B5B188D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605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92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648902" y="2257977"/>
            <a:ext cx="7149624" cy="51646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★自分に合った練習の仕方を選ぼう！</a:t>
            </a:r>
          </a:p>
          <a:p>
            <a:pPr algn="ctr"/>
            <a:endParaRPr kumimoji="1" lang="en-US" altLang="ja-JP" sz="20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96012" y="652273"/>
            <a:ext cx="8734671" cy="12777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　自分の課題に取り組もう</a:t>
            </a:r>
            <a:endParaRPr kumimoji="1" lang="en-US" altLang="ja-JP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787795" y="808441"/>
            <a:ext cx="1092952" cy="2283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　　 だい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493044" y="2011930"/>
            <a:ext cx="1131207" cy="99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れんしゅう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948586" y="1947701"/>
            <a:ext cx="669836" cy="228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しかた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985" y="3102440"/>
            <a:ext cx="4546772" cy="3410079"/>
          </a:xfrm>
          <a:prstGeom prst="rect">
            <a:avLst/>
          </a:prstGeom>
        </p:spPr>
      </p:pic>
      <p:sp>
        <p:nvSpPr>
          <p:cNvPr id="13" name="角丸四角形吹き出し 12"/>
          <p:cNvSpPr/>
          <p:nvPr/>
        </p:nvSpPr>
        <p:spPr>
          <a:xfrm>
            <a:off x="6038828" y="2774444"/>
            <a:ext cx="2895643" cy="1556256"/>
          </a:xfrm>
          <a:prstGeom prst="wedgeRoundRectCallout">
            <a:avLst>
              <a:gd name="adj1" fmla="val -53589"/>
              <a:gd name="adj2" fmla="val 79873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鉄棒にタオルなどを</a:t>
            </a:r>
            <a:endParaRPr lang="en-US" altLang="ja-JP" sz="2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まくと、回りやすくなるよ！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5942757" y="1943736"/>
            <a:ext cx="489067" cy="232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えら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711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877075" y="2610647"/>
            <a:ext cx="6300538" cy="51646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①手をつくところや着地するところに</a:t>
            </a:r>
            <a:endParaRPr kumimoji="1" lang="en-US" altLang="ja-JP" sz="32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しるしをつけて練習してみよう！　</a:t>
            </a:r>
          </a:p>
          <a:p>
            <a:pPr algn="ctr"/>
            <a:endParaRPr kumimoji="1" lang="en-US" altLang="ja-JP" sz="20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96012" y="652273"/>
            <a:ext cx="8734671" cy="12777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　自分の課題に取り組もう</a:t>
            </a:r>
            <a:endParaRPr kumimoji="1" lang="en-US" altLang="ja-JP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787795" y="808441"/>
            <a:ext cx="1092952" cy="2283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　　 だい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121415" y="1977455"/>
            <a:ext cx="845102" cy="156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ちゃくち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4098" name="Picture 2" descr="C:\Users\28577\Desktop\鉄棒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964" y="3279100"/>
            <a:ext cx="4349107" cy="325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3840047" y="2610647"/>
            <a:ext cx="987236" cy="164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れんしゅう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7" name="角丸四角形吹き出し 16"/>
          <p:cNvSpPr/>
          <p:nvPr/>
        </p:nvSpPr>
        <p:spPr>
          <a:xfrm>
            <a:off x="6457950" y="3433007"/>
            <a:ext cx="2075884" cy="700694"/>
          </a:xfrm>
          <a:prstGeom prst="wedgeRoundRectCallout">
            <a:avLst>
              <a:gd name="adj1" fmla="val -81583"/>
              <a:gd name="adj2" fmla="val 46742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手をつくところ</a:t>
            </a:r>
            <a:endParaRPr lang="en-US" altLang="ja-JP" sz="2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8" name="角丸四角形吹き出し 17"/>
          <p:cNvSpPr/>
          <p:nvPr/>
        </p:nvSpPr>
        <p:spPr>
          <a:xfrm>
            <a:off x="461615" y="5594759"/>
            <a:ext cx="2181355" cy="700694"/>
          </a:xfrm>
          <a:prstGeom prst="wedgeRoundRectCallout">
            <a:avLst>
              <a:gd name="adj1" fmla="val 131738"/>
              <a:gd name="adj2" fmla="val 5728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着地するところ</a:t>
            </a:r>
            <a:endParaRPr lang="en-US" altLang="ja-JP" sz="2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783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09268" y="2131298"/>
            <a:ext cx="3087075" cy="51646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（例）前回り下り</a:t>
            </a:r>
            <a:endParaRPr kumimoji="1" lang="en-US" altLang="ja-JP" sz="28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96012" y="652273"/>
            <a:ext cx="8734671" cy="12777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　自分の課題に取り組もう</a:t>
            </a:r>
            <a:endParaRPr kumimoji="1" lang="en-US" altLang="ja-JP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787795" y="808441"/>
            <a:ext cx="1092952" cy="2283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　　 だい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642" y="1967731"/>
            <a:ext cx="2999100" cy="3998800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400586" y="1954378"/>
            <a:ext cx="669836" cy="228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err="1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れい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減算 8"/>
          <p:cNvSpPr/>
          <p:nvPr/>
        </p:nvSpPr>
        <p:spPr>
          <a:xfrm rot="524022">
            <a:off x="2971801" y="5291207"/>
            <a:ext cx="2734896" cy="48223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形吹き出し 10"/>
          <p:cNvSpPr/>
          <p:nvPr/>
        </p:nvSpPr>
        <p:spPr>
          <a:xfrm>
            <a:off x="5739998" y="2131298"/>
            <a:ext cx="2908746" cy="1889504"/>
          </a:xfrm>
          <a:prstGeom prst="wedgeEllipseCallout">
            <a:avLst>
              <a:gd name="adj1" fmla="val -83011"/>
              <a:gd name="adj2" fmla="val 112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ラインより手前に足がつくように下りよう。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656319" y="6057952"/>
            <a:ext cx="8448856" cy="25006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鉄棒の真下にラインを引いて、ラインの手前に下りる。</a:t>
            </a:r>
            <a:endParaRPr kumimoji="1" lang="en-US" altLang="ja-JP" sz="20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36111" y="5733759"/>
            <a:ext cx="1045911" cy="301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err="1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てつぼう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748723" y="5762178"/>
            <a:ext cx="803111" cy="250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ました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89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809897" y="2287530"/>
            <a:ext cx="8063170" cy="51646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②家の</a:t>
            </a:r>
            <a:r>
              <a:rPr kumimoji="1" lang="ja-JP" altLang="en-US" sz="32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人や友達と</a:t>
            </a:r>
            <a:r>
              <a:rPr kumimoji="1" lang="ja-JP" altLang="en-US" sz="3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いっしょに練習してみよう！</a:t>
            </a:r>
          </a:p>
          <a:p>
            <a:pPr algn="ctr"/>
            <a:endParaRPr kumimoji="1" lang="en-US" altLang="ja-JP" sz="20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96012" y="652273"/>
            <a:ext cx="8734671" cy="12777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　自分の課題に取り組もう</a:t>
            </a:r>
            <a:endParaRPr kumimoji="1" lang="en-US" altLang="ja-JP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787795" y="808441"/>
            <a:ext cx="1092952" cy="2283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　　 だい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660338" y="2004988"/>
            <a:ext cx="949468" cy="141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れんしゅう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987029" y="1991042"/>
            <a:ext cx="787701" cy="190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ともだち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049911" y="2837222"/>
            <a:ext cx="3874237" cy="51646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</a:t>
            </a:r>
            <a:r>
              <a:rPr kumimoji="1"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例）</a:t>
            </a:r>
            <a:r>
              <a:rPr kumimoji="1" lang="ja-JP" altLang="en-US" sz="2800" dirty="0" err="1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ほじょさか</a:t>
            </a:r>
            <a:r>
              <a:rPr kumimoji="1"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上がり</a:t>
            </a:r>
            <a:endParaRPr kumimoji="1" lang="en-US" altLang="ja-JP" sz="32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180969" y="2702606"/>
            <a:ext cx="669836" cy="228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err="1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れい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106" y="3386914"/>
            <a:ext cx="4446083" cy="3334562"/>
          </a:xfrm>
          <a:prstGeom prst="rect">
            <a:avLst/>
          </a:prstGeom>
        </p:spPr>
      </p:pic>
      <p:sp>
        <p:nvSpPr>
          <p:cNvPr id="21" name="円形吹き出し 20"/>
          <p:cNvSpPr/>
          <p:nvPr/>
        </p:nvSpPr>
        <p:spPr>
          <a:xfrm>
            <a:off x="396431" y="3666391"/>
            <a:ext cx="3026037" cy="1889504"/>
          </a:xfrm>
          <a:prstGeom prst="wedgeEllipseCallout">
            <a:avLst>
              <a:gd name="adj1" fmla="val 65947"/>
              <a:gd name="adj2" fmla="val 2435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鉄棒にこしを近づけてまわってみよう。</a:t>
            </a:r>
          </a:p>
        </p:txBody>
      </p:sp>
    </p:spTree>
    <p:extLst>
      <p:ext uri="{BB962C8B-B14F-4D97-AF65-F5344CB8AC3E}">
        <p14:creationId xmlns:p14="http://schemas.microsoft.com/office/powerpoint/2010/main" val="38367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96012" y="2363652"/>
            <a:ext cx="8063170" cy="51646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★自分の技のでき</a:t>
            </a:r>
            <a:r>
              <a:rPr kumimoji="1" lang="ja-JP" altLang="en-US" sz="3200" dirty="0" err="1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ばえを</a:t>
            </a:r>
            <a:r>
              <a:rPr kumimoji="1" lang="ja-JP" altLang="en-US" sz="3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たしかめてみよう！</a:t>
            </a:r>
          </a:p>
          <a:p>
            <a:pPr algn="ctr"/>
            <a:endParaRPr kumimoji="1" lang="en-US" altLang="ja-JP" sz="20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96012" y="652273"/>
            <a:ext cx="8734671" cy="12777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　自分の課題に取り組もう</a:t>
            </a:r>
            <a:endParaRPr kumimoji="1" lang="en-US" altLang="ja-JP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800857" y="808441"/>
            <a:ext cx="1092952" cy="2283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　　 だい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002874" y="2067265"/>
            <a:ext cx="669836" cy="228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わざ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6255740" y="3324522"/>
            <a:ext cx="2461819" cy="935565"/>
          </a:xfrm>
          <a:prstGeom prst="wedgeRoundRectCallout">
            <a:avLst>
              <a:gd name="adj1" fmla="val -1225"/>
              <a:gd name="adj2" fmla="val 95084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学習</a:t>
            </a:r>
            <a:r>
              <a:rPr lang="ja-JP" altLang="en-US" sz="2400" dirty="0">
                <a:solidFill>
                  <a:schemeClr val="tx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カード</a:t>
            </a:r>
            <a:r>
              <a:rPr lang="ja-JP" altLang="en-US" sz="2400" dirty="0" smtClean="0">
                <a:solidFill>
                  <a:schemeClr val="tx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に</a:t>
            </a:r>
            <a:endParaRPr lang="en-US" altLang="ja-JP" sz="2400" dirty="0" smtClean="0">
              <a:solidFill>
                <a:schemeClr val="tx1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書いて</a:t>
            </a:r>
            <a:r>
              <a:rPr lang="ja-JP" altLang="en-US" sz="2400" dirty="0">
                <a:solidFill>
                  <a:schemeClr val="tx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みよう！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4644199"/>
            <a:ext cx="974136" cy="141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正方形/長方形 17"/>
          <p:cNvSpPr/>
          <p:nvPr/>
        </p:nvSpPr>
        <p:spPr>
          <a:xfrm>
            <a:off x="670317" y="3150232"/>
            <a:ext cx="4637522" cy="51646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○技の名前</a:t>
            </a:r>
            <a:r>
              <a:rPr kumimoji="1" lang="ja-JP" altLang="en-US" sz="3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</a:p>
          <a:p>
            <a:endParaRPr kumimoji="1" lang="en-US" altLang="ja-JP" sz="20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953491" y="2907910"/>
            <a:ext cx="669836" cy="228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わざ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70317" y="3999651"/>
            <a:ext cx="5585423" cy="51646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○たしかめた方法</a:t>
            </a:r>
            <a:endParaRPr kumimoji="1" lang="en-US" altLang="ja-JP" sz="28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kumimoji="1"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例　・着地するところにしるしをつけた　　　</a:t>
            </a:r>
          </a:p>
          <a:p>
            <a:endParaRPr kumimoji="1" lang="en-US" altLang="ja-JP" sz="20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70317" y="6063354"/>
            <a:ext cx="4637522" cy="51646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○技の</a:t>
            </a:r>
            <a:r>
              <a:rPr kumimoji="1" lang="ja-JP" altLang="en-US" sz="2800" dirty="0" err="1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できばえ</a:t>
            </a:r>
            <a:r>
              <a:rPr kumimoji="1"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・感想</a:t>
            </a:r>
            <a:r>
              <a:rPr kumimoji="1" lang="ja-JP" altLang="en-US" sz="3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</a:p>
          <a:p>
            <a:endParaRPr kumimoji="1" lang="en-US" altLang="ja-JP" sz="20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800206" y="3971203"/>
            <a:ext cx="850660" cy="210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ちゃくち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086755" y="5786712"/>
            <a:ext cx="850660" cy="247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かんそう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102363" y="3971203"/>
            <a:ext cx="600602" cy="228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err="1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れい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953491" y="5786712"/>
            <a:ext cx="669836" cy="228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わざ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798213" y="4527524"/>
            <a:ext cx="6005287" cy="51646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en-US" altLang="ja-JP" sz="28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kumimoji="1"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・動画をとって自分の動きをたしかめた　　　</a:t>
            </a:r>
          </a:p>
          <a:p>
            <a:endParaRPr kumimoji="1" lang="en-US" altLang="ja-JP" sz="20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798213" y="5043991"/>
            <a:ext cx="6005287" cy="51646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en-US" altLang="ja-JP" sz="28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kumimoji="1"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・家の人や友達に見てもらった　　　</a:t>
            </a:r>
          </a:p>
          <a:p>
            <a:endParaRPr kumimoji="1" lang="en-US" altLang="ja-JP" sz="20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2577550" y="3408340"/>
            <a:ext cx="934535" cy="197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err="1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ほうほう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1822050" y="4529181"/>
            <a:ext cx="850660" cy="210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どうが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989078" y="5032077"/>
            <a:ext cx="850660" cy="210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ともだち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756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96012" y="652273"/>
            <a:ext cx="8734671" cy="12777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　技のポイントを友達に伝えよう</a:t>
            </a:r>
            <a:endParaRPr kumimoji="1" lang="en-US" altLang="ja-JP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6255740" y="3324522"/>
            <a:ext cx="2461819" cy="935565"/>
          </a:xfrm>
          <a:prstGeom prst="wedgeRoundRectCallout">
            <a:avLst>
              <a:gd name="adj1" fmla="val -1225"/>
              <a:gd name="adj2" fmla="val 95084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学習</a:t>
            </a:r>
            <a:r>
              <a:rPr lang="ja-JP" altLang="en-US" sz="2400" dirty="0">
                <a:solidFill>
                  <a:schemeClr val="tx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カード</a:t>
            </a:r>
            <a:r>
              <a:rPr lang="ja-JP" altLang="en-US" sz="2400" dirty="0" smtClean="0">
                <a:solidFill>
                  <a:schemeClr val="tx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に</a:t>
            </a:r>
            <a:endParaRPr lang="en-US" altLang="ja-JP" sz="2400" dirty="0" smtClean="0">
              <a:solidFill>
                <a:schemeClr val="tx1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書いて</a:t>
            </a:r>
            <a:r>
              <a:rPr lang="ja-JP" altLang="en-US" sz="2400" dirty="0">
                <a:solidFill>
                  <a:schemeClr val="tx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みよう！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520693" y="2086245"/>
            <a:ext cx="862853" cy="22832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わざ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813532" y="776175"/>
            <a:ext cx="1092952" cy="2283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とも　  </a:t>
            </a:r>
            <a:r>
              <a:rPr kumimoji="1" lang="ja-JP" altLang="en-US" sz="1400" dirty="0" err="1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だち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70317" y="3164028"/>
            <a:ext cx="4637522" cy="51646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○技の名前</a:t>
            </a:r>
            <a:r>
              <a:rPr kumimoji="1" lang="ja-JP" altLang="en-US" sz="3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</a:p>
          <a:p>
            <a:endParaRPr kumimoji="1" lang="en-US" altLang="ja-JP" sz="20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70317" y="4619061"/>
            <a:ext cx="6037213" cy="51646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○できるようになるためのポイント</a:t>
            </a:r>
          </a:p>
          <a:p>
            <a:pPr algn="ctr"/>
            <a:endParaRPr kumimoji="1" lang="en-US" altLang="ja-JP" sz="20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31314" y="2403683"/>
            <a:ext cx="9012686" cy="51646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★技ができるようになるポイントを友達に伝えよう！</a:t>
            </a:r>
          </a:p>
          <a:p>
            <a:pPr algn="ctr"/>
            <a:endParaRPr kumimoji="1" lang="en-US" altLang="ja-JP" sz="20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4644199"/>
            <a:ext cx="974136" cy="141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828294" y="2904389"/>
            <a:ext cx="862853" cy="22832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わざ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926524" y="2086245"/>
            <a:ext cx="831766" cy="255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ともだち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259720" y="776175"/>
            <a:ext cx="1092952" cy="2283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わざ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60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2892</TotalTime>
  <Words>380</Words>
  <Application>Microsoft Office PowerPoint</Application>
  <PresentationFormat>画面に合わせる (4:3)</PresentationFormat>
  <Paragraphs>87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7" baseType="lpstr">
      <vt:lpstr>AR Pゴシック体S</vt:lpstr>
      <vt:lpstr>HGP創英ﾌﾟﾚｾﾞﾝｽEB</vt:lpstr>
      <vt:lpstr>HGP創英角ｺﾞｼｯｸUB</vt:lpstr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</dc:creator>
  <cp:lastModifiedBy>m</cp:lastModifiedBy>
  <cp:revision>208</cp:revision>
  <cp:lastPrinted>2020-09-28T02:16:43Z</cp:lastPrinted>
  <dcterms:created xsi:type="dcterms:W3CDTF">2019-05-07T09:33:23Z</dcterms:created>
  <dcterms:modified xsi:type="dcterms:W3CDTF">2020-12-23T09:49:44Z</dcterms:modified>
</cp:coreProperties>
</file>