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5"/>
  </p:handoutMasterIdLst>
  <p:sldIdLst>
    <p:sldId id="256" r:id="rId2"/>
    <p:sldId id="257" r:id="rId3"/>
    <p:sldId id="258" r:id="rId4"/>
    <p:sldId id="259" r:id="rId5"/>
    <p:sldId id="260" r:id="rId6"/>
    <p:sldId id="261" r:id="rId7"/>
    <p:sldId id="272" r:id="rId8"/>
    <p:sldId id="273" r:id="rId9"/>
    <p:sldId id="274" r:id="rId10"/>
    <p:sldId id="275" r:id="rId11"/>
    <p:sldId id="262" r:id="rId12"/>
    <p:sldId id="264" r:id="rId13"/>
    <p:sldId id="266" r:id="rId14"/>
    <p:sldId id="271" r:id="rId15"/>
    <p:sldId id="267" r:id="rId16"/>
    <p:sldId id="268" r:id="rId17"/>
    <p:sldId id="269" r:id="rId18"/>
    <p:sldId id="286" r:id="rId19"/>
    <p:sldId id="278" r:id="rId20"/>
    <p:sldId id="279" r:id="rId21"/>
    <p:sldId id="280" r:id="rId22"/>
    <p:sldId id="282" r:id="rId23"/>
    <p:sldId id="287" r:id="rId24"/>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奈良県" initials="N" lastIdx="0" clrIdx="0">
    <p:extLst>
      <p:ext uri="{19B8F6BF-5375-455C-9EA6-DF929625EA0E}">
        <p15:presenceInfo xmlns:p15="http://schemas.microsoft.com/office/powerpoint/2012/main" userId="奈良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snapToGrid="0">
      <p:cViewPr varScale="1">
        <p:scale>
          <a:sx n="69" d="100"/>
          <a:sy n="69" d="100"/>
        </p:scale>
        <p:origin x="4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1691B5A5-CF3C-447D-8708-4B20CEE0CCA0}" type="datetimeFigureOut">
              <a:rPr kumimoji="1" lang="ja-JP" altLang="en-US" smtClean="0"/>
              <a:t>2020/12/18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992D3032-CDC5-4D82-9915-B608BB3DDF33}" type="slidenum">
              <a:rPr kumimoji="1" lang="ja-JP" altLang="en-US" smtClean="0"/>
              <a:t>‹#›</a:t>
            </a:fld>
            <a:endParaRPr kumimoji="1" lang="ja-JP" altLang="en-US"/>
          </a:p>
        </p:txBody>
      </p:sp>
    </p:spTree>
    <p:extLst>
      <p:ext uri="{BB962C8B-B14F-4D97-AF65-F5344CB8AC3E}">
        <p14:creationId xmlns:p14="http://schemas.microsoft.com/office/powerpoint/2010/main" val="8293447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425675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9621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23207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171361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6343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3630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31152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1051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107815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94434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2235AE-CB31-499D-B4C9-C119F20E9EAE}" type="datetimeFigureOut">
              <a:rPr kumimoji="1" lang="ja-JP" altLang="en-US" smtClean="0"/>
              <a:t>2020/12/18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143455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235AE-CB31-499D-B4C9-C119F20E9EAE}" type="datetimeFigureOut">
              <a:rPr kumimoji="1" lang="ja-JP" altLang="en-US" smtClean="0"/>
              <a:t>2020/12/18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792AB-6439-4551-9702-E601F48B7892}" type="slidenum">
              <a:rPr kumimoji="1" lang="ja-JP" altLang="en-US" smtClean="0"/>
              <a:t>‹#›</a:t>
            </a:fld>
            <a:endParaRPr kumimoji="1" lang="ja-JP" altLang="en-US"/>
          </a:p>
        </p:txBody>
      </p:sp>
    </p:spTree>
    <p:extLst>
      <p:ext uri="{BB962C8B-B14F-4D97-AF65-F5344CB8AC3E}">
        <p14:creationId xmlns:p14="http://schemas.microsoft.com/office/powerpoint/2010/main" val="3985964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hyperlink" Target="https://youtu.be/Af02UT0A5qM" TargetMode="External"/><Relationship Id="rId1" Type="http://schemas.openxmlformats.org/officeDocument/2006/relationships/slideLayout" Target="../slideLayouts/slideLayout2.xml"/><Relationship Id="rId6" Type="http://schemas.openxmlformats.org/officeDocument/2006/relationships/hyperlink" Target="https://youtu.be/JwnppJP8INE" TargetMode="External"/><Relationship Id="rId5" Type="http://schemas.openxmlformats.org/officeDocument/2006/relationships/image" Target="../media/image5.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EdbtTZtNMK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c3U9jiY0tc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youtu.be/svvjcCr9uA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hyperlink" Target="https://youtu.be/5B4nbAsjUFs"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youtu.be/ylbFdse_GZ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fazMHS3mpc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i3IbdR1Vp3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56823"/>
          </a:xfrm>
          <a:solidFill>
            <a:srgbClr val="FFC000"/>
          </a:solidFill>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サブタイトル 2"/>
          <p:cNvSpPr>
            <a:spLocks noGrp="1"/>
          </p:cNvSpPr>
          <p:nvPr>
            <p:ph type="subTitle" idx="1"/>
          </p:nvPr>
        </p:nvSpPr>
        <p:spPr>
          <a:xfrm>
            <a:off x="1524000" y="1066795"/>
            <a:ext cx="9144000" cy="1429269"/>
          </a:xfrm>
        </p:spPr>
        <p:txBody>
          <a:bodyPr>
            <a:noAutofit/>
          </a:bodyPr>
          <a:lstStyle/>
          <a:p>
            <a:pPr>
              <a:lnSpc>
                <a:spcPct val="100000"/>
              </a:lnSpc>
            </a:pPr>
            <a:r>
              <a:rPr kumimoji="1" lang="ja-JP" altLang="en-US" sz="3600" b="1" dirty="0" smtClean="0">
                <a:latin typeface="HGP創英角ｺﾞｼｯｸUB" panose="020B0900000000000000" pitchFamily="50" charset="-128"/>
                <a:ea typeface="HGP創英角ｺﾞｼｯｸUB" panose="020B0900000000000000" pitchFamily="50" charset="-128"/>
              </a:rPr>
              <a:t>高等学校　保健体育（科目体育）</a:t>
            </a:r>
            <a:endParaRPr kumimoji="1" lang="en-US" altLang="ja-JP" sz="3600" b="1" dirty="0" smtClean="0">
              <a:latin typeface="HGP創英角ｺﾞｼｯｸUB" panose="020B0900000000000000" pitchFamily="50" charset="-128"/>
              <a:ea typeface="HGP創英角ｺﾞｼｯｸUB" panose="020B0900000000000000" pitchFamily="50" charset="-128"/>
            </a:endParaRPr>
          </a:p>
          <a:p>
            <a:r>
              <a:rPr kumimoji="1" lang="en-US" altLang="ja-JP" sz="3600" b="1" dirty="0" smtClean="0">
                <a:latin typeface="HGP創英角ｺﾞｼｯｸUB" panose="020B0900000000000000" pitchFamily="50" charset="-128"/>
                <a:ea typeface="HGP創英角ｺﾞｼｯｸUB" panose="020B0900000000000000" pitchFamily="50" charset="-128"/>
              </a:rPr>
              <a:t>〔</a:t>
            </a:r>
            <a:r>
              <a:rPr kumimoji="1" lang="ja-JP" altLang="en-US" sz="3600" b="1" dirty="0" smtClean="0">
                <a:latin typeface="HGP創英角ｺﾞｼｯｸUB" panose="020B0900000000000000" pitchFamily="50" charset="-128"/>
                <a:ea typeface="HGP創英角ｺﾞｼｯｸUB" panose="020B0900000000000000" pitchFamily="50" charset="-128"/>
              </a:rPr>
              <a:t>入学年次の次の年次以降</a:t>
            </a:r>
            <a:r>
              <a:rPr kumimoji="1" lang="en-US" altLang="ja-JP" sz="3600" b="1" dirty="0" smtClean="0">
                <a:latin typeface="HGP創英角ｺﾞｼｯｸUB" panose="020B0900000000000000" pitchFamily="50" charset="-128"/>
                <a:ea typeface="HGP創英角ｺﾞｼｯｸUB" panose="020B0900000000000000" pitchFamily="50" charset="-128"/>
              </a:rPr>
              <a:t>〕</a:t>
            </a:r>
            <a:endParaRPr kumimoji="1" lang="ja-JP" altLang="en-US" sz="3600" b="1" dirty="0">
              <a:latin typeface="HGP創英角ｺﾞｼｯｸUB" panose="020B0900000000000000" pitchFamily="50" charset="-128"/>
              <a:ea typeface="HGP創英角ｺﾞｼｯｸUB" panose="020B0900000000000000" pitchFamily="50" charset="-128"/>
            </a:endParaRPr>
          </a:p>
        </p:txBody>
      </p:sp>
      <p:sp>
        <p:nvSpPr>
          <p:cNvPr id="4" name="サブタイトル 2"/>
          <p:cNvSpPr txBox="1">
            <a:spLocks/>
          </p:cNvSpPr>
          <p:nvPr/>
        </p:nvSpPr>
        <p:spPr>
          <a:xfrm>
            <a:off x="1524000" y="3084736"/>
            <a:ext cx="9144000" cy="1343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3600" dirty="0"/>
          </a:p>
        </p:txBody>
      </p:sp>
      <p:sp>
        <p:nvSpPr>
          <p:cNvPr id="5" name="サブタイトル 2"/>
          <p:cNvSpPr txBox="1">
            <a:spLocks/>
          </p:cNvSpPr>
          <p:nvPr/>
        </p:nvSpPr>
        <p:spPr>
          <a:xfrm>
            <a:off x="404949" y="2496064"/>
            <a:ext cx="11443061" cy="21636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5400" dirty="0" smtClean="0">
                <a:latin typeface="HGP創英角ｺﾞｼｯｸUB" panose="020B0900000000000000" pitchFamily="50" charset="-128"/>
                <a:ea typeface="HGP創英角ｺﾞｼｯｸUB" panose="020B0900000000000000" pitchFamily="50" charset="-128"/>
              </a:rPr>
              <a:t>陸上競技：投種目</a:t>
            </a:r>
            <a:endParaRPr lang="en-US" altLang="ja-JP" sz="5400" dirty="0" smtClean="0">
              <a:latin typeface="HGP創英角ｺﾞｼｯｸUB" panose="020B0900000000000000" pitchFamily="50" charset="-128"/>
              <a:ea typeface="HGP創英角ｺﾞｼｯｸUB" panose="020B0900000000000000" pitchFamily="50" charset="-128"/>
            </a:endParaRPr>
          </a:p>
          <a:p>
            <a:r>
              <a:rPr lang="ja-JP" altLang="en-US" sz="8800" dirty="0" smtClean="0">
                <a:latin typeface="HGP創英角ｺﾞｼｯｸUB" panose="020B0900000000000000" pitchFamily="50" charset="-128"/>
                <a:ea typeface="HGP創英角ｺﾞｼｯｸUB" panose="020B0900000000000000" pitchFamily="50" charset="-128"/>
              </a:rPr>
              <a:t>「砲丸投げ・やり投げ」</a:t>
            </a:r>
            <a:endParaRPr lang="ja-JP" altLang="en-US" sz="8800" dirty="0">
              <a:latin typeface="HGP創英角ｺﾞｼｯｸUB" panose="020B0900000000000000" pitchFamily="50" charset="-128"/>
              <a:ea typeface="HGP創英角ｺﾞｼｯｸUB" panose="020B0900000000000000" pitchFamily="50" charset="-128"/>
            </a:endParaRPr>
          </a:p>
        </p:txBody>
      </p:sp>
      <p:sp>
        <p:nvSpPr>
          <p:cNvPr id="6" name="サブタイトル 2"/>
          <p:cNvSpPr txBox="1">
            <a:spLocks/>
          </p:cNvSpPr>
          <p:nvPr/>
        </p:nvSpPr>
        <p:spPr>
          <a:xfrm>
            <a:off x="1524000" y="4741004"/>
            <a:ext cx="9144000" cy="10147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4800" dirty="0" smtClean="0">
                <a:latin typeface="HGP創英角ｺﾞｼｯｸUB" panose="020B0900000000000000" pitchFamily="50" charset="-128"/>
                <a:ea typeface="HGP創英角ｺﾞｼｯｸUB" panose="020B0900000000000000" pitchFamily="50" charset="-128"/>
              </a:rPr>
              <a:t>【</a:t>
            </a:r>
            <a:r>
              <a:rPr lang="ja-JP" altLang="en-US" sz="4800" dirty="0" smtClean="0">
                <a:latin typeface="HGP創英角ｺﾞｼｯｸUB" panose="020B0900000000000000" pitchFamily="50" charset="-128"/>
                <a:ea typeface="HGP創英角ｺﾞｼｯｸUB" panose="020B0900000000000000" pitchFamily="50" charset="-128"/>
              </a:rPr>
              <a:t>知識及び技能編</a:t>
            </a:r>
            <a:r>
              <a:rPr lang="en-US" altLang="ja-JP" sz="4800" dirty="0" smtClean="0">
                <a:latin typeface="HGP創英角ｺﾞｼｯｸUB" panose="020B0900000000000000" pitchFamily="50" charset="-128"/>
                <a:ea typeface="HGP創英角ｺﾞｼｯｸUB" panose="020B0900000000000000" pitchFamily="50" charset="-128"/>
              </a:rPr>
              <a:t>】</a:t>
            </a: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8205537" y="5883442"/>
            <a:ext cx="3140242" cy="6155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1618530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a:lnSpc>
                <a:spcPct val="100000"/>
              </a:lnSpc>
            </a:pPr>
            <a:r>
              <a:rPr kumimoji="1" lang="ja-JP" altLang="en-US" dirty="0" smtClean="0"/>
              <a:t>長さのあるやりをまっすぐ強く投げるためには、投げる前に</a:t>
            </a:r>
            <a:r>
              <a:rPr lang="ja-JP" altLang="en-US" dirty="0"/>
              <a:t>やり</a:t>
            </a:r>
            <a:r>
              <a:rPr lang="ja-JP" altLang="en-US" dirty="0" smtClean="0"/>
              <a:t>の先端部（穂先）を</a:t>
            </a:r>
            <a:r>
              <a:rPr kumimoji="1" lang="ja-JP" altLang="en-US" dirty="0" smtClean="0"/>
              <a:t>安定させるとともに後方に大きく構えておくことが大切です。</a:t>
            </a:r>
            <a:endParaRPr kumimoji="1" lang="en-US" altLang="ja-JP" dirty="0" smtClean="0"/>
          </a:p>
          <a:p>
            <a:pPr>
              <a:lnSpc>
                <a:spcPct val="100000"/>
              </a:lnSpc>
            </a:pPr>
            <a:r>
              <a:rPr kumimoji="1" lang="ja-JP" altLang="en-US" dirty="0" smtClean="0"/>
              <a:t>サイドステップ局面では、腕を後ろに大きく構えるため、身体は横向きになります。その際、やりは頭の高さに保持しておきます。</a:t>
            </a:r>
            <a:endParaRPr kumimoji="1" lang="en-US" altLang="ja-JP" dirty="0" smtClean="0"/>
          </a:p>
          <a:p>
            <a:pPr>
              <a:lnSpc>
                <a:spcPct val="100000"/>
              </a:lnSpc>
            </a:pPr>
            <a:r>
              <a:rPr kumimoji="1" lang="ja-JP" altLang="en-US" dirty="0" smtClean="0"/>
              <a:t>デリバリー局面では身体の開きを抑え、かつ助走スピードを減速させないように注意します。</a:t>
            </a:r>
            <a:endParaRPr kumimoji="1" lang="en-US" altLang="ja-JP" dirty="0" smtClean="0"/>
          </a:p>
          <a:p>
            <a:pPr>
              <a:lnSpc>
                <a:spcPct val="100000"/>
              </a:lnSpc>
            </a:pPr>
            <a:r>
              <a:rPr kumimoji="1" lang="ja-JP" altLang="en-US" dirty="0" smtClean="0"/>
              <a:t>しっかりタメをつくった状態から一気に振り切ります。</a:t>
            </a:r>
            <a:endParaRPr kumimoji="1" lang="en-US" altLang="ja-JP" dirty="0" smtClean="0"/>
          </a:p>
          <a:p>
            <a:pPr>
              <a:lnSpc>
                <a:spcPct val="100000"/>
              </a:lnSpc>
            </a:pPr>
            <a:r>
              <a:rPr kumimoji="1" lang="ja-JP" altLang="en-US" dirty="0" smtClean="0"/>
              <a:t>最後のリカバリーではファウルをしないよう、うまくバランスを取ります。</a:t>
            </a:r>
            <a:endParaRPr kumimoji="1" lang="ja-JP" altLang="en-US" dirty="0"/>
          </a:p>
        </p:txBody>
      </p:sp>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やり投げの技術的ポイント</a:t>
            </a:r>
            <a:endParaRPr lang="ja-JP" altLang="en-US" dirty="0">
              <a:solidFill>
                <a:schemeClr val="bg1"/>
              </a:solidFill>
            </a:endParaRPr>
          </a:p>
        </p:txBody>
      </p:sp>
    </p:spTree>
    <p:extLst>
      <p:ext uri="{BB962C8B-B14F-4D97-AF65-F5344CB8AC3E}">
        <p14:creationId xmlns:p14="http://schemas.microsoft.com/office/powerpoint/2010/main" val="202045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69701"/>
          </a:xfrm>
          <a:solidFill>
            <a:srgbClr val="FFC000"/>
          </a:solidFill>
        </p:spPr>
        <p:txBody>
          <a:bodyPr>
            <a:normAutofit fontScale="90000"/>
          </a:bodyPr>
          <a:lstStyle/>
          <a:p>
            <a:pPr algn="ctr"/>
            <a:endParaRPr kumimoji="1" lang="ja-JP" altLang="en-US" dirty="0">
              <a:solidFill>
                <a:schemeClr val="bg1"/>
              </a:solidFill>
            </a:endParaRPr>
          </a:p>
        </p:txBody>
      </p:sp>
      <p:sp>
        <p:nvSpPr>
          <p:cNvPr id="3" name="コンテンツ プレースホルダー 2"/>
          <p:cNvSpPr>
            <a:spLocks noGrp="1"/>
          </p:cNvSpPr>
          <p:nvPr>
            <p:ph idx="1"/>
          </p:nvPr>
        </p:nvSpPr>
        <p:spPr>
          <a:xfrm>
            <a:off x="838200" y="2765783"/>
            <a:ext cx="10515600" cy="1458488"/>
          </a:xfrm>
        </p:spPr>
        <p:txBody>
          <a:bodyPr>
            <a:normAutofit/>
          </a:bodyPr>
          <a:lstStyle/>
          <a:p>
            <a:pPr marL="0" indent="0" algn="ctr">
              <a:buNone/>
            </a:pPr>
            <a:r>
              <a:rPr kumimoji="1" lang="ja-JP" altLang="en-US" sz="9600" dirty="0" smtClean="0"/>
              <a:t>技能</a:t>
            </a:r>
            <a:endParaRPr kumimoji="1" lang="ja-JP" altLang="en-US" sz="9600" dirty="0"/>
          </a:p>
        </p:txBody>
      </p:sp>
    </p:spTree>
    <p:extLst>
      <p:ext uri="{BB962C8B-B14F-4D97-AF65-F5344CB8AC3E}">
        <p14:creationId xmlns:p14="http://schemas.microsoft.com/office/powerpoint/2010/main" val="1492718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1521"/>
          </a:xfrm>
          <a:solidFill>
            <a:srgbClr val="FFC000"/>
          </a:solidFill>
        </p:spPr>
        <p:txBody>
          <a:bodyPr>
            <a:normAutofit/>
          </a:bodyPr>
          <a:lstStyle/>
          <a:p>
            <a:pPr algn="ctr">
              <a:lnSpc>
                <a:spcPct val="100000"/>
              </a:lnSpc>
            </a:pPr>
            <a:r>
              <a:rPr kumimoji="1" lang="ja-JP" altLang="en-US" dirty="0" smtClean="0">
                <a:solidFill>
                  <a:schemeClr val="bg1"/>
                </a:solidFill>
              </a:rPr>
              <a:t>砲丸投げ</a:t>
            </a:r>
            <a:endParaRPr kumimoji="1" lang="ja-JP" altLang="en-US" dirty="0">
              <a:solidFill>
                <a:schemeClr val="bg1"/>
              </a:solidFill>
            </a:endParaRPr>
          </a:p>
        </p:txBody>
      </p:sp>
      <p:sp>
        <p:nvSpPr>
          <p:cNvPr id="3" name="テキスト ボックス 2"/>
          <p:cNvSpPr txBox="1"/>
          <p:nvPr/>
        </p:nvSpPr>
        <p:spPr>
          <a:xfrm>
            <a:off x="1159013" y="1395853"/>
            <a:ext cx="4605866" cy="523220"/>
          </a:xfrm>
          <a:prstGeom prst="rect">
            <a:avLst/>
          </a:prstGeom>
          <a:noFill/>
        </p:spPr>
        <p:txBody>
          <a:bodyPr wrap="square" rtlCol="0">
            <a:spAutoFit/>
          </a:bodyPr>
          <a:lstStyle/>
          <a:p>
            <a:r>
              <a:rPr kumimoji="1" lang="ja-JP" altLang="en-US" sz="2800" dirty="0" smtClean="0"/>
              <a:t>＜砲丸の持ち方・構え方＞</a:t>
            </a:r>
            <a:endParaRPr kumimoji="1" lang="ja-JP" altLang="en-US" sz="2800" dirty="0"/>
          </a:p>
        </p:txBody>
      </p:sp>
      <p:pic>
        <p:nvPicPr>
          <p:cNvPr id="8" name="図 7">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l="20408" t="17547" r="25964" b="16432"/>
          <a:stretch/>
        </p:blipFill>
        <p:spPr>
          <a:xfrm>
            <a:off x="6973641" y="1920056"/>
            <a:ext cx="4650069" cy="3245394"/>
          </a:xfrm>
          <a:prstGeom prst="rect">
            <a:avLst/>
          </a:prstGeom>
        </p:spPr>
      </p:pic>
      <p:sp>
        <p:nvSpPr>
          <p:cNvPr id="9" name="テキスト ボックス 8"/>
          <p:cNvSpPr txBox="1"/>
          <p:nvPr/>
        </p:nvSpPr>
        <p:spPr>
          <a:xfrm>
            <a:off x="7552475" y="1395853"/>
            <a:ext cx="3492399" cy="523220"/>
          </a:xfrm>
          <a:prstGeom prst="rect">
            <a:avLst/>
          </a:prstGeom>
          <a:noFill/>
        </p:spPr>
        <p:txBody>
          <a:bodyPr wrap="square" rtlCol="0">
            <a:spAutoFit/>
          </a:bodyPr>
          <a:lstStyle/>
          <a:p>
            <a:r>
              <a:rPr kumimoji="1" lang="ja-JP" altLang="en-US" sz="2800" dirty="0" smtClean="0"/>
              <a:t>＜</a:t>
            </a:r>
            <a:r>
              <a:rPr lang="ja-JP" altLang="en-US" sz="2800" dirty="0"/>
              <a:t>技術的ポイント</a:t>
            </a:r>
            <a:r>
              <a:rPr kumimoji="1" lang="ja-JP" altLang="en-US" sz="2800" dirty="0" smtClean="0"/>
              <a:t>＞</a:t>
            </a:r>
            <a:endParaRPr kumimoji="1" lang="ja-JP" altLang="en-US" sz="2800" dirty="0"/>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6327" y="5263098"/>
            <a:ext cx="7199346" cy="1430288"/>
          </a:xfrm>
          <a:prstGeom prst="rect">
            <a:avLst/>
          </a:prstGeom>
        </p:spPr>
      </p:pic>
      <p:grpSp>
        <p:nvGrpSpPr>
          <p:cNvPr id="4" name="グループ化 3"/>
          <p:cNvGrpSpPr/>
          <p:nvPr/>
        </p:nvGrpSpPr>
        <p:grpSpPr>
          <a:xfrm>
            <a:off x="9651510" y="4671064"/>
            <a:ext cx="1960569" cy="478547"/>
            <a:chOff x="5726066" y="1987786"/>
            <a:chExt cx="2755480" cy="508045"/>
          </a:xfrm>
        </p:grpSpPr>
        <p:sp>
          <p:nvSpPr>
            <p:cNvPr id="5" name="角丸四角形 4"/>
            <p:cNvSpPr/>
            <p:nvPr/>
          </p:nvSpPr>
          <p:spPr>
            <a:xfrm>
              <a:off x="5726066" y="1987786"/>
              <a:ext cx="2755480"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128" y="200321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203" y="5280339"/>
            <a:ext cx="7033593" cy="1397358"/>
          </a:xfrm>
          <a:prstGeom prst="rect">
            <a:avLst/>
          </a:prstGeom>
        </p:spPr>
      </p:pic>
      <p:pic>
        <p:nvPicPr>
          <p:cNvPr id="12" name="図 1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5264" y="1971004"/>
            <a:ext cx="4659013" cy="3240163"/>
          </a:xfrm>
          <a:prstGeom prst="rect">
            <a:avLst/>
          </a:prstGeom>
        </p:spPr>
      </p:pic>
      <p:grpSp>
        <p:nvGrpSpPr>
          <p:cNvPr id="15" name="グループ化 14"/>
          <p:cNvGrpSpPr/>
          <p:nvPr/>
        </p:nvGrpSpPr>
        <p:grpSpPr>
          <a:xfrm>
            <a:off x="3559523" y="4758585"/>
            <a:ext cx="1960569" cy="478547"/>
            <a:chOff x="5726066" y="1987786"/>
            <a:chExt cx="2755480" cy="508045"/>
          </a:xfrm>
        </p:grpSpPr>
        <p:sp>
          <p:nvSpPr>
            <p:cNvPr id="16" name="角丸四角形 15"/>
            <p:cNvSpPr/>
            <p:nvPr/>
          </p:nvSpPr>
          <p:spPr>
            <a:xfrm>
              <a:off x="5726066" y="1987786"/>
              <a:ext cx="2755480"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128" y="200321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2918704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110" y="1566908"/>
            <a:ext cx="3956647" cy="4566300"/>
          </a:xfrm>
          <a:prstGeom prst="rect">
            <a:avLst/>
          </a:prstGeom>
        </p:spPr>
      </p:pic>
      <p:sp>
        <p:nvSpPr>
          <p:cNvPr id="2" name="タイトル 1"/>
          <p:cNvSpPr>
            <a:spLocks noGrp="1"/>
          </p:cNvSpPr>
          <p:nvPr>
            <p:ph type="title"/>
          </p:nvPr>
        </p:nvSpPr>
        <p:spPr>
          <a:xfrm>
            <a:off x="0" y="-10964"/>
            <a:ext cx="12192000" cy="914399"/>
          </a:xfrm>
          <a:solidFill>
            <a:srgbClr val="FFC000"/>
          </a:solidFill>
        </p:spPr>
        <p:txBody>
          <a:bodyPr/>
          <a:lstStyle/>
          <a:p>
            <a:pPr algn="ctr"/>
            <a:r>
              <a:rPr kumimoji="1" lang="ja-JP" altLang="en-US" dirty="0" smtClean="0">
                <a:solidFill>
                  <a:schemeClr val="bg1"/>
                </a:solidFill>
              </a:rPr>
              <a:t>準備局面</a:t>
            </a:r>
            <a:endParaRPr kumimoji="1" lang="ja-JP" altLang="en-US" dirty="0">
              <a:solidFill>
                <a:schemeClr val="bg1"/>
              </a:solidFill>
            </a:endParaRPr>
          </a:p>
        </p:txBody>
      </p:sp>
      <p:sp>
        <p:nvSpPr>
          <p:cNvPr id="4" name="タイトル 1"/>
          <p:cNvSpPr txBox="1">
            <a:spLocks/>
          </p:cNvSpPr>
          <p:nvPr/>
        </p:nvSpPr>
        <p:spPr>
          <a:xfrm>
            <a:off x="1444486" y="1944478"/>
            <a:ext cx="689113" cy="914399"/>
          </a:xfrm>
          <a:prstGeom prst="rect">
            <a:avLst/>
          </a:prstGeom>
          <a:solidFill>
            <a:schemeClr val="bg1"/>
          </a:solidFill>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準備局面</a:t>
            </a:r>
            <a:endParaRPr lang="ja-JP" altLang="en-US" dirty="0">
              <a:solidFill>
                <a:schemeClr val="bg1"/>
              </a:solidFill>
            </a:endParaRPr>
          </a:p>
        </p:txBody>
      </p:sp>
      <p:sp>
        <p:nvSpPr>
          <p:cNvPr id="5" name="タイトル 1"/>
          <p:cNvSpPr txBox="1">
            <a:spLocks/>
          </p:cNvSpPr>
          <p:nvPr/>
        </p:nvSpPr>
        <p:spPr>
          <a:xfrm>
            <a:off x="315001" y="1550310"/>
            <a:ext cx="5680850" cy="4729040"/>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目的</a:t>
            </a:r>
            <a:r>
              <a:rPr lang="en-US" altLang="ja-JP" sz="2400" dirty="0" smtClean="0">
                <a:solidFill>
                  <a:sysClr val="windowText" lastClr="000000"/>
                </a:solidFill>
              </a:rPr>
              <a:t>】</a:t>
            </a:r>
          </a:p>
          <a:p>
            <a:pPr>
              <a:lnSpc>
                <a:spcPct val="100000"/>
              </a:lnSpc>
            </a:pPr>
            <a:r>
              <a:rPr lang="ja-JP" altLang="en-US" sz="2400" dirty="0" smtClean="0">
                <a:solidFill>
                  <a:sysClr val="windowText" lastClr="000000"/>
                </a:solidFill>
              </a:rPr>
              <a:t>グライドの準備をする。</a:t>
            </a:r>
            <a:endParaRPr lang="en-US" altLang="ja-JP" sz="2400" dirty="0" smtClean="0">
              <a:solidFill>
                <a:sysClr val="windowText" lastClr="000000"/>
              </a:solidFill>
            </a:endParaRPr>
          </a:p>
          <a:p>
            <a:pPr>
              <a:lnSpc>
                <a:spcPct val="100000"/>
              </a:lnSpc>
            </a:pPr>
            <a:endParaRPr lang="en-US" altLang="ja-JP" sz="2400" dirty="0">
              <a:solidFill>
                <a:sysClr val="windowText" lastClr="000000"/>
              </a:solidFill>
            </a:endParaRPr>
          </a:p>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技術の特徴（右手投げの場合）</a:t>
            </a:r>
            <a:r>
              <a:rPr lang="en-US" altLang="ja-JP" sz="2400" dirty="0" smtClean="0">
                <a:solidFill>
                  <a:sysClr val="windowText" lastClr="000000"/>
                </a:solidFill>
              </a:rPr>
              <a:t>】</a:t>
            </a:r>
          </a:p>
          <a:p>
            <a:pPr marL="342900" indent="-342900">
              <a:lnSpc>
                <a:spcPct val="100000"/>
              </a:lnSpc>
              <a:buFont typeface="Arial" panose="020B0604020202020204" pitchFamily="34" charset="0"/>
              <a:buChar char="•"/>
            </a:pPr>
            <a:r>
              <a:rPr lang="ja-JP" altLang="en-US" sz="2400" dirty="0" smtClean="0">
                <a:solidFill>
                  <a:sysClr val="windowText" lastClr="000000"/>
                </a:solidFill>
              </a:rPr>
              <a:t>サークルの後方にまっすぐに立ち、足止め板に背を向ける。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上体は地面に対して平行に前傾する。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身体は右足１本で支える。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左足を引きつけている間、右膝を曲げる。</a:t>
            </a:r>
            <a:endParaRPr lang="en-US" altLang="ja-JP" sz="2400" dirty="0" smtClean="0">
              <a:solidFill>
                <a:sysClr val="windowText" lastClr="000000"/>
              </a:solidFill>
            </a:endParaRPr>
          </a:p>
          <a:p>
            <a:pPr>
              <a:lnSpc>
                <a:spcPct val="100000"/>
              </a:lnSpc>
            </a:pPr>
            <a:endParaRPr lang="en-US" altLang="ja-JP" sz="2400" dirty="0" smtClean="0">
              <a:solidFill>
                <a:sysClr val="windowText" lastClr="000000"/>
              </a:solidFill>
            </a:endParaRPr>
          </a:p>
          <a:p>
            <a:pPr>
              <a:lnSpc>
                <a:spcPct val="100000"/>
              </a:lnSpc>
            </a:pPr>
            <a:endParaRPr lang="en-US" altLang="ja-JP" sz="2400" dirty="0">
              <a:solidFill>
                <a:sysClr val="windowText" lastClr="000000"/>
              </a:solidFill>
            </a:endParaRPr>
          </a:p>
          <a:p>
            <a:pPr>
              <a:lnSpc>
                <a:spcPct val="100000"/>
              </a:lnSpc>
            </a:pPr>
            <a:endParaRPr lang="ja-JP" altLang="en-US" sz="2400" dirty="0">
              <a:solidFill>
                <a:sysClr val="windowText" lastClr="000000"/>
              </a:solidFill>
            </a:endParaRPr>
          </a:p>
        </p:txBody>
      </p:sp>
      <p:grpSp>
        <p:nvGrpSpPr>
          <p:cNvPr id="6" name="グループ化 5"/>
          <p:cNvGrpSpPr/>
          <p:nvPr/>
        </p:nvGrpSpPr>
        <p:grpSpPr>
          <a:xfrm>
            <a:off x="8526317" y="5634412"/>
            <a:ext cx="2034440" cy="478547"/>
            <a:chOff x="5726066" y="1987786"/>
            <a:chExt cx="2859302" cy="508045"/>
          </a:xfrm>
        </p:grpSpPr>
        <p:sp>
          <p:nvSpPr>
            <p:cNvPr id="8" name="角丸四角形 7"/>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772" y="200320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6091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235" y="1314480"/>
            <a:ext cx="3956647" cy="4548010"/>
          </a:xfrm>
          <a:prstGeom prst="rect">
            <a:avLst/>
          </a:prstGeom>
        </p:spPr>
      </p:pic>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グライド局面</a:t>
            </a:r>
            <a:endParaRPr kumimoji="1" lang="ja-JP" altLang="en-US" dirty="0">
              <a:solidFill>
                <a:schemeClr val="bg1"/>
              </a:solidFill>
            </a:endParaRPr>
          </a:p>
        </p:txBody>
      </p:sp>
      <p:sp>
        <p:nvSpPr>
          <p:cNvPr id="5" name="タイトル 1"/>
          <p:cNvSpPr txBox="1">
            <a:spLocks/>
          </p:cNvSpPr>
          <p:nvPr/>
        </p:nvSpPr>
        <p:spPr>
          <a:xfrm>
            <a:off x="397098" y="1339403"/>
            <a:ext cx="5849156" cy="4984124"/>
          </a:xfrm>
          <a:prstGeom prst="rect">
            <a:avLst/>
          </a:prstGeom>
          <a:solidFill>
            <a:schemeClr val="bg1"/>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400" dirty="0" smtClean="0">
                <a:solidFill>
                  <a:sysClr val="windowText" lastClr="000000"/>
                </a:solidFill>
              </a:rPr>
              <a:t>【</a:t>
            </a:r>
            <a:r>
              <a:rPr lang="ja-JP" altLang="en-US" sz="2400" dirty="0" smtClean="0">
                <a:solidFill>
                  <a:sysClr val="windowText" lastClr="000000"/>
                </a:solidFill>
              </a:rPr>
              <a:t>目的</a:t>
            </a:r>
            <a:r>
              <a:rPr lang="en-US" altLang="ja-JP" sz="2400" dirty="0" smtClean="0">
                <a:solidFill>
                  <a:sysClr val="windowText" lastClr="000000"/>
                </a:solidFill>
              </a:rPr>
              <a:t>】</a:t>
            </a:r>
          </a:p>
          <a:p>
            <a:pPr>
              <a:lnSpc>
                <a:spcPct val="110000"/>
              </a:lnSpc>
            </a:pPr>
            <a:r>
              <a:rPr lang="ja-JP" altLang="en-US" sz="2400" dirty="0" smtClean="0">
                <a:solidFill>
                  <a:sysClr val="windowText" lastClr="000000"/>
                </a:solidFill>
              </a:rPr>
              <a:t>加速を始め、最後の突き出し動作のためのパワーポジションをとる。</a:t>
            </a:r>
            <a:endParaRPr lang="en-US" altLang="ja-JP" sz="2400" dirty="0" smtClean="0">
              <a:solidFill>
                <a:sysClr val="windowText" lastClr="000000"/>
              </a:solidFill>
            </a:endParaRPr>
          </a:p>
          <a:p>
            <a:pPr>
              <a:lnSpc>
                <a:spcPct val="110000"/>
              </a:lnSpc>
            </a:pPr>
            <a:endParaRPr lang="en-US" altLang="ja-JP" sz="2400" dirty="0">
              <a:solidFill>
                <a:sysClr val="windowText" lastClr="000000"/>
              </a:solidFill>
            </a:endParaRPr>
          </a:p>
          <a:p>
            <a:pPr>
              <a:lnSpc>
                <a:spcPct val="110000"/>
              </a:lnSpc>
            </a:pPr>
            <a:r>
              <a:rPr lang="en-US" altLang="ja-JP" sz="2400" dirty="0" smtClean="0">
                <a:solidFill>
                  <a:sysClr val="windowText" lastClr="000000"/>
                </a:solidFill>
              </a:rPr>
              <a:t>【</a:t>
            </a:r>
            <a:r>
              <a:rPr lang="ja-JP" altLang="en-US" sz="2400" dirty="0" smtClean="0">
                <a:solidFill>
                  <a:sysClr val="windowText" lastClr="000000"/>
                </a:solidFill>
              </a:rPr>
              <a:t>技術の特徴（右投げの場合）</a:t>
            </a:r>
            <a:r>
              <a:rPr lang="en-US" altLang="ja-JP" sz="2400" dirty="0" smtClean="0">
                <a:solidFill>
                  <a:sysClr val="windowText" lastClr="000000"/>
                </a:solidFill>
              </a:rPr>
              <a:t>】</a:t>
            </a:r>
          </a:p>
          <a:p>
            <a:pPr marL="342900" indent="-342900">
              <a:lnSpc>
                <a:spcPct val="110000"/>
              </a:lnSpc>
              <a:buFont typeface="Arial" panose="020B0604020202020204" pitchFamily="34" charset="0"/>
              <a:buChar char="•"/>
            </a:pPr>
            <a:r>
              <a:rPr lang="ja-JP" altLang="en-US" sz="2400" dirty="0" smtClean="0">
                <a:solidFill>
                  <a:sysClr val="windowText" lastClr="000000"/>
                </a:solidFill>
              </a:rPr>
              <a:t>右足に体重を乗せて膝を曲げ、左足を伸展させて、臀部を後ろに引くことで身体を動かす。</a:t>
            </a:r>
            <a:endParaRPr lang="en-US" altLang="ja-JP" sz="2400" dirty="0" smtClean="0">
              <a:solidFill>
                <a:sysClr val="windowText" lastClr="000000"/>
              </a:solidFill>
            </a:endParaRPr>
          </a:p>
          <a:p>
            <a:pPr marL="342900" indent="-342900">
              <a:lnSpc>
                <a:spcPct val="110000"/>
              </a:lnSpc>
              <a:buFont typeface="Arial" panose="020B0604020202020204" pitchFamily="34" charset="0"/>
              <a:buChar char="•"/>
            </a:pPr>
            <a:r>
              <a:rPr lang="ja-JP" altLang="en-US" sz="2400" dirty="0" smtClean="0">
                <a:solidFill>
                  <a:sysClr val="windowText" lastClr="000000"/>
                </a:solidFill>
              </a:rPr>
              <a:t>左足は、足止め板へ向かって低く移動させる。</a:t>
            </a:r>
            <a:endParaRPr lang="en-US" altLang="ja-JP" sz="2400" dirty="0" smtClean="0">
              <a:solidFill>
                <a:sysClr val="windowText" lastClr="000000"/>
              </a:solidFill>
            </a:endParaRPr>
          </a:p>
          <a:p>
            <a:pPr marL="342900" indent="-342900">
              <a:lnSpc>
                <a:spcPct val="110000"/>
              </a:lnSpc>
              <a:buFont typeface="Arial" panose="020B0604020202020204" pitchFamily="34" charset="0"/>
              <a:buChar char="•"/>
            </a:pPr>
            <a:r>
              <a:rPr lang="ja-JP" altLang="en-US" sz="2400" dirty="0" smtClean="0">
                <a:solidFill>
                  <a:sysClr val="windowText" lastClr="000000"/>
                </a:solidFill>
              </a:rPr>
              <a:t>右足は踵を越えて伸展する。（重心をつま先から踵に移動させるようにして蹴り出す感じ）。</a:t>
            </a:r>
            <a:endParaRPr lang="en-US" altLang="ja-JP" sz="2400" dirty="0" smtClean="0">
              <a:solidFill>
                <a:sysClr val="windowText" lastClr="000000"/>
              </a:solidFill>
            </a:endParaRPr>
          </a:p>
          <a:p>
            <a:pPr marL="342900" indent="-342900">
              <a:lnSpc>
                <a:spcPct val="110000"/>
              </a:lnSpc>
              <a:buFont typeface="Arial" panose="020B0604020202020204" pitchFamily="34" charset="0"/>
              <a:buChar char="•"/>
            </a:pPr>
            <a:r>
              <a:rPr lang="ja-JP" altLang="en-US" sz="2400" dirty="0" smtClean="0">
                <a:solidFill>
                  <a:sysClr val="windowText" lastClr="000000"/>
                </a:solidFill>
              </a:rPr>
              <a:t>上体はサークル後方向きを保つ（上体が横向きにならないように注意）。</a:t>
            </a:r>
            <a:endParaRPr lang="ja-JP" altLang="en-US" sz="2400" dirty="0">
              <a:solidFill>
                <a:sysClr val="windowText" lastClr="000000"/>
              </a:solidFill>
            </a:endParaRPr>
          </a:p>
        </p:txBody>
      </p:sp>
      <p:grpSp>
        <p:nvGrpSpPr>
          <p:cNvPr id="7" name="グループ化 6"/>
          <p:cNvGrpSpPr/>
          <p:nvPr/>
        </p:nvGrpSpPr>
        <p:grpSpPr>
          <a:xfrm>
            <a:off x="8609442" y="5396260"/>
            <a:ext cx="2034440" cy="478547"/>
            <a:chOff x="5726066" y="1987786"/>
            <a:chExt cx="2859302" cy="508045"/>
          </a:xfrm>
        </p:grpSpPr>
        <p:sp>
          <p:nvSpPr>
            <p:cNvPr id="8" name="角丸四角形 7"/>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772" y="200320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9697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グライド局面　　足の接地</a:t>
            </a:r>
            <a:endParaRPr kumimoji="1" lang="ja-JP" altLang="en-US" dirty="0">
              <a:solidFill>
                <a:schemeClr val="bg1"/>
              </a:solidFill>
            </a:endParaRPr>
          </a:p>
        </p:txBody>
      </p:sp>
      <p:sp>
        <p:nvSpPr>
          <p:cNvPr id="5" name="コンテンツ プレースホルダー 3"/>
          <p:cNvSpPr txBox="1">
            <a:spLocks/>
          </p:cNvSpPr>
          <p:nvPr/>
        </p:nvSpPr>
        <p:spPr>
          <a:xfrm>
            <a:off x="310166" y="1249249"/>
            <a:ext cx="11036122" cy="4456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t>【</a:t>
            </a:r>
            <a:r>
              <a:rPr lang="ja-JP" altLang="en-US" dirty="0" smtClean="0"/>
              <a:t>目的</a:t>
            </a:r>
            <a:r>
              <a:rPr lang="en-US" altLang="ja-JP" dirty="0" smtClean="0"/>
              <a:t>】</a:t>
            </a:r>
          </a:p>
          <a:p>
            <a:pPr>
              <a:lnSpc>
                <a:spcPct val="110000"/>
              </a:lnSpc>
            </a:pPr>
            <a:r>
              <a:rPr lang="ja-JP" altLang="en-US" dirty="0">
                <a:solidFill>
                  <a:sysClr val="windowText" lastClr="000000"/>
                </a:solidFill>
              </a:rPr>
              <a:t>加速を始め、最後の突き出し動作のためのパワーポジションをとる。</a:t>
            </a:r>
            <a:endParaRPr lang="en-US" altLang="ja-JP" dirty="0">
              <a:solidFill>
                <a:sysClr val="windowText" lastClr="000000"/>
              </a:solidFill>
            </a:endParaRPr>
          </a:p>
          <a:p>
            <a:pPr marL="0" indent="0">
              <a:buFont typeface="Arial" panose="020B0604020202020204" pitchFamily="34" charset="0"/>
              <a:buNone/>
            </a:pPr>
            <a:r>
              <a:rPr lang="en-US" altLang="ja-JP" dirty="0" smtClean="0"/>
              <a:t>【</a:t>
            </a:r>
            <a:r>
              <a:rPr lang="ja-JP" altLang="en-US" dirty="0" smtClean="0"/>
              <a:t>技術の特徴（右手投げの場合）</a:t>
            </a:r>
            <a:r>
              <a:rPr lang="en-US" altLang="ja-JP" dirty="0" smtClean="0"/>
              <a:t>】</a:t>
            </a:r>
          </a:p>
          <a:p>
            <a:r>
              <a:rPr lang="ja-JP" altLang="en-US" dirty="0" smtClean="0"/>
              <a:t>右足の踵でグライドを開始し、母指球で接地する。踵で押すのではなく、右足裏全体で地面を押すようにすると最後は踵から離れやすい。</a:t>
            </a:r>
            <a:endParaRPr lang="en-US" altLang="ja-JP" dirty="0" smtClean="0"/>
          </a:p>
          <a:p>
            <a:r>
              <a:rPr lang="ja-JP" altLang="en-US" dirty="0" smtClean="0"/>
              <a:t>右足はサークルの中心に接地する。</a:t>
            </a:r>
            <a:endParaRPr lang="en-US" altLang="ja-JP" dirty="0" smtClean="0"/>
          </a:p>
          <a:p>
            <a:r>
              <a:rPr lang="ja-JP" altLang="en-US" dirty="0" smtClean="0"/>
              <a:t>右足、左足の順にほぼ同時に接地する。</a:t>
            </a:r>
            <a:endParaRPr lang="en-US" altLang="ja-JP" dirty="0" smtClean="0"/>
          </a:p>
          <a:p>
            <a:r>
              <a:rPr lang="ja-JP" altLang="en-US" dirty="0" smtClean="0"/>
              <a:t>左足は母指球および足の内側で接地する。</a:t>
            </a:r>
            <a:endParaRPr lang="en-US" altLang="ja-JP" dirty="0"/>
          </a:p>
        </p:txBody>
      </p:sp>
      <p:pic>
        <p:nvPicPr>
          <p:cNvPr id="3" name="図 2"/>
          <p:cNvPicPr>
            <a:picLocks noChangeAspect="1"/>
          </p:cNvPicPr>
          <p:nvPr/>
        </p:nvPicPr>
        <p:blipFill>
          <a:blip r:embed="rId2"/>
          <a:stretch>
            <a:fillRect/>
          </a:stretch>
        </p:blipFill>
        <p:spPr>
          <a:xfrm>
            <a:off x="7096555" y="3810122"/>
            <a:ext cx="4867918" cy="2230068"/>
          </a:xfrm>
          <a:prstGeom prst="rect">
            <a:avLst/>
          </a:prstGeom>
        </p:spPr>
      </p:pic>
    </p:spTree>
    <p:extLst>
      <p:ext uri="{BB962C8B-B14F-4D97-AF65-F5344CB8AC3E}">
        <p14:creationId xmlns:p14="http://schemas.microsoft.com/office/powerpoint/2010/main" val="21730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デリバリー局面　　パワーポジション</a:t>
            </a:r>
            <a:endParaRPr kumimoji="1" lang="ja-JP" altLang="en-US" dirty="0">
              <a:solidFill>
                <a:schemeClr val="bg1"/>
              </a:solidFill>
            </a:endParaRPr>
          </a:p>
        </p:txBody>
      </p:sp>
      <p:sp>
        <p:nvSpPr>
          <p:cNvPr id="5" name="コンテンツ プレースホルダー 3"/>
          <p:cNvSpPr txBox="1">
            <a:spLocks/>
          </p:cNvSpPr>
          <p:nvPr/>
        </p:nvSpPr>
        <p:spPr>
          <a:xfrm>
            <a:off x="297286" y="1171975"/>
            <a:ext cx="11229305" cy="4507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t>【</a:t>
            </a:r>
            <a:r>
              <a:rPr lang="ja-JP" altLang="en-US" dirty="0" smtClean="0"/>
              <a:t>目的</a:t>
            </a:r>
            <a:r>
              <a:rPr lang="en-US" altLang="ja-JP" dirty="0" smtClean="0"/>
              <a:t>】</a:t>
            </a:r>
          </a:p>
          <a:p>
            <a:pPr marL="0" indent="0">
              <a:buFont typeface="Arial" panose="020B0604020202020204" pitchFamily="34" charset="0"/>
              <a:buNone/>
            </a:pPr>
            <a:r>
              <a:rPr lang="ja-JP" altLang="en-US" dirty="0" smtClean="0"/>
              <a:t>グライドのスピードを維持し、最も重要な加速を始める。</a:t>
            </a:r>
            <a:endParaRPr lang="en-US" altLang="ja-JP" dirty="0" smtClean="0"/>
          </a:p>
          <a:p>
            <a:pPr marL="0" indent="0">
              <a:buFont typeface="Arial" panose="020B0604020202020204" pitchFamily="34" charset="0"/>
              <a:buNone/>
            </a:pPr>
            <a:r>
              <a:rPr lang="en-US" altLang="ja-JP" dirty="0" smtClean="0"/>
              <a:t>【</a:t>
            </a:r>
            <a:r>
              <a:rPr lang="ja-JP" altLang="en-US" dirty="0" smtClean="0"/>
              <a:t>技術の特徴（右投げの場合）</a:t>
            </a:r>
            <a:r>
              <a:rPr lang="en-US" altLang="ja-JP" dirty="0" smtClean="0"/>
              <a:t>】</a:t>
            </a:r>
          </a:p>
          <a:p>
            <a:r>
              <a:rPr lang="ja-JP" altLang="en-US" dirty="0" smtClean="0"/>
              <a:t>体重は母指球に乗せ、膝は曲げる。</a:t>
            </a:r>
            <a:endParaRPr lang="en-US" altLang="ja-JP" dirty="0" smtClean="0"/>
          </a:p>
          <a:p>
            <a:r>
              <a:rPr lang="ja-JP" altLang="en-US" dirty="0" smtClean="0"/>
              <a:t>右足の踵と左足のつま先が一直線にある。</a:t>
            </a:r>
            <a:endParaRPr lang="en-US" altLang="ja-JP" dirty="0" smtClean="0"/>
          </a:p>
          <a:p>
            <a:r>
              <a:rPr lang="ja-JP" altLang="en-US" dirty="0" smtClean="0"/>
              <a:t>腰と肩はねじれている。</a:t>
            </a:r>
            <a:endParaRPr lang="en-US" altLang="ja-JP" dirty="0" smtClean="0"/>
          </a:p>
          <a:p>
            <a:r>
              <a:rPr lang="ja-JP" altLang="en-US" dirty="0" smtClean="0"/>
              <a:t>頭と左腕は後ろに固定する。</a:t>
            </a:r>
            <a:endParaRPr lang="en-US" altLang="ja-JP" dirty="0" smtClean="0"/>
          </a:p>
          <a:p>
            <a:r>
              <a:rPr lang="ja-JP" altLang="en-US" dirty="0" smtClean="0"/>
              <a:t>右肘は胴体に対して９０度外側に向ける。</a:t>
            </a:r>
            <a:endParaRPr lang="ja-JP" altLang="en-US" dirty="0"/>
          </a:p>
        </p:txBody>
      </p:sp>
      <p:pic>
        <p:nvPicPr>
          <p:cNvPr id="8" name="図 7"/>
          <p:cNvPicPr>
            <a:picLocks noChangeAspect="1"/>
          </p:cNvPicPr>
          <p:nvPr/>
        </p:nvPicPr>
        <p:blipFill>
          <a:blip r:embed="rId2"/>
          <a:stretch>
            <a:fillRect/>
          </a:stretch>
        </p:blipFill>
        <p:spPr>
          <a:xfrm>
            <a:off x="7009545" y="3398377"/>
            <a:ext cx="5057131" cy="2281205"/>
          </a:xfrm>
          <a:prstGeom prst="rect">
            <a:avLst/>
          </a:prstGeom>
        </p:spPr>
      </p:pic>
    </p:spTree>
    <p:extLst>
      <p:ext uri="{BB962C8B-B14F-4D97-AF65-F5344CB8AC3E}">
        <p14:creationId xmlns:p14="http://schemas.microsoft.com/office/powerpoint/2010/main" val="2053818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砲丸投げのデリバリー局面　　主要加速</a:t>
            </a:r>
            <a:endParaRPr kumimoji="1" lang="ja-JP" altLang="en-US" dirty="0">
              <a:solidFill>
                <a:schemeClr val="bg1"/>
              </a:solidFill>
            </a:endParaRPr>
          </a:p>
        </p:txBody>
      </p:sp>
      <p:sp>
        <p:nvSpPr>
          <p:cNvPr id="4" name="タイトル 1"/>
          <p:cNvSpPr txBox="1">
            <a:spLocks/>
          </p:cNvSpPr>
          <p:nvPr/>
        </p:nvSpPr>
        <p:spPr>
          <a:xfrm>
            <a:off x="257578" y="1519708"/>
            <a:ext cx="6697014" cy="5112911"/>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目的</a:t>
            </a:r>
            <a:r>
              <a:rPr lang="en-US" altLang="ja-JP" sz="2400" dirty="0" smtClean="0">
                <a:solidFill>
                  <a:sysClr val="windowText" lastClr="000000"/>
                </a:solidFill>
              </a:rPr>
              <a:t>】</a:t>
            </a:r>
          </a:p>
          <a:p>
            <a:pPr>
              <a:lnSpc>
                <a:spcPct val="100000"/>
              </a:lnSpc>
            </a:pPr>
            <a:r>
              <a:rPr lang="ja-JP" altLang="en-US" sz="2400" dirty="0" smtClean="0">
                <a:solidFill>
                  <a:sysClr val="windowText" lastClr="000000"/>
                </a:solidFill>
              </a:rPr>
              <a:t>投てき者から砲丸へ速度を伝える。</a:t>
            </a:r>
            <a:endParaRPr lang="en-US" altLang="ja-JP" sz="2400" dirty="0" smtClean="0">
              <a:solidFill>
                <a:sysClr val="windowText" lastClr="000000"/>
              </a:solidFill>
            </a:endParaRPr>
          </a:p>
          <a:p>
            <a:pPr>
              <a:lnSpc>
                <a:spcPct val="100000"/>
              </a:lnSpc>
            </a:pPr>
            <a:endParaRPr lang="en-US" altLang="ja-JP" sz="2400" dirty="0">
              <a:solidFill>
                <a:sysClr val="windowText" lastClr="000000"/>
              </a:solidFill>
            </a:endParaRPr>
          </a:p>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技術の特徴（右手投げの場合）</a:t>
            </a:r>
            <a:r>
              <a:rPr lang="en-US" altLang="ja-JP" sz="2400" dirty="0" smtClean="0">
                <a:solidFill>
                  <a:sysClr val="windowText" lastClr="000000"/>
                </a:solidFill>
              </a:rPr>
              <a:t>】</a:t>
            </a:r>
          </a:p>
          <a:p>
            <a:pPr marL="342900" indent="-342900">
              <a:lnSpc>
                <a:spcPct val="100000"/>
              </a:lnSpc>
              <a:buFont typeface="Arial" panose="020B0604020202020204" pitchFamily="34" charset="0"/>
              <a:buChar char="•"/>
            </a:pPr>
            <a:r>
              <a:rPr lang="ja-JP" altLang="en-US" sz="2400" dirty="0" smtClean="0">
                <a:solidFill>
                  <a:sysClr val="windowText" lastClr="000000"/>
                </a:solidFill>
              </a:rPr>
              <a:t>右足は右腰が正面を向くまで、力強く回転しながら立ち上がる。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左足はほとんど伸びたまま支持動作をし、身体を持ち上げる（これが投射角に影響する）。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胴体の回転は左腕と左肩で止める（タメをつくっておく）。</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右肘は回転し、投てき方向へ持ち上がる。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重心は右足から左足へ移動する。</a:t>
            </a:r>
            <a:endParaRPr lang="ja-JP" altLang="en-US" sz="2400" dirty="0">
              <a:solidFill>
                <a:sysClr val="windowText" lastClr="000000"/>
              </a:solidFill>
            </a:endParaRPr>
          </a:p>
        </p:txBody>
      </p:sp>
      <p:pic>
        <p:nvPicPr>
          <p:cNvPr id="6" name="図 5">
            <a:hlinkClick r:id="rId2"/>
          </p:cNvPr>
          <p:cNvPicPr>
            <a:picLocks noChangeAspect="1"/>
          </p:cNvPicPr>
          <p:nvPr/>
        </p:nvPicPr>
        <p:blipFill>
          <a:blip r:embed="rId3"/>
          <a:stretch>
            <a:fillRect/>
          </a:stretch>
        </p:blipFill>
        <p:spPr>
          <a:xfrm>
            <a:off x="7349435" y="1158886"/>
            <a:ext cx="3880943" cy="5473733"/>
          </a:xfrm>
          <a:prstGeom prst="rect">
            <a:avLst/>
          </a:prstGeom>
        </p:spPr>
      </p:pic>
      <p:grpSp>
        <p:nvGrpSpPr>
          <p:cNvPr id="5" name="グループ化 4"/>
          <p:cNvGrpSpPr/>
          <p:nvPr/>
        </p:nvGrpSpPr>
        <p:grpSpPr>
          <a:xfrm>
            <a:off x="9182534" y="6131559"/>
            <a:ext cx="2034440" cy="478547"/>
            <a:chOff x="5726066" y="1987786"/>
            <a:chExt cx="2859302" cy="508045"/>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772" y="200320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032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砲丸投げのリカバリー局面</a:t>
            </a:r>
            <a:endParaRPr kumimoji="1" lang="ja-JP" altLang="en-US" dirty="0">
              <a:solidFill>
                <a:schemeClr val="bg1"/>
              </a:solidFill>
            </a:endParaRPr>
          </a:p>
        </p:txBody>
      </p:sp>
      <p:sp>
        <p:nvSpPr>
          <p:cNvPr id="4" name="タイトル 1"/>
          <p:cNvSpPr txBox="1">
            <a:spLocks/>
          </p:cNvSpPr>
          <p:nvPr/>
        </p:nvSpPr>
        <p:spPr>
          <a:xfrm>
            <a:off x="682581" y="1635618"/>
            <a:ext cx="5125791" cy="5112911"/>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目的</a:t>
            </a:r>
            <a:r>
              <a:rPr lang="en-US" altLang="ja-JP" sz="2400" dirty="0" smtClean="0">
                <a:solidFill>
                  <a:sysClr val="windowText" lastClr="000000"/>
                </a:solidFill>
              </a:rPr>
              <a:t>】</a:t>
            </a:r>
          </a:p>
          <a:p>
            <a:pPr>
              <a:lnSpc>
                <a:spcPct val="100000"/>
              </a:lnSpc>
            </a:pPr>
            <a:r>
              <a:rPr lang="ja-JP" altLang="en-US" sz="2400" dirty="0" smtClean="0">
                <a:solidFill>
                  <a:sysClr val="windowText" lastClr="000000"/>
                </a:solidFill>
              </a:rPr>
              <a:t>投てき者を安定させファウルを防ぐ。</a:t>
            </a:r>
            <a:endParaRPr lang="en-US" altLang="ja-JP" sz="2400" dirty="0" smtClean="0">
              <a:solidFill>
                <a:sysClr val="windowText" lastClr="000000"/>
              </a:solidFill>
            </a:endParaRPr>
          </a:p>
          <a:p>
            <a:pPr>
              <a:lnSpc>
                <a:spcPct val="100000"/>
              </a:lnSpc>
            </a:pPr>
            <a:endParaRPr lang="en-US" altLang="ja-JP" sz="2400" dirty="0">
              <a:solidFill>
                <a:sysClr val="windowText" lastClr="000000"/>
              </a:solidFill>
            </a:endParaRPr>
          </a:p>
          <a:p>
            <a:pPr>
              <a:lnSpc>
                <a:spcPct val="100000"/>
              </a:lnSpc>
            </a:pPr>
            <a:r>
              <a:rPr lang="en-US" altLang="ja-JP" sz="2400" dirty="0" smtClean="0">
                <a:solidFill>
                  <a:sysClr val="windowText" lastClr="000000"/>
                </a:solidFill>
              </a:rPr>
              <a:t>【</a:t>
            </a:r>
            <a:r>
              <a:rPr lang="ja-JP" altLang="en-US" sz="2400" dirty="0" smtClean="0">
                <a:solidFill>
                  <a:sysClr val="windowText" lastClr="000000"/>
                </a:solidFill>
              </a:rPr>
              <a:t>技術の特徴（右手投げの場合）</a:t>
            </a:r>
            <a:r>
              <a:rPr lang="en-US" altLang="ja-JP" sz="2400" dirty="0" smtClean="0">
                <a:solidFill>
                  <a:sysClr val="windowText" lastClr="000000"/>
                </a:solidFill>
              </a:rPr>
              <a:t>】</a:t>
            </a:r>
          </a:p>
          <a:p>
            <a:pPr marL="342900" indent="-342900">
              <a:lnSpc>
                <a:spcPct val="100000"/>
              </a:lnSpc>
              <a:buFont typeface="Arial" panose="020B0604020202020204" pitchFamily="34" charset="0"/>
              <a:buChar char="•"/>
            </a:pPr>
            <a:r>
              <a:rPr lang="ja-JP" altLang="en-US" sz="2400" dirty="0" smtClean="0">
                <a:solidFill>
                  <a:sysClr val="windowText" lastClr="000000"/>
                </a:solidFill>
              </a:rPr>
              <a:t>リリース後、足を素早く入れ替える。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右足は曲げる。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上体は低くする。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左足は後方へスイングする。</a:t>
            </a:r>
            <a:endParaRPr lang="en-US" altLang="ja-JP" sz="2400" dirty="0" smtClean="0">
              <a:solidFill>
                <a:sysClr val="windowText" lastClr="000000"/>
              </a:solidFill>
            </a:endParaRPr>
          </a:p>
          <a:p>
            <a:pPr marL="342900" indent="-342900">
              <a:lnSpc>
                <a:spcPct val="100000"/>
              </a:lnSpc>
              <a:buFont typeface="Arial" panose="020B0604020202020204" pitchFamily="34" charset="0"/>
              <a:buChar char="•"/>
            </a:pPr>
            <a:r>
              <a:rPr lang="ja-JP" altLang="en-US" sz="2400" dirty="0" smtClean="0">
                <a:solidFill>
                  <a:sysClr val="windowText" lastClr="000000"/>
                </a:solidFill>
              </a:rPr>
              <a:t>視線は下を見る。</a:t>
            </a:r>
            <a:endParaRPr lang="en-US" altLang="ja-JP" sz="2400" dirty="0" smtClean="0">
              <a:solidFill>
                <a:sysClr val="windowText" lastClr="000000"/>
              </a:solidFill>
            </a:endParaRPr>
          </a:p>
          <a:p>
            <a:pPr>
              <a:lnSpc>
                <a:spcPct val="100000"/>
              </a:lnSpc>
            </a:pPr>
            <a:endParaRPr lang="en-US" altLang="ja-JP" sz="2400" dirty="0">
              <a:solidFill>
                <a:sysClr val="windowText" lastClr="000000"/>
              </a:solidFill>
            </a:endParaRPr>
          </a:p>
          <a:p>
            <a:pPr>
              <a:lnSpc>
                <a:spcPct val="100000"/>
              </a:lnSpc>
            </a:pPr>
            <a:endParaRPr lang="en-US" altLang="ja-JP" sz="2400" dirty="0" smtClean="0">
              <a:solidFill>
                <a:sysClr val="windowText" lastClr="000000"/>
              </a:solidFill>
            </a:endParaRPr>
          </a:p>
          <a:p>
            <a:pPr>
              <a:lnSpc>
                <a:spcPct val="100000"/>
              </a:lnSpc>
            </a:pPr>
            <a:r>
              <a:rPr lang="ja-JP" altLang="en-US" sz="2400" dirty="0" smtClean="0">
                <a:solidFill>
                  <a:sysClr val="windowText" lastClr="000000"/>
                </a:solidFill>
              </a:rPr>
              <a:t>以上が砲丸投げの技能です。</a:t>
            </a:r>
            <a:endParaRPr lang="en-US" altLang="ja-JP" sz="2400" dirty="0" smtClean="0">
              <a:solidFill>
                <a:sysClr val="windowText" lastClr="000000"/>
              </a:solidFill>
            </a:endParaRPr>
          </a:p>
        </p:txBody>
      </p:sp>
      <p:pic>
        <p:nvPicPr>
          <p:cNvPr id="3" name="図 2"/>
          <p:cNvPicPr>
            <a:picLocks noChangeAspect="1"/>
          </p:cNvPicPr>
          <p:nvPr/>
        </p:nvPicPr>
        <p:blipFill>
          <a:blip r:embed="rId2"/>
          <a:stretch>
            <a:fillRect/>
          </a:stretch>
        </p:blipFill>
        <p:spPr>
          <a:xfrm>
            <a:off x="6169107" y="1854559"/>
            <a:ext cx="5217438" cy="3721994"/>
          </a:xfrm>
          <a:prstGeom prst="rect">
            <a:avLst/>
          </a:prstGeom>
        </p:spPr>
      </p:pic>
    </p:spTree>
    <p:extLst>
      <p:ext uri="{BB962C8B-B14F-4D97-AF65-F5344CB8AC3E}">
        <p14:creationId xmlns:p14="http://schemas.microsoft.com/office/powerpoint/2010/main" val="118856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277" y="1648813"/>
            <a:ext cx="5114987" cy="3560373"/>
          </a:xfrm>
          <a:prstGeom prst="rect">
            <a:avLst/>
          </a:prstGeom>
        </p:spPr>
      </p:pic>
      <p:pic>
        <p:nvPicPr>
          <p:cNvPr id="5" name="図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019" y="1588454"/>
            <a:ext cx="5102794" cy="3590855"/>
          </a:xfrm>
          <a:prstGeom prst="rect">
            <a:avLst/>
          </a:prstGeom>
        </p:spPr>
      </p:pic>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a:t>
            </a:r>
            <a:endParaRPr lang="ja-JP" altLang="en-US" dirty="0">
              <a:solidFill>
                <a:schemeClr val="bg1"/>
              </a:solidFill>
            </a:endParaRPr>
          </a:p>
        </p:txBody>
      </p:sp>
      <p:pic>
        <p:nvPicPr>
          <p:cNvPr id="2" name="図 1"/>
          <p:cNvPicPr>
            <a:picLocks noChangeAspect="1"/>
          </p:cNvPicPr>
          <p:nvPr/>
        </p:nvPicPr>
        <p:blipFill>
          <a:blip r:embed="rId6"/>
          <a:stretch>
            <a:fillRect/>
          </a:stretch>
        </p:blipFill>
        <p:spPr>
          <a:xfrm>
            <a:off x="1916806" y="5324667"/>
            <a:ext cx="8358388" cy="1533333"/>
          </a:xfrm>
          <a:prstGeom prst="rect">
            <a:avLst/>
          </a:prstGeom>
        </p:spPr>
      </p:pic>
      <p:sp>
        <p:nvSpPr>
          <p:cNvPr id="13" name="テキスト ボックス 12"/>
          <p:cNvSpPr txBox="1"/>
          <p:nvPr/>
        </p:nvSpPr>
        <p:spPr>
          <a:xfrm>
            <a:off x="689189" y="1094736"/>
            <a:ext cx="4814455" cy="523220"/>
          </a:xfrm>
          <a:prstGeom prst="rect">
            <a:avLst/>
          </a:prstGeom>
          <a:noFill/>
        </p:spPr>
        <p:txBody>
          <a:bodyPr wrap="square" rtlCol="0">
            <a:spAutoFit/>
          </a:bodyPr>
          <a:lstStyle/>
          <a:p>
            <a:r>
              <a:rPr kumimoji="1" lang="ja-JP" altLang="en-US" sz="2800" dirty="0" smtClean="0"/>
              <a:t>＜</a:t>
            </a:r>
            <a:r>
              <a:rPr lang="ja-JP" altLang="en-US" sz="2800" dirty="0"/>
              <a:t>やり投げの４つの</a:t>
            </a:r>
            <a:r>
              <a:rPr lang="ja-JP" altLang="en-US" sz="2800" dirty="0" smtClean="0"/>
              <a:t>局面</a:t>
            </a:r>
            <a:r>
              <a:rPr kumimoji="1" lang="ja-JP" altLang="en-US" sz="2800" dirty="0" smtClean="0"/>
              <a:t>＞</a:t>
            </a:r>
            <a:endParaRPr kumimoji="1" lang="ja-JP" altLang="en-US" sz="2800" dirty="0"/>
          </a:p>
        </p:txBody>
      </p:sp>
      <p:sp>
        <p:nvSpPr>
          <p:cNvPr id="14" name="テキスト ボックス 13"/>
          <p:cNvSpPr txBox="1"/>
          <p:nvPr/>
        </p:nvSpPr>
        <p:spPr>
          <a:xfrm>
            <a:off x="6629871" y="1081467"/>
            <a:ext cx="4814455" cy="523220"/>
          </a:xfrm>
          <a:prstGeom prst="rect">
            <a:avLst/>
          </a:prstGeom>
          <a:noFill/>
        </p:spPr>
        <p:txBody>
          <a:bodyPr wrap="square" rtlCol="0">
            <a:spAutoFit/>
          </a:bodyPr>
          <a:lstStyle/>
          <a:p>
            <a:r>
              <a:rPr kumimoji="1" lang="ja-JP" altLang="en-US" sz="2800" dirty="0" smtClean="0"/>
              <a:t>＜</a:t>
            </a:r>
            <a:r>
              <a:rPr lang="ja-JP" altLang="en-US" sz="2800" dirty="0"/>
              <a:t>やりの握り方（持ち方</a:t>
            </a:r>
            <a:r>
              <a:rPr lang="ja-JP" altLang="en-US" sz="2800" dirty="0" smtClean="0"/>
              <a:t>）</a:t>
            </a:r>
            <a:r>
              <a:rPr kumimoji="1" lang="ja-JP" altLang="en-US" sz="2800" dirty="0" smtClean="0"/>
              <a:t>＞</a:t>
            </a:r>
            <a:endParaRPr kumimoji="1" lang="ja-JP" altLang="en-US" sz="2800" dirty="0"/>
          </a:p>
        </p:txBody>
      </p:sp>
      <p:grpSp>
        <p:nvGrpSpPr>
          <p:cNvPr id="15" name="グループ化 14"/>
          <p:cNvGrpSpPr/>
          <p:nvPr/>
        </p:nvGrpSpPr>
        <p:grpSpPr>
          <a:xfrm>
            <a:off x="9497143" y="4711586"/>
            <a:ext cx="1960569" cy="478547"/>
            <a:chOff x="5726066" y="1987786"/>
            <a:chExt cx="2755480" cy="508045"/>
          </a:xfrm>
        </p:grpSpPr>
        <p:sp>
          <p:nvSpPr>
            <p:cNvPr id="16" name="角丸四角形 15"/>
            <p:cNvSpPr/>
            <p:nvPr/>
          </p:nvSpPr>
          <p:spPr>
            <a:xfrm>
              <a:off x="5726066" y="1987786"/>
              <a:ext cx="2755480"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7128" y="200321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18" name="グループ化 17"/>
          <p:cNvGrpSpPr/>
          <p:nvPr/>
        </p:nvGrpSpPr>
        <p:grpSpPr>
          <a:xfrm>
            <a:off x="3673169" y="4708721"/>
            <a:ext cx="1960569" cy="478547"/>
            <a:chOff x="5726066" y="1987786"/>
            <a:chExt cx="2755480" cy="508045"/>
          </a:xfrm>
        </p:grpSpPr>
        <p:sp>
          <p:nvSpPr>
            <p:cNvPr id="19" name="角丸四角形 18"/>
            <p:cNvSpPr/>
            <p:nvPr/>
          </p:nvSpPr>
          <p:spPr>
            <a:xfrm>
              <a:off x="5726066" y="1987786"/>
              <a:ext cx="2755480"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20" name="図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7128" y="200321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9681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31065"/>
          </a:xfrm>
          <a:solidFill>
            <a:srgbClr val="FFC000"/>
          </a:solidFill>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838200" y="2752904"/>
            <a:ext cx="10515600" cy="1638791"/>
          </a:xfrm>
        </p:spPr>
        <p:txBody>
          <a:bodyPr>
            <a:normAutofit/>
          </a:bodyPr>
          <a:lstStyle/>
          <a:p>
            <a:pPr marL="0" indent="0" algn="ctr">
              <a:buNone/>
            </a:pPr>
            <a:r>
              <a:rPr kumimoji="1" lang="ja-JP" altLang="en-US" sz="9600" dirty="0" smtClean="0"/>
              <a:t>知識</a:t>
            </a:r>
            <a:endParaRPr kumimoji="1" lang="ja-JP" altLang="en-US" sz="9600" dirty="0"/>
          </a:p>
        </p:txBody>
      </p:sp>
      <p:sp>
        <p:nvSpPr>
          <p:cNvPr id="4" name="角丸四角形 3"/>
          <p:cNvSpPr/>
          <p:nvPr/>
        </p:nvSpPr>
        <p:spPr>
          <a:xfrm>
            <a:off x="1949117" y="4860757"/>
            <a:ext cx="8963526" cy="9023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スライド</a:t>
            </a:r>
            <a:r>
              <a:rPr lang="ja-JP" altLang="en-US" sz="2800" dirty="0" smtClean="0"/>
              <a:t>での学習が終わったら、学習カードに取り組もう！</a:t>
            </a:r>
            <a:endParaRPr kumimoji="1" lang="ja-JP" altLang="en-US" sz="2800" dirty="0"/>
          </a:p>
        </p:txBody>
      </p:sp>
    </p:spTree>
    <p:extLst>
      <p:ext uri="{BB962C8B-B14F-4D97-AF65-F5344CB8AC3E}">
        <p14:creationId xmlns:p14="http://schemas.microsoft.com/office/powerpoint/2010/main" val="209926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611" y="1333899"/>
            <a:ext cx="3414056" cy="5054022"/>
          </a:xfrm>
          <a:prstGeom prst="rect">
            <a:avLst/>
          </a:prstGeom>
        </p:spPr>
      </p:pic>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やり投げのサイドステップ局面</a:t>
            </a:r>
            <a:endParaRPr lang="ja-JP" altLang="en-US" dirty="0">
              <a:solidFill>
                <a:schemeClr val="bg1"/>
              </a:solidFill>
            </a:endParaRPr>
          </a:p>
        </p:txBody>
      </p:sp>
      <p:sp>
        <p:nvSpPr>
          <p:cNvPr id="6" name="タイトル 1"/>
          <p:cNvSpPr txBox="1">
            <a:spLocks/>
          </p:cNvSpPr>
          <p:nvPr/>
        </p:nvSpPr>
        <p:spPr>
          <a:xfrm>
            <a:off x="360607" y="1313645"/>
            <a:ext cx="6697015" cy="5074276"/>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smtClean="0"/>
              <a:t>【</a:t>
            </a:r>
            <a:r>
              <a:rPr lang="ja-JP" altLang="en-US" sz="2400" dirty="0" smtClean="0"/>
              <a:t>目的</a:t>
            </a:r>
            <a:r>
              <a:rPr lang="en-US" altLang="ja-JP" sz="2400" dirty="0" smtClean="0"/>
              <a:t>】</a:t>
            </a:r>
          </a:p>
          <a:p>
            <a:pPr>
              <a:lnSpc>
                <a:spcPct val="100000"/>
              </a:lnSpc>
            </a:pPr>
            <a:r>
              <a:rPr lang="ja-JP" altLang="en-US" sz="2400" dirty="0" smtClean="0"/>
              <a:t>スムーズな加速をする、及びデリバリー局面に向けてやりを正しく構える。</a:t>
            </a:r>
            <a:endParaRPr lang="en-US" altLang="ja-JP" sz="2400" dirty="0" smtClean="0"/>
          </a:p>
          <a:p>
            <a:pPr>
              <a:lnSpc>
                <a:spcPct val="100000"/>
              </a:lnSpc>
            </a:pPr>
            <a:endParaRPr lang="en-US" altLang="ja-JP" sz="2400" dirty="0"/>
          </a:p>
          <a:p>
            <a:pPr>
              <a:lnSpc>
                <a:spcPct val="100000"/>
              </a:lnSpc>
            </a:pPr>
            <a:r>
              <a:rPr lang="en-US" altLang="ja-JP" sz="2400" dirty="0" smtClean="0"/>
              <a:t>【</a:t>
            </a:r>
            <a:r>
              <a:rPr lang="ja-JP" altLang="en-US" sz="2400" dirty="0" smtClean="0"/>
              <a:t>技術の特徴</a:t>
            </a:r>
            <a:r>
              <a:rPr lang="en-US" altLang="ja-JP" sz="2400" dirty="0" smtClean="0"/>
              <a:t>】</a:t>
            </a:r>
          </a:p>
          <a:p>
            <a:pPr marL="342900" indent="-342900">
              <a:lnSpc>
                <a:spcPct val="100000"/>
              </a:lnSpc>
              <a:buFont typeface="Arial" panose="020B0604020202020204" pitchFamily="34" charset="0"/>
              <a:buChar char="•"/>
            </a:pPr>
            <a:r>
              <a:rPr lang="ja-JP" altLang="en-US" sz="2400" dirty="0" smtClean="0"/>
              <a:t>両足を肩幅よりも広く開き、両腕は左右に大きく構える。</a:t>
            </a:r>
            <a:endParaRPr lang="en-US" altLang="ja-JP" sz="2400" dirty="0" smtClean="0"/>
          </a:p>
          <a:p>
            <a:pPr marL="342900" indent="-342900">
              <a:lnSpc>
                <a:spcPct val="100000"/>
              </a:lnSpc>
              <a:buFont typeface="Arial" panose="020B0604020202020204" pitchFamily="34" charset="0"/>
              <a:buChar char="•"/>
            </a:pPr>
            <a:r>
              <a:rPr lang="ja-JP" altLang="en-US" sz="2400" dirty="0" smtClean="0"/>
              <a:t>両腕は常に水平な高さを保持し、穂先</a:t>
            </a:r>
            <a:r>
              <a:rPr lang="ja-JP" altLang="en-US" sz="2400" dirty="0" smtClean="0"/>
              <a:t>を投てき方向</a:t>
            </a:r>
            <a:r>
              <a:rPr lang="ja-JP" altLang="en-US" sz="2400" dirty="0" smtClean="0"/>
              <a:t>に向ける。</a:t>
            </a:r>
            <a:endParaRPr lang="en-US" altLang="ja-JP" sz="2400" dirty="0" smtClean="0"/>
          </a:p>
          <a:p>
            <a:pPr marL="342900" indent="-342900">
              <a:lnSpc>
                <a:spcPct val="100000"/>
              </a:lnSpc>
              <a:buFont typeface="Arial" panose="020B0604020202020204" pitchFamily="34" charset="0"/>
              <a:buChar char="•"/>
            </a:pPr>
            <a:r>
              <a:rPr lang="ja-JP" altLang="en-US" sz="2400" dirty="0" smtClean="0"/>
              <a:t>移動する際には、上でなく前方に移動する。</a:t>
            </a:r>
            <a:endParaRPr lang="en-US" altLang="ja-JP" sz="2400" dirty="0" smtClean="0"/>
          </a:p>
          <a:p>
            <a:pPr marL="342900" indent="-342900">
              <a:lnSpc>
                <a:spcPct val="100000"/>
              </a:lnSpc>
              <a:buFont typeface="Arial" panose="020B0604020202020204" pitchFamily="34" charset="0"/>
              <a:buChar char="•"/>
            </a:pPr>
            <a:r>
              <a:rPr lang="ja-JP" altLang="en-US" sz="2400" dirty="0" smtClean="0"/>
              <a:t>後ろ足が前足を追い抜き、先に地面に接地する。</a:t>
            </a:r>
            <a:endParaRPr lang="en-US" altLang="ja-JP" sz="2400" dirty="0" smtClean="0"/>
          </a:p>
          <a:p>
            <a:pPr marL="342900" indent="-342900">
              <a:lnSpc>
                <a:spcPct val="100000"/>
              </a:lnSpc>
              <a:buFont typeface="Arial" panose="020B0604020202020204" pitchFamily="34" charset="0"/>
              <a:buChar char="•"/>
            </a:pPr>
            <a:r>
              <a:rPr lang="ja-JP" altLang="en-US" sz="2400" dirty="0" smtClean="0"/>
              <a:t>デリバリー局面に向けて後ろ足へ荷重し、やや後傾姿勢をとる。</a:t>
            </a:r>
            <a:endParaRPr lang="en-US" altLang="ja-JP" sz="2400" dirty="0" smtClean="0"/>
          </a:p>
        </p:txBody>
      </p:sp>
      <p:grpSp>
        <p:nvGrpSpPr>
          <p:cNvPr id="5" name="グループ化 4"/>
          <p:cNvGrpSpPr/>
          <p:nvPr/>
        </p:nvGrpSpPr>
        <p:grpSpPr>
          <a:xfrm>
            <a:off x="8971227" y="5909374"/>
            <a:ext cx="2034440" cy="478547"/>
            <a:chOff x="5726066" y="1987788"/>
            <a:chExt cx="2859302" cy="508045"/>
          </a:xfrm>
        </p:grpSpPr>
        <p:sp>
          <p:nvSpPr>
            <p:cNvPr id="7" name="角丸四角形 6"/>
            <p:cNvSpPr/>
            <p:nvPr/>
          </p:nvSpPr>
          <p:spPr>
            <a:xfrm>
              <a:off x="5726066" y="1987788"/>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772" y="200320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5380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やり投げのデリバリー局面　パワーポジション</a:t>
            </a:r>
            <a:endParaRPr lang="ja-JP" altLang="en-US" dirty="0">
              <a:solidFill>
                <a:schemeClr val="bg1"/>
              </a:solidFill>
            </a:endParaRPr>
          </a:p>
        </p:txBody>
      </p:sp>
      <p:sp>
        <p:nvSpPr>
          <p:cNvPr id="5" name="タイトル 1"/>
          <p:cNvSpPr txBox="1">
            <a:spLocks/>
          </p:cNvSpPr>
          <p:nvPr/>
        </p:nvSpPr>
        <p:spPr>
          <a:xfrm>
            <a:off x="441745" y="1339403"/>
            <a:ext cx="6362164" cy="4945487"/>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smtClean="0"/>
              <a:t>【</a:t>
            </a:r>
            <a:r>
              <a:rPr lang="ja-JP" altLang="en-US" sz="2400" dirty="0" smtClean="0"/>
              <a:t>目的</a:t>
            </a:r>
            <a:r>
              <a:rPr lang="en-US" altLang="ja-JP" sz="2400" dirty="0" smtClean="0"/>
              <a:t>】</a:t>
            </a:r>
          </a:p>
          <a:p>
            <a:pPr>
              <a:lnSpc>
                <a:spcPct val="100000"/>
              </a:lnSpc>
            </a:pPr>
            <a:r>
              <a:rPr lang="ja-JP" altLang="en-US" sz="2400" dirty="0" smtClean="0"/>
              <a:t>体幹から肩へ速度を変換する。</a:t>
            </a:r>
            <a:endParaRPr lang="en-US" altLang="ja-JP" sz="2400" dirty="0" smtClean="0"/>
          </a:p>
          <a:p>
            <a:pPr>
              <a:lnSpc>
                <a:spcPct val="100000"/>
              </a:lnSpc>
            </a:pPr>
            <a:endParaRPr lang="en-US" altLang="ja-JP" sz="2400" dirty="0"/>
          </a:p>
          <a:p>
            <a:pPr>
              <a:lnSpc>
                <a:spcPct val="100000"/>
              </a:lnSpc>
            </a:pPr>
            <a:r>
              <a:rPr lang="en-US" altLang="ja-JP" sz="2400" dirty="0" smtClean="0"/>
              <a:t>【</a:t>
            </a:r>
            <a:r>
              <a:rPr lang="ja-JP" altLang="en-US" sz="2400" dirty="0" smtClean="0"/>
              <a:t>技術の特徴</a:t>
            </a:r>
            <a:r>
              <a:rPr lang="en-US" altLang="ja-JP" sz="2400" dirty="0" smtClean="0"/>
              <a:t>】</a:t>
            </a:r>
          </a:p>
          <a:p>
            <a:pPr marL="342900" indent="-342900">
              <a:lnSpc>
                <a:spcPct val="100000"/>
              </a:lnSpc>
              <a:buFont typeface="Arial" panose="020B0604020202020204" pitchFamily="34" charset="0"/>
              <a:buChar char="•"/>
            </a:pPr>
            <a:r>
              <a:rPr lang="ja-JP" altLang="en-US" sz="2400" dirty="0" smtClean="0"/>
              <a:t>接地した左足は、力強く踏ん張る。</a:t>
            </a:r>
            <a:endParaRPr lang="en-US" altLang="ja-JP" sz="2400" dirty="0" smtClean="0"/>
          </a:p>
          <a:p>
            <a:pPr marL="342900" indent="-342900">
              <a:lnSpc>
                <a:spcPct val="100000"/>
              </a:lnSpc>
              <a:buFont typeface="Arial" panose="020B0604020202020204" pitchFamily="34" charset="0"/>
              <a:buChar char="•"/>
            </a:pPr>
            <a:r>
              <a:rPr lang="ja-JP" altLang="en-US" sz="2400" dirty="0" smtClean="0"/>
              <a:t>左側面は固定させる。</a:t>
            </a:r>
            <a:endParaRPr lang="en-US" altLang="ja-JP" sz="2400" dirty="0" smtClean="0"/>
          </a:p>
          <a:p>
            <a:pPr marL="342900" indent="-342900">
              <a:lnSpc>
                <a:spcPct val="100000"/>
              </a:lnSpc>
              <a:buFont typeface="Arial" panose="020B0604020202020204" pitchFamily="34" charset="0"/>
              <a:buChar char="•"/>
            </a:pPr>
            <a:r>
              <a:rPr lang="ja-JP" altLang="en-US" sz="2400" dirty="0" smtClean="0"/>
              <a:t>アークポジション（弓なり姿勢）になり、身体の前面にある筋肉が予備伸張状態になる。</a:t>
            </a:r>
            <a:endParaRPr lang="en-US" altLang="ja-JP" sz="2400" dirty="0" smtClean="0"/>
          </a:p>
          <a:p>
            <a:pPr marL="342900" indent="-342900">
              <a:lnSpc>
                <a:spcPct val="100000"/>
              </a:lnSpc>
              <a:buFont typeface="Arial" panose="020B0604020202020204" pitchFamily="34" charset="0"/>
              <a:buChar char="•"/>
            </a:pPr>
            <a:r>
              <a:rPr lang="ja-JP" altLang="en-US" sz="2400" dirty="0" smtClean="0"/>
              <a:t>やりを保持している肩を前方に押し出す。</a:t>
            </a:r>
            <a:endParaRPr lang="en-US" altLang="ja-JP" sz="2400" dirty="0" smtClean="0"/>
          </a:p>
          <a:p>
            <a:pPr marL="342900" indent="-342900">
              <a:lnSpc>
                <a:spcPct val="100000"/>
              </a:lnSpc>
              <a:buFont typeface="Arial" panose="020B0604020202020204" pitchFamily="34" charset="0"/>
              <a:buChar char="•"/>
            </a:pPr>
            <a:r>
              <a:rPr lang="ja-JP" altLang="en-US" sz="2400" dirty="0" smtClean="0"/>
              <a:t>肘が内側に入り、手のひらが上に向いたまま後方に残る。</a:t>
            </a:r>
            <a:endParaRPr lang="ja-JP" altLang="en-US" sz="2400" dirty="0"/>
          </a:p>
        </p:txBody>
      </p:sp>
      <p:pic>
        <p:nvPicPr>
          <p:cNvPr id="2" name="図 1">
            <a:hlinkClick r:id="rId2"/>
          </p:cNvPr>
          <p:cNvPicPr>
            <a:picLocks noChangeAspect="1"/>
          </p:cNvPicPr>
          <p:nvPr/>
        </p:nvPicPr>
        <p:blipFill>
          <a:blip r:embed="rId3"/>
          <a:stretch>
            <a:fillRect/>
          </a:stretch>
        </p:blipFill>
        <p:spPr>
          <a:xfrm>
            <a:off x="7148714" y="1339403"/>
            <a:ext cx="3638550" cy="4867275"/>
          </a:xfrm>
          <a:prstGeom prst="rect">
            <a:avLst/>
          </a:prstGeom>
        </p:spPr>
      </p:pic>
      <p:grpSp>
        <p:nvGrpSpPr>
          <p:cNvPr id="6" name="グループ化 5"/>
          <p:cNvGrpSpPr/>
          <p:nvPr/>
        </p:nvGrpSpPr>
        <p:grpSpPr>
          <a:xfrm>
            <a:off x="8752824" y="5728131"/>
            <a:ext cx="2034440" cy="478547"/>
            <a:chOff x="5726066" y="1987786"/>
            <a:chExt cx="2859302" cy="508045"/>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772" y="200320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2222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やり投げのデリバリー局面　最後の投動作</a:t>
            </a:r>
            <a:endParaRPr lang="ja-JP" altLang="en-US" dirty="0">
              <a:solidFill>
                <a:schemeClr val="bg1"/>
              </a:solidFill>
            </a:endParaRPr>
          </a:p>
        </p:txBody>
      </p:sp>
      <p:sp>
        <p:nvSpPr>
          <p:cNvPr id="2" name="コンテンツ プレースホルダー 1"/>
          <p:cNvSpPr>
            <a:spLocks noGrp="1"/>
          </p:cNvSpPr>
          <p:nvPr>
            <p:ph idx="1"/>
          </p:nvPr>
        </p:nvSpPr>
        <p:spPr>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nSpc>
                <a:spcPct val="100000"/>
              </a:lnSpc>
              <a:buNone/>
            </a:pPr>
            <a:r>
              <a:rPr kumimoji="1" lang="en-US" altLang="ja-JP" dirty="0" smtClean="0"/>
              <a:t>【</a:t>
            </a:r>
            <a:r>
              <a:rPr kumimoji="1" lang="ja-JP" altLang="en-US" dirty="0" smtClean="0"/>
              <a:t>目的</a:t>
            </a:r>
            <a:r>
              <a:rPr kumimoji="1" lang="en-US" altLang="ja-JP" dirty="0" smtClean="0"/>
              <a:t>】</a:t>
            </a:r>
          </a:p>
          <a:p>
            <a:pPr marL="0" indent="0">
              <a:lnSpc>
                <a:spcPct val="100000"/>
              </a:lnSpc>
              <a:buNone/>
            </a:pPr>
            <a:r>
              <a:rPr kumimoji="1" lang="ja-JP" altLang="en-US" dirty="0" smtClean="0"/>
              <a:t>肩から腕そしてやりへ速度を変換する。</a:t>
            </a:r>
            <a:endParaRPr kumimoji="1" lang="en-US" altLang="ja-JP" dirty="0" smtClean="0"/>
          </a:p>
          <a:p>
            <a:pPr marL="0" indent="0">
              <a:lnSpc>
                <a:spcPct val="100000"/>
              </a:lnSpc>
              <a:buNone/>
            </a:pPr>
            <a:r>
              <a:rPr kumimoji="1" lang="en-US" altLang="ja-JP" dirty="0" smtClean="0"/>
              <a:t>【</a:t>
            </a:r>
            <a:r>
              <a:rPr kumimoji="1" lang="ja-JP" altLang="en-US" dirty="0" smtClean="0"/>
              <a:t>技術の特徴</a:t>
            </a:r>
            <a:r>
              <a:rPr kumimoji="1" lang="en-US" altLang="ja-JP" dirty="0" smtClean="0"/>
              <a:t>】</a:t>
            </a:r>
          </a:p>
          <a:p>
            <a:pPr>
              <a:lnSpc>
                <a:spcPct val="100000"/>
              </a:lnSpc>
            </a:pPr>
            <a:r>
              <a:rPr kumimoji="1" lang="ja-JP" altLang="en-US" dirty="0" smtClean="0"/>
              <a:t>右肘は頭の近くを通過して前方へ持ち上げる。</a:t>
            </a:r>
            <a:endParaRPr kumimoji="1" lang="en-US" altLang="ja-JP" dirty="0" smtClean="0"/>
          </a:p>
          <a:p>
            <a:pPr>
              <a:lnSpc>
                <a:spcPct val="100000"/>
              </a:lnSpc>
            </a:pPr>
            <a:r>
              <a:rPr kumimoji="1" lang="ja-JP" altLang="en-US" dirty="0" smtClean="0"/>
              <a:t>体幹は前方へ移動する。</a:t>
            </a:r>
            <a:endParaRPr kumimoji="1" lang="en-US" altLang="ja-JP" dirty="0" smtClean="0"/>
          </a:p>
          <a:p>
            <a:pPr>
              <a:lnSpc>
                <a:spcPct val="100000"/>
              </a:lnSpc>
            </a:pPr>
            <a:r>
              <a:rPr lang="ja-JP" altLang="en-US" dirty="0" smtClean="0"/>
              <a:t>やり</a:t>
            </a:r>
            <a:r>
              <a:rPr kumimoji="1" lang="ja-JP" altLang="en-US" dirty="0" smtClean="0"/>
              <a:t>を</a:t>
            </a:r>
            <a:r>
              <a:rPr lang="ja-JP" altLang="en-US" dirty="0"/>
              <a:t>握</a:t>
            </a:r>
            <a:r>
              <a:rPr lang="ja-JP" altLang="en-US" dirty="0" smtClean="0"/>
              <a:t>ってい</a:t>
            </a:r>
            <a:r>
              <a:rPr kumimoji="1" lang="ja-JP" altLang="en-US" dirty="0" smtClean="0"/>
              <a:t>る側の肘は勢いよく進展させる。</a:t>
            </a:r>
            <a:endParaRPr kumimoji="1" lang="en-US" altLang="ja-JP" dirty="0" smtClean="0"/>
          </a:p>
          <a:p>
            <a:pPr>
              <a:lnSpc>
                <a:spcPct val="100000"/>
              </a:lnSpc>
            </a:pPr>
            <a:r>
              <a:rPr kumimoji="1" lang="ja-JP" altLang="en-US" dirty="0" smtClean="0"/>
              <a:t>左足と左肘を体幹部の近くで曲げて、身体をブロックする。</a:t>
            </a:r>
            <a:endParaRPr kumimoji="1" lang="en-US" altLang="ja-JP" dirty="0" smtClean="0"/>
          </a:p>
          <a:p>
            <a:pPr>
              <a:lnSpc>
                <a:spcPct val="100000"/>
              </a:lnSpc>
            </a:pPr>
            <a:r>
              <a:rPr kumimoji="1" lang="ja-JP" altLang="en-US" dirty="0" smtClean="0"/>
              <a:t>右足はリリースされるまで地面に接している。</a:t>
            </a:r>
            <a:endParaRPr kumimoji="1" lang="en-US" altLang="ja-JP" dirty="0" smtClean="0"/>
          </a:p>
        </p:txBody>
      </p:sp>
    </p:spTree>
    <p:extLst>
      <p:ext uri="{BB962C8B-B14F-4D97-AF65-F5344CB8AC3E}">
        <p14:creationId xmlns:p14="http://schemas.microsoft.com/office/powerpoint/2010/main" val="2351264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やり投げのリカバリー局面</a:t>
            </a:r>
            <a:endParaRPr lang="ja-JP" altLang="en-US" dirty="0">
              <a:solidFill>
                <a:schemeClr val="bg1"/>
              </a:solidFill>
            </a:endParaRPr>
          </a:p>
        </p:txBody>
      </p:sp>
      <p:sp>
        <p:nvSpPr>
          <p:cNvPr id="2" name="コンテンツ プレースホルダー 1"/>
          <p:cNvSpPr>
            <a:spLocks noGrp="1"/>
          </p:cNvSpPr>
          <p:nvPr>
            <p:ph idx="1"/>
          </p:nvPr>
        </p:nvSpPr>
        <p:spPr>
          <a:xfrm>
            <a:off x="490470" y="1529411"/>
            <a:ext cx="5652753" cy="5038814"/>
          </a:xfrm>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nSpc>
                <a:spcPct val="100000"/>
              </a:lnSpc>
              <a:buNone/>
            </a:pPr>
            <a:r>
              <a:rPr kumimoji="1" lang="en-US" altLang="ja-JP" dirty="0" smtClean="0"/>
              <a:t>【</a:t>
            </a:r>
            <a:r>
              <a:rPr kumimoji="1" lang="ja-JP" altLang="en-US" dirty="0" smtClean="0"/>
              <a:t>目的</a:t>
            </a:r>
            <a:r>
              <a:rPr kumimoji="1" lang="en-US" altLang="ja-JP" dirty="0" smtClean="0"/>
              <a:t>】</a:t>
            </a:r>
          </a:p>
          <a:p>
            <a:pPr marL="0" indent="0">
              <a:lnSpc>
                <a:spcPct val="100000"/>
              </a:lnSpc>
              <a:buNone/>
            </a:pPr>
            <a:r>
              <a:rPr kumimoji="1" lang="ja-JP" altLang="en-US" dirty="0" smtClean="0"/>
              <a:t>ファウルを防ぐため、前方への移動を止める。</a:t>
            </a:r>
            <a:endParaRPr kumimoji="1" lang="en-US" altLang="ja-JP" dirty="0" smtClean="0"/>
          </a:p>
          <a:p>
            <a:pPr marL="0" indent="0">
              <a:lnSpc>
                <a:spcPct val="100000"/>
              </a:lnSpc>
              <a:buNone/>
            </a:pPr>
            <a:r>
              <a:rPr kumimoji="1" lang="en-US" altLang="ja-JP" dirty="0" smtClean="0"/>
              <a:t>【</a:t>
            </a:r>
            <a:r>
              <a:rPr kumimoji="1" lang="ja-JP" altLang="en-US" dirty="0" smtClean="0"/>
              <a:t>技術の特徴</a:t>
            </a:r>
            <a:r>
              <a:rPr kumimoji="1" lang="en-US" altLang="ja-JP" dirty="0" smtClean="0"/>
              <a:t>】</a:t>
            </a:r>
          </a:p>
          <a:p>
            <a:pPr>
              <a:lnSpc>
                <a:spcPct val="100000"/>
              </a:lnSpc>
            </a:pPr>
            <a:r>
              <a:rPr kumimoji="1" lang="ja-JP" altLang="en-US" dirty="0" smtClean="0"/>
              <a:t>リリースした後、素早く足を踏み換える。</a:t>
            </a:r>
            <a:endParaRPr kumimoji="1" lang="en-US" altLang="ja-JP" dirty="0" smtClean="0"/>
          </a:p>
          <a:p>
            <a:pPr>
              <a:lnSpc>
                <a:spcPct val="100000"/>
              </a:lnSpc>
            </a:pPr>
            <a:r>
              <a:rPr kumimoji="1" lang="ja-JP" altLang="en-US" dirty="0" smtClean="0"/>
              <a:t>右足はやや曲げて（屈曲させて）踏ん張る。</a:t>
            </a:r>
            <a:endParaRPr kumimoji="1" lang="en-US" altLang="ja-JP" dirty="0" smtClean="0"/>
          </a:p>
          <a:p>
            <a:pPr>
              <a:lnSpc>
                <a:spcPct val="100000"/>
              </a:lnSpc>
            </a:pPr>
            <a:r>
              <a:rPr kumimoji="1" lang="ja-JP" altLang="en-US" dirty="0" smtClean="0"/>
              <a:t>上半身は低くする。</a:t>
            </a:r>
            <a:endParaRPr kumimoji="1" lang="en-US" altLang="ja-JP" dirty="0" smtClean="0"/>
          </a:p>
          <a:p>
            <a:pPr>
              <a:lnSpc>
                <a:spcPct val="100000"/>
              </a:lnSpc>
            </a:pPr>
            <a:r>
              <a:rPr kumimoji="1" lang="ja-JP" altLang="en-US" dirty="0" smtClean="0"/>
              <a:t>左足は後方へスイングする。</a:t>
            </a:r>
            <a:endParaRPr kumimoji="1" lang="en-US" altLang="ja-JP" dirty="0" smtClean="0"/>
          </a:p>
        </p:txBody>
      </p:sp>
      <p:pic>
        <p:nvPicPr>
          <p:cNvPr id="3" name="図 2"/>
          <p:cNvPicPr>
            <a:picLocks noChangeAspect="1"/>
          </p:cNvPicPr>
          <p:nvPr/>
        </p:nvPicPr>
        <p:blipFill>
          <a:blip r:embed="rId2"/>
          <a:stretch>
            <a:fillRect/>
          </a:stretch>
        </p:blipFill>
        <p:spPr>
          <a:xfrm>
            <a:off x="6389172" y="2164103"/>
            <a:ext cx="5639388" cy="2645792"/>
          </a:xfrm>
          <a:prstGeom prst="rect">
            <a:avLst/>
          </a:prstGeom>
        </p:spPr>
      </p:pic>
      <p:sp>
        <p:nvSpPr>
          <p:cNvPr id="5" name="コンテンツ プレースホルダー 1"/>
          <p:cNvSpPr txBox="1">
            <a:spLocks/>
          </p:cNvSpPr>
          <p:nvPr/>
        </p:nvSpPr>
        <p:spPr>
          <a:xfrm>
            <a:off x="6375807" y="6091706"/>
            <a:ext cx="5652753" cy="476519"/>
          </a:xfrm>
          <a:prstGeom prst="rect">
            <a:avLst/>
          </a:prstGeom>
          <a:solidFill>
            <a:schemeClr val="bg1"/>
          </a:solidFill>
          <a:ln w="38100" cap="flat" cmpd="sng" algn="ctr">
            <a:solidFill>
              <a:schemeClr val="bg1"/>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nSpc>
                <a:spcPct val="100000"/>
              </a:lnSpc>
              <a:buFont typeface="Arial" panose="020B0604020202020204" pitchFamily="34" charset="0"/>
              <a:buNone/>
            </a:pPr>
            <a:r>
              <a:rPr lang="ja-JP" altLang="en-US" dirty="0" smtClean="0">
                <a:solidFill>
                  <a:schemeClr val="tx1"/>
                </a:solidFill>
              </a:rPr>
              <a:t>以上が、やり投げの技能になります。</a:t>
            </a:r>
            <a:endParaRPr lang="en-US" altLang="ja-JP" dirty="0" smtClean="0">
              <a:solidFill>
                <a:schemeClr val="tx1"/>
              </a:solidFill>
            </a:endParaRPr>
          </a:p>
        </p:txBody>
      </p:sp>
    </p:spTree>
    <p:extLst>
      <p:ext uri="{BB962C8B-B14F-4D97-AF65-F5344CB8AC3E}">
        <p14:creationId xmlns:p14="http://schemas.microsoft.com/office/powerpoint/2010/main" val="4127052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9883"/>
          </a:xfrm>
          <a:solidFill>
            <a:srgbClr val="FFC000"/>
          </a:solidFill>
        </p:spPr>
        <p:txBody>
          <a:bodyPr/>
          <a:lstStyle/>
          <a:p>
            <a:pPr algn="ctr"/>
            <a:r>
              <a:rPr kumimoji="1" lang="ja-JP" altLang="en-US" dirty="0" smtClean="0">
                <a:solidFill>
                  <a:schemeClr val="bg1"/>
                </a:solidFill>
              </a:rPr>
              <a:t>砲丸投げとは</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825625"/>
            <a:ext cx="10515600" cy="4510781"/>
          </a:xfr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kumimoji="1" lang="ja-JP" altLang="en-US" dirty="0" smtClean="0"/>
              <a:t>　　砲丸投げは、砲丸と呼ばれる鉄球（男子５</a:t>
            </a:r>
            <a:r>
              <a:rPr kumimoji="1" lang="en-US" altLang="ja-JP" dirty="0" smtClean="0"/>
              <a:t>kg</a:t>
            </a:r>
            <a:r>
              <a:rPr kumimoji="1" lang="ja-JP" altLang="en-US" dirty="0" err="1" smtClean="0"/>
              <a:t>、</a:t>
            </a:r>
            <a:r>
              <a:rPr kumimoji="1" lang="ja-JP" altLang="en-US" dirty="0" smtClean="0"/>
              <a:t>男子四種競技４</a:t>
            </a:r>
            <a:r>
              <a:rPr kumimoji="1" lang="en-US" altLang="ja-JP" dirty="0" smtClean="0"/>
              <a:t>kg</a:t>
            </a:r>
            <a:r>
              <a:rPr kumimoji="1" lang="ja-JP" altLang="en-US" dirty="0" err="1" smtClean="0"/>
              <a:t>、</a:t>
            </a:r>
            <a:r>
              <a:rPr kumimoji="1" lang="ja-JP" altLang="en-US" dirty="0" smtClean="0"/>
              <a:t>女子２．７２</a:t>
            </a:r>
            <a:r>
              <a:rPr kumimoji="1" lang="en-US" altLang="ja-JP" dirty="0" smtClean="0"/>
              <a:t>kg</a:t>
            </a:r>
            <a:r>
              <a:rPr kumimoji="1" lang="ja-JP" altLang="en-US" dirty="0" smtClean="0"/>
              <a:t>）を</a:t>
            </a:r>
            <a:r>
              <a:rPr lang="ja-JP" altLang="en-US" dirty="0"/>
              <a:t>投</a:t>
            </a:r>
            <a:r>
              <a:rPr lang="ja-JP" altLang="en-US" dirty="0" smtClean="0"/>
              <a:t>げた</a:t>
            </a:r>
            <a:r>
              <a:rPr kumimoji="1" lang="ja-JP" altLang="en-US" dirty="0" smtClean="0"/>
              <a:t>距離を競う競技です。</a:t>
            </a:r>
            <a:endParaRPr kumimoji="1" lang="en-US" altLang="ja-JP" dirty="0" smtClean="0"/>
          </a:p>
          <a:p>
            <a:pPr marL="0" indent="0">
              <a:lnSpc>
                <a:spcPct val="150000"/>
              </a:lnSpc>
              <a:buNone/>
            </a:pPr>
            <a:r>
              <a:rPr kumimoji="1" lang="ja-JP" altLang="en-US" dirty="0" smtClean="0"/>
              <a:t>　　投げると言っても野球選手のようなボールの投げ方とは異なり、実際には押し出す（突き出す）ようにして、遠くに飛ばします。</a:t>
            </a:r>
            <a:endParaRPr kumimoji="1" lang="en-US" altLang="ja-JP" dirty="0" smtClean="0"/>
          </a:p>
          <a:p>
            <a:pPr marL="0" indent="0">
              <a:lnSpc>
                <a:spcPct val="150000"/>
              </a:lnSpc>
              <a:buNone/>
            </a:pPr>
            <a:r>
              <a:rPr kumimoji="1" lang="ja-JP" altLang="en-US" dirty="0" smtClean="0"/>
              <a:t>　　砲丸を遠くまで投げるためには、投げ出し時の砲丸のスピードが最も重要で、そのためには技術面と体力面の両方の向上が必要です。</a:t>
            </a:r>
            <a:endParaRPr kumimoji="1" lang="ja-JP" altLang="en-US" dirty="0"/>
          </a:p>
        </p:txBody>
      </p:sp>
    </p:spTree>
    <p:extLst>
      <p:ext uri="{BB962C8B-B14F-4D97-AF65-F5344CB8AC3E}">
        <p14:creationId xmlns:p14="http://schemas.microsoft.com/office/powerpoint/2010/main" val="2968721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1521"/>
          </a:xfrm>
          <a:solidFill>
            <a:srgbClr val="FFC000"/>
          </a:solidFill>
        </p:spPr>
        <p:txBody>
          <a:bodyPr>
            <a:normAutofit/>
          </a:bodyPr>
          <a:lstStyle/>
          <a:p>
            <a:pPr algn="ctr">
              <a:lnSpc>
                <a:spcPct val="100000"/>
              </a:lnSpc>
            </a:pPr>
            <a:r>
              <a:rPr kumimoji="1" lang="ja-JP" altLang="en-US" dirty="0" smtClean="0">
                <a:solidFill>
                  <a:schemeClr val="bg1"/>
                </a:solidFill>
              </a:rPr>
              <a:t>砲丸の持ち方・構え方</a:t>
            </a:r>
            <a:endParaRPr kumimoji="1" lang="ja-JP" altLang="en-US" dirty="0">
              <a:solidFill>
                <a:schemeClr val="bg1"/>
              </a:solidFill>
            </a:endParaRPr>
          </a:p>
        </p:txBody>
      </p:sp>
      <p:sp>
        <p:nvSpPr>
          <p:cNvPr id="3" name="コンテンツ プレースホルダー 2"/>
          <p:cNvSpPr>
            <a:spLocks noGrp="1"/>
          </p:cNvSpPr>
          <p:nvPr>
            <p:ph idx="1"/>
          </p:nvPr>
        </p:nvSpPr>
        <p:spPr>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lnSpc>
                <a:spcPct val="150000"/>
              </a:lnSpc>
              <a:buNone/>
            </a:pPr>
            <a:r>
              <a:rPr kumimoji="1" lang="ja-JP" altLang="en-US" dirty="0" smtClean="0"/>
              <a:t>　　砲丸は主に人差し指、中指、薬指で押し出すので、構えたときに手のひらには乗せず、人差し指から薬指の付け根に置いて指で保持します。</a:t>
            </a:r>
            <a:endParaRPr kumimoji="1" lang="en-US" altLang="ja-JP" dirty="0" smtClean="0"/>
          </a:p>
          <a:p>
            <a:pPr marL="0" indent="0">
              <a:lnSpc>
                <a:spcPct val="150000"/>
              </a:lnSpc>
              <a:buNone/>
            </a:pPr>
            <a:r>
              <a:rPr kumimoji="1" lang="ja-JP" altLang="en-US" dirty="0" smtClean="0"/>
              <a:t>　　砲丸は投げる直前まで首に付けておくことがルールで定められています。砲丸を保持しているときは手首を反らし、肘は４５度ほど外側に向けます。肘が下を向いているとボール投げのような動作になりやすく、肘や肩を痛める危険があるので注意しましょう。</a:t>
            </a:r>
            <a:endParaRPr kumimoji="1" lang="ja-JP" altLang="en-US" dirty="0"/>
          </a:p>
        </p:txBody>
      </p:sp>
      <p:pic>
        <p:nvPicPr>
          <p:cNvPr id="5" name="図 4"/>
          <p:cNvPicPr>
            <a:picLocks noChangeAspect="1"/>
          </p:cNvPicPr>
          <p:nvPr/>
        </p:nvPicPr>
        <p:blipFill>
          <a:blip r:embed="rId2"/>
          <a:stretch>
            <a:fillRect/>
          </a:stretch>
        </p:blipFill>
        <p:spPr>
          <a:xfrm>
            <a:off x="9017824" y="4974228"/>
            <a:ext cx="1633004" cy="1550307"/>
          </a:xfrm>
          <a:prstGeom prst="rect">
            <a:avLst/>
          </a:prstGeom>
        </p:spPr>
      </p:pic>
    </p:spTree>
    <p:extLst>
      <p:ext uri="{BB962C8B-B14F-4D97-AF65-F5344CB8AC3E}">
        <p14:creationId xmlns:p14="http://schemas.microsoft.com/office/powerpoint/2010/main" val="3112033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914399"/>
          </a:xfrm>
          <a:solidFill>
            <a:srgbClr val="FFC000"/>
          </a:solidFill>
        </p:spPr>
        <p:txBody>
          <a:bodyPr/>
          <a:lstStyle/>
          <a:p>
            <a:pPr algn="ctr"/>
            <a:r>
              <a:rPr kumimoji="1" lang="ja-JP" altLang="en-US" dirty="0" smtClean="0">
                <a:solidFill>
                  <a:schemeClr val="bg1"/>
                </a:solidFill>
              </a:rPr>
              <a:t>砲丸投げの技術的ポイント①</a:t>
            </a:r>
            <a:endParaRPr kumimoji="1" lang="ja-JP" altLang="en-US" dirty="0">
              <a:solidFill>
                <a:schemeClr val="bg1"/>
              </a:solidFill>
            </a:endParaRPr>
          </a:p>
        </p:txBody>
      </p:sp>
      <p:sp>
        <p:nvSpPr>
          <p:cNvPr id="3" name="コンテンツ プレースホルダー 2"/>
          <p:cNvSpPr>
            <a:spLocks noGrp="1"/>
          </p:cNvSpPr>
          <p:nvPr>
            <p:ph idx="1"/>
          </p:nvPr>
        </p:nvSpPr>
        <p:spPr>
          <a:ln w="38100">
            <a:solidFill>
              <a:srgbClr val="FFC000"/>
            </a:solidFill>
          </a:ln>
        </p:spPr>
        <p:style>
          <a:lnRef idx="2">
            <a:schemeClr val="accent2"/>
          </a:lnRef>
          <a:fillRef idx="1">
            <a:schemeClr val="lt1"/>
          </a:fillRef>
          <a:effectRef idx="0">
            <a:schemeClr val="accent2"/>
          </a:effectRef>
          <a:fontRef idx="minor">
            <a:schemeClr val="dk1"/>
          </a:fontRef>
        </p:style>
        <p:txBody>
          <a:bodyPr/>
          <a:lstStyle/>
          <a:p>
            <a:pPr marL="0" indent="0">
              <a:lnSpc>
                <a:spcPct val="150000"/>
              </a:lnSpc>
              <a:buNone/>
            </a:pPr>
            <a:r>
              <a:rPr kumimoji="1" lang="ja-JP" altLang="en-US" dirty="0" smtClean="0"/>
              <a:t>　　砲丸投げは直径２ｍのサークルの中で行うため、サークル内を移動して（加速を付けて）投げることができます。</a:t>
            </a:r>
            <a:endParaRPr kumimoji="1" lang="en-US" altLang="ja-JP" dirty="0" smtClean="0"/>
          </a:p>
          <a:p>
            <a:pPr marL="0" indent="0">
              <a:lnSpc>
                <a:spcPct val="150000"/>
              </a:lnSpc>
              <a:buNone/>
            </a:pPr>
            <a:r>
              <a:rPr kumimoji="1" lang="ja-JP" altLang="en-US" dirty="0" smtClean="0"/>
              <a:t>　　加速を付けるために、サークルの後方に構えてサイドステップやグライドまたは回転して投げる技術が開発されています。</a:t>
            </a:r>
            <a:endParaRPr kumimoji="1" lang="en-US" altLang="ja-JP" dirty="0" smtClean="0"/>
          </a:p>
          <a:p>
            <a:pPr marL="0" indent="0">
              <a:lnSpc>
                <a:spcPct val="150000"/>
              </a:lnSpc>
              <a:buNone/>
            </a:pPr>
            <a:r>
              <a:rPr kumimoji="1" lang="ja-JP" altLang="en-US" dirty="0" smtClean="0"/>
              <a:t>　　ここでは最もよく用いられているグライド投法について説明します。</a:t>
            </a:r>
            <a:endParaRPr kumimoji="1" lang="ja-JP" altLang="en-US" dirty="0"/>
          </a:p>
        </p:txBody>
      </p:sp>
    </p:spTree>
    <p:extLst>
      <p:ext uri="{BB962C8B-B14F-4D97-AF65-F5344CB8AC3E}">
        <p14:creationId xmlns:p14="http://schemas.microsoft.com/office/powerpoint/2010/main" val="82763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12192000" cy="901520"/>
          </a:xfrm>
          <a:solidFill>
            <a:srgbClr val="FFC000"/>
          </a:solidFill>
        </p:spPr>
        <p:txBody>
          <a:bodyPr/>
          <a:lstStyle/>
          <a:p>
            <a:pPr algn="ctr"/>
            <a:r>
              <a:rPr kumimoji="1" lang="ja-JP" altLang="en-US" dirty="0" smtClean="0">
                <a:solidFill>
                  <a:schemeClr val="bg1"/>
                </a:solidFill>
              </a:rPr>
              <a:t>砲丸投げの技術的ポイント②</a:t>
            </a:r>
            <a:endParaRPr kumimoji="1" lang="ja-JP" altLang="en-US" dirty="0">
              <a:solidFill>
                <a:schemeClr val="bg1"/>
              </a:solidFill>
            </a:endParaRPr>
          </a:p>
        </p:txBody>
      </p:sp>
      <p:sp>
        <p:nvSpPr>
          <p:cNvPr id="3" name="コンテンツ プレースホルダー 2"/>
          <p:cNvSpPr>
            <a:spLocks noGrp="1"/>
          </p:cNvSpPr>
          <p:nvPr>
            <p:ph idx="1"/>
          </p:nvPr>
        </p:nvSpPr>
        <p:spPr>
          <a:xfrm>
            <a:off x="516229" y="1143045"/>
            <a:ext cx="10515600" cy="4072899"/>
          </a:xfrm>
          <a:ln w="38100">
            <a:solidFill>
              <a:srgbClr val="FFC000"/>
            </a:solidFill>
          </a:ln>
        </p:spPr>
        <p:style>
          <a:lnRef idx="2">
            <a:schemeClr val="accent2"/>
          </a:lnRef>
          <a:fillRef idx="1">
            <a:schemeClr val="lt1"/>
          </a:fillRef>
          <a:effectRef idx="0">
            <a:schemeClr val="accent2"/>
          </a:effectRef>
          <a:fontRef idx="minor">
            <a:schemeClr val="dk1"/>
          </a:fontRef>
        </p:style>
        <p:txBody>
          <a:bodyPr/>
          <a:lstStyle/>
          <a:p>
            <a:pPr marL="0" indent="0">
              <a:lnSpc>
                <a:spcPct val="150000"/>
              </a:lnSpc>
              <a:buNone/>
            </a:pPr>
            <a:r>
              <a:rPr kumimoji="1" lang="ja-JP" altLang="en-US" dirty="0" smtClean="0"/>
              <a:t>　　グライド投法は、「準備」「グライド」「デリバリー」「リカバリー」の４つの局面に分けられます。</a:t>
            </a:r>
            <a:endParaRPr kumimoji="1" lang="en-US" altLang="ja-JP" dirty="0" smtClean="0"/>
          </a:p>
          <a:p>
            <a:pPr marL="0" indent="0">
              <a:lnSpc>
                <a:spcPct val="150000"/>
              </a:lnSpc>
              <a:buNone/>
            </a:pPr>
            <a:r>
              <a:rPr kumimoji="1" lang="ja-JP" altLang="en-US" dirty="0" smtClean="0"/>
              <a:t>　　「準備」はグライドを始める準備をする局面です。「グライド」は投てき者と砲丸がデリバリーのために加速する局面で、「デリバリー」は砲丸をさらに加速させる局面です。最後の「リカバリー」ではファウルをしないようにうまくバランスを取ります。</a:t>
            </a: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9203" y="5304432"/>
            <a:ext cx="7033593" cy="1397358"/>
          </a:xfrm>
          <a:prstGeom prst="rect">
            <a:avLst/>
          </a:prstGeom>
        </p:spPr>
      </p:pic>
    </p:spTree>
    <p:extLst>
      <p:ext uri="{BB962C8B-B14F-4D97-AF65-F5344CB8AC3E}">
        <p14:creationId xmlns:p14="http://schemas.microsoft.com/office/powerpoint/2010/main" val="176076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888642"/>
          </a:xfrm>
          <a:solidFill>
            <a:srgbClr val="FFC000"/>
          </a:solidFill>
        </p:spPr>
        <p:txBody>
          <a:bodyPr/>
          <a:lstStyle/>
          <a:p>
            <a:pPr algn="ctr"/>
            <a:r>
              <a:rPr kumimoji="1" lang="ja-JP" altLang="en-US" dirty="0" smtClean="0">
                <a:solidFill>
                  <a:schemeClr val="bg1"/>
                </a:solidFill>
              </a:rPr>
              <a:t>やり投げとは</a:t>
            </a:r>
            <a:endParaRPr kumimoji="1" lang="ja-JP" altLang="en-US" dirty="0">
              <a:solidFill>
                <a:schemeClr val="bg1"/>
              </a:solidFill>
            </a:endParaRPr>
          </a:p>
        </p:txBody>
      </p:sp>
      <p:sp>
        <p:nvSpPr>
          <p:cNvPr id="3" name="コンテンツ プレースホルダー 2"/>
          <p:cNvSpPr>
            <a:spLocks noGrp="1"/>
          </p:cNvSpPr>
          <p:nvPr>
            <p:ph idx="1"/>
          </p:nvPr>
        </p:nvSpPr>
        <p:spPr>
          <a:xfrm>
            <a:off x="314179" y="1434903"/>
            <a:ext cx="11563642" cy="4825220"/>
          </a:xfrm>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00000"/>
              </a:lnSpc>
            </a:pPr>
            <a:r>
              <a:rPr kumimoji="1" lang="ja-JP" altLang="en-US" dirty="0" smtClean="0"/>
              <a:t>やり投げは、助走をとってやりを投げる競技で、助走距離は３０ｍになっています。</a:t>
            </a:r>
            <a:endParaRPr kumimoji="1" lang="en-US" altLang="ja-JP" dirty="0" smtClean="0"/>
          </a:p>
          <a:p>
            <a:pPr>
              <a:lnSpc>
                <a:spcPct val="100000"/>
              </a:lnSpc>
            </a:pPr>
            <a:r>
              <a:rPr kumimoji="1" lang="ja-JP" altLang="en-US" dirty="0" smtClean="0"/>
              <a:t>やりは、</a:t>
            </a:r>
            <a:r>
              <a:rPr lang="ja-JP" altLang="en-US" dirty="0" smtClean="0"/>
              <a:t>スターティングラインから８ｍ手前の標識（中心鋲）から</a:t>
            </a:r>
            <a:r>
              <a:rPr kumimoji="1" lang="ja-JP" altLang="en-US" dirty="0" smtClean="0"/>
              <a:t>およそ２９度の角度</a:t>
            </a:r>
            <a:r>
              <a:rPr lang="ja-JP" altLang="en-US" dirty="0"/>
              <a:t>で引かれた</a:t>
            </a:r>
            <a:r>
              <a:rPr lang="ja-JP" altLang="en-US" dirty="0" smtClean="0"/>
              <a:t>ラインで区切った有効</a:t>
            </a:r>
            <a:r>
              <a:rPr kumimoji="1" lang="ja-JP" altLang="en-US" dirty="0" smtClean="0"/>
              <a:t>エリア内に落下させます。</a:t>
            </a:r>
            <a:endParaRPr kumimoji="1" lang="en-US" altLang="ja-JP" dirty="0" smtClean="0"/>
          </a:p>
          <a:p>
            <a:pPr>
              <a:lnSpc>
                <a:spcPct val="100000"/>
              </a:lnSpc>
            </a:pPr>
            <a:r>
              <a:rPr kumimoji="1" lang="ja-JP" altLang="en-US" dirty="0" smtClean="0"/>
              <a:t>有効エリア内に落ちたやりの落下点と</a:t>
            </a:r>
            <a:r>
              <a:rPr lang="ja-JP" altLang="en-US" dirty="0" smtClean="0"/>
              <a:t>中心</a:t>
            </a:r>
            <a:r>
              <a:rPr lang="ja-JP" altLang="en-US" dirty="0"/>
              <a:t>鋲</a:t>
            </a:r>
            <a:r>
              <a:rPr kumimoji="1" lang="ja-JP" altLang="en-US" dirty="0" smtClean="0"/>
              <a:t>を結んだ線の長さを計測し、スターティングラインとやりの落下地点の距離が記録になります。</a:t>
            </a:r>
            <a:endParaRPr kumimoji="1" lang="en-US" altLang="ja-JP" dirty="0" smtClean="0"/>
          </a:p>
          <a:p>
            <a:pPr>
              <a:lnSpc>
                <a:spcPct val="100000"/>
              </a:lnSpc>
            </a:pPr>
            <a:r>
              <a:rPr kumimoji="1" lang="ja-JP" altLang="en-US" dirty="0" smtClean="0"/>
              <a:t>１人が３回投げて、最も遠くまで飛んだ記録が成績となります。</a:t>
            </a:r>
            <a:endParaRPr kumimoji="1" lang="en-US" altLang="ja-JP" dirty="0" smtClean="0"/>
          </a:p>
          <a:p>
            <a:pPr>
              <a:lnSpc>
                <a:spcPct val="100000"/>
              </a:lnSpc>
            </a:pPr>
            <a:r>
              <a:rPr kumimoji="1" lang="ja-JP" altLang="en-US" dirty="0" smtClean="0"/>
              <a:t>やりは男子で、重さ８００ｇ、長さ２，６～２，７ｍのものを使用し、女子は重さ６００ｇ、長さ２，２～２，３ｍのやりを用いて競技します。</a:t>
            </a:r>
            <a:endParaRPr kumimoji="1" lang="ja-JP" altLang="en-US" dirty="0"/>
          </a:p>
        </p:txBody>
      </p:sp>
    </p:spTree>
    <p:extLst>
      <p:ext uri="{BB962C8B-B14F-4D97-AF65-F5344CB8AC3E}">
        <p14:creationId xmlns:p14="http://schemas.microsoft.com/office/powerpoint/2010/main" val="4280954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65467"/>
            <a:ext cx="10515600" cy="3708901"/>
          </a:xfrm>
          <a:ln w="38100">
            <a:solidFill>
              <a:srgbClr val="FFC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nSpc>
                <a:spcPct val="100000"/>
              </a:lnSpc>
            </a:pPr>
            <a:r>
              <a:rPr kumimoji="1" lang="ja-JP" altLang="en-US" dirty="0" smtClean="0"/>
              <a:t>やりの握り方（持ち方）は、グリップに</a:t>
            </a:r>
            <a:r>
              <a:rPr lang="ja-JP" altLang="en-US" dirty="0"/>
              <a:t>中指を引っかける握り方（フィンランド式グリップ） 、</a:t>
            </a:r>
            <a:r>
              <a:rPr kumimoji="1" lang="ja-JP" altLang="en-US" dirty="0" smtClean="0"/>
              <a:t>もしくは人差し指を引っかける握り方があります</a:t>
            </a:r>
            <a:r>
              <a:rPr lang="ja-JP" altLang="en-US" dirty="0" smtClean="0"/>
              <a:t>。</a:t>
            </a:r>
            <a:r>
              <a:rPr kumimoji="1" lang="ja-JP" altLang="en-US" dirty="0" smtClean="0"/>
              <a:t>人差し指と中指で挟んで持つフォークグリップという握り方もあり、アメリカの選手などによく見かけます。</a:t>
            </a:r>
            <a:endParaRPr kumimoji="1" lang="en-US" altLang="ja-JP" dirty="0" smtClean="0"/>
          </a:p>
          <a:p>
            <a:pPr>
              <a:lnSpc>
                <a:spcPct val="100000"/>
              </a:lnSpc>
            </a:pPr>
            <a:r>
              <a:rPr kumimoji="1" lang="ja-JP" altLang="en-US" dirty="0" smtClean="0"/>
              <a:t>このようにやりの握り方には</a:t>
            </a:r>
            <a:r>
              <a:rPr lang="ja-JP" altLang="en-US" dirty="0"/>
              <a:t>、中指と人差し</a:t>
            </a:r>
            <a:r>
              <a:rPr lang="ja-JP" altLang="en-US" dirty="0" smtClean="0"/>
              <a:t>指、</a:t>
            </a:r>
            <a:r>
              <a:rPr kumimoji="1" lang="ja-JP" altLang="en-US" dirty="0" smtClean="0"/>
              <a:t>フォークグリップの３つがあります。</a:t>
            </a:r>
            <a:endParaRPr kumimoji="1" lang="en-US" altLang="ja-JP" dirty="0" smtClean="0"/>
          </a:p>
          <a:p>
            <a:pPr>
              <a:lnSpc>
                <a:spcPct val="100000"/>
              </a:lnSpc>
            </a:pPr>
            <a:r>
              <a:rPr lang="ja-JP" altLang="en-US" dirty="0"/>
              <a:t>導入段階では、</a:t>
            </a:r>
            <a:r>
              <a:rPr kumimoji="1" lang="ja-JP" altLang="en-US" dirty="0" smtClean="0"/>
              <a:t>人差し指をグリップの巻きだしの引っかかり部分に添えて握るのが、投げやすい握り方です。</a:t>
            </a:r>
            <a:endParaRPr kumimoji="1" lang="ja-JP" altLang="en-US" dirty="0"/>
          </a:p>
        </p:txBody>
      </p:sp>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やりの握り方（持ち方）</a:t>
            </a:r>
            <a:endParaRPr lang="ja-JP" altLang="en-US" dirty="0">
              <a:solidFill>
                <a:schemeClr val="bg1"/>
              </a:solidFill>
            </a:endParaRPr>
          </a:p>
        </p:txBody>
      </p:sp>
    </p:spTree>
    <p:extLst>
      <p:ext uri="{BB962C8B-B14F-4D97-AF65-F5344CB8AC3E}">
        <p14:creationId xmlns:p14="http://schemas.microsoft.com/office/powerpoint/2010/main" val="33013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310470"/>
            <a:ext cx="10515600" cy="3441834"/>
          </a:xfrm>
          <a:ln w="38100">
            <a:solidFill>
              <a:srgbClr val="FFC000"/>
            </a:solidFill>
          </a:ln>
        </p:spPr>
        <p:style>
          <a:lnRef idx="2">
            <a:schemeClr val="accent2"/>
          </a:lnRef>
          <a:fillRef idx="1">
            <a:schemeClr val="lt1"/>
          </a:fillRef>
          <a:effectRef idx="0">
            <a:schemeClr val="accent2"/>
          </a:effectRef>
          <a:fontRef idx="minor">
            <a:schemeClr val="dk1"/>
          </a:fontRef>
        </p:style>
        <p:txBody>
          <a:bodyPr/>
          <a:lstStyle/>
          <a:p>
            <a:pPr marL="0" indent="0">
              <a:lnSpc>
                <a:spcPct val="100000"/>
              </a:lnSpc>
              <a:buNone/>
            </a:pPr>
            <a:r>
              <a:rPr kumimoji="1" lang="ja-JP" altLang="en-US" dirty="0" smtClean="0"/>
              <a:t>やり投げは、</a:t>
            </a:r>
            <a:endParaRPr kumimoji="1" lang="en-US" altLang="ja-JP" dirty="0" smtClean="0"/>
          </a:p>
          <a:p>
            <a:pPr marL="514350" indent="-514350">
              <a:lnSpc>
                <a:spcPct val="100000"/>
              </a:lnSpc>
              <a:buFont typeface="+mj-lt"/>
              <a:buAutoNum type="arabicPeriod"/>
            </a:pPr>
            <a:r>
              <a:rPr lang="ja-JP" altLang="en-US" dirty="0" smtClean="0"/>
              <a:t>アプローチ（身体が前を向いた助走）</a:t>
            </a:r>
            <a:endParaRPr lang="en-US" altLang="ja-JP" dirty="0" smtClean="0"/>
          </a:p>
          <a:p>
            <a:pPr marL="514350" indent="-514350">
              <a:lnSpc>
                <a:spcPct val="100000"/>
              </a:lnSpc>
              <a:buFont typeface="+mj-lt"/>
              <a:buAutoNum type="arabicPeriod"/>
            </a:pPr>
            <a:r>
              <a:rPr lang="ja-JP" altLang="en-US" dirty="0" smtClean="0"/>
              <a:t>サイドステップ（身体が横を向いた助走）</a:t>
            </a:r>
            <a:endParaRPr lang="en-US" altLang="ja-JP" dirty="0" smtClean="0"/>
          </a:p>
          <a:p>
            <a:pPr marL="514350" indent="-514350">
              <a:lnSpc>
                <a:spcPct val="100000"/>
              </a:lnSpc>
              <a:buFont typeface="+mj-lt"/>
              <a:buAutoNum type="arabicPeriod"/>
            </a:pPr>
            <a:r>
              <a:rPr lang="ja-JP" altLang="en-US" dirty="0" smtClean="0"/>
              <a:t>デリバリー</a:t>
            </a:r>
            <a:endParaRPr lang="en-US" altLang="ja-JP" dirty="0" smtClean="0"/>
          </a:p>
          <a:p>
            <a:pPr marL="514350" indent="-514350">
              <a:lnSpc>
                <a:spcPct val="100000"/>
              </a:lnSpc>
              <a:buFont typeface="+mj-lt"/>
              <a:buAutoNum type="arabicPeriod"/>
            </a:pPr>
            <a:r>
              <a:rPr lang="ja-JP" altLang="en-US" dirty="0" smtClean="0"/>
              <a:t>リカバリー</a:t>
            </a:r>
            <a:endParaRPr lang="en-US" altLang="ja-JP" dirty="0" smtClean="0"/>
          </a:p>
          <a:p>
            <a:pPr marL="0" indent="0">
              <a:lnSpc>
                <a:spcPct val="100000"/>
              </a:lnSpc>
              <a:buNone/>
            </a:pPr>
            <a:r>
              <a:rPr lang="ja-JP" altLang="en-US" dirty="0" smtClean="0"/>
              <a:t>の４つの局面に分けられます。</a:t>
            </a:r>
            <a:endParaRPr lang="en-US" altLang="ja-JP" dirty="0"/>
          </a:p>
        </p:txBody>
      </p:sp>
      <p:sp>
        <p:nvSpPr>
          <p:cNvPr id="4" name="タイトル 1"/>
          <p:cNvSpPr txBox="1">
            <a:spLocks/>
          </p:cNvSpPr>
          <p:nvPr/>
        </p:nvSpPr>
        <p:spPr>
          <a:xfrm>
            <a:off x="0" y="0"/>
            <a:ext cx="12192000" cy="888642"/>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chemeClr val="bg1"/>
                </a:solidFill>
              </a:rPr>
              <a:t>やり投げの４つの局面</a:t>
            </a:r>
            <a:endParaRPr lang="ja-JP" altLang="en-US" dirty="0">
              <a:solidFill>
                <a:schemeClr val="bg1"/>
              </a:solidFill>
            </a:endParaRPr>
          </a:p>
        </p:txBody>
      </p:sp>
      <p:pic>
        <p:nvPicPr>
          <p:cNvPr id="5" name="図 4"/>
          <p:cNvPicPr>
            <a:picLocks noChangeAspect="1"/>
          </p:cNvPicPr>
          <p:nvPr/>
        </p:nvPicPr>
        <p:blipFill>
          <a:blip r:embed="rId2"/>
          <a:stretch>
            <a:fillRect/>
          </a:stretch>
        </p:blipFill>
        <p:spPr>
          <a:xfrm>
            <a:off x="2138857" y="4848928"/>
            <a:ext cx="7914286" cy="1590476"/>
          </a:xfrm>
          <a:prstGeom prst="rect">
            <a:avLst/>
          </a:prstGeom>
        </p:spPr>
      </p:pic>
    </p:spTree>
    <p:extLst>
      <p:ext uri="{BB962C8B-B14F-4D97-AF65-F5344CB8AC3E}">
        <p14:creationId xmlns:p14="http://schemas.microsoft.com/office/powerpoint/2010/main" val="149200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TotalTime>
  <Words>1827</Words>
  <Application>Microsoft Office PowerPoint</Application>
  <PresentationFormat>ワイド画面</PresentationFormat>
  <Paragraphs>170</Paragraphs>
  <Slides>23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HGP創英角ｺﾞｼｯｸUB</vt:lpstr>
      <vt:lpstr>ＭＳ Ｐゴシック</vt:lpstr>
      <vt:lpstr>游ゴシック</vt:lpstr>
      <vt:lpstr>Arial</vt:lpstr>
      <vt:lpstr>Calibri</vt:lpstr>
      <vt:lpstr>Calibri Light</vt:lpstr>
      <vt:lpstr>Office テーマ</vt:lpstr>
      <vt:lpstr> </vt:lpstr>
      <vt:lpstr> </vt:lpstr>
      <vt:lpstr>砲丸投げとは</vt:lpstr>
      <vt:lpstr>砲丸の持ち方・構え方</vt:lpstr>
      <vt:lpstr>砲丸投げの技術的ポイント①</vt:lpstr>
      <vt:lpstr>砲丸投げの技術的ポイント②</vt:lpstr>
      <vt:lpstr>やり投げとは</vt:lpstr>
      <vt:lpstr>PowerPoint プレゼンテーション</vt:lpstr>
      <vt:lpstr>PowerPoint プレゼンテーション</vt:lpstr>
      <vt:lpstr>PowerPoint プレゼンテーション</vt:lpstr>
      <vt:lpstr>PowerPoint プレゼンテーション</vt:lpstr>
      <vt:lpstr>砲丸投げ</vt:lpstr>
      <vt:lpstr>準備局面</vt:lpstr>
      <vt:lpstr>グライド局面</vt:lpstr>
      <vt:lpstr>グライド局面　　足の接地</vt:lpstr>
      <vt:lpstr>デリバリー局面　　パワーポジション</vt:lpstr>
      <vt:lpstr>砲丸投げのデリバリー局面　　主要加速</vt:lpstr>
      <vt:lpstr>砲丸投げのリカバリー局面</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奈良県</dc:creator>
  <cp:lastModifiedBy>m</cp:lastModifiedBy>
  <cp:revision>88</cp:revision>
  <cp:lastPrinted>2020-12-17T09:10:50Z</cp:lastPrinted>
  <dcterms:created xsi:type="dcterms:W3CDTF">2020-09-14T05:49:15Z</dcterms:created>
  <dcterms:modified xsi:type="dcterms:W3CDTF">2020-12-18T08:40:18Z</dcterms:modified>
</cp:coreProperties>
</file>