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omments/modernComment_113_327B136E.xml" ContentType="application/vnd.ms-powerpoint.comments+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0" r:id="rId1"/>
  </p:sldMasterIdLst>
  <p:notesMasterIdLst>
    <p:notesMasterId r:id="rId12"/>
  </p:notesMasterIdLst>
  <p:sldIdLst>
    <p:sldId id="265" r:id="rId2"/>
    <p:sldId id="266" r:id="rId3"/>
    <p:sldId id="268" r:id="rId4"/>
    <p:sldId id="269" r:id="rId5"/>
    <p:sldId id="270" r:id="rId6"/>
    <p:sldId id="271" r:id="rId7"/>
    <p:sldId id="272" r:id="rId8"/>
    <p:sldId id="273" r:id="rId9"/>
    <p:sldId id="274" r:id="rId10"/>
    <p:sldId id="275" r:id="rId11"/>
  </p:sldIdLst>
  <p:sldSz cx="9906000" cy="6858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作成者"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9D9D9"/>
    <a:srgbClr val="F5A039"/>
    <a:srgbClr val="C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7" d="100"/>
          <a:sy n="97" d="100"/>
        </p:scale>
        <p:origin x="1692"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microsoft.com/office/2018/10/relationships/authors" Target="authors.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comments/modernComment_113_327B136E.xml><?xml version="1.0" encoding="utf-8"?>
<p188:cmLst xmlns:a="http://schemas.openxmlformats.org/drawingml/2006/main" xmlns:r="http://schemas.openxmlformats.org/officeDocument/2006/relationships" xmlns:p188="http://schemas.microsoft.com/office/powerpoint/2018/8/main">
  <p188:cm id="{08152B31-D703-4EF5-8FF1-9600D8110F9E}" authorId="{00000000-0000-0000-0000-000000000000}" status="resolved" created="2026-07-30T11:55:28.996">
    <ac:txMkLst xmlns:ac="http://schemas.microsoft.com/office/drawing/2013/main/command">
      <pc:docMk xmlns:pc="http://schemas.microsoft.com/office/powerpoint/2013/main/command"/>
      <pc:sldMk xmlns:pc="http://schemas.microsoft.com/office/powerpoint/2013/main/command" cId="846926702" sldId="275"/>
      <ac:spMk id="5" creationId="{199B5CE0-29D9-E0DF-15FB-940B7146569B}"/>
      <ac:txMk cp="174" len="10">
        <ac:context len="189" hash="3395511120"/>
      </ac:txMk>
    </ac:txMkLst>
    <p188:pos x="1295380" y="756351"/>
    <p188:replyLst>
      <p188:reply id="{CB1EAE1D-F879-45DA-9ED5-B20638FD3468}" authorId="{00000000-0000-0000-0000-000000000000}" created="2026-08-05T03:11:17.076">
        <p188:txBody>
          <a:bodyPr/>
          <a:lstStyle/>
          <a:p>
            <a:r>
              <a:rPr lang="ja-JP" altLang="en-US"/>
              <a:t>このような表現ではいかがでしょうか</a:t>
            </a:r>
          </a:p>
        </p188:txBody>
        <p188:extLst>
          <p:ext xmlns:p="http://schemas.openxmlformats.org/presentationml/2006/main" uri="{57CB4572-C831-44C2-8A1C-0ADB6CCDFE69}">
            <p223:reactions xmlns:p223="http://schemas.microsoft.com/office/powerpoint/2022/03/main">
              <p223:rxn type="👍">
                <p223:instance time="2026-08-20T07:37:55.071" authorId="{00000000-0000-0000-0000-000000000000}"/>
              </p223:rxn>
            </p223:reactions>
          </p:ext>
        </p188:extLst>
      </p188:reply>
    </p188:replyLst>
    <p188:txBody>
      <a:bodyPr/>
      <a:lstStyle/>
      <a:p>
        <a:r>
          <a:rPr lang="ja-JP" altLang="en-US"/>
          <a:t>「第三の居場所」機能について、補足が必要かと思いました。（これだけ記載されていてもどのような観点で記載すればよいかわかりにくいため）</a:t>
        </a:r>
      </a:p>
    </p188:txBody>
    <p188:extLst>
      <p:ext xmlns:p="http://schemas.openxmlformats.org/presentationml/2006/main" uri="{5BB2D875-25FF-4072-B9AC-8F64D62656EB}">
        <p228:taskDetails xmlns:p228="http://schemas.microsoft.com/office/powerpoint/2022/08/main">
          <p228:history/>
        </p228:taskDetails>
      </p:ext>
    </p188:extLst>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436ADC6-891F-4202-AE23-0EEBAC1C48DD}" type="datetimeFigureOut">
              <a:rPr kumimoji="1" lang="ja-JP" altLang="en-US" smtClean="0"/>
              <a:t>2026/8/31</a:t>
            </a:fld>
            <a:endParaRPr kumimoji="1" lang="ja-JP" altLang="en-US"/>
          </a:p>
        </p:txBody>
      </p:sp>
      <p:sp>
        <p:nvSpPr>
          <p:cNvPr id="4" name="スライド イメージ プレースホルダー 3"/>
          <p:cNvSpPr>
            <a:spLocks noGrp="1" noRot="1" noChangeAspect="1"/>
          </p:cNvSpPr>
          <p:nvPr>
            <p:ph type="sldImg" idx="2"/>
          </p:nvPr>
        </p:nvSpPr>
        <p:spPr>
          <a:xfrm>
            <a:off x="1200150" y="1143000"/>
            <a:ext cx="44577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3C4EED2-3F12-4659-91C1-A41F1AA49C95}" type="slidenum">
              <a:rPr kumimoji="1" lang="ja-JP" altLang="en-US" smtClean="0"/>
              <a:t>‹#›</a:t>
            </a:fld>
            <a:endParaRPr kumimoji="1" lang="ja-JP" altLang="en-US"/>
          </a:p>
        </p:txBody>
      </p:sp>
    </p:spTree>
    <p:extLst>
      <p:ext uri="{BB962C8B-B14F-4D97-AF65-F5344CB8AC3E}">
        <p14:creationId xmlns:p14="http://schemas.microsoft.com/office/powerpoint/2010/main" val="1216155552"/>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200150" y="1143000"/>
            <a:ext cx="4457700" cy="3086100"/>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63C4EED2-3F12-4659-91C1-A41F1AA49C95}" type="slidenum">
              <a:rPr kumimoji="1" lang="ja-JP" altLang="en-US" smtClean="0"/>
              <a:t>1</a:t>
            </a:fld>
            <a:endParaRPr kumimoji="1" lang="ja-JP" altLang="en-US"/>
          </a:p>
        </p:txBody>
      </p:sp>
    </p:spTree>
    <p:extLst>
      <p:ext uri="{BB962C8B-B14F-4D97-AF65-F5344CB8AC3E}">
        <p14:creationId xmlns:p14="http://schemas.microsoft.com/office/powerpoint/2010/main" val="17329669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4DAD36-A7BD-8D9A-3387-21EC8710DC11}"/>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C651C755-A37C-FAEA-12F2-B1AFDD28FACA}"/>
              </a:ext>
            </a:extLst>
          </p:cNvPr>
          <p:cNvSpPr>
            <a:spLocks noGrp="1" noRot="1" noChangeAspect="1"/>
          </p:cNvSpPr>
          <p:nvPr>
            <p:ph type="sldImg"/>
          </p:nvPr>
        </p:nvSpPr>
        <p:spPr>
          <a:xfrm>
            <a:off x="1200150" y="1143000"/>
            <a:ext cx="4457700" cy="3086100"/>
          </a:xfrm>
        </p:spPr>
      </p:sp>
      <p:sp>
        <p:nvSpPr>
          <p:cNvPr id="3" name="ノート プレースホルダー 2">
            <a:extLst>
              <a:ext uri="{FF2B5EF4-FFF2-40B4-BE49-F238E27FC236}">
                <a16:creationId xmlns:a16="http://schemas.microsoft.com/office/drawing/2014/main" id="{F6F0E5B1-8E13-61FF-42E2-C6ECD874A84F}"/>
              </a:ext>
            </a:extLst>
          </p:cNvPr>
          <p:cNvSpPr>
            <a:spLocks noGrp="1"/>
          </p:cNvSpPr>
          <p:nvPr>
            <p:ph type="body" idx="1"/>
          </p:nvPr>
        </p:nvSpPr>
        <p:spPr/>
        <p:txBody>
          <a:bodyPr/>
          <a:lstStyle/>
          <a:p>
            <a:endParaRPr kumimoji="1" lang="ja-JP" altLang="en-US" dirty="0"/>
          </a:p>
        </p:txBody>
      </p:sp>
      <p:sp>
        <p:nvSpPr>
          <p:cNvPr id="4" name="スライド番号プレースホルダー 3">
            <a:extLst>
              <a:ext uri="{FF2B5EF4-FFF2-40B4-BE49-F238E27FC236}">
                <a16:creationId xmlns:a16="http://schemas.microsoft.com/office/drawing/2014/main" id="{FA62E9B6-7204-7813-AECD-E24DB4004A4E}"/>
              </a:ext>
            </a:extLst>
          </p:cNvPr>
          <p:cNvSpPr>
            <a:spLocks noGrp="1"/>
          </p:cNvSpPr>
          <p:nvPr>
            <p:ph type="sldNum" sz="quarter" idx="5"/>
          </p:nvPr>
        </p:nvSpPr>
        <p:spPr/>
        <p:txBody>
          <a:bodyPr/>
          <a:lstStyle/>
          <a:p>
            <a:fld id="{63C4EED2-3F12-4659-91C1-A41F1AA49C95}" type="slidenum">
              <a:rPr kumimoji="1" lang="ja-JP" altLang="en-US" smtClean="0"/>
              <a:t>2</a:t>
            </a:fld>
            <a:endParaRPr kumimoji="1" lang="ja-JP" altLang="en-US"/>
          </a:p>
        </p:txBody>
      </p:sp>
    </p:spTree>
    <p:extLst>
      <p:ext uri="{BB962C8B-B14F-4D97-AF65-F5344CB8AC3E}">
        <p14:creationId xmlns:p14="http://schemas.microsoft.com/office/powerpoint/2010/main" val="8531654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AF8B7F-AC90-E157-8E4C-7619604F10CE}"/>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812B7260-4C1F-456A-167C-364560E635C8}"/>
              </a:ext>
            </a:extLst>
          </p:cNvPr>
          <p:cNvSpPr>
            <a:spLocks noGrp="1" noRot="1" noChangeAspect="1"/>
          </p:cNvSpPr>
          <p:nvPr>
            <p:ph type="sldImg"/>
          </p:nvPr>
        </p:nvSpPr>
        <p:spPr>
          <a:xfrm>
            <a:off x="1200150" y="1143000"/>
            <a:ext cx="4457700" cy="3086100"/>
          </a:xfrm>
        </p:spPr>
      </p:sp>
      <p:sp>
        <p:nvSpPr>
          <p:cNvPr id="3" name="ノート プレースホルダー 2">
            <a:extLst>
              <a:ext uri="{FF2B5EF4-FFF2-40B4-BE49-F238E27FC236}">
                <a16:creationId xmlns:a16="http://schemas.microsoft.com/office/drawing/2014/main" id="{4C8A0B7B-B46E-4260-3AF9-9BF4F833B8E9}"/>
              </a:ext>
            </a:extLst>
          </p:cNvPr>
          <p:cNvSpPr>
            <a:spLocks noGrp="1"/>
          </p:cNvSpPr>
          <p:nvPr>
            <p:ph type="body" idx="1"/>
          </p:nvPr>
        </p:nvSpPr>
        <p:spPr/>
        <p:txBody>
          <a:bodyPr/>
          <a:lstStyle/>
          <a:p>
            <a:endParaRPr kumimoji="1" lang="ja-JP" altLang="en-US" dirty="0"/>
          </a:p>
        </p:txBody>
      </p:sp>
      <p:sp>
        <p:nvSpPr>
          <p:cNvPr id="4" name="スライド番号プレースホルダー 3">
            <a:extLst>
              <a:ext uri="{FF2B5EF4-FFF2-40B4-BE49-F238E27FC236}">
                <a16:creationId xmlns:a16="http://schemas.microsoft.com/office/drawing/2014/main" id="{4D1372DC-FA45-9B11-F5FE-C63062654A08}"/>
              </a:ext>
            </a:extLst>
          </p:cNvPr>
          <p:cNvSpPr>
            <a:spLocks noGrp="1"/>
          </p:cNvSpPr>
          <p:nvPr>
            <p:ph type="sldNum" sz="quarter" idx="5"/>
          </p:nvPr>
        </p:nvSpPr>
        <p:spPr/>
        <p:txBody>
          <a:bodyPr/>
          <a:lstStyle/>
          <a:p>
            <a:fld id="{63C4EED2-3F12-4659-91C1-A41F1AA49C95}" type="slidenum">
              <a:rPr kumimoji="1" lang="ja-JP" altLang="en-US" smtClean="0"/>
              <a:t>3</a:t>
            </a:fld>
            <a:endParaRPr kumimoji="1" lang="ja-JP" altLang="en-US"/>
          </a:p>
        </p:txBody>
      </p:sp>
    </p:spTree>
    <p:extLst>
      <p:ext uri="{BB962C8B-B14F-4D97-AF65-F5344CB8AC3E}">
        <p14:creationId xmlns:p14="http://schemas.microsoft.com/office/powerpoint/2010/main" val="22625108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277127-D925-B078-65A9-B40DDD953A33}"/>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14975DF6-29BE-A5CD-2132-16CA7B920849}"/>
              </a:ext>
            </a:extLst>
          </p:cNvPr>
          <p:cNvSpPr>
            <a:spLocks noGrp="1" noRot="1" noChangeAspect="1"/>
          </p:cNvSpPr>
          <p:nvPr>
            <p:ph type="sldImg"/>
          </p:nvPr>
        </p:nvSpPr>
        <p:spPr>
          <a:xfrm>
            <a:off x="1200150" y="1143000"/>
            <a:ext cx="4457700" cy="3086100"/>
          </a:xfrm>
        </p:spPr>
      </p:sp>
      <p:sp>
        <p:nvSpPr>
          <p:cNvPr id="3" name="ノート プレースホルダー 2">
            <a:extLst>
              <a:ext uri="{FF2B5EF4-FFF2-40B4-BE49-F238E27FC236}">
                <a16:creationId xmlns:a16="http://schemas.microsoft.com/office/drawing/2014/main" id="{A03146A1-6FB7-F342-A12E-EDBFBC7A1743}"/>
              </a:ext>
            </a:extLst>
          </p:cNvPr>
          <p:cNvSpPr>
            <a:spLocks noGrp="1"/>
          </p:cNvSpPr>
          <p:nvPr>
            <p:ph type="body" idx="1"/>
          </p:nvPr>
        </p:nvSpPr>
        <p:spPr/>
        <p:txBody>
          <a:bodyPr/>
          <a:lstStyle/>
          <a:p>
            <a:endParaRPr kumimoji="1" lang="ja-JP" altLang="en-US" dirty="0"/>
          </a:p>
        </p:txBody>
      </p:sp>
      <p:sp>
        <p:nvSpPr>
          <p:cNvPr id="4" name="スライド番号プレースホルダー 3">
            <a:extLst>
              <a:ext uri="{FF2B5EF4-FFF2-40B4-BE49-F238E27FC236}">
                <a16:creationId xmlns:a16="http://schemas.microsoft.com/office/drawing/2014/main" id="{3D287D9E-04A5-065E-4E56-2C3B32CEC8E0}"/>
              </a:ext>
            </a:extLst>
          </p:cNvPr>
          <p:cNvSpPr>
            <a:spLocks noGrp="1"/>
          </p:cNvSpPr>
          <p:nvPr>
            <p:ph type="sldNum" sz="quarter" idx="5"/>
          </p:nvPr>
        </p:nvSpPr>
        <p:spPr/>
        <p:txBody>
          <a:bodyPr/>
          <a:lstStyle/>
          <a:p>
            <a:fld id="{63C4EED2-3F12-4659-91C1-A41F1AA49C95}" type="slidenum">
              <a:rPr kumimoji="1" lang="ja-JP" altLang="en-US" smtClean="0"/>
              <a:t>4</a:t>
            </a:fld>
            <a:endParaRPr kumimoji="1" lang="ja-JP" altLang="en-US"/>
          </a:p>
        </p:txBody>
      </p:sp>
    </p:spTree>
    <p:extLst>
      <p:ext uri="{BB962C8B-B14F-4D97-AF65-F5344CB8AC3E}">
        <p14:creationId xmlns:p14="http://schemas.microsoft.com/office/powerpoint/2010/main" val="13287999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7877C4-C5B3-289C-CBB1-0C90277920EF}"/>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7E412257-9ADF-2F4F-6369-278098DC2045}"/>
              </a:ext>
            </a:extLst>
          </p:cNvPr>
          <p:cNvSpPr>
            <a:spLocks noGrp="1" noRot="1" noChangeAspect="1"/>
          </p:cNvSpPr>
          <p:nvPr>
            <p:ph type="sldImg"/>
          </p:nvPr>
        </p:nvSpPr>
        <p:spPr>
          <a:xfrm>
            <a:off x="1200150" y="1143000"/>
            <a:ext cx="4457700" cy="3086100"/>
          </a:xfrm>
        </p:spPr>
      </p:sp>
      <p:sp>
        <p:nvSpPr>
          <p:cNvPr id="3" name="ノート プレースホルダー 2">
            <a:extLst>
              <a:ext uri="{FF2B5EF4-FFF2-40B4-BE49-F238E27FC236}">
                <a16:creationId xmlns:a16="http://schemas.microsoft.com/office/drawing/2014/main" id="{07278EEC-E728-ADC9-0E81-123417D8A5EF}"/>
              </a:ext>
            </a:extLst>
          </p:cNvPr>
          <p:cNvSpPr>
            <a:spLocks noGrp="1"/>
          </p:cNvSpPr>
          <p:nvPr>
            <p:ph type="body" idx="1"/>
          </p:nvPr>
        </p:nvSpPr>
        <p:spPr/>
        <p:txBody>
          <a:bodyPr/>
          <a:lstStyle/>
          <a:p>
            <a:endParaRPr kumimoji="1" lang="ja-JP" altLang="en-US" dirty="0"/>
          </a:p>
        </p:txBody>
      </p:sp>
      <p:sp>
        <p:nvSpPr>
          <p:cNvPr id="4" name="スライド番号プレースホルダー 3">
            <a:extLst>
              <a:ext uri="{FF2B5EF4-FFF2-40B4-BE49-F238E27FC236}">
                <a16:creationId xmlns:a16="http://schemas.microsoft.com/office/drawing/2014/main" id="{481D5DFD-3316-5AA7-40BD-A0D0931A5B9F}"/>
              </a:ext>
            </a:extLst>
          </p:cNvPr>
          <p:cNvSpPr>
            <a:spLocks noGrp="1"/>
          </p:cNvSpPr>
          <p:nvPr>
            <p:ph type="sldNum" sz="quarter" idx="5"/>
          </p:nvPr>
        </p:nvSpPr>
        <p:spPr/>
        <p:txBody>
          <a:bodyPr/>
          <a:lstStyle/>
          <a:p>
            <a:fld id="{63C4EED2-3F12-4659-91C1-A41F1AA49C95}" type="slidenum">
              <a:rPr kumimoji="1" lang="ja-JP" altLang="en-US" smtClean="0"/>
              <a:t>5</a:t>
            </a:fld>
            <a:endParaRPr kumimoji="1" lang="ja-JP" altLang="en-US"/>
          </a:p>
        </p:txBody>
      </p:sp>
    </p:spTree>
    <p:extLst>
      <p:ext uri="{BB962C8B-B14F-4D97-AF65-F5344CB8AC3E}">
        <p14:creationId xmlns:p14="http://schemas.microsoft.com/office/powerpoint/2010/main" val="42002179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1AFEDF-F163-B3B0-2DFD-406E5F951286}"/>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DFBFDBE8-66F0-BBAA-4D13-DA8DF67E35E7}"/>
              </a:ext>
            </a:extLst>
          </p:cNvPr>
          <p:cNvSpPr>
            <a:spLocks noGrp="1" noRot="1" noChangeAspect="1"/>
          </p:cNvSpPr>
          <p:nvPr>
            <p:ph type="sldImg"/>
          </p:nvPr>
        </p:nvSpPr>
        <p:spPr>
          <a:xfrm>
            <a:off x="1200150" y="1143000"/>
            <a:ext cx="4457700" cy="3086100"/>
          </a:xfrm>
        </p:spPr>
      </p:sp>
      <p:sp>
        <p:nvSpPr>
          <p:cNvPr id="3" name="ノート プレースホルダー 2">
            <a:extLst>
              <a:ext uri="{FF2B5EF4-FFF2-40B4-BE49-F238E27FC236}">
                <a16:creationId xmlns:a16="http://schemas.microsoft.com/office/drawing/2014/main" id="{53680BB2-72EA-30C1-8AA2-1FB8E37F9FF2}"/>
              </a:ext>
            </a:extLst>
          </p:cNvPr>
          <p:cNvSpPr>
            <a:spLocks noGrp="1"/>
          </p:cNvSpPr>
          <p:nvPr>
            <p:ph type="body" idx="1"/>
          </p:nvPr>
        </p:nvSpPr>
        <p:spPr/>
        <p:txBody>
          <a:bodyPr/>
          <a:lstStyle/>
          <a:p>
            <a:endParaRPr kumimoji="1" lang="ja-JP" altLang="en-US" dirty="0"/>
          </a:p>
        </p:txBody>
      </p:sp>
      <p:sp>
        <p:nvSpPr>
          <p:cNvPr id="4" name="スライド番号プレースホルダー 3">
            <a:extLst>
              <a:ext uri="{FF2B5EF4-FFF2-40B4-BE49-F238E27FC236}">
                <a16:creationId xmlns:a16="http://schemas.microsoft.com/office/drawing/2014/main" id="{511C3833-8FD9-79F9-2B47-1EF659C38452}"/>
              </a:ext>
            </a:extLst>
          </p:cNvPr>
          <p:cNvSpPr>
            <a:spLocks noGrp="1"/>
          </p:cNvSpPr>
          <p:nvPr>
            <p:ph type="sldNum" sz="quarter" idx="5"/>
          </p:nvPr>
        </p:nvSpPr>
        <p:spPr/>
        <p:txBody>
          <a:bodyPr/>
          <a:lstStyle/>
          <a:p>
            <a:fld id="{63C4EED2-3F12-4659-91C1-A41F1AA49C95}" type="slidenum">
              <a:rPr kumimoji="1" lang="ja-JP" altLang="en-US" smtClean="0"/>
              <a:t>6</a:t>
            </a:fld>
            <a:endParaRPr kumimoji="1" lang="ja-JP" altLang="en-US"/>
          </a:p>
        </p:txBody>
      </p:sp>
    </p:spTree>
    <p:extLst>
      <p:ext uri="{BB962C8B-B14F-4D97-AF65-F5344CB8AC3E}">
        <p14:creationId xmlns:p14="http://schemas.microsoft.com/office/powerpoint/2010/main" val="11801017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E6CB8C-5048-FB62-A1FA-692316603957}"/>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CEAC37EE-40C6-2B2F-B655-CE345C8B5691}"/>
              </a:ext>
            </a:extLst>
          </p:cNvPr>
          <p:cNvSpPr>
            <a:spLocks noGrp="1" noRot="1" noChangeAspect="1"/>
          </p:cNvSpPr>
          <p:nvPr>
            <p:ph type="sldImg"/>
          </p:nvPr>
        </p:nvSpPr>
        <p:spPr>
          <a:xfrm>
            <a:off x="1200150" y="1143000"/>
            <a:ext cx="4457700" cy="3086100"/>
          </a:xfrm>
        </p:spPr>
      </p:sp>
      <p:sp>
        <p:nvSpPr>
          <p:cNvPr id="3" name="ノート プレースホルダー 2">
            <a:extLst>
              <a:ext uri="{FF2B5EF4-FFF2-40B4-BE49-F238E27FC236}">
                <a16:creationId xmlns:a16="http://schemas.microsoft.com/office/drawing/2014/main" id="{3978190B-9E04-331B-0AAC-C1C4BB21B26E}"/>
              </a:ext>
            </a:extLst>
          </p:cNvPr>
          <p:cNvSpPr>
            <a:spLocks noGrp="1"/>
          </p:cNvSpPr>
          <p:nvPr>
            <p:ph type="body" idx="1"/>
          </p:nvPr>
        </p:nvSpPr>
        <p:spPr/>
        <p:txBody>
          <a:bodyPr/>
          <a:lstStyle/>
          <a:p>
            <a:endParaRPr kumimoji="1" lang="ja-JP" altLang="en-US" dirty="0"/>
          </a:p>
        </p:txBody>
      </p:sp>
      <p:sp>
        <p:nvSpPr>
          <p:cNvPr id="4" name="スライド番号プレースホルダー 3">
            <a:extLst>
              <a:ext uri="{FF2B5EF4-FFF2-40B4-BE49-F238E27FC236}">
                <a16:creationId xmlns:a16="http://schemas.microsoft.com/office/drawing/2014/main" id="{F063E97F-0B81-25F7-BFA9-4E13223EB74B}"/>
              </a:ext>
            </a:extLst>
          </p:cNvPr>
          <p:cNvSpPr>
            <a:spLocks noGrp="1"/>
          </p:cNvSpPr>
          <p:nvPr>
            <p:ph type="sldNum" sz="quarter" idx="5"/>
          </p:nvPr>
        </p:nvSpPr>
        <p:spPr/>
        <p:txBody>
          <a:bodyPr/>
          <a:lstStyle/>
          <a:p>
            <a:fld id="{63C4EED2-3F12-4659-91C1-A41F1AA49C95}" type="slidenum">
              <a:rPr kumimoji="1" lang="ja-JP" altLang="en-US" smtClean="0"/>
              <a:t>7</a:t>
            </a:fld>
            <a:endParaRPr kumimoji="1" lang="ja-JP" altLang="en-US"/>
          </a:p>
        </p:txBody>
      </p:sp>
    </p:spTree>
    <p:extLst>
      <p:ext uri="{BB962C8B-B14F-4D97-AF65-F5344CB8AC3E}">
        <p14:creationId xmlns:p14="http://schemas.microsoft.com/office/powerpoint/2010/main" val="3494653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7F372D-BF7B-ED4C-90C2-FE0391D34B60}"/>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14CA2C8B-81C4-45B0-2072-ABF4CA38CF84}"/>
              </a:ext>
            </a:extLst>
          </p:cNvPr>
          <p:cNvSpPr>
            <a:spLocks noGrp="1" noRot="1" noChangeAspect="1"/>
          </p:cNvSpPr>
          <p:nvPr>
            <p:ph type="sldImg"/>
          </p:nvPr>
        </p:nvSpPr>
        <p:spPr>
          <a:xfrm>
            <a:off x="1200150" y="1143000"/>
            <a:ext cx="4457700" cy="3086100"/>
          </a:xfrm>
        </p:spPr>
      </p:sp>
      <p:sp>
        <p:nvSpPr>
          <p:cNvPr id="3" name="ノート プレースホルダー 2">
            <a:extLst>
              <a:ext uri="{FF2B5EF4-FFF2-40B4-BE49-F238E27FC236}">
                <a16:creationId xmlns:a16="http://schemas.microsoft.com/office/drawing/2014/main" id="{17B7EC65-840A-24D8-9A25-D9C028CC67C8}"/>
              </a:ext>
            </a:extLst>
          </p:cNvPr>
          <p:cNvSpPr>
            <a:spLocks noGrp="1"/>
          </p:cNvSpPr>
          <p:nvPr>
            <p:ph type="body" idx="1"/>
          </p:nvPr>
        </p:nvSpPr>
        <p:spPr/>
        <p:txBody>
          <a:bodyPr/>
          <a:lstStyle/>
          <a:p>
            <a:endParaRPr kumimoji="1" lang="ja-JP" altLang="en-US" dirty="0"/>
          </a:p>
        </p:txBody>
      </p:sp>
      <p:sp>
        <p:nvSpPr>
          <p:cNvPr id="4" name="スライド番号プレースホルダー 3">
            <a:extLst>
              <a:ext uri="{FF2B5EF4-FFF2-40B4-BE49-F238E27FC236}">
                <a16:creationId xmlns:a16="http://schemas.microsoft.com/office/drawing/2014/main" id="{9494B095-3E0C-857A-A98E-0CE588414419}"/>
              </a:ext>
            </a:extLst>
          </p:cNvPr>
          <p:cNvSpPr>
            <a:spLocks noGrp="1"/>
          </p:cNvSpPr>
          <p:nvPr>
            <p:ph type="sldNum" sz="quarter" idx="5"/>
          </p:nvPr>
        </p:nvSpPr>
        <p:spPr/>
        <p:txBody>
          <a:bodyPr/>
          <a:lstStyle/>
          <a:p>
            <a:fld id="{63C4EED2-3F12-4659-91C1-A41F1AA49C95}" type="slidenum">
              <a:rPr kumimoji="1" lang="ja-JP" altLang="en-US" smtClean="0"/>
              <a:t>8</a:t>
            </a:fld>
            <a:endParaRPr kumimoji="1" lang="ja-JP" altLang="en-US"/>
          </a:p>
        </p:txBody>
      </p:sp>
    </p:spTree>
    <p:extLst>
      <p:ext uri="{BB962C8B-B14F-4D97-AF65-F5344CB8AC3E}">
        <p14:creationId xmlns:p14="http://schemas.microsoft.com/office/powerpoint/2010/main" val="30178075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BFCE6A-2D25-76EE-6968-0AA6F8F35BC3}"/>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3691C337-5ED9-1787-6BED-FFE140CB1229}"/>
              </a:ext>
            </a:extLst>
          </p:cNvPr>
          <p:cNvSpPr>
            <a:spLocks noGrp="1" noRot="1" noChangeAspect="1"/>
          </p:cNvSpPr>
          <p:nvPr>
            <p:ph type="sldImg"/>
          </p:nvPr>
        </p:nvSpPr>
        <p:spPr>
          <a:xfrm>
            <a:off x="1200150" y="1143000"/>
            <a:ext cx="4457700" cy="3086100"/>
          </a:xfrm>
        </p:spPr>
      </p:sp>
      <p:sp>
        <p:nvSpPr>
          <p:cNvPr id="3" name="ノート プレースホルダー 2">
            <a:extLst>
              <a:ext uri="{FF2B5EF4-FFF2-40B4-BE49-F238E27FC236}">
                <a16:creationId xmlns:a16="http://schemas.microsoft.com/office/drawing/2014/main" id="{D88A373D-BCC6-7EFD-6FC7-145085110CC2}"/>
              </a:ext>
            </a:extLst>
          </p:cNvPr>
          <p:cNvSpPr>
            <a:spLocks noGrp="1"/>
          </p:cNvSpPr>
          <p:nvPr>
            <p:ph type="body" idx="1"/>
          </p:nvPr>
        </p:nvSpPr>
        <p:spPr/>
        <p:txBody>
          <a:bodyPr/>
          <a:lstStyle/>
          <a:p>
            <a:endParaRPr kumimoji="1" lang="ja-JP" altLang="en-US" dirty="0"/>
          </a:p>
        </p:txBody>
      </p:sp>
      <p:sp>
        <p:nvSpPr>
          <p:cNvPr id="4" name="スライド番号プレースホルダー 3">
            <a:extLst>
              <a:ext uri="{FF2B5EF4-FFF2-40B4-BE49-F238E27FC236}">
                <a16:creationId xmlns:a16="http://schemas.microsoft.com/office/drawing/2014/main" id="{502E5743-CF53-1F8A-CA65-606115CC3764}"/>
              </a:ext>
            </a:extLst>
          </p:cNvPr>
          <p:cNvSpPr>
            <a:spLocks noGrp="1"/>
          </p:cNvSpPr>
          <p:nvPr>
            <p:ph type="sldNum" sz="quarter" idx="5"/>
          </p:nvPr>
        </p:nvSpPr>
        <p:spPr/>
        <p:txBody>
          <a:bodyPr/>
          <a:lstStyle/>
          <a:p>
            <a:fld id="{63C4EED2-3F12-4659-91C1-A41F1AA49C95}" type="slidenum">
              <a:rPr kumimoji="1" lang="ja-JP" altLang="en-US" smtClean="0"/>
              <a:t>9</a:t>
            </a:fld>
            <a:endParaRPr kumimoji="1" lang="ja-JP" altLang="en-US"/>
          </a:p>
        </p:txBody>
      </p:sp>
    </p:spTree>
    <p:extLst>
      <p:ext uri="{BB962C8B-B14F-4D97-AF65-F5344CB8AC3E}">
        <p14:creationId xmlns:p14="http://schemas.microsoft.com/office/powerpoint/2010/main" val="11084981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C59081-02B6-7EA7-2AB2-D226A0846138}"/>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C81DDE10-B3AF-574D-2616-E63E12DF6CFE}"/>
              </a:ext>
            </a:extLst>
          </p:cNvPr>
          <p:cNvSpPr>
            <a:spLocks noGrp="1" noRot="1" noChangeAspect="1"/>
          </p:cNvSpPr>
          <p:nvPr>
            <p:ph type="sldImg"/>
          </p:nvPr>
        </p:nvSpPr>
        <p:spPr>
          <a:xfrm>
            <a:off x="1200150" y="1143000"/>
            <a:ext cx="4457700" cy="3086100"/>
          </a:xfrm>
        </p:spPr>
      </p:sp>
      <p:sp>
        <p:nvSpPr>
          <p:cNvPr id="3" name="ノート プレースホルダー 2">
            <a:extLst>
              <a:ext uri="{FF2B5EF4-FFF2-40B4-BE49-F238E27FC236}">
                <a16:creationId xmlns:a16="http://schemas.microsoft.com/office/drawing/2014/main" id="{D865C9A4-3F8A-6FC7-FCF1-1C59CED51090}"/>
              </a:ext>
            </a:extLst>
          </p:cNvPr>
          <p:cNvSpPr>
            <a:spLocks noGrp="1"/>
          </p:cNvSpPr>
          <p:nvPr>
            <p:ph type="body" idx="1"/>
          </p:nvPr>
        </p:nvSpPr>
        <p:spPr/>
        <p:txBody>
          <a:bodyPr/>
          <a:lstStyle/>
          <a:p>
            <a:endParaRPr kumimoji="1" lang="ja-JP" altLang="en-US" dirty="0"/>
          </a:p>
        </p:txBody>
      </p:sp>
      <p:sp>
        <p:nvSpPr>
          <p:cNvPr id="4" name="スライド番号プレースホルダー 3">
            <a:extLst>
              <a:ext uri="{FF2B5EF4-FFF2-40B4-BE49-F238E27FC236}">
                <a16:creationId xmlns:a16="http://schemas.microsoft.com/office/drawing/2014/main" id="{F3FC47ED-C23C-D093-0B36-0FB5DDB9AB30}"/>
              </a:ext>
            </a:extLst>
          </p:cNvPr>
          <p:cNvSpPr>
            <a:spLocks noGrp="1"/>
          </p:cNvSpPr>
          <p:nvPr>
            <p:ph type="sldNum" sz="quarter" idx="5"/>
          </p:nvPr>
        </p:nvSpPr>
        <p:spPr/>
        <p:txBody>
          <a:bodyPr/>
          <a:lstStyle/>
          <a:p>
            <a:fld id="{63C4EED2-3F12-4659-91C1-A41F1AA49C95}" type="slidenum">
              <a:rPr kumimoji="1" lang="ja-JP" altLang="en-US" smtClean="0"/>
              <a:t>10</a:t>
            </a:fld>
            <a:endParaRPr kumimoji="1" lang="ja-JP" altLang="en-US"/>
          </a:p>
        </p:txBody>
      </p:sp>
    </p:spTree>
    <p:extLst>
      <p:ext uri="{BB962C8B-B14F-4D97-AF65-F5344CB8AC3E}">
        <p14:creationId xmlns:p14="http://schemas.microsoft.com/office/powerpoint/2010/main" val="81039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52468B0A-8614-426F-946D-134D80D42352}" type="datetimeFigureOut">
              <a:rPr kumimoji="1" lang="ja-JP" altLang="en-US" smtClean="0"/>
              <a:t>2026/8/31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9FB66968-FBCB-44DE-87E6-C8FDE0B83F2B}" type="slidenum">
              <a:rPr kumimoji="1" lang="ja-JP" altLang="en-US" smtClean="0"/>
              <a:t>‹#›</a:t>
            </a:fld>
            <a:endParaRPr kumimoji="1" lang="ja-JP" altLang="en-US"/>
          </a:p>
        </p:txBody>
      </p:sp>
    </p:spTree>
    <p:extLst>
      <p:ext uri="{BB962C8B-B14F-4D97-AF65-F5344CB8AC3E}">
        <p14:creationId xmlns:p14="http://schemas.microsoft.com/office/powerpoint/2010/main" val="19183424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52468B0A-8614-426F-946D-134D80D42352}" type="datetimeFigureOut">
              <a:rPr kumimoji="1" lang="ja-JP" altLang="en-US" smtClean="0"/>
              <a:t>2026/8/31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9FB66968-FBCB-44DE-87E6-C8FDE0B83F2B}" type="slidenum">
              <a:rPr kumimoji="1" lang="ja-JP" altLang="en-US" smtClean="0"/>
              <a:t>‹#›</a:t>
            </a:fld>
            <a:endParaRPr kumimoji="1" lang="ja-JP" altLang="en-US"/>
          </a:p>
        </p:txBody>
      </p:sp>
    </p:spTree>
    <p:extLst>
      <p:ext uri="{BB962C8B-B14F-4D97-AF65-F5344CB8AC3E}">
        <p14:creationId xmlns:p14="http://schemas.microsoft.com/office/powerpoint/2010/main" val="1954787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75879" y="1709740"/>
            <a:ext cx="8543925"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75879" y="4589465"/>
            <a:ext cx="8543925"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52468B0A-8614-426F-946D-134D80D42352}" type="datetimeFigureOut">
              <a:rPr kumimoji="1" lang="ja-JP" altLang="en-US" smtClean="0"/>
              <a:t>2026/8/31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9FB66968-FBCB-44DE-87E6-C8FDE0B83F2B}" type="slidenum">
              <a:rPr kumimoji="1" lang="ja-JP" altLang="en-US" smtClean="0"/>
              <a:t>‹#›</a:t>
            </a:fld>
            <a:endParaRPr kumimoji="1" lang="ja-JP" altLang="en-US"/>
          </a:p>
        </p:txBody>
      </p:sp>
    </p:spTree>
    <p:extLst>
      <p:ext uri="{BB962C8B-B14F-4D97-AF65-F5344CB8AC3E}">
        <p14:creationId xmlns:p14="http://schemas.microsoft.com/office/powerpoint/2010/main" val="33446773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81038"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5014913"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52468B0A-8614-426F-946D-134D80D42352}" type="datetimeFigureOut">
              <a:rPr kumimoji="1" lang="ja-JP" altLang="en-US" smtClean="0"/>
              <a:t>2026/8/31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9FB66968-FBCB-44DE-87E6-C8FDE0B83F2B}" type="slidenum">
              <a:rPr kumimoji="1" lang="ja-JP" altLang="en-US" smtClean="0"/>
              <a:t>‹#›</a:t>
            </a:fld>
            <a:endParaRPr kumimoji="1" lang="ja-JP" altLang="en-US"/>
          </a:p>
        </p:txBody>
      </p:sp>
    </p:spTree>
    <p:extLst>
      <p:ext uri="{BB962C8B-B14F-4D97-AF65-F5344CB8AC3E}">
        <p14:creationId xmlns:p14="http://schemas.microsoft.com/office/powerpoint/2010/main" val="6734641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7"/>
            <a:ext cx="8543925"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82329"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82329" y="2505075"/>
            <a:ext cx="4190702"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5014913" y="2505075"/>
            <a:ext cx="4211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52468B0A-8614-426F-946D-134D80D42352}" type="datetimeFigureOut">
              <a:rPr kumimoji="1" lang="ja-JP" altLang="en-US" smtClean="0"/>
              <a:t>2026/8/31</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9FB66968-FBCB-44DE-87E6-C8FDE0B83F2B}" type="slidenum">
              <a:rPr kumimoji="1" lang="ja-JP" altLang="en-US" smtClean="0"/>
              <a:t>‹#›</a:t>
            </a:fld>
            <a:endParaRPr kumimoji="1" lang="ja-JP" altLang="en-US"/>
          </a:p>
        </p:txBody>
      </p:sp>
    </p:spTree>
    <p:extLst>
      <p:ext uri="{BB962C8B-B14F-4D97-AF65-F5344CB8AC3E}">
        <p14:creationId xmlns:p14="http://schemas.microsoft.com/office/powerpoint/2010/main" val="21591032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52468B0A-8614-426F-946D-134D80D42352}" type="datetimeFigureOut">
              <a:rPr kumimoji="1" lang="ja-JP" altLang="en-US" smtClean="0"/>
              <a:t>2026/8/31</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9FB66968-FBCB-44DE-87E6-C8FDE0B83F2B}" type="slidenum">
              <a:rPr kumimoji="1" lang="ja-JP" altLang="en-US" smtClean="0"/>
              <a:t>‹#›</a:t>
            </a:fld>
            <a:endParaRPr kumimoji="1" lang="ja-JP" altLang="en-US"/>
          </a:p>
        </p:txBody>
      </p:sp>
    </p:spTree>
    <p:extLst>
      <p:ext uri="{BB962C8B-B14F-4D97-AF65-F5344CB8AC3E}">
        <p14:creationId xmlns:p14="http://schemas.microsoft.com/office/powerpoint/2010/main" val="20210897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2468B0A-8614-426F-946D-134D80D42352}" type="datetimeFigureOut">
              <a:rPr kumimoji="1" lang="ja-JP" altLang="en-US" smtClean="0"/>
              <a:t>2026/8/31</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9FB66968-FBCB-44DE-87E6-C8FDE0B83F2B}" type="slidenum">
              <a:rPr kumimoji="1" lang="ja-JP" altLang="en-US" smtClean="0"/>
              <a:t>‹#›</a:t>
            </a:fld>
            <a:endParaRPr kumimoji="1" lang="ja-JP" altLang="en-US"/>
          </a:p>
        </p:txBody>
      </p:sp>
    </p:spTree>
    <p:extLst>
      <p:ext uri="{BB962C8B-B14F-4D97-AF65-F5344CB8AC3E}">
        <p14:creationId xmlns:p14="http://schemas.microsoft.com/office/powerpoint/2010/main" val="20503074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4211340" y="987427"/>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52468B0A-8614-426F-946D-134D80D42352}" type="datetimeFigureOut">
              <a:rPr kumimoji="1" lang="ja-JP" altLang="en-US" smtClean="0"/>
              <a:t>2026/8/31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9FB66968-FBCB-44DE-87E6-C8FDE0B83F2B}" type="slidenum">
              <a:rPr kumimoji="1" lang="ja-JP" altLang="en-US" smtClean="0"/>
              <a:t>‹#›</a:t>
            </a:fld>
            <a:endParaRPr kumimoji="1" lang="ja-JP" altLang="en-US"/>
          </a:p>
        </p:txBody>
      </p:sp>
    </p:spTree>
    <p:extLst>
      <p:ext uri="{BB962C8B-B14F-4D97-AF65-F5344CB8AC3E}">
        <p14:creationId xmlns:p14="http://schemas.microsoft.com/office/powerpoint/2010/main" val="23891466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4211340" y="987427"/>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52468B0A-8614-426F-946D-134D80D42352}" type="datetimeFigureOut">
              <a:rPr kumimoji="1" lang="ja-JP" altLang="en-US" smtClean="0"/>
              <a:t>2026/8/31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9FB66968-FBCB-44DE-87E6-C8FDE0B83F2B}" type="slidenum">
              <a:rPr kumimoji="1" lang="ja-JP" altLang="en-US" smtClean="0"/>
              <a:t>‹#›</a:t>
            </a:fld>
            <a:endParaRPr kumimoji="1" lang="ja-JP" altLang="en-US"/>
          </a:p>
        </p:txBody>
      </p:sp>
    </p:spTree>
    <p:extLst>
      <p:ext uri="{BB962C8B-B14F-4D97-AF65-F5344CB8AC3E}">
        <p14:creationId xmlns:p14="http://schemas.microsoft.com/office/powerpoint/2010/main" val="9564428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52468B0A-8614-426F-946D-134D80D42352}" type="datetimeFigureOut">
              <a:rPr kumimoji="1" lang="ja-JP" altLang="en-US" smtClean="0"/>
              <a:t>2026/8/31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9FB66968-FBCB-44DE-87E6-C8FDE0B83F2B}" type="slidenum">
              <a:rPr kumimoji="1" lang="ja-JP" altLang="en-US" smtClean="0"/>
              <a:t>‹#›</a:t>
            </a:fld>
            <a:endParaRPr kumimoji="1" lang="ja-JP" altLang="en-US"/>
          </a:p>
        </p:txBody>
      </p:sp>
    </p:spTree>
    <p:extLst>
      <p:ext uri="{BB962C8B-B14F-4D97-AF65-F5344CB8AC3E}">
        <p14:creationId xmlns:p14="http://schemas.microsoft.com/office/powerpoint/2010/main" val="17497086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52468B0A-8614-426F-946D-134D80D42352}" type="datetimeFigureOut">
              <a:rPr kumimoji="1" lang="ja-JP" altLang="en-US" smtClean="0"/>
              <a:t>2026/8/31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9FB66968-FBCB-44DE-87E6-C8FDE0B83F2B}" type="slidenum">
              <a:rPr kumimoji="1" lang="ja-JP" altLang="en-US" smtClean="0"/>
              <a:t>‹#›</a:t>
            </a:fld>
            <a:endParaRPr kumimoji="1" lang="ja-JP" altLang="en-US"/>
          </a:p>
        </p:txBody>
      </p:sp>
    </p:spTree>
    <p:extLst>
      <p:ext uri="{BB962C8B-B14F-4D97-AF65-F5344CB8AC3E}">
        <p14:creationId xmlns:p14="http://schemas.microsoft.com/office/powerpoint/2010/main" val="15792909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2468B0A-8614-426F-946D-134D80D42352}" type="datetimeFigureOut">
              <a:rPr kumimoji="1" lang="ja-JP" altLang="en-US" smtClean="0"/>
              <a:t>2026/8/31</a:t>
            </a:fld>
            <a:endParaRPr kumimoji="1" lang="ja-JP" altLang="en-US"/>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kumimoji="1" lang="ja-JP" altLang="en-US"/>
          </a:p>
        </p:txBody>
      </p:sp>
      <p:sp>
        <p:nvSpPr>
          <p:cNvPr id="6" name="Slide Number Placeholder 5"/>
          <p:cNvSpPr>
            <a:spLocks noGrp="1"/>
          </p:cNvSpPr>
          <p:nvPr>
            <p:ph type="sldNum" sz="quarter" idx="4"/>
          </p:nvPr>
        </p:nvSpPr>
        <p:spPr>
          <a:xfrm>
            <a:off x="6996113" y="6356352"/>
            <a:ext cx="222885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FB66968-FBCB-44DE-87E6-C8FDE0B83F2B}" type="slidenum">
              <a:rPr kumimoji="1" lang="ja-JP" altLang="en-US" smtClean="0"/>
              <a:t>‹#›</a:t>
            </a:fld>
            <a:endParaRPr kumimoji="1" lang="ja-JP" altLang="en-US"/>
          </a:p>
        </p:txBody>
      </p:sp>
    </p:spTree>
    <p:extLst>
      <p:ext uri="{BB962C8B-B14F-4D97-AF65-F5344CB8AC3E}">
        <p14:creationId xmlns:p14="http://schemas.microsoft.com/office/powerpoint/2010/main" val="264878608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microsoft.com/office/2018/10/relationships/comments" Target="../comments/modernComment_113_327B136E.xml"/><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正方形/長方形 7">
            <a:extLst>
              <a:ext uri="{FF2B5EF4-FFF2-40B4-BE49-F238E27FC236}">
                <a16:creationId xmlns:a16="http://schemas.microsoft.com/office/drawing/2014/main" id="{21CA3662-7324-C1DB-B211-2DE41CE0F659}"/>
              </a:ext>
            </a:extLst>
          </p:cNvPr>
          <p:cNvSpPr/>
          <p:nvPr/>
        </p:nvSpPr>
        <p:spPr>
          <a:xfrm>
            <a:off x="1704129" y="3437845"/>
            <a:ext cx="7974858" cy="3279459"/>
          </a:xfrm>
          <a:prstGeom prst="rect">
            <a:avLst/>
          </a:prstGeom>
          <a:solidFill>
            <a:schemeClr val="bg1">
              <a:alpha val="20000"/>
            </a:schemeClr>
          </a:solidFill>
          <a:ln>
            <a:solidFill>
              <a:srgbClr val="F5A03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sz="1463" dirty="0"/>
          </a:p>
        </p:txBody>
      </p:sp>
      <p:sp>
        <p:nvSpPr>
          <p:cNvPr id="2" name="正方形/長方形 1">
            <a:extLst>
              <a:ext uri="{FF2B5EF4-FFF2-40B4-BE49-F238E27FC236}">
                <a16:creationId xmlns:a16="http://schemas.microsoft.com/office/drawing/2014/main" id="{B118AD57-3470-42EC-A5CF-FD981CE4526A}"/>
              </a:ext>
            </a:extLst>
          </p:cNvPr>
          <p:cNvSpPr/>
          <p:nvPr/>
        </p:nvSpPr>
        <p:spPr>
          <a:xfrm>
            <a:off x="0" y="99528"/>
            <a:ext cx="9906000" cy="436374"/>
          </a:xfrm>
          <a:prstGeom prst="rect">
            <a:avLst/>
          </a:prstGeom>
          <a:solidFill>
            <a:srgbClr val="F5A039">
              <a:alpha val="50000"/>
            </a:srgb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ja-JP" altLang="en-US" sz="1463"/>
          </a:p>
        </p:txBody>
      </p:sp>
      <p:sp>
        <p:nvSpPr>
          <p:cNvPr id="3" name="テキスト ボックス 2">
            <a:extLst>
              <a:ext uri="{FF2B5EF4-FFF2-40B4-BE49-F238E27FC236}">
                <a16:creationId xmlns:a16="http://schemas.microsoft.com/office/drawing/2014/main" id="{9610B899-1C6B-3B08-58E8-EE42B21129AB}"/>
              </a:ext>
            </a:extLst>
          </p:cNvPr>
          <p:cNvSpPr txBox="1"/>
          <p:nvPr/>
        </p:nvSpPr>
        <p:spPr>
          <a:xfrm>
            <a:off x="56606" y="149541"/>
            <a:ext cx="8501472" cy="342401"/>
          </a:xfrm>
          <a:prstGeom prst="rect">
            <a:avLst/>
          </a:prstGeom>
          <a:noFill/>
        </p:spPr>
        <p:txBody>
          <a:bodyPr wrap="square" rtlCol="0">
            <a:spAutoFit/>
          </a:bodyPr>
          <a:lstStyle/>
          <a:p>
            <a:r>
              <a:rPr lang="ja-JP" altLang="en-US" sz="1625" b="1" dirty="0">
                <a:solidFill>
                  <a:schemeClr val="tx1">
                    <a:lumMod val="85000"/>
                    <a:lumOff val="15000"/>
                  </a:schemeClr>
                </a:solidFill>
                <a:latin typeface="Meiryo UI" panose="020B0604030504040204" pitchFamily="50" charset="-128"/>
                <a:ea typeface="Meiryo UI" panose="020B0604030504040204" pitchFamily="50" charset="-128"/>
              </a:rPr>
              <a:t>（核となる「みる」スポーツ施設：〇〇〇）</a:t>
            </a:r>
          </a:p>
        </p:txBody>
      </p:sp>
      <p:sp>
        <p:nvSpPr>
          <p:cNvPr id="4" name="テキスト ボックス 3">
            <a:extLst>
              <a:ext uri="{FF2B5EF4-FFF2-40B4-BE49-F238E27FC236}">
                <a16:creationId xmlns:a16="http://schemas.microsoft.com/office/drawing/2014/main" id="{BD5749FB-4BB6-D0E8-68E7-2ABB32A28B36}"/>
              </a:ext>
            </a:extLst>
          </p:cNvPr>
          <p:cNvSpPr txBox="1"/>
          <p:nvPr/>
        </p:nvSpPr>
        <p:spPr>
          <a:xfrm>
            <a:off x="7313623" y="99528"/>
            <a:ext cx="2592377" cy="246221"/>
          </a:xfrm>
          <a:prstGeom prst="rect">
            <a:avLst/>
          </a:prstGeom>
          <a:noFill/>
        </p:spPr>
        <p:txBody>
          <a:bodyPr wrap="none" rtlCol="0">
            <a:spAutoFit/>
          </a:bodyPr>
          <a:lstStyle/>
          <a:p>
            <a:pPr algn="r"/>
            <a:r>
              <a:rPr lang="ja-JP" altLang="en-US" sz="1000" dirty="0">
                <a:solidFill>
                  <a:schemeClr val="tx1">
                    <a:lumMod val="95000"/>
                    <a:lumOff val="5000"/>
                  </a:schemeClr>
                </a:solidFill>
                <a:latin typeface="Meiryo UI" panose="020B0604030504040204" pitchFamily="50" charset="-128"/>
                <a:ea typeface="Meiryo UI" panose="020B0604030504040204" pitchFamily="50" charset="-128"/>
              </a:rPr>
              <a:t>（様式５：評価項目を確認するための書類）</a:t>
            </a:r>
          </a:p>
        </p:txBody>
      </p:sp>
      <p:sp>
        <p:nvSpPr>
          <p:cNvPr id="6" name="正方形/長方形 5">
            <a:extLst>
              <a:ext uri="{FF2B5EF4-FFF2-40B4-BE49-F238E27FC236}">
                <a16:creationId xmlns:a16="http://schemas.microsoft.com/office/drawing/2014/main" id="{B7C10D7B-CA9D-AE9E-F030-35C3D1BCEE2F}"/>
              </a:ext>
            </a:extLst>
          </p:cNvPr>
          <p:cNvSpPr/>
          <p:nvPr/>
        </p:nvSpPr>
        <p:spPr>
          <a:xfrm>
            <a:off x="181788" y="705304"/>
            <a:ext cx="217449" cy="6012000"/>
          </a:xfrm>
          <a:prstGeom prst="rect">
            <a:avLst/>
          </a:prstGeom>
          <a:solidFill>
            <a:srgbClr val="F5A039"/>
          </a:solidFill>
          <a:ln>
            <a:noFill/>
          </a:ln>
        </p:spPr>
        <p:style>
          <a:lnRef idx="2">
            <a:schemeClr val="accent1">
              <a:shade val="15000"/>
            </a:schemeClr>
          </a:lnRef>
          <a:fillRef idx="1">
            <a:schemeClr val="accent1"/>
          </a:fillRef>
          <a:effectRef idx="0">
            <a:schemeClr val="accent1"/>
          </a:effectRef>
          <a:fontRef idx="minor">
            <a:schemeClr val="lt1"/>
          </a:fontRef>
        </p:style>
        <p:txBody>
          <a:bodyPr vert="wordArtVertRtl" rtlCol="0" anchor="ctr"/>
          <a:lstStyle/>
          <a:p>
            <a:pPr algn="ctr"/>
            <a:r>
              <a:rPr lang="ja-JP" altLang="en-US" sz="1050" b="1" dirty="0">
                <a:latin typeface="Meiryo UI" panose="020B0604030504040204" pitchFamily="50" charset="-128"/>
                <a:ea typeface="Meiryo UI" panose="020B0604030504040204" pitchFamily="50" charset="-128"/>
              </a:rPr>
              <a:t>要件</a:t>
            </a:r>
            <a:r>
              <a:rPr lang="en-US" altLang="ja-JP" sz="1050" b="1" dirty="0">
                <a:latin typeface="Meiryo UI" panose="020B0604030504040204" pitchFamily="50" charset="-128"/>
                <a:ea typeface="Meiryo UI" panose="020B0604030504040204" pitchFamily="50" charset="-128"/>
              </a:rPr>
              <a:t>1</a:t>
            </a:r>
            <a:endParaRPr lang="ja-JP" altLang="en-US" sz="1050" b="1" dirty="0">
              <a:latin typeface="Meiryo UI" panose="020B0604030504040204" pitchFamily="50" charset="-128"/>
              <a:ea typeface="Meiryo UI" panose="020B0604030504040204" pitchFamily="50" charset="-128"/>
            </a:endParaRPr>
          </a:p>
        </p:txBody>
      </p:sp>
      <p:sp>
        <p:nvSpPr>
          <p:cNvPr id="7" name="正方形/長方形 6">
            <a:extLst>
              <a:ext uri="{FF2B5EF4-FFF2-40B4-BE49-F238E27FC236}">
                <a16:creationId xmlns:a16="http://schemas.microsoft.com/office/drawing/2014/main" id="{0DDF574E-0CAE-8EB2-8373-524C2D8C4437}"/>
              </a:ext>
            </a:extLst>
          </p:cNvPr>
          <p:cNvSpPr/>
          <p:nvPr/>
        </p:nvSpPr>
        <p:spPr>
          <a:xfrm>
            <a:off x="449225" y="705304"/>
            <a:ext cx="1192216" cy="6003155"/>
          </a:xfrm>
          <a:prstGeom prst="rect">
            <a:avLst/>
          </a:prstGeom>
          <a:solidFill>
            <a:srgbClr val="F5A039">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1200" b="1" dirty="0">
                <a:solidFill>
                  <a:schemeClr val="tx1">
                    <a:lumMod val="85000"/>
                    <a:lumOff val="15000"/>
                  </a:schemeClr>
                </a:solidFill>
                <a:latin typeface="Meiryo UI" panose="020B0604030504040204" pitchFamily="50" charset="-128"/>
                <a:ea typeface="Meiryo UI" panose="020B0604030504040204" pitchFamily="50" charset="-128"/>
              </a:rPr>
              <a:t>商圏規模を勘案した適切な施設・投資規模であること</a:t>
            </a:r>
          </a:p>
          <a:p>
            <a:pPr algn="ctr"/>
            <a:endParaRPr lang="ja-JP" altLang="en-US" sz="1200" dirty="0"/>
          </a:p>
        </p:txBody>
      </p:sp>
      <p:sp>
        <p:nvSpPr>
          <p:cNvPr id="11" name="正方形/長方形 10">
            <a:extLst>
              <a:ext uri="{FF2B5EF4-FFF2-40B4-BE49-F238E27FC236}">
                <a16:creationId xmlns:a16="http://schemas.microsoft.com/office/drawing/2014/main" id="{11F4F9D9-82C4-B1A4-920F-8136D3F7E9C4}"/>
              </a:ext>
            </a:extLst>
          </p:cNvPr>
          <p:cNvSpPr/>
          <p:nvPr/>
        </p:nvSpPr>
        <p:spPr>
          <a:xfrm>
            <a:off x="1704129" y="705304"/>
            <a:ext cx="7974858" cy="2679736"/>
          </a:xfrm>
          <a:prstGeom prst="rect">
            <a:avLst/>
          </a:prstGeom>
          <a:solidFill>
            <a:schemeClr val="bg1">
              <a:alpha val="20000"/>
            </a:schemeClr>
          </a:solidFill>
          <a:ln>
            <a:solidFill>
              <a:srgbClr val="F5A03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sz="1463"/>
          </a:p>
        </p:txBody>
      </p:sp>
      <p:sp>
        <p:nvSpPr>
          <p:cNvPr id="12" name="テキスト ボックス 11">
            <a:extLst>
              <a:ext uri="{FF2B5EF4-FFF2-40B4-BE49-F238E27FC236}">
                <a16:creationId xmlns:a16="http://schemas.microsoft.com/office/drawing/2014/main" id="{431286EF-2EC6-D7DD-37CC-77FF58709AFF}"/>
              </a:ext>
            </a:extLst>
          </p:cNvPr>
          <p:cNvSpPr txBox="1"/>
          <p:nvPr/>
        </p:nvSpPr>
        <p:spPr>
          <a:xfrm>
            <a:off x="1726154" y="731347"/>
            <a:ext cx="7852544" cy="1384995"/>
          </a:xfrm>
          <a:prstGeom prst="rect">
            <a:avLst/>
          </a:prstGeom>
          <a:noFill/>
        </p:spPr>
        <p:txBody>
          <a:bodyPr wrap="square" rtlCol="0">
            <a:spAutoFit/>
          </a:bodyPr>
          <a:lstStyle/>
          <a:p>
            <a:pPr algn="just"/>
            <a:r>
              <a:rPr lang="en-US" altLang="ja-JP" sz="1050" b="1" dirty="0">
                <a:latin typeface="Meiryo UI" panose="020B0604030504040204" pitchFamily="50" charset="-128"/>
                <a:ea typeface="Meiryo UI" panose="020B0604030504040204" pitchFamily="50" charset="-128"/>
              </a:rPr>
              <a:t>【</a:t>
            </a:r>
            <a:r>
              <a:rPr lang="ja-JP" altLang="en-US" sz="1050" b="1" dirty="0">
                <a:latin typeface="Meiryo UI" panose="020B0604030504040204" pitchFamily="50" charset="-128"/>
                <a:ea typeface="Meiryo UI" panose="020B0604030504040204" pitchFamily="50" charset="-128"/>
              </a:rPr>
              <a:t>需要予測・収益予測及び各種リスクの特定といった事項について、適切な考え方や根拠に基づき実施されている</a:t>
            </a:r>
            <a:r>
              <a:rPr lang="en-US" altLang="ja-JP" sz="1050" b="1" dirty="0">
                <a:latin typeface="Meiryo UI" panose="020B0604030504040204" pitchFamily="50" charset="-128"/>
                <a:ea typeface="Meiryo UI" panose="020B0604030504040204" pitchFamily="50" charset="-128"/>
              </a:rPr>
              <a:t>】</a:t>
            </a:r>
          </a:p>
          <a:p>
            <a:pPr algn="just"/>
            <a:r>
              <a:rPr lang="ja-JP" altLang="en-US" sz="1050" dirty="0">
                <a:latin typeface="Meiryo UI" panose="020B0604030504040204" pitchFamily="50" charset="-128"/>
                <a:ea typeface="Meiryo UI" panose="020B0604030504040204" pitchFamily="50" charset="-128"/>
              </a:rPr>
              <a:t>記載いただきたい内容の例（この他、上記評価項目にマッチする取組等について、図や表を用いて記載してください。）</a:t>
            </a:r>
            <a:endParaRPr lang="en-US" altLang="ja-JP" sz="1050" dirty="0">
              <a:latin typeface="Meiryo UI" panose="020B0604030504040204" pitchFamily="50" charset="-128"/>
              <a:ea typeface="Meiryo UI" panose="020B0604030504040204" pitchFamily="50" charset="-128"/>
            </a:endParaRPr>
          </a:p>
          <a:p>
            <a:pPr marL="171450" indent="-171450" algn="just">
              <a:buFont typeface="Arial" panose="020B0604020202020204" pitchFamily="34" charset="0"/>
              <a:buChar char="•"/>
            </a:pPr>
            <a:r>
              <a:rPr lang="ja-JP" altLang="en-US" sz="1050" dirty="0">
                <a:latin typeface="Meiryo UI" panose="020B0604030504040204" pitchFamily="50" charset="-128"/>
                <a:ea typeface="Meiryo UI" panose="020B0604030504040204" pitchFamily="50" charset="-128"/>
              </a:rPr>
              <a:t>後背人口・商圏規模等に対する施設規模の妥当性</a:t>
            </a:r>
          </a:p>
          <a:p>
            <a:pPr marL="171450" indent="-171450" algn="just">
              <a:buFont typeface="Arial" panose="020B0604020202020204" pitchFamily="34" charset="0"/>
              <a:buChar char="•"/>
            </a:pPr>
            <a:r>
              <a:rPr lang="ja-JP" altLang="en-US" sz="1050" dirty="0">
                <a:latin typeface="Meiryo UI" panose="020B0604030504040204" pitchFamily="50" charset="-128"/>
                <a:ea typeface="Meiryo UI" panose="020B0604030504040204" pitchFamily="50" charset="-128"/>
              </a:rPr>
              <a:t>実施種目・用途との整合</a:t>
            </a:r>
          </a:p>
          <a:p>
            <a:pPr marL="171450" indent="-171450" algn="just">
              <a:buFont typeface="Arial" panose="020B0604020202020204" pitchFamily="34" charset="0"/>
              <a:buChar char="•"/>
            </a:pPr>
            <a:r>
              <a:rPr lang="ja-JP" altLang="en-US" sz="1050" dirty="0">
                <a:latin typeface="Meiryo UI" panose="020B0604030504040204" pitchFamily="50" charset="-128"/>
                <a:ea typeface="Meiryo UI" panose="020B0604030504040204" pitchFamily="50" charset="-128"/>
              </a:rPr>
              <a:t>新築と改修の投資比較による規模最適化</a:t>
            </a:r>
          </a:p>
          <a:p>
            <a:pPr marL="171450" indent="-171450" algn="just">
              <a:buFont typeface="Arial" panose="020B0604020202020204" pitchFamily="34" charset="0"/>
              <a:buChar char="•"/>
            </a:pPr>
            <a:r>
              <a:rPr lang="ja-JP" altLang="en-US" sz="1050" dirty="0">
                <a:latin typeface="Meiryo UI" panose="020B0604030504040204" pitchFamily="50" charset="-128"/>
                <a:ea typeface="Meiryo UI" panose="020B0604030504040204" pitchFamily="50" charset="-128"/>
              </a:rPr>
              <a:t>現実的な事業計画（過大な収益前提、支出の過小計上がない）</a:t>
            </a:r>
          </a:p>
          <a:p>
            <a:pPr marL="171450" indent="-171450" algn="just">
              <a:buFont typeface="Arial" panose="020B0604020202020204" pitchFamily="34" charset="0"/>
              <a:buChar char="•"/>
            </a:pPr>
            <a:r>
              <a:rPr lang="ja-JP" altLang="en-US" sz="1050" dirty="0">
                <a:latin typeface="Meiryo UI" panose="020B0604030504040204" pitchFamily="50" charset="-128"/>
                <a:ea typeface="Meiryo UI" panose="020B0604030504040204" pitchFamily="50" charset="-128"/>
              </a:rPr>
              <a:t>初期投資における資金調達方法の多様化</a:t>
            </a:r>
          </a:p>
          <a:p>
            <a:pPr algn="just"/>
            <a:endParaRPr lang="en-US" altLang="ja-JP" sz="1050" b="1" dirty="0">
              <a:latin typeface="Meiryo UI" panose="020B0604030504040204" pitchFamily="50" charset="-128"/>
              <a:ea typeface="Meiryo UI" panose="020B0604030504040204" pitchFamily="50" charset="-128"/>
            </a:endParaRPr>
          </a:p>
        </p:txBody>
      </p:sp>
      <p:sp>
        <p:nvSpPr>
          <p:cNvPr id="5" name="テキスト ボックス 4">
            <a:extLst>
              <a:ext uri="{FF2B5EF4-FFF2-40B4-BE49-F238E27FC236}">
                <a16:creationId xmlns:a16="http://schemas.microsoft.com/office/drawing/2014/main" id="{0FB7AFCA-3CEC-4B4F-747C-48F48A4DF9F3}"/>
              </a:ext>
            </a:extLst>
          </p:cNvPr>
          <p:cNvSpPr txBox="1"/>
          <p:nvPr/>
        </p:nvSpPr>
        <p:spPr>
          <a:xfrm>
            <a:off x="1726154" y="3429000"/>
            <a:ext cx="7852544" cy="1061829"/>
          </a:xfrm>
          <a:prstGeom prst="rect">
            <a:avLst/>
          </a:prstGeom>
          <a:noFill/>
        </p:spPr>
        <p:txBody>
          <a:bodyPr wrap="square" rtlCol="0">
            <a:spAutoFit/>
          </a:bodyPr>
          <a:lstStyle/>
          <a:p>
            <a:pPr algn="just"/>
            <a:r>
              <a:rPr lang="en-US" altLang="ja-JP" sz="1050" b="1" dirty="0">
                <a:latin typeface="Meiryo UI" panose="020B0604030504040204" pitchFamily="50" charset="-128"/>
                <a:ea typeface="Meiryo UI" panose="020B0604030504040204" pitchFamily="50" charset="-128"/>
              </a:rPr>
              <a:t>【</a:t>
            </a:r>
            <a:r>
              <a:rPr lang="ja-JP" altLang="en-US" sz="1050" b="1" dirty="0">
                <a:latin typeface="Meiryo UI" panose="020B0604030504040204" pitchFamily="50" charset="-128"/>
                <a:ea typeface="Meiryo UI" panose="020B0604030504040204" pitchFamily="50" charset="-128"/>
              </a:rPr>
              <a:t>収益源の複線化策が講じられている</a:t>
            </a:r>
            <a:r>
              <a:rPr lang="en-US" altLang="ja-JP" sz="1050" b="1" dirty="0">
                <a:latin typeface="Meiryo UI" panose="020B0604030504040204" pitchFamily="50" charset="-128"/>
                <a:ea typeface="Meiryo UI" panose="020B0604030504040204" pitchFamily="50" charset="-128"/>
              </a:rPr>
              <a:t>】</a:t>
            </a:r>
          </a:p>
          <a:p>
            <a:pPr algn="just"/>
            <a:r>
              <a:rPr lang="en-US" altLang="ja-JP" sz="1050" dirty="0">
                <a:latin typeface="Meiryo UI" panose="020B0604030504040204" pitchFamily="50" charset="-128"/>
                <a:ea typeface="Meiryo UI" panose="020B0604030504040204" pitchFamily="50" charset="-128"/>
              </a:rPr>
              <a:t>※</a:t>
            </a:r>
            <a:r>
              <a:rPr lang="ja-JP" altLang="en-US" sz="1050" dirty="0">
                <a:latin typeface="Meiryo UI" panose="020B0604030504040204" pitchFamily="50" charset="-128"/>
                <a:ea typeface="Meiryo UI" panose="020B0604030504040204" pitchFamily="50" charset="-128"/>
              </a:rPr>
              <a:t>記載いただきたい内容の例（この他、上記評価項目にマッチする取組等について、図や表を用いて記載してください。）</a:t>
            </a:r>
            <a:endParaRPr lang="en-US" altLang="ja-JP" sz="1050" dirty="0">
              <a:latin typeface="Meiryo UI" panose="020B0604030504040204" pitchFamily="50" charset="-128"/>
              <a:ea typeface="Meiryo UI" panose="020B0604030504040204" pitchFamily="50" charset="-128"/>
            </a:endParaRPr>
          </a:p>
          <a:p>
            <a:pPr marL="171450" indent="-171450" algn="just">
              <a:buFont typeface="Arial" panose="020B0604020202020204" pitchFamily="34" charset="0"/>
              <a:buChar char="•"/>
            </a:pPr>
            <a:r>
              <a:rPr lang="ja-JP" altLang="en-US" sz="1050" dirty="0">
                <a:latin typeface="Meiryo UI" panose="020B0604030504040204" pitchFamily="50" charset="-128"/>
                <a:ea typeface="Meiryo UI" panose="020B0604030504040204" pitchFamily="50" charset="-128"/>
              </a:rPr>
              <a:t>収益源の多様化の状況</a:t>
            </a:r>
            <a:endParaRPr lang="en-US" altLang="ja-JP" sz="1050" dirty="0">
              <a:latin typeface="Meiryo UI" panose="020B0604030504040204" pitchFamily="50" charset="-128"/>
              <a:ea typeface="Meiryo UI" panose="020B0604030504040204" pitchFamily="50" charset="-128"/>
            </a:endParaRPr>
          </a:p>
          <a:p>
            <a:pPr algn="just"/>
            <a:r>
              <a:rPr lang="ja-JP" altLang="en-US" sz="1050" dirty="0">
                <a:latin typeface="Meiryo UI" panose="020B0604030504040204" pitchFamily="50" charset="-128"/>
                <a:ea typeface="Meiryo UI" panose="020B0604030504040204" pitchFamily="50" charset="-128"/>
              </a:rPr>
              <a:t>　　ハード：</a:t>
            </a:r>
            <a:r>
              <a:rPr lang="en-US" altLang="ja-JP" sz="1050" dirty="0">
                <a:latin typeface="Meiryo UI" panose="020B0604030504040204" pitchFamily="50" charset="-128"/>
                <a:ea typeface="Meiryo UI" panose="020B0604030504040204" pitchFamily="50" charset="-128"/>
              </a:rPr>
              <a:t>VIP</a:t>
            </a:r>
            <a:r>
              <a:rPr lang="ja-JP" altLang="en-US" sz="1050" dirty="0">
                <a:latin typeface="Meiryo UI" panose="020B0604030504040204" pitchFamily="50" charset="-128"/>
                <a:ea typeface="Meiryo UI" panose="020B0604030504040204" pitchFamily="50" charset="-128"/>
              </a:rPr>
              <a:t>ルーム及びラウンジの充実、ミュージアムやアトラクションの整備、常設飲食店などの設置、来場者駐車場の一般開放　等</a:t>
            </a:r>
            <a:endParaRPr lang="en-US" altLang="ja-JP" sz="1050" dirty="0">
              <a:latin typeface="Meiryo UI" panose="020B0604030504040204" pitchFamily="50" charset="-128"/>
              <a:ea typeface="Meiryo UI" panose="020B0604030504040204" pitchFamily="50" charset="-128"/>
            </a:endParaRPr>
          </a:p>
          <a:p>
            <a:pPr marL="627063" indent="-627063" algn="just"/>
            <a:r>
              <a:rPr lang="ja-JP" altLang="en-US" sz="1050" dirty="0">
                <a:latin typeface="Meiryo UI" panose="020B0604030504040204" pitchFamily="50" charset="-128"/>
                <a:ea typeface="Meiryo UI" panose="020B0604030504040204" pitchFamily="50" charset="-128"/>
              </a:rPr>
              <a:t>　　ソフト：多様なネーミングライツの導入、スタジアム・アリーナツアーの実施、ファン参加型イベントの実施、パブリックビューイングの実施、飲食サービスの充実、施設貸出サービスの充実・適正化　等（参考：「スタジアム・アリーナ改革ガイドブック（第</a:t>
            </a:r>
            <a:r>
              <a:rPr lang="en-US" altLang="ja-JP" sz="1050" dirty="0">
                <a:latin typeface="Meiryo UI" panose="020B0604030504040204" pitchFamily="50" charset="-128"/>
                <a:ea typeface="Meiryo UI" panose="020B0604030504040204" pitchFamily="50" charset="-128"/>
              </a:rPr>
              <a:t>3</a:t>
            </a:r>
            <a:r>
              <a:rPr lang="ja-JP" altLang="en-US" sz="1050" dirty="0">
                <a:latin typeface="Meiryo UI" panose="020B0604030504040204" pitchFamily="50" charset="-128"/>
                <a:ea typeface="Meiryo UI" panose="020B0604030504040204" pitchFamily="50" charset="-128"/>
              </a:rPr>
              <a:t>版）」　</a:t>
            </a:r>
            <a:r>
              <a:rPr lang="en-US" altLang="ja-JP" sz="1050" dirty="0">
                <a:latin typeface="Meiryo UI" panose="020B0604030504040204" pitchFamily="50" charset="-128"/>
                <a:ea typeface="Meiryo UI" panose="020B0604030504040204" pitchFamily="50" charset="-128"/>
              </a:rPr>
              <a:t>76</a:t>
            </a:r>
            <a:r>
              <a:rPr lang="ja-JP" altLang="en-US" sz="1050" dirty="0">
                <a:latin typeface="Meiryo UI" panose="020B0604030504040204" pitchFamily="50" charset="-128"/>
                <a:ea typeface="Meiryo UI" panose="020B0604030504040204" pitchFamily="50" charset="-128"/>
              </a:rPr>
              <a:t>ページ）</a:t>
            </a:r>
            <a:endParaRPr lang="en-US" altLang="ja-JP" sz="1050"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11601738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2CD2AF-632B-677E-B000-487805B29DA8}"/>
            </a:ext>
          </a:extLst>
        </p:cNvPr>
        <p:cNvGrpSpPr/>
        <p:nvPr/>
      </p:nvGrpSpPr>
      <p:grpSpPr>
        <a:xfrm>
          <a:off x="0" y="0"/>
          <a:ext cx="0" cy="0"/>
          <a:chOff x="0" y="0"/>
          <a:chExt cx="0" cy="0"/>
        </a:xfrm>
      </p:grpSpPr>
      <p:sp>
        <p:nvSpPr>
          <p:cNvPr id="2" name="正方形/長方形 1">
            <a:extLst>
              <a:ext uri="{FF2B5EF4-FFF2-40B4-BE49-F238E27FC236}">
                <a16:creationId xmlns:a16="http://schemas.microsoft.com/office/drawing/2014/main" id="{B746A60D-6B09-26CD-AD86-9FE2B1825E8E}"/>
              </a:ext>
            </a:extLst>
          </p:cNvPr>
          <p:cNvSpPr/>
          <p:nvPr/>
        </p:nvSpPr>
        <p:spPr>
          <a:xfrm>
            <a:off x="0" y="99528"/>
            <a:ext cx="9906000" cy="436374"/>
          </a:xfrm>
          <a:prstGeom prst="rect">
            <a:avLst/>
          </a:prstGeom>
          <a:solidFill>
            <a:srgbClr val="F5A039">
              <a:alpha val="50000"/>
            </a:srgb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ja-JP" altLang="en-US" sz="1463"/>
          </a:p>
        </p:txBody>
      </p:sp>
      <p:sp>
        <p:nvSpPr>
          <p:cNvPr id="3" name="テキスト ボックス 2">
            <a:extLst>
              <a:ext uri="{FF2B5EF4-FFF2-40B4-BE49-F238E27FC236}">
                <a16:creationId xmlns:a16="http://schemas.microsoft.com/office/drawing/2014/main" id="{184DDEDC-E095-4C58-0C3B-E8FBA728810B}"/>
              </a:ext>
            </a:extLst>
          </p:cNvPr>
          <p:cNvSpPr txBox="1"/>
          <p:nvPr/>
        </p:nvSpPr>
        <p:spPr>
          <a:xfrm>
            <a:off x="56606" y="149541"/>
            <a:ext cx="8501472" cy="342401"/>
          </a:xfrm>
          <a:prstGeom prst="rect">
            <a:avLst/>
          </a:prstGeom>
          <a:noFill/>
        </p:spPr>
        <p:txBody>
          <a:bodyPr wrap="square" rtlCol="0">
            <a:spAutoFit/>
          </a:bodyPr>
          <a:lstStyle/>
          <a:p>
            <a:r>
              <a:rPr lang="ja-JP" altLang="en-US" sz="1625" b="1" dirty="0">
                <a:solidFill>
                  <a:schemeClr val="tx1">
                    <a:lumMod val="85000"/>
                    <a:lumOff val="15000"/>
                  </a:schemeClr>
                </a:solidFill>
                <a:latin typeface="Meiryo UI" panose="020B0604030504040204" pitchFamily="50" charset="-128"/>
                <a:ea typeface="Meiryo UI" panose="020B0604030504040204" pitchFamily="50" charset="-128"/>
              </a:rPr>
              <a:t>（核となる「みる」スポーツ施設：〇〇〇）</a:t>
            </a:r>
          </a:p>
        </p:txBody>
      </p:sp>
      <p:sp>
        <p:nvSpPr>
          <p:cNvPr id="4" name="テキスト ボックス 3">
            <a:extLst>
              <a:ext uri="{FF2B5EF4-FFF2-40B4-BE49-F238E27FC236}">
                <a16:creationId xmlns:a16="http://schemas.microsoft.com/office/drawing/2014/main" id="{20045916-1166-1635-7343-FD356584C5CD}"/>
              </a:ext>
            </a:extLst>
          </p:cNvPr>
          <p:cNvSpPr txBox="1"/>
          <p:nvPr/>
        </p:nvSpPr>
        <p:spPr>
          <a:xfrm>
            <a:off x="7313623" y="99528"/>
            <a:ext cx="2592377" cy="246221"/>
          </a:xfrm>
          <a:prstGeom prst="rect">
            <a:avLst/>
          </a:prstGeom>
          <a:noFill/>
        </p:spPr>
        <p:txBody>
          <a:bodyPr wrap="none" rtlCol="0">
            <a:spAutoFit/>
          </a:bodyPr>
          <a:lstStyle/>
          <a:p>
            <a:pPr algn="r"/>
            <a:r>
              <a:rPr lang="ja-JP" altLang="en-US" sz="1000" dirty="0">
                <a:solidFill>
                  <a:schemeClr val="tx1">
                    <a:lumMod val="95000"/>
                    <a:lumOff val="5000"/>
                  </a:schemeClr>
                </a:solidFill>
                <a:latin typeface="Meiryo UI" panose="020B0604030504040204" pitchFamily="50" charset="-128"/>
                <a:ea typeface="Meiryo UI" panose="020B0604030504040204" pitchFamily="50" charset="-128"/>
              </a:rPr>
              <a:t>（様式５：評価項目を確認するための書類）</a:t>
            </a:r>
          </a:p>
        </p:txBody>
      </p:sp>
      <p:sp>
        <p:nvSpPr>
          <p:cNvPr id="6" name="正方形/長方形 5">
            <a:extLst>
              <a:ext uri="{FF2B5EF4-FFF2-40B4-BE49-F238E27FC236}">
                <a16:creationId xmlns:a16="http://schemas.microsoft.com/office/drawing/2014/main" id="{ABB7BD2B-462C-249F-4522-A5F6D18185EC}"/>
              </a:ext>
            </a:extLst>
          </p:cNvPr>
          <p:cNvSpPr/>
          <p:nvPr/>
        </p:nvSpPr>
        <p:spPr>
          <a:xfrm>
            <a:off x="181788" y="705304"/>
            <a:ext cx="217449" cy="6012000"/>
          </a:xfrm>
          <a:prstGeom prst="rect">
            <a:avLst/>
          </a:prstGeom>
          <a:solidFill>
            <a:srgbClr val="F5A039"/>
          </a:solidFill>
          <a:ln>
            <a:noFill/>
          </a:ln>
        </p:spPr>
        <p:style>
          <a:lnRef idx="2">
            <a:schemeClr val="accent1">
              <a:shade val="15000"/>
            </a:schemeClr>
          </a:lnRef>
          <a:fillRef idx="1">
            <a:schemeClr val="accent1"/>
          </a:fillRef>
          <a:effectRef idx="0">
            <a:schemeClr val="accent1"/>
          </a:effectRef>
          <a:fontRef idx="minor">
            <a:schemeClr val="lt1"/>
          </a:fontRef>
        </p:style>
        <p:txBody>
          <a:bodyPr vert="wordArtVertRtl" rtlCol="0" anchor="ctr"/>
          <a:lstStyle/>
          <a:p>
            <a:pPr algn="ctr"/>
            <a:r>
              <a:rPr lang="ja-JP" altLang="en-US" sz="1050" b="1" dirty="0">
                <a:latin typeface="Meiryo UI" panose="020B0604030504040204" pitchFamily="50" charset="-128"/>
                <a:ea typeface="Meiryo UI" panose="020B0604030504040204" pitchFamily="50" charset="-128"/>
              </a:rPr>
              <a:t>要件２</a:t>
            </a:r>
          </a:p>
        </p:txBody>
      </p:sp>
      <p:sp>
        <p:nvSpPr>
          <p:cNvPr id="7" name="正方形/長方形 6">
            <a:extLst>
              <a:ext uri="{FF2B5EF4-FFF2-40B4-BE49-F238E27FC236}">
                <a16:creationId xmlns:a16="http://schemas.microsoft.com/office/drawing/2014/main" id="{C60E4A50-9006-ACBE-7747-4CE5A0BEFE97}"/>
              </a:ext>
            </a:extLst>
          </p:cNvPr>
          <p:cNvSpPr/>
          <p:nvPr/>
        </p:nvSpPr>
        <p:spPr>
          <a:xfrm>
            <a:off x="449225" y="705304"/>
            <a:ext cx="1192216" cy="6003155"/>
          </a:xfrm>
          <a:prstGeom prst="rect">
            <a:avLst/>
          </a:prstGeom>
          <a:solidFill>
            <a:srgbClr val="F5A039">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1200" b="1" dirty="0">
                <a:solidFill>
                  <a:schemeClr val="tx1">
                    <a:lumMod val="85000"/>
                    <a:lumOff val="15000"/>
                  </a:schemeClr>
                </a:solidFill>
                <a:latin typeface="Meiryo UI" panose="020B0604030504040204" pitchFamily="50" charset="-128"/>
                <a:ea typeface="Meiryo UI" panose="020B0604030504040204" pitchFamily="50" charset="-128"/>
              </a:rPr>
              <a:t>アクセス性を</a:t>
            </a:r>
            <a:br>
              <a:rPr lang="en-US" altLang="ja-JP" sz="1200" b="1" dirty="0">
                <a:solidFill>
                  <a:schemeClr val="tx1">
                    <a:lumMod val="85000"/>
                    <a:lumOff val="15000"/>
                  </a:schemeClr>
                </a:solidFill>
                <a:latin typeface="Meiryo UI" panose="020B0604030504040204" pitchFamily="50" charset="-128"/>
                <a:ea typeface="Meiryo UI" panose="020B0604030504040204" pitchFamily="50" charset="-128"/>
              </a:rPr>
            </a:br>
            <a:r>
              <a:rPr lang="ja-JP" altLang="en-US" sz="1200" b="1" dirty="0">
                <a:solidFill>
                  <a:schemeClr val="tx1">
                    <a:lumMod val="85000"/>
                    <a:lumOff val="15000"/>
                  </a:schemeClr>
                </a:solidFill>
                <a:latin typeface="Meiryo UI" panose="020B0604030504040204" pitchFamily="50" charset="-128"/>
                <a:ea typeface="Meiryo UI" panose="020B0604030504040204" pitchFamily="50" charset="-128"/>
              </a:rPr>
              <a:t>確保すること</a:t>
            </a:r>
          </a:p>
        </p:txBody>
      </p:sp>
      <p:sp>
        <p:nvSpPr>
          <p:cNvPr id="11" name="正方形/長方形 10">
            <a:extLst>
              <a:ext uri="{FF2B5EF4-FFF2-40B4-BE49-F238E27FC236}">
                <a16:creationId xmlns:a16="http://schemas.microsoft.com/office/drawing/2014/main" id="{0FFA7801-C36B-1B04-4828-265BAAFBD07B}"/>
              </a:ext>
            </a:extLst>
          </p:cNvPr>
          <p:cNvSpPr/>
          <p:nvPr/>
        </p:nvSpPr>
        <p:spPr>
          <a:xfrm>
            <a:off x="1704129" y="705304"/>
            <a:ext cx="7974858" cy="6012000"/>
          </a:xfrm>
          <a:prstGeom prst="rect">
            <a:avLst/>
          </a:prstGeom>
          <a:solidFill>
            <a:schemeClr val="bg1">
              <a:alpha val="20000"/>
            </a:schemeClr>
          </a:solidFill>
          <a:ln>
            <a:solidFill>
              <a:srgbClr val="F5A03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sz="1463"/>
          </a:p>
        </p:txBody>
      </p:sp>
      <p:sp>
        <p:nvSpPr>
          <p:cNvPr id="5" name="テキスト ボックス 4">
            <a:extLst>
              <a:ext uri="{FF2B5EF4-FFF2-40B4-BE49-F238E27FC236}">
                <a16:creationId xmlns:a16="http://schemas.microsoft.com/office/drawing/2014/main" id="{2899754E-244B-3E50-5BD2-D7575AA8F70D}"/>
              </a:ext>
            </a:extLst>
          </p:cNvPr>
          <p:cNvSpPr txBox="1"/>
          <p:nvPr/>
        </p:nvSpPr>
        <p:spPr>
          <a:xfrm>
            <a:off x="1704129" y="708198"/>
            <a:ext cx="7852544" cy="1061829"/>
          </a:xfrm>
          <a:prstGeom prst="rect">
            <a:avLst/>
          </a:prstGeom>
          <a:noFill/>
        </p:spPr>
        <p:txBody>
          <a:bodyPr wrap="square" rtlCol="0">
            <a:spAutoFit/>
          </a:bodyPr>
          <a:lstStyle/>
          <a:p>
            <a:pPr algn="just"/>
            <a:r>
              <a:rPr lang="en-US" altLang="ja-JP" sz="1050" b="1" dirty="0">
                <a:latin typeface="Meiryo UI" panose="020B0604030504040204" pitchFamily="50" charset="-128"/>
                <a:ea typeface="Meiryo UI" panose="020B0604030504040204" pitchFamily="50" charset="-128"/>
              </a:rPr>
              <a:t>【</a:t>
            </a:r>
            <a:r>
              <a:rPr lang="ja-JP" altLang="en-US" sz="1050" b="1" dirty="0">
                <a:latin typeface="Meiryo UI" panose="020B0604030504040204" pitchFamily="50" charset="-128"/>
                <a:ea typeface="Meiryo UI" panose="020B0604030504040204" pitchFamily="50" charset="-128"/>
              </a:rPr>
              <a:t>立地条件等に応じ、適切なアクセス手段を確保している</a:t>
            </a:r>
            <a:r>
              <a:rPr lang="en-US" altLang="ja-JP" sz="1050" b="1" dirty="0">
                <a:latin typeface="Meiryo UI" panose="020B0604030504040204" pitchFamily="50" charset="-128"/>
                <a:ea typeface="Meiryo UI" panose="020B0604030504040204" pitchFamily="50" charset="-128"/>
              </a:rPr>
              <a:t>】</a:t>
            </a:r>
          </a:p>
          <a:p>
            <a:pPr algn="just"/>
            <a:r>
              <a:rPr lang="ja-JP" altLang="en-US" sz="1050" dirty="0">
                <a:latin typeface="Meiryo UI" panose="020B0604030504040204" pitchFamily="50" charset="-128"/>
                <a:ea typeface="Meiryo UI" panose="020B0604030504040204" pitchFamily="50" charset="-128"/>
              </a:rPr>
              <a:t>記載いただきたい内容の例（この他、上記評価項目にマッチする取組等について、図や表を用いて記載してください。）</a:t>
            </a:r>
            <a:endParaRPr lang="en-US" altLang="ja-JP" sz="1050" dirty="0">
              <a:latin typeface="Meiryo UI" panose="020B0604030504040204" pitchFamily="50" charset="-128"/>
              <a:ea typeface="Meiryo UI" panose="020B0604030504040204" pitchFamily="50" charset="-128"/>
            </a:endParaRPr>
          </a:p>
          <a:p>
            <a:pPr marL="171450" indent="-171450" algn="just">
              <a:buFont typeface="Arial" panose="020B0604020202020204" pitchFamily="34" charset="0"/>
              <a:buChar char="•"/>
            </a:pPr>
            <a:r>
              <a:rPr lang="ja-JP" altLang="en-US" sz="1050" dirty="0">
                <a:latin typeface="Meiryo UI" panose="020B0604030504040204" pitchFamily="50" charset="-128"/>
                <a:ea typeface="Meiryo UI" panose="020B0604030504040204" pitchFamily="50" charset="-128"/>
              </a:rPr>
              <a:t>複数の公共交通によるアクセス手段</a:t>
            </a:r>
          </a:p>
          <a:p>
            <a:pPr marL="171450" indent="-171450" algn="just">
              <a:buFont typeface="Arial" panose="020B0604020202020204" pitchFamily="34" charset="0"/>
              <a:buChar char="•"/>
            </a:pPr>
            <a:r>
              <a:rPr lang="ja-JP" altLang="en-US" sz="1050" dirty="0">
                <a:latin typeface="Meiryo UI" panose="020B0604030504040204" pitchFamily="50" charset="-128"/>
                <a:ea typeface="Meiryo UI" panose="020B0604030504040204" pitchFamily="50" charset="-128"/>
              </a:rPr>
              <a:t>エリアへのわかりやすい接続動線（デッキ等）等</a:t>
            </a:r>
          </a:p>
          <a:p>
            <a:pPr marL="171450" indent="-171450" algn="just">
              <a:buFont typeface="Arial" panose="020B0604020202020204" pitchFamily="34" charset="0"/>
              <a:buChar char="•"/>
            </a:pPr>
            <a:r>
              <a:rPr lang="ja-JP" altLang="en-US" sz="1050" dirty="0">
                <a:latin typeface="Meiryo UI" panose="020B0604030504040204" pitchFamily="50" charset="-128"/>
                <a:ea typeface="Meiryo UI" panose="020B0604030504040204" pitchFamily="50" charset="-128"/>
              </a:rPr>
              <a:t>広域交通結節点としての機能</a:t>
            </a:r>
          </a:p>
          <a:p>
            <a:pPr algn="just"/>
            <a:endParaRPr lang="en-US" altLang="ja-JP" sz="1050" b="1"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37354954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AE8807-62A5-9B4D-486E-BC85C33D40D3}"/>
            </a:ext>
          </a:extLst>
        </p:cNvPr>
        <p:cNvGrpSpPr/>
        <p:nvPr/>
      </p:nvGrpSpPr>
      <p:grpSpPr>
        <a:xfrm>
          <a:off x="0" y="0"/>
          <a:ext cx="0" cy="0"/>
          <a:chOff x="0" y="0"/>
          <a:chExt cx="0" cy="0"/>
        </a:xfrm>
      </p:grpSpPr>
      <p:sp>
        <p:nvSpPr>
          <p:cNvPr id="2" name="正方形/長方形 1">
            <a:extLst>
              <a:ext uri="{FF2B5EF4-FFF2-40B4-BE49-F238E27FC236}">
                <a16:creationId xmlns:a16="http://schemas.microsoft.com/office/drawing/2014/main" id="{EB4CC647-DEA0-B3A9-F078-6D8705A5275F}"/>
              </a:ext>
            </a:extLst>
          </p:cNvPr>
          <p:cNvSpPr/>
          <p:nvPr/>
        </p:nvSpPr>
        <p:spPr>
          <a:xfrm>
            <a:off x="0" y="99528"/>
            <a:ext cx="9906000" cy="436374"/>
          </a:xfrm>
          <a:prstGeom prst="rect">
            <a:avLst/>
          </a:prstGeom>
          <a:solidFill>
            <a:srgbClr val="F5A039">
              <a:alpha val="50000"/>
            </a:srgb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ja-JP" altLang="en-US" sz="1463"/>
          </a:p>
        </p:txBody>
      </p:sp>
      <p:sp>
        <p:nvSpPr>
          <p:cNvPr id="3" name="テキスト ボックス 2">
            <a:extLst>
              <a:ext uri="{FF2B5EF4-FFF2-40B4-BE49-F238E27FC236}">
                <a16:creationId xmlns:a16="http://schemas.microsoft.com/office/drawing/2014/main" id="{4C983E42-FCD7-294D-40E4-A47B3C974B34}"/>
              </a:ext>
            </a:extLst>
          </p:cNvPr>
          <p:cNvSpPr txBox="1"/>
          <p:nvPr/>
        </p:nvSpPr>
        <p:spPr>
          <a:xfrm>
            <a:off x="56606" y="149541"/>
            <a:ext cx="8501472" cy="342401"/>
          </a:xfrm>
          <a:prstGeom prst="rect">
            <a:avLst/>
          </a:prstGeom>
          <a:noFill/>
        </p:spPr>
        <p:txBody>
          <a:bodyPr wrap="square" rtlCol="0">
            <a:spAutoFit/>
          </a:bodyPr>
          <a:lstStyle/>
          <a:p>
            <a:r>
              <a:rPr lang="ja-JP" altLang="en-US" sz="1625" b="1" dirty="0">
                <a:solidFill>
                  <a:schemeClr val="tx1">
                    <a:lumMod val="85000"/>
                    <a:lumOff val="15000"/>
                  </a:schemeClr>
                </a:solidFill>
                <a:latin typeface="Meiryo UI" panose="020B0604030504040204" pitchFamily="50" charset="-128"/>
                <a:ea typeface="Meiryo UI" panose="020B0604030504040204" pitchFamily="50" charset="-128"/>
              </a:rPr>
              <a:t>（核となる「みる」スポーツ施設：〇〇〇）</a:t>
            </a:r>
          </a:p>
        </p:txBody>
      </p:sp>
      <p:sp>
        <p:nvSpPr>
          <p:cNvPr id="4" name="テキスト ボックス 3">
            <a:extLst>
              <a:ext uri="{FF2B5EF4-FFF2-40B4-BE49-F238E27FC236}">
                <a16:creationId xmlns:a16="http://schemas.microsoft.com/office/drawing/2014/main" id="{050B9392-8693-355E-06CA-541DB7B9C8B5}"/>
              </a:ext>
            </a:extLst>
          </p:cNvPr>
          <p:cNvSpPr txBox="1"/>
          <p:nvPr/>
        </p:nvSpPr>
        <p:spPr>
          <a:xfrm>
            <a:off x="7313623" y="99528"/>
            <a:ext cx="2592377" cy="246221"/>
          </a:xfrm>
          <a:prstGeom prst="rect">
            <a:avLst/>
          </a:prstGeom>
          <a:noFill/>
        </p:spPr>
        <p:txBody>
          <a:bodyPr wrap="none" rtlCol="0">
            <a:spAutoFit/>
          </a:bodyPr>
          <a:lstStyle/>
          <a:p>
            <a:pPr algn="r"/>
            <a:r>
              <a:rPr lang="ja-JP" altLang="en-US" sz="1000" dirty="0">
                <a:solidFill>
                  <a:schemeClr val="tx1">
                    <a:lumMod val="95000"/>
                    <a:lumOff val="5000"/>
                  </a:schemeClr>
                </a:solidFill>
                <a:latin typeface="Meiryo UI" panose="020B0604030504040204" pitchFamily="50" charset="-128"/>
                <a:ea typeface="Meiryo UI" panose="020B0604030504040204" pitchFamily="50" charset="-128"/>
              </a:rPr>
              <a:t>（様式５：評価項目を確認するための書類）</a:t>
            </a:r>
          </a:p>
        </p:txBody>
      </p:sp>
      <p:sp>
        <p:nvSpPr>
          <p:cNvPr id="6" name="正方形/長方形 5">
            <a:extLst>
              <a:ext uri="{FF2B5EF4-FFF2-40B4-BE49-F238E27FC236}">
                <a16:creationId xmlns:a16="http://schemas.microsoft.com/office/drawing/2014/main" id="{382EC0C7-9239-085A-841C-673180B6F058}"/>
              </a:ext>
            </a:extLst>
          </p:cNvPr>
          <p:cNvSpPr/>
          <p:nvPr/>
        </p:nvSpPr>
        <p:spPr>
          <a:xfrm>
            <a:off x="181788" y="705304"/>
            <a:ext cx="217449" cy="6012000"/>
          </a:xfrm>
          <a:prstGeom prst="rect">
            <a:avLst/>
          </a:prstGeom>
          <a:solidFill>
            <a:srgbClr val="F5A039"/>
          </a:solidFill>
          <a:ln>
            <a:noFill/>
          </a:ln>
        </p:spPr>
        <p:style>
          <a:lnRef idx="2">
            <a:schemeClr val="accent1">
              <a:shade val="15000"/>
            </a:schemeClr>
          </a:lnRef>
          <a:fillRef idx="1">
            <a:schemeClr val="accent1"/>
          </a:fillRef>
          <a:effectRef idx="0">
            <a:schemeClr val="accent1"/>
          </a:effectRef>
          <a:fontRef idx="minor">
            <a:schemeClr val="lt1"/>
          </a:fontRef>
        </p:style>
        <p:txBody>
          <a:bodyPr vert="wordArtVertRtl" rtlCol="0" anchor="ctr"/>
          <a:lstStyle/>
          <a:p>
            <a:pPr algn="ctr"/>
            <a:r>
              <a:rPr lang="ja-JP" altLang="en-US" sz="1050" b="1" dirty="0">
                <a:latin typeface="Meiryo UI" panose="020B0604030504040204" pitchFamily="50" charset="-128"/>
                <a:ea typeface="Meiryo UI" panose="020B0604030504040204" pitchFamily="50" charset="-128"/>
              </a:rPr>
              <a:t>要件３</a:t>
            </a:r>
          </a:p>
        </p:txBody>
      </p:sp>
      <p:sp>
        <p:nvSpPr>
          <p:cNvPr id="7" name="正方形/長方形 6">
            <a:extLst>
              <a:ext uri="{FF2B5EF4-FFF2-40B4-BE49-F238E27FC236}">
                <a16:creationId xmlns:a16="http://schemas.microsoft.com/office/drawing/2014/main" id="{417D5097-37B5-F917-E64F-D85CAD538043}"/>
              </a:ext>
            </a:extLst>
          </p:cNvPr>
          <p:cNvSpPr/>
          <p:nvPr/>
        </p:nvSpPr>
        <p:spPr>
          <a:xfrm>
            <a:off x="449225" y="705304"/>
            <a:ext cx="1192216" cy="6003155"/>
          </a:xfrm>
          <a:prstGeom prst="rect">
            <a:avLst/>
          </a:prstGeom>
          <a:solidFill>
            <a:srgbClr val="F5A039">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1200" b="1" dirty="0">
                <a:solidFill>
                  <a:schemeClr val="tx1">
                    <a:lumMod val="85000"/>
                    <a:lumOff val="15000"/>
                  </a:schemeClr>
                </a:solidFill>
                <a:latin typeface="Meiryo UI" panose="020B0604030504040204" pitchFamily="50" charset="-128"/>
                <a:ea typeface="Meiryo UI" panose="020B0604030504040204" pitchFamily="50" charset="-128"/>
              </a:rPr>
              <a:t>スポーツ施設を活用したまちづくりビジョンを有していること</a:t>
            </a:r>
          </a:p>
        </p:txBody>
      </p:sp>
      <p:sp>
        <p:nvSpPr>
          <p:cNvPr id="11" name="正方形/長方形 10">
            <a:extLst>
              <a:ext uri="{FF2B5EF4-FFF2-40B4-BE49-F238E27FC236}">
                <a16:creationId xmlns:a16="http://schemas.microsoft.com/office/drawing/2014/main" id="{F29CA206-D06C-D0FD-24A7-D4D39CF8F29D}"/>
              </a:ext>
            </a:extLst>
          </p:cNvPr>
          <p:cNvSpPr/>
          <p:nvPr/>
        </p:nvSpPr>
        <p:spPr>
          <a:xfrm>
            <a:off x="1704129" y="705304"/>
            <a:ext cx="7974858" cy="6012000"/>
          </a:xfrm>
          <a:prstGeom prst="rect">
            <a:avLst/>
          </a:prstGeom>
          <a:solidFill>
            <a:schemeClr val="bg1">
              <a:alpha val="20000"/>
            </a:schemeClr>
          </a:solidFill>
          <a:ln>
            <a:solidFill>
              <a:srgbClr val="F5A03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sz="1463"/>
          </a:p>
        </p:txBody>
      </p:sp>
      <p:sp>
        <p:nvSpPr>
          <p:cNvPr id="8" name="テキスト ボックス 7">
            <a:extLst>
              <a:ext uri="{FF2B5EF4-FFF2-40B4-BE49-F238E27FC236}">
                <a16:creationId xmlns:a16="http://schemas.microsoft.com/office/drawing/2014/main" id="{C4FE1454-1916-E7D4-3AFD-53BC92E11928}"/>
              </a:ext>
            </a:extLst>
          </p:cNvPr>
          <p:cNvSpPr txBox="1"/>
          <p:nvPr/>
        </p:nvSpPr>
        <p:spPr>
          <a:xfrm>
            <a:off x="1704129" y="705304"/>
            <a:ext cx="7852544" cy="738664"/>
          </a:xfrm>
          <a:prstGeom prst="rect">
            <a:avLst/>
          </a:prstGeom>
          <a:noFill/>
        </p:spPr>
        <p:txBody>
          <a:bodyPr wrap="square" rtlCol="0">
            <a:spAutoFit/>
          </a:bodyPr>
          <a:lstStyle/>
          <a:p>
            <a:pPr algn="just"/>
            <a:r>
              <a:rPr lang="en-US" altLang="ja-JP" sz="1050" b="1" dirty="0">
                <a:latin typeface="Meiryo UI" panose="020B0604030504040204" pitchFamily="50" charset="-128"/>
                <a:ea typeface="Meiryo UI" panose="020B0604030504040204" pitchFamily="50" charset="-128"/>
              </a:rPr>
              <a:t>【</a:t>
            </a:r>
            <a:r>
              <a:rPr lang="ja-JP" altLang="en-US" sz="1050" b="1" dirty="0">
                <a:latin typeface="Meiryo UI" panose="020B0604030504040204" pitchFamily="50" charset="-128"/>
                <a:ea typeface="Meiryo UI" panose="020B0604030504040204" pitchFamily="50" charset="-128"/>
              </a:rPr>
              <a:t>スポーツ施設を中核に位置付けたまちづくり・エリアビジョンが策定され、広く共有されている</a:t>
            </a:r>
            <a:r>
              <a:rPr lang="en-US" altLang="ja-JP" sz="1050" b="1" dirty="0">
                <a:latin typeface="Meiryo UI" panose="020B0604030504040204" pitchFamily="50" charset="-128"/>
                <a:ea typeface="Meiryo UI" panose="020B0604030504040204" pitchFamily="50" charset="-128"/>
              </a:rPr>
              <a:t>】</a:t>
            </a:r>
          </a:p>
          <a:p>
            <a:pPr algn="just"/>
            <a:r>
              <a:rPr lang="ja-JP" altLang="en-US" sz="1050" dirty="0">
                <a:latin typeface="Meiryo UI" panose="020B0604030504040204" pitchFamily="50" charset="-128"/>
                <a:ea typeface="Meiryo UI" panose="020B0604030504040204" pitchFamily="50" charset="-128"/>
              </a:rPr>
              <a:t>記載いただきたい内容の例（この他、上記評価項目にマッチする取組等について、図や表を用いて記載してください。）</a:t>
            </a:r>
            <a:endParaRPr lang="en-US" altLang="ja-JP" sz="1050" dirty="0">
              <a:latin typeface="Meiryo UI" panose="020B0604030504040204" pitchFamily="50" charset="-128"/>
              <a:ea typeface="Meiryo UI" panose="020B0604030504040204" pitchFamily="50" charset="-128"/>
            </a:endParaRPr>
          </a:p>
          <a:p>
            <a:pPr marL="171450" indent="-171450" algn="just">
              <a:buFont typeface="Arial" panose="020B0604020202020204" pitchFamily="34" charset="0"/>
              <a:buChar char="•"/>
            </a:pPr>
            <a:r>
              <a:rPr lang="ja-JP" altLang="en-US" sz="1050" dirty="0">
                <a:latin typeface="Meiryo UI" panose="020B0604030504040204" pitchFamily="50" charset="-128"/>
                <a:ea typeface="Meiryo UI" panose="020B0604030504040204" pitchFamily="50" charset="-128"/>
              </a:rPr>
              <a:t>目指す姿を示す上位計画・ビジョンの策定、公表</a:t>
            </a:r>
          </a:p>
          <a:p>
            <a:pPr marL="171450" indent="-171450" algn="just">
              <a:buFont typeface="Arial" panose="020B0604020202020204" pitchFamily="34" charset="0"/>
              <a:buChar char="•"/>
            </a:pPr>
            <a:r>
              <a:rPr lang="ja-JP" altLang="en-US" sz="1050" dirty="0">
                <a:latin typeface="Meiryo UI" panose="020B0604030504040204" pitchFamily="50" charset="-128"/>
                <a:ea typeface="Meiryo UI" panose="020B0604030504040204" pitchFamily="50" charset="-128"/>
              </a:rPr>
              <a:t>中核施設としての明確な位置づけや、プロスポーツのホームタウン構想の明示　等</a:t>
            </a:r>
          </a:p>
        </p:txBody>
      </p:sp>
    </p:spTree>
    <p:extLst>
      <p:ext uri="{BB962C8B-B14F-4D97-AF65-F5344CB8AC3E}">
        <p14:creationId xmlns:p14="http://schemas.microsoft.com/office/powerpoint/2010/main" val="27240689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8CBBD5-9C4E-AA03-2907-B89F633A6D5F}"/>
            </a:ext>
          </a:extLst>
        </p:cNvPr>
        <p:cNvGrpSpPr/>
        <p:nvPr/>
      </p:nvGrpSpPr>
      <p:grpSpPr>
        <a:xfrm>
          <a:off x="0" y="0"/>
          <a:ext cx="0" cy="0"/>
          <a:chOff x="0" y="0"/>
          <a:chExt cx="0" cy="0"/>
        </a:xfrm>
      </p:grpSpPr>
      <p:sp>
        <p:nvSpPr>
          <p:cNvPr id="13" name="正方形/長方形 12">
            <a:extLst>
              <a:ext uri="{FF2B5EF4-FFF2-40B4-BE49-F238E27FC236}">
                <a16:creationId xmlns:a16="http://schemas.microsoft.com/office/drawing/2014/main" id="{7158CDF3-DF97-715F-20B2-FEF6D2575037}"/>
              </a:ext>
            </a:extLst>
          </p:cNvPr>
          <p:cNvSpPr/>
          <p:nvPr/>
        </p:nvSpPr>
        <p:spPr>
          <a:xfrm>
            <a:off x="1699049" y="3429000"/>
            <a:ext cx="7974858" cy="3279459"/>
          </a:xfrm>
          <a:prstGeom prst="rect">
            <a:avLst/>
          </a:prstGeom>
          <a:solidFill>
            <a:schemeClr val="bg1">
              <a:alpha val="20000"/>
            </a:schemeClr>
          </a:solidFill>
          <a:ln>
            <a:solidFill>
              <a:srgbClr val="F5A03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sz="1463"/>
          </a:p>
        </p:txBody>
      </p:sp>
      <p:sp>
        <p:nvSpPr>
          <p:cNvPr id="12" name="正方形/長方形 11">
            <a:extLst>
              <a:ext uri="{FF2B5EF4-FFF2-40B4-BE49-F238E27FC236}">
                <a16:creationId xmlns:a16="http://schemas.microsoft.com/office/drawing/2014/main" id="{412C351A-5681-09BE-3127-16AC36011A75}"/>
              </a:ext>
            </a:extLst>
          </p:cNvPr>
          <p:cNvSpPr/>
          <p:nvPr/>
        </p:nvSpPr>
        <p:spPr>
          <a:xfrm>
            <a:off x="1704129" y="705304"/>
            <a:ext cx="7974858" cy="2679736"/>
          </a:xfrm>
          <a:prstGeom prst="rect">
            <a:avLst/>
          </a:prstGeom>
          <a:solidFill>
            <a:schemeClr val="bg1">
              <a:alpha val="20000"/>
            </a:schemeClr>
          </a:solidFill>
          <a:ln>
            <a:solidFill>
              <a:srgbClr val="F5A03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sz="1463"/>
          </a:p>
        </p:txBody>
      </p:sp>
      <p:sp>
        <p:nvSpPr>
          <p:cNvPr id="2" name="正方形/長方形 1">
            <a:extLst>
              <a:ext uri="{FF2B5EF4-FFF2-40B4-BE49-F238E27FC236}">
                <a16:creationId xmlns:a16="http://schemas.microsoft.com/office/drawing/2014/main" id="{59ED7D4D-A7EB-9ADA-A1A0-930C51B270D1}"/>
              </a:ext>
            </a:extLst>
          </p:cNvPr>
          <p:cNvSpPr/>
          <p:nvPr/>
        </p:nvSpPr>
        <p:spPr>
          <a:xfrm>
            <a:off x="0" y="99528"/>
            <a:ext cx="9906000" cy="436374"/>
          </a:xfrm>
          <a:prstGeom prst="rect">
            <a:avLst/>
          </a:prstGeom>
          <a:solidFill>
            <a:srgbClr val="F5A039">
              <a:alpha val="50000"/>
            </a:srgb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ja-JP" altLang="en-US" sz="1463"/>
          </a:p>
        </p:txBody>
      </p:sp>
      <p:sp>
        <p:nvSpPr>
          <p:cNvPr id="3" name="テキスト ボックス 2">
            <a:extLst>
              <a:ext uri="{FF2B5EF4-FFF2-40B4-BE49-F238E27FC236}">
                <a16:creationId xmlns:a16="http://schemas.microsoft.com/office/drawing/2014/main" id="{2982DA27-E1A7-6BDD-BA03-E6B28011EAFC}"/>
              </a:ext>
            </a:extLst>
          </p:cNvPr>
          <p:cNvSpPr txBox="1"/>
          <p:nvPr/>
        </p:nvSpPr>
        <p:spPr>
          <a:xfrm>
            <a:off x="56606" y="149541"/>
            <a:ext cx="8501472" cy="342401"/>
          </a:xfrm>
          <a:prstGeom prst="rect">
            <a:avLst/>
          </a:prstGeom>
          <a:noFill/>
        </p:spPr>
        <p:txBody>
          <a:bodyPr wrap="square" rtlCol="0">
            <a:spAutoFit/>
          </a:bodyPr>
          <a:lstStyle/>
          <a:p>
            <a:r>
              <a:rPr lang="ja-JP" altLang="en-US" sz="1625" b="1" dirty="0">
                <a:solidFill>
                  <a:schemeClr val="tx1">
                    <a:lumMod val="85000"/>
                    <a:lumOff val="15000"/>
                  </a:schemeClr>
                </a:solidFill>
                <a:latin typeface="Meiryo UI" panose="020B0604030504040204" pitchFamily="50" charset="-128"/>
                <a:ea typeface="Meiryo UI" panose="020B0604030504040204" pitchFamily="50" charset="-128"/>
              </a:rPr>
              <a:t>（核となる「みる」スポーツ施設：〇〇〇）</a:t>
            </a:r>
          </a:p>
        </p:txBody>
      </p:sp>
      <p:sp>
        <p:nvSpPr>
          <p:cNvPr id="4" name="テキスト ボックス 3">
            <a:extLst>
              <a:ext uri="{FF2B5EF4-FFF2-40B4-BE49-F238E27FC236}">
                <a16:creationId xmlns:a16="http://schemas.microsoft.com/office/drawing/2014/main" id="{04608B62-A1AF-C620-42E7-FF858BA05B92}"/>
              </a:ext>
            </a:extLst>
          </p:cNvPr>
          <p:cNvSpPr txBox="1"/>
          <p:nvPr/>
        </p:nvSpPr>
        <p:spPr>
          <a:xfrm>
            <a:off x="7313623" y="99528"/>
            <a:ext cx="2592377" cy="246221"/>
          </a:xfrm>
          <a:prstGeom prst="rect">
            <a:avLst/>
          </a:prstGeom>
          <a:noFill/>
        </p:spPr>
        <p:txBody>
          <a:bodyPr wrap="none" rtlCol="0">
            <a:spAutoFit/>
          </a:bodyPr>
          <a:lstStyle/>
          <a:p>
            <a:pPr algn="r"/>
            <a:r>
              <a:rPr lang="ja-JP" altLang="en-US" sz="1000" dirty="0">
                <a:solidFill>
                  <a:schemeClr val="tx1">
                    <a:lumMod val="95000"/>
                    <a:lumOff val="5000"/>
                  </a:schemeClr>
                </a:solidFill>
                <a:latin typeface="Meiryo UI" panose="020B0604030504040204" pitchFamily="50" charset="-128"/>
                <a:ea typeface="Meiryo UI" panose="020B0604030504040204" pitchFamily="50" charset="-128"/>
              </a:rPr>
              <a:t>（様式５：評価項目を確認するための書類）</a:t>
            </a:r>
          </a:p>
        </p:txBody>
      </p:sp>
      <p:sp>
        <p:nvSpPr>
          <p:cNvPr id="6" name="正方形/長方形 5">
            <a:extLst>
              <a:ext uri="{FF2B5EF4-FFF2-40B4-BE49-F238E27FC236}">
                <a16:creationId xmlns:a16="http://schemas.microsoft.com/office/drawing/2014/main" id="{CF2D737B-E4AA-67AA-7C27-86DA83A7AC31}"/>
              </a:ext>
            </a:extLst>
          </p:cNvPr>
          <p:cNvSpPr/>
          <p:nvPr/>
        </p:nvSpPr>
        <p:spPr>
          <a:xfrm>
            <a:off x="181788" y="705304"/>
            <a:ext cx="217449" cy="6012000"/>
          </a:xfrm>
          <a:prstGeom prst="rect">
            <a:avLst/>
          </a:prstGeom>
          <a:solidFill>
            <a:srgbClr val="F5A039"/>
          </a:solidFill>
          <a:ln>
            <a:noFill/>
          </a:ln>
        </p:spPr>
        <p:style>
          <a:lnRef idx="2">
            <a:schemeClr val="accent1">
              <a:shade val="15000"/>
            </a:schemeClr>
          </a:lnRef>
          <a:fillRef idx="1">
            <a:schemeClr val="accent1"/>
          </a:fillRef>
          <a:effectRef idx="0">
            <a:schemeClr val="accent1"/>
          </a:effectRef>
          <a:fontRef idx="minor">
            <a:schemeClr val="lt1"/>
          </a:fontRef>
        </p:style>
        <p:txBody>
          <a:bodyPr vert="wordArtVertRtl" rtlCol="0" anchor="ctr"/>
          <a:lstStyle/>
          <a:p>
            <a:pPr algn="ctr"/>
            <a:r>
              <a:rPr lang="ja-JP" altLang="en-US" sz="1050" b="1" dirty="0">
                <a:latin typeface="Meiryo UI" panose="020B0604030504040204" pitchFamily="50" charset="-128"/>
                <a:ea typeface="Meiryo UI" panose="020B0604030504040204" pitchFamily="50" charset="-128"/>
              </a:rPr>
              <a:t>要件４</a:t>
            </a:r>
          </a:p>
        </p:txBody>
      </p:sp>
      <p:sp>
        <p:nvSpPr>
          <p:cNvPr id="7" name="正方形/長方形 6">
            <a:extLst>
              <a:ext uri="{FF2B5EF4-FFF2-40B4-BE49-F238E27FC236}">
                <a16:creationId xmlns:a16="http://schemas.microsoft.com/office/drawing/2014/main" id="{9BD5F692-FA7E-DEE0-DC87-83405B19A9A5}"/>
              </a:ext>
            </a:extLst>
          </p:cNvPr>
          <p:cNvSpPr/>
          <p:nvPr/>
        </p:nvSpPr>
        <p:spPr>
          <a:xfrm>
            <a:off x="449225" y="705304"/>
            <a:ext cx="1192216" cy="6003155"/>
          </a:xfrm>
          <a:prstGeom prst="rect">
            <a:avLst/>
          </a:prstGeom>
          <a:solidFill>
            <a:srgbClr val="F5A039">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1200" b="1" dirty="0">
                <a:solidFill>
                  <a:schemeClr val="tx1">
                    <a:lumMod val="85000"/>
                    <a:lumOff val="15000"/>
                  </a:schemeClr>
                </a:solidFill>
                <a:latin typeface="Meiryo UI" panose="020B0604030504040204" pitchFamily="50" charset="-128"/>
                <a:ea typeface="Meiryo UI" panose="020B0604030504040204" pitchFamily="50" charset="-128"/>
              </a:rPr>
              <a:t>エリアマネジメント等を通じて、まちづくりビジョン実現に必要な組織連携が効率的に行われていること</a:t>
            </a:r>
          </a:p>
        </p:txBody>
      </p:sp>
      <p:sp>
        <p:nvSpPr>
          <p:cNvPr id="5" name="テキスト ボックス 4">
            <a:extLst>
              <a:ext uri="{FF2B5EF4-FFF2-40B4-BE49-F238E27FC236}">
                <a16:creationId xmlns:a16="http://schemas.microsoft.com/office/drawing/2014/main" id="{B6B98EF7-602D-BAC0-9CBF-9653024E6AD1}"/>
              </a:ext>
            </a:extLst>
          </p:cNvPr>
          <p:cNvSpPr txBox="1"/>
          <p:nvPr/>
        </p:nvSpPr>
        <p:spPr>
          <a:xfrm>
            <a:off x="1704129" y="705304"/>
            <a:ext cx="7852544" cy="1061829"/>
          </a:xfrm>
          <a:prstGeom prst="rect">
            <a:avLst/>
          </a:prstGeom>
          <a:noFill/>
        </p:spPr>
        <p:txBody>
          <a:bodyPr wrap="square" rtlCol="0">
            <a:spAutoFit/>
          </a:bodyPr>
          <a:lstStyle/>
          <a:p>
            <a:pPr algn="just"/>
            <a:r>
              <a:rPr lang="en-US" altLang="ja-JP" sz="1050" b="1" dirty="0">
                <a:latin typeface="Meiryo UI" panose="020B0604030504040204" pitchFamily="50" charset="-128"/>
                <a:ea typeface="Meiryo UI" panose="020B0604030504040204" pitchFamily="50" charset="-128"/>
              </a:rPr>
              <a:t>【</a:t>
            </a:r>
            <a:r>
              <a:rPr lang="ja-JP" altLang="en-US" sz="1050" b="1" dirty="0">
                <a:latin typeface="Meiryo UI" panose="020B0604030504040204" pitchFamily="50" charset="-128"/>
                <a:ea typeface="Meiryo UI" panose="020B0604030504040204" pitchFamily="50" charset="-128"/>
              </a:rPr>
              <a:t>エリアマネジメント体制またはそれに類する組織体制が構築されている</a:t>
            </a:r>
            <a:r>
              <a:rPr lang="en-US" altLang="ja-JP" sz="1050" b="1" dirty="0">
                <a:latin typeface="Meiryo UI" panose="020B0604030504040204" pitchFamily="50" charset="-128"/>
                <a:ea typeface="Meiryo UI" panose="020B0604030504040204" pitchFamily="50" charset="-128"/>
              </a:rPr>
              <a:t>】</a:t>
            </a:r>
          </a:p>
          <a:p>
            <a:pPr algn="just"/>
            <a:r>
              <a:rPr lang="ja-JP" altLang="en-US" sz="1050" dirty="0">
                <a:latin typeface="Meiryo UI" panose="020B0604030504040204" pitchFamily="50" charset="-128"/>
                <a:ea typeface="Meiryo UI" panose="020B0604030504040204" pitchFamily="50" charset="-128"/>
              </a:rPr>
              <a:t>記載いただきたい内容の例（この他、上記評価項目にマッチする取組等について、図や表を用いて記載してください。）</a:t>
            </a:r>
            <a:endParaRPr lang="en-US" altLang="ja-JP" sz="1050" dirty="0">
              <a:latin typeface="Meiryo UI" panose="020B0604030504040204" pitchFamily="50" charset="-128"/>
              <a:ea typeface="Meiryo UI" panose="020B0604030504040204" pitchFamily="50" charset="-128"/>
            </a:endParaRPr>
          </a:p>
          <a:p>
            <a:pPr marL="171450" indent="-171450" algn="just">
              <a:buFont typeface="Arial" panose="020B0604020202020204" pitchFamily="34" charset="0"/>
              <a:buChar char="•"/>
            </a:pPr>
            <a:r>
              <a:rPr lang="ja-JP" altLang="en-US" sz="1050" dirty="0">
                <a:latin typeface="Meiryo UI" panose="020B0604030504040204" pitchFamily="50" charset="-128"/>
                <a:ea typeface="Meiryo UI" panose="020B0604030504040204" pitchFamily="50" charset="-128"/>
              </a:rPr>
              <a:t>エリアマネジメント体制等の構築</a:t>
            </a:r>
          </a:p>
          <a:p>
            <a:pPr marL="171450" indent="-171450" algn="just">
              <a:buFont typeface="Arial" panose="020B0604020202020204" pitchFamily="34" charset="0"/>
              <a:buChar char="•"/>
            </a:pPr>
            <a:r>
              <a:rPr lang="ja-JP" altLang="en-US" sz="1050" dirty="0">
                <a:latin typeface="Meiryo UI" panose="020B0604030504040204" pitchFamily="50" charset="-128"/>
                <a:ea typeface="Meiryo UI" panose="020B0604030504040204" pitchFamily="50" charset="-128"/>
              </a:rPr>
              <a:t>エリアを一体的に捉えた運営・管理の視点</a:t>
            </a:r>
          </a:p>
          <a:p>
            <a:pPr marL="171450" indent="-171450" algn="just">
              <a:buFont typeface="Arial" panose="020B0604020202020204" pitchFamily="34" charset="0"/>
              <a:buChar char="•"/>
            </a:pPr>
            <a:r>
              <a:rPr lang="ja-JP" altLang="en-US" sz="1050" dirty="0">
                <a:latin typeface="Meiryo UI" panose="020B0604030504040204" pitchFamily="50" charset="-128"/>
                <a:ea typeface="Meiryo UI" panose="020B0604030504040204" pitchFamily="50" charset="-128"/>
              </a:rPr>
              <a:t>（公共の場合）複数部局間の連携（横ぐし）による事業推進体制の強化などの対応</a:t>
            </a:r>
          </a:p>
          <a:p>
            <a:pPr algn="just"/>
            <a:endParaRPr lang="en-US" altLang="ja-JP" sz="1050" b="1" dirty="0">
              <a:latin typeface="Meiryo UI" panose="020B0604030504040204" pitchFamily="50" charset="-128"/>
              <a:ea typeface="Meiryo UI" panose="020B0604030504040204" pitchFamily="50" charset="-128"/>
            </a:endParaRPr>
          </a:p>
        </p:txBody>
      </p:sp>
      <p:sp>
        <p:nvSpPr>
          <p:cNvPr id="10" name="テキスト ボックス 9">
            <a:extLst>
              <a:ext uri="{FF2B5EF4-FFF2-40B4-BE49-F238E27FC236}">
                <a16:creationId xmlns:a16="http://schemas.microsoft.com/office/drawing/2014/main" id="{14E62F76-E7C6-2C7D-67E4-7564A189C139}"/>
              </a:ext>
            </a:extLst>
          </p:cNvPr>
          <p:cNvSpPr txBox="1"/>
          <p:nvPr/>
        </p:nvSpPr>
        <p:spPr>
          <a:xfrm>
            <a:off x="1726154" y="3429000"/>
            <a:ext cx="7852544" cy="1061829"/>
          </a:xfrm>
          <a:prstGeom prst="rect">
            <a:avLst/>
          </a:prstGeom>
          <a:noFill/>
        </p:spPr>
        <p:txBody>
          <a:bodyPr wrap="square" rtlCol="0">
            <a:spAutoFit/>
          </a:bodyPr>
          <a:lstStyle/>
          <a:p>
            <a:pPr algn="just"/>
            <a:r>
              <a:rPr lang="en-US" altLang="ja-JP" sz="1050" b="1" dirty="0">
                <a:latin typeface="Meiryo UI" panose="020B0604030504040204" pitchFamily="50" charset="-128"/>
                <a:ea typeface="Meiryo UI" panose="020B0604030504040204" pitchFamily="50" charset="-128"/>
              </a:rPr>
              <a:t>【</a:t>
            </a:r>
            <a:r>
              <a:rPr lang="ja-JP" altLang="en-US" sz="1050" b="1" dirty="0">
                <a:latin typeface="Meiryo UI" panose="020B0604030504040204" pitchFamily="50" charset="-128"/>
                <a:ea typeface="Meiryo UI" panose="020B0604030504040204" pitchFamily="50" charset="-128"/>
              </a:rPr>
              <a:t>推進体制（実績ある経営人材の登用や、ステークホルダーを巻き込んだ関与の構造）への工夫がある</a:t>
            </a:r>
            <a:r>
              <a:rPr lang="en-US" altLang="ja-JP" sz="1050" b="1" dirty="0">
                <a:latin typeface="Meiryo UI" panose="020B0604030504040204" pitchFamily="50" charset="-128"/>
                <a:ea typeface="Meiryo UI" panose="020B0604030504040204" pitchFamily="50" charset="-128"/>
              </a:rPr>
              <a:t>】</a:t>
            </a:r>
          </a:p>
          <a:p>
            <a:pPr algn="just"/>
            <a:r>
              <a:rPr lang="ja-JP" altLang="en-US" sz="1050" dirty="0">
                <a:latin typeface="Meiryo UI" panose="020B0604030504040204" pitchFamily="50" charset="-128"/>
                <a:ea typeface="Meiryo UI" panose="020B0604030504040204" pitchFamily="50" charset="-128"/>
              </a:rPr>
              <a:t>記載いただきたい内容の例（この他、上記評価項目にマッチする取組等について、図や表を用いて記載してください。）</a:t>
            </a:r>
            <a:endParaRPr lang="en-US" altLang="ja-JP" sz="1050" dirty="0">
              <a:latin typeface="Meiryo UI" panose="020B0604030504040204" pitchFamily="50" charset="-128"/>
              <a:ea typeface="Meiryo UI" panose="020B0604030504040204" pitchFamily="50" charset="-128"/>
            </a:endParaRPr>
          </a:p>
          <a:p>
            <a:pPr marL="171450" indent="-171450" algn="just">
              <a:buFont typeface="Arial" panose="020B0604020202020204" pitchFamily="34" charset="0"/>
              <a:buChar char="•"/>
            </a:pPr>
            <a:r>
              <a:rPr lang="ja-JP" altLang="en-US" sz="1050" dirty="0">
                <a:latin typeface="Meiryo UI" panose="020B0604030504040204" pitchFamily="50" charset="-128"/>
                <a:ea typeface="Meiryo UI" panose="020B0604030504040204" pitchFamily="50" charset="-128"/>
              </a:rPr>
              <a:t>専門性・実績ある経営人材の関与</a:t>
            </a:r>
          </a:p>
          <a:p>
            <a:pPr marL="171450" indent="-171450" algn="just">
              <a:buFont typeface="Arial" panose="020B0604020202020204" pitchFamily="34" charset="0"/>
              <a:buChar char="•"/>
            </a:pPr>
            <a:r>
              <a:rPr lang="ja-JP" altLang="en-US" sz="1050" dirty="0">
                <a:latin typeface="Meiryo UI" panose="020B0604030504040204" pitchFamily="50" charset="-128"/>
                <a:ea typeface="Meiryo UI" panose="020B0604030504040204" pitchFamily="50" charset="-128"/>
              </a:rPr>
              <a:t>統合的な意思決定構造</a:t>
            </a:r>
          </a:p>
          <a:p>
            <a:pPr marL="171450" indent="-171450" algn="just">
              <a:buFont typeface="Arial" panose="020B0604020202020204" pitchFamily="34" charset="0"/>
              <a:buChar char="•"/>
            </a:pPr>
            <a:r>
              <a:rPr lang="ja-JP" altLang="en-US" sz="1050" dirty="0">
                <a:latin typeface="Meiryo UI" panose="020B0604030504040204" pitchFamily="50" charset="-128"/>
                <a:ea typeface="Meiryo UI" panose="020B0604030504040204" pitchFamily="50" charset="-128"/>
              </a:rPr>
              <a:t>関係者の明確な役割分担　</a:t>
            </a:r>
            <a:r>
              <a:rPr lang="en-US" altLang="ja-JP" sz="1050" dirty="0">
                <a:latin typeface="Meiryo UI" panose="020B0604030504040204" pitchFamily="50" charset="-128"/>
                <a:ea typeface="Meiryo UI" panose="020B0604030504040204" pitchFamily="50" charset="-128"/>
              </a:rPr>
              <a:t>※</a:t>
            </a:r>
            <a:r>
              <a:rPr lang="ja-JP" altLang="en-US" sz="1050" dirty="0">
                <a:latin typeface="Meiryo UI" panose="020B0604030504040204" pitchFamily="50" charset="-128"/>
                <a:ea typeface="Meiryo UI" panose="020B0604030504040204" pitchFamily="50" charset="-128"/>
              </a:rPr>
              <a:t>プロクラブの参画は推奨要件</a:t>
            </a:r>
            <a:r>
              <a:rPr lang="en-US" altLang="ja-JP" sz="1050" dirty="0">
                <a:latin typeface="Meiryo UI" panose="020B0604030504040204" pitchFamily="50" charset="-128"/>
                <a:ea typeface="Meiryo UI" panose="020B0604030504040204" pitchFamily="50" charset="-128"/>
              </a:rPr>
              <a:t>6</a:t>
            </a:r>
            <a:r>
              <a:rPr lang="ja-JP" altLang="en-US" sz="1050" dirty="0">
                <a:latin typeface="Meiryo UI" panose="020B0604030504040204" pitchFamily="50" charset="-128"/>
                <a:ea typeface="Meiryo UI" panose="020B0604030504040204" pitchFamily="50" charset="-128"/>
              </a:rPr>
              <a:t>がメインの評価項目</a:t>
            </a:r>
          </a:p>
          <a:p>
            <a:pPr algn="just"/>
            <a:endParaRPr lang="en-US" altLang="ja-JP" sz="1050"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15324672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E307E8-433B-9489-974E-65E02EC6C597}"/>
            </a:ext>
          </a:extLst>
        </p:cNvPr>
        <p:cNvGrpSpPr/>
        <p:nvPr/>
      </p:nvGrpSpPr>
      <p:grpSpPr>
        <a:xfrm>
          <a:off x="0" y="0"/>
          <a:ext cx="0" cy="0"/>
          <a:chOff x="0" y="0"/>
          <a:chExt cx="0" cy="0"/>
        </a:xfrm>
      </p:grpSpPr>
      <p:sp>
        <p:nvSpPr>
          <p:cNvPr id="2" name="正方形/長方形 1">
            <a:extLst>
              <a:ext uri="{FF2B5EF4-FFF2-40B4-BE49-F238E27FC236}">
                <a16:creationId xmlns:a16="http://schemas.microsoft.com/office/drawing/2014/main" id="{B7FFE86F-526E-5D85-4C8A-EF94F7F0E937}"/>
              </a:ext>
            </a:extLst>
          </p:cNvPr>
          <p:cNvSpPr/>
          <p:nvPr/>
        </p:nvSpPr>
        <p:spPr>
          <a:xfrm>
            <a:off x="0" y="99528"/>
            <a:ext cx="9906000" cy="436374"/>
          </a:xfrm>
          <a:prstGeom prst="rect">
            <a:avLst/>
          </a:prstGeom>
          <a:solidFill>
            <a:srgbClr val="F5A039">
              <a:alpha val="50000"/>
            </a:srgb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ja-JP" altLang="en-US" sz="1463"/>
          </a:p>
        </p:txBody>
      </p:sp>
      <p:sp>
        <p:nvSpPr>
          <p:cNvPr id="3" name="テキスト ボックス 2">
            <a:extLst>
              <a:ext uri="{FF2B5EF4-FFF2-40B4-BE49-F238E27FC236}">
                <a16:creationId xmlns:a16="http://schemas.microsoft.com/office/drawing/2014/main" id="{5C6E8D04-CE2B-239B-7F90-5F24107EC967}"/>
              </a:ext>
            </a:extLst>
          </p:cNvPr>
          <p:cNvSpPr txBox="1"/>
          <p:nvPr/>
        </p:nvSpPr>
        <p:spPr>
          <a:xfrm>
            <a:off x="56606" y="149541"/>
            <a:ext cx="8501472" cy="342401"/>
          </a:xfrm>
          <a:prstGeom prst="rect">
            <a:avLst/>
          </a:prstGeom>
          <a:noFill/>
        </p:spPr>
        <p:txBody>
          <a:bodyPr wrap="square" rtlCol="0">
            <a:spAutoFit/>
          </a:bodyPr>
          <a:lstStyle/>
          <a:p>
            <a:r>
              <a:rPr lang="ja-JP" altLang="en-US" sz="1625" b="1" dirty="0">
                <a:solidFill>
                  <a:schemeClr val="tx1">
                    <a:lumMod val="85000"/>
                    <a:lumOff val="15000"/>
                  </a:schemeClr>
                </a:solidFill>
                <a:latin typeface="Meiryo UI" panose="020B0604030504040204" pitchFamily="50" charset="-128"/>
                <a:ea typeface="Meiryo UI" panose="020B0604030504040204" pitchFamily="50" charset="-128"/>
              </a:rPr>
              <a:t>（核となる「みる」スポーツ施設：〇〇〇）</a:t>
            </a:r>
          </a:p>
        </p:txBody>
      </p:sp>
      <p:sp>
        <p:nvSpPr>
          <p:cNvPr id="4" name="テキスト ボックス 3">
            <a:extLst>
              <a:ext uri="{FF2B5EF4-FFF2-40B4-BE49-F238E27FC236}">
                <a16:creationId xmlns:a16="http://schemas.microsoft.com/office/drawing/2014/main" id="{90E41A63-1916-179E-D855-6AF79DCBDD0E}"/>
              </a:ext>
            </a:extLst>
          </p:cNvPr>
          <p:cNvSpPr txBox="1"/>
          <p:nvPr/>
        </p:nvSpPr>
        <p:spPr>
          <a:xfrm>
            <a:off x="7313623" y="99528"/>
            <a:ext cx="2592377" cy="246221"/>
          </a:xfrm>
          <a:prstGeom prst="rect">
            <a:avLst/>
          </a:prstGeom>
          <a:noFill/>
        </p:spPr>
        <p:txBody>
          <a:bodyPr wrap="none" rtlCol="0">
            <a:spAutoFit/>
          </a:bodyPr>
          <a:lstStyle/>
          <a:p>
            <a:pPr algn="r"/>
            <a:r>
              <a:rPr lang="ja-JP" altLang="en-US" sz="1000" dirty="0">
                <a:solidFill>
                  <a:schemeClr val="tx1">
                    <a:lumMod val="95000"/>
                    <a:lumOff val="5000"/>
                  </a:schemeClr>
                </a:solidFill>
                <a:latin typeface="Meiryo UI" panose="020B0604030504040204" pitchFamily="50" charset="-128"/>
                <a:ea typeface="Meiryo UI" panose="020B0604030504040204" pitchFamily="50" charset="-128"/>
              </a:rPr>
              <a:t>（様式５：評価項目を確認するための書類）</a:t>
            </a:r>
          </a:p>
        </p:txBody>
      </p:sp>
      <p:sp>
        <p:nvSpPr>
          <p:cNvPr id="6" name="正方形/長方形 5">
            <a:extLst>
              <a:ext uri="{FF2B5EF4-FFF2-40B4-BE49-F238E27FC236}">
                <a16:creationId xmlns:a16="http://schemas.microsoft.com/office/drawing/2014/main" id="{B071789E-24AF-160E-5D01-FA90DB2E1AFB}"/>
              </a:ext>
            </a:extLst>
          </p:cNvPr>
          <p:cNvSpPr/>
          <p:nvPr/>
        </p:nvSpPr>
        <p:spPr>
          <a:xfrm>
            <a:off x="181788" y="705304"/>
            <a:ext cx="217449" cy="6012000"/>
          </a:xfrm>
          <a:prstGeom prst="rect">
            <a:avLst/>
          </a:prstGeom>
          <a:solidFill>
            <a:srgbClr val="F5A039"/>
          </a:solidFill>
          <a:ln>
            <a:noFill/>
          </a:ln>
        </p:spPr>
        <p:style>
          <a:lnRef idx="2">
            <a:schemeClr val="accent1">
              <a:shade val="15000"/>
            </a:schemeClr>
          </a:lnRef>
          <a:fillRef idx="1">
            <a:schemeClr val="accent1"/>
          </a:fillRef>
          <a:effectRef idx="0">
            <a:schemeClr val="accent1"/>
          </a:effectRef>
          <a:fontRef idx="minor">
            <a:schemeClr val="lt1"/>
          </a:fontRef>
        </p:style>
        <p:txBody>
          <a:bodyPr vert="wordArtVertRtl" rtlCol="0" anchor="ctr"/>
          <a:lstStyle/>
          <a:p>
            <a:pPr algn="ctr"/>
            <a:r>
              <a:rPr lang="ja-JP" altLang="en-US" sz="1050" b="1" dirty="0">
                <a:latin typeface="Meiryo UI" panose="020B0604030504040204" pitchFamily="50" charset="-128"/>
                <a:ea typeface="Meiryo UI" panose="020B0604030504040204" pitchFamily="50" charset="-128"/>
              </a:rPr>
              <a:t>要件５</a:t>
            </a:r>
          </a:p>
        </p:txBody>
      </p:sp>
      <p:sp>
        <p:nvSpPr>
          <p:cNvPr id="7" name="正方形/長方形 6">
            <a:extLst>
              <a:ext uri="{FF2B5EF4-FFF2-40B4-BE49-F238E27FC236}">
                <a16:creationId xmlns:a16="http://schemas.microsoft.com/office/drawing/2014/main" id="{FA1C8090-FF72-3F35-A920-21D8FD8E719F}"/>
              </a:ext>
            </a:extLst>
          </p:cNvPr>
          <p:cNvSpPr/>
          <p:nvPr/>
        </p:nvSpPr>
        <p:spPr>
          <a:xfrm>
            <a:off x="449225" y="705304"/>
            <a:ext cx="1192216" cy="6003155"/>
          </a:xfrm>
          <a:prstGeom prst="rect">
            <a:avLst/>
          </a:prstGeom>
          <a:solidFill>
            <a:srgbClr val="F5A039">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1200" b="1" dirty="0">
                <a:solidFill>
                  <a:schemeClr val="tx1">
                    <a:lumMod val="85000"/>
                    <a:lumOff val="15000"/>
                  </a:schemeClr>
                </a:solidFill>
                <a:latin typeface="Meiryo UI" panose="020B0604030504040204" pitchFamily="50" charset="-128"/>
                <a:ea typeface="Meiryo UI" panose="020B0604030504040204" pitchFamily="50" charset="-128"/>
              </a:rPr>
              <a:t>まちづくりビジョン実現に必要な機能が設計され、施設に付帯・隣接されていること</a:t>
            </a:r>
          </a:p>
        </p:txBody>
      </p:sp>
      <p:sp>
        <p:nvSpPr>
          <p:cNvPr id="9" name="正方形/長方形 8">
            <a:extLst>
              <a:ext uri="{FF2B5EF4-FFF2-40B4-BE49-F238E27FC236}">
                <a16:creationId xmlns:a16="http://schemas.microsoft.com/office/drawing/2014/main" id="{0E02E7F4-6D96-3093-0DF1-89BBE0238F93}"/>
              </a:ext>
            </a:extLst>
          </p:cNvPr>
          <p:cNvSpPr/>
          <p:nvPr/>
        </p:nvSpPr>
        <p:spPr>
          <a:xfrm>
            <a:off x="1699049" y="705303"/>
            <a:ext cx="7974858" cy="2957617"/>
          </a:xfrm>
          <a:prstGeom prst="rect">
            <a:avLst/>
          </a:prstGeom>
          <a:solidFill>
            <a:schemeClr val="bg1">
              <a:alpha val="20000"/>
            </a:schemeClr>
          </a:solidFill>
          <a:ln>
            <a:solidFill>
              <a:srgbClr val="F5A039"/>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US" altLang="ja-JP" sz="1050" b="1" dirty="0">
                <a:solidFill>
                  <a:schemeClr val="tx1"/>
                </a:solidFill>
                <a:latin typeface="Meiryo UI" panose="020B0604030504040204" pitchFamily="50" charset="-128"/>
                <a:ea typeface="Meiryo UI" panose="020B0604030504040204" pitchFamily="50" charset="-128"/>
              </a:rPr>
              <a:t>【</a:t>
            </a:r>
            <a:r>
              <a:rPr lang="ja-JP" altLang="en-US" sz="1050" b="1" dirty="0">
                <a:solidFill>
                  <a:schemeClr val="tx1"/>
                </a:solidFill>
                <a:latin typeface="Meiryo UI" panose="020B0604030504040204" pitchFamily="50" charset="-128"/>
                <a:ea typeface="Meiryo UI" panose="020B0604030504040204" pitchFamily="50" charset="-128"/>
              </a:rPr>
              <a:t>ビジョンに整合する必要機能が特定されている</a:t>
            </a:r>
            <a:r>
              <a:rPr lang="en-US" altLang="ja-JP" sz="1050" dirty="0">
                <a:solidFill>
                  <a:schemeClr val="tx1"/>
                </a:solidFill>
                <a:latin typeface="Meiryo UI" panose="020B0604030504040204" pitchFamily="50" charset="-128"/>
                <a:ea typeface="Meiryo UI" panose="020B0604030504040204" pitchFamily="50" charset="-128"/>
              </a:rPr>
              <a:t>】</a:t>
            </a:r>
          </a:p>
          <a:p>
            <a:pPr algn="just"/>
            <a:r>
              <a:rPr lang="ja-JP" altLang="en-US" sz="1050" dirty="0">
                <a:solidFill>
                  <a:schemeClr val="tx1"/>
                </a:solidFill>
                <a:latin typeface="Meiryo UI" panose="020B0604030504040204" pitchFamily="50" charset="-128"/>
                <a:ea typeface="Meiryo UI" panose="020B0604030504040204" pitchFamily="50" charset="-128"/>
              </a:rPr>
              <a:t>記載いただきたい内容の例（この他、上記評価項目にマッチする取組等について、図や表を用いて記載してください。）</a:t>
            </a:r>
            <a:endParaRPr lang="en-US" altLang="ja-JP" sz="1050" dirty="0">
              <a:solidFill>
                <a:schemeClr val="tx1"/>
              </a:solidFill>
              <a:latin typeface="Meiryo UI" panose="020B0604030504040204" pitchFamily="50" charset="-128"/>
              <a:ea typeface="Meiryo UI" panose="020B0604030504040204" pitchFamily="50" charset="-128"/>
            </a:endParaRPr>
          </a:p>
          <a:p>
            <a:pPr marL="171450" indent="-171450">
              <a:buFont typeface="Arial" panose="020B0604020202020204" pitchFamily="34" charset="0"/>
              <a:buChar char="•"/>
            </a:pPr>
            <a:r>
              <a:rPr lang="ja-JP" altLang="en-US" sz="1050" dirty="0">
                <a:solidFill>
                  <a:schemeClr val="tx1"/>
                </a:solidFill>
                <a:latin typeface="Meiryo UI" panose="020B0604030504040204" pitchFamily="50" charset="-128"/>
                <a:ea typeface="Meiryo UI" panose="020B0604030504040204" pitchFamily="50" charset="-128"/>
              </a:rPr>
              <a:t>目指すエリア像に必要な機能が特定されている</a:t>
            </a:r>
            <a:endParaRPr lang="en-US" altLang="ja-JP" sz="1050" dirty="0">
              <a:solidFill>
                <a:schemeClr val="tx1"/>
              </a:solidFill>
              <a:latin typeface="Meiryo UI" panose="020B0604030504040204" pitchFamily="50" charset="-128"/>
              <a:ea typeface="Meiryo UI" panose="020B0604030504040204" pitchFamily="50" charset="-128"/>
            </a:endParaRPr>
          </a:p>
          <a:p>
            <a:pPr marL="171450" indent="-171450">
              <a:buFont typeface="Arial" panose="020B0604020202020204" pitchFamily="34" charset="0"/>
              <a:buChar char="•"/>
            </a:pPr>
            <a:r>
              <a:rPr lang="ja-JP" altLang="en-US" sz="1050" dirty="0">
                <a:solidFill>
                  <a:schemeClr val="tx1"/>
                </a:solidFill>
                <a:latin typeface="Meiryo UI" panose="020B0604030504040204" pitchFamily="50" charset="-128"/>
                <a:ea typeface="Meiryo UI" panose="020B0604030504040204" pitchFamily="50" charset="-128"/>
              </a:rPr>
              <a:t>上記が付帯・隣接等によりでエリア内利用可能</a:t>
            </a:r>
          </a:p>
        </p:txBody>
      </p:sp>
      <p:sp>
        <p:nvSpPr>
          <p:cNvPr id="12" name="正方形/長方形 11">
            <a:extLst>
              <a:ext uri="{FF2B5EF4-FFF2-40B4-BE49-F238E27FC236}">
                <a16:creationId xmlns:a16="http://schemas.microsoft.com/office/drawing/2014/main" id="{226BF0A3-0A75-0069-7ABC-C2D3A763D0D6}"/>
              </a:ext>
            </a:extLst>
          </p:cNvPr>
          <p:cNvSpPr/>
          <p:nvPr/>
        </p:nvSpPr>
        <p:spPr>
          <a:xfrm>
            <a:off x="1691429" y="3706881"/>
            <a:ext cx="7974858" cy="3001578"/>
          </a:xfrm>
          <a:prstGeom prst="rect">
            <a:avLst/>
          </a:prstGeom>
          <a:solidFill>
            <a:schemeClr val="bg1">
              <a:alpha val="20000"/>
            </a:schemeClr>
          </a:solidFill>
          <a:ln>
            <a:solidFill>
              <a:srgbClr val="F5A039"/>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just"/>
            <a:r>
              <a:rPr lang="en-US" altLang="ja-JP" sz="1050" b="1" dirty="0">
                <a:solidFill>
                  <a:schemeClr val="tx1"/>
                </a:solidFill>
                <a:latin typeface="Meiryo UI" panose="020B0604030504040204" pitchFamily="50" charset="-128"/>
                <a:ea typeface="Meiryo UI" panose="020B0604030504040204" pitchFamily="50" charset="-128"/>
              </a:rPr>
              <a:t>【</a:t>
            </a:r>
            <a:r>
              <a:rPr lang="ja-JP" altLang="en-US" sz="1050" b="1" dirty="0">
                <a:solidFill>
                  <a:schemeClr val="tx1"/>
                </a:solidFill>
                <a:latin typeface="Meiryo UI" panose="020B0604030504040204" pitchFamily="50" charset="-128"/>
                <a:ea typeface="Meiryo UI" panose="020B0604030504040204" pitchFamily="50" charset="-128"/>
              </a:rPr>
              <a:t>経済的価値・社会的価値の創出に資する機能が充足している</a:t>
            </a:r>
            <a:r>
              <a:rPr lang="en-US" altLang="ja-JP" sz="1050" b="1" dirty="0">
                <a:solidFill>
                  <a:schemeClr val="tx1"/>
                </a:solidFill>
                <a:latin typeface="Meiryo UI" panose="020B0604030504040204" pitchFamily="50" charset="-128"/>
                <a:ea typeface="Meiryo UI" panose="020B0604030504040204" pitchFamily="50" charset="-128"/>
              </a:rPr>
              <a:t>】</a:t>
            </a:r>
          </a:p>
          <a:p>
            <a:pPr algn="just"/>
            <a:r>
              <a:rPr lang="ja-JP" altLang="en-US" sz="1050" dirty="0">
                <a:solidFill>
                  <a:schemeClr val="tx1"/>
                </a:solidFill>
                <a:latin typeface="Meiryo UI" panose="020B0604030504040204" pitchFamily="50" charset="-128"/>
                <a:ea typeface="Meiryo UI" panose="020B0604030504040204" pitchFamily="50" charset="-128"/>
              </a:rPr>
              <a:t>記載いただきたい内容の例（この他、上記評価項目にマッチする取組等について、図や表を用いて記載してください。）</a:t>
            </a:r>
          </a:p>
          <a:p>
            <a:pPr marL="171450" indent="-171450" algn="just">
              <a:buFont typeface="Arial" panose="020B0604020202020204" pitchFamily="34" charset="0"/>
              <a:buChar char="•"/>
            </a:pPr>
            <a:r>
              <a:rPr lang="ja-JP" altLang="en-US" sz="1050" dirty="0">
                <a:solidFill>
                  <a:schemeClr val="tx1"/>
                </a:solidFill>
                <a:latin typeface="Meiryo UI" panose="020B0604030504040204" pitchFamily="50" charset="-128"/>
                <a:ea typeface="Meiryo UI" panose="020B0604030504040204" pitchFamily="50" charset="-128"/>
              </a:rPr>
              <a:t>（経済的効果）宿泊・観光・商業・飲食等、消費促進・来訪滞在を支える機能がエリア内で利用可能</a:t>
            </a:r>
          </a:p>
          <a:p>
            <a:pPr marL="171450" indent="-171450" algn="just">
              <a:buFont typeface="Arial" panose="020B0604020202020204" pitchFamily="34" charset="0"/>
              <a:buChar char="•"/>
            </a:pPr>
            <a:r>
              <a:rPr lang="ja-JP" altLang="en-US" sz="1050" dirty="0">
                <a:solidFill>
                  <a:schemeClr val="tx1"/>
                </a:solidFill>
                <a:latin typeface="Meiryo UI" panose="020B0604030504040204" pitchFamily="50" charset="-128"/>
                <a:ea typeface="Meiryo UI" panose="020B0604030504040204" pitchFamily="50" charset="-128"/>
              </a:rPr>
              <a:t>（社会的効果）教育・健康・医療・福祉等、地域住民の日常利用を想定した機能エリア内で利用可能</a:t>
            </a:r>
          </a:p>
        </p:txBody>
      </p:sp>
    </p:spTree>
    <p:extLst>
      <p:ext uri="{BB962C8B-B14F-4D97-AF65-F5344CB8AC3E}">
        <p14:creationId xmlns:p14="http://schemas.microsoft.com/office/powerpoint/2010/main" val="10283707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A6F973-33EE-5F65-A071-FBD5BAC438A4}"/>
            </a:ext>
          </a:extLst>
        </p:cNvPr>
        <p:cNvGrpSpPr/>
        <p:nvPr/>
      </p:nvGrpSpPr>
      <p:grpSpPr>
        <a:xfrm>
          <a:off x="0" y="0"/>
          <a:ext cx="0" cy="0"/>
          <a:chOff x="0" y="0"/>
          <a:chExt cx="0" cy="0"/>
        </a:xfrm>
      </p:grpSpPr>
      <p:sp>
        <p:nvSpPr>
          <p:cNvPr id="2" name="正方形/長方形 1">
            <a:extLst>
              <a:ext uri="{FF2B5EF4-FFF2-40B4-BE49-F238E27FC236}">
                <a16:creationId xmlns:a16="http://schemas.microsoft.com/office/drawing/2014/main" id="{5F498C76-2732-EF0B-0EBC-4819375047AB}"/>
              </a:ext>
            </a:extLst>
          </p:cNvPr>
          <p:cNvSpPr/>
          <p:nvPr/>
        </p:nvSpPr>
        <p:spPr>
          <a:xfrm>
            <a:off x="0" y="99528"/>
            <a:ext cx="9906000" cy="436374"/>
          </a:xfrm>
          <a:prstGeom prst="rect">
            <a:avLst/>
          </a:prstGeom>
          <a:solidFill>
            <a:srgbClr val="F5A039">
              <a:alpha val="50000"/>
            </a:srgb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ja-JP" altLang="en-US" sz="1463"/>
          </a:p>
        </p:txBody>
      </p:sp>
      <p:sp>
        <p:nvSpPr>
          <p:cNvPr id="3" name="テキスト ボックス 2">
            <a:extLst>
              <a:ext uri="{FF2B5EF4-FFF2-40B4-BE49-F238E27FC236}">
                <a16:creationId xmlns:a16="http://schemas.microsoft.com/office/drawing/2014/main" id="{2199ECE1-184F-7448-2686-83D340554835}"/>
              </a:ext>
            </a:extLst>
          </p:cNvPr>
          <p:cNvSpPr txBox="1"/>
          <p:nvPr/>
        </p:nvSpPr>
        <p:spPr>
          <a:xfrm>
            <a:off x="56606" y="149541"/>
            <a:ext cx="8501472" cy="342401"/>
          </a:xfrm>
          <a:prstGeom prst="rect">
            <a:avLst/>
          </a:prstGeom>
          <a:noFill/>
        </p:spPr>
        <p:txBody>
          <a:bodyPr wrap="square" rtlCol="0">
            <a:spAutoFit/>
          </a:bodyPr>
          <a:lstStyle/>
          <a:p>
            <a:r>
              <a:rPr lang="ja-JP" altLang="en-US" sz="1625" b="1" dirty="0">
                <a:solidFill>
                  <a:schemeClr val="tx1">
                    <a:lumMod val="85000"/>
                    <a:lumOff val="15000"/>
                  </a:schemeClr>
                </a:solidFill>
                <a:latin typeface="Meiryo UI" panose="020B0604030504040204" pitchFamily="50" charset="-128"/>
                <a:ea typeface="Meiryo UI" panose="020B0604030504040204" pitchFamily="50" charset="-128"/>
              </a:rPr>
              <a:t>（核となる「みる」スポーツ施設：〇〇〇）</a:t>
            </a:r>
          </a:p>
        </p:txBody>
      </p:sp>
      <p:sp>
        <p:nvSpPr>
          <p:cNvPr id="4" name="テキスト ボックス 3">
            <a:extLst>
              <a:ext uri="{FF2B5EF4-FFF2-40B4-BE49-F238E27FC236}">
                <a16:creationId xmlns:a16="http://schemas.microsoft.com/office/drawing/2014/main" id="{B25A39C8-7463-3482-5EE2-7542E2591EA6}"/>
              </a:ext>
            </a:extLst>
          </p:cNvPr>
          <p:cNvSpPr txBox="1"/>
          <p:nvPr/>
        </p:nvSpPr>
        <p:spPr>
          <a:xfrm>
            <a:off x="7313623" y="99528"/>
            <a:ext cx="2592377" cy="246221"/>
          </a:xfrm>
          <a:prstGeom prst="rect">
            <a:avLst/>
          </a:prstGeom>
          <a:noFill/>
        </p:spPr>
        <p:txBody>
          <a:bodyPr wrap="none" rtlCol="0">
            <a:spAutoFit/>
          </a:bodyPr>
          <a:lstStyle/>
          <a:p>
            <a:pPr algn="r"/>
            <a:r>
              <a:rPr lang="ja-JP" altLang="en-US" sz="1000" dirty="0">
                <a:solidFill>
                  <a:schemeClr val="tx1">
                    <a:lumMod val="95000"/>
                    <a:lumOff val="5000"/>
                  </a:schemeClr>
                </a:solidFill>
                <a:latin typeface="Meiryo UI" panose="020B0604030504040204" pitchFamily="50" charset="-128"/>
                <a:ea typeface="Meiryo UI" panose="020B0604030504040204" pitchFamily="50" charset="-128"/>
              </a:rPr>
              <a:t>（様式５：評価項目を確認するための書類）</a:t>
            </a:r>
          </a:p>
        </p:txBody>
      </p:sp>
      <p:sp>
        <p:nvSpPr>
          <p:cNvPr id="6" name="正方形/長方形 5">
            <a:extLst>
              <a:ext uri="{FF2B5EF4-FFF2-40B4-BE49-F238E27FC236}">
                <a16:creationId xmlns:a16="http://schemas.microsoft.com/office/drawing/2014/main" id="{7941142E-FFBA-B98B-56AE-0F6F429C31D5}"/>
              </a:ext>
            </a:extLst>
          </p:cNvPr>
          <p:cNvSpPr/>
          <p:nvPr/>
        </p:nvSpPr>
        <p:spPr>
          <a:xfrm>
            <a:off x="181788" y="705304"/>
            <a:ext cx="217449" cy="6012000"/>
          </a:xfrm>
          <a:prstGeom prst="rect">
            <a:avLst/>
          </a:prstGeom>
          <a:solidFill>
            <a:srgbClr val="F5A039"/>
          </a:solidFill>
          <a:ln>
            <a:noFill/>
          </a:ln>
        </p:spPr>
        <p:style>
          <a:lnRef idx="2">
            <a:schemeClr val="accent1">
              <a:shade val="15000"/>
            </a:schemeClr>
          </a:lnRef>
          <a:fillRef idx="1">
            <a:schemeClr val="accent1"/>
          </a:fillRef>
          <a:effectRef idx="0">
            <a:schemeClr val="accent1"/>
          </a:effectRef>
          <a:fontRef idx="minor">
            <a:schemeClr val="lt1"/>
          </a:fontRef>
        </p:style>
        <p:txBody>
          <a:bodyPr vert="wordArtVertRtl" rtlCol="0" anchor="ctr"/>
          <a:lstStyle/>
          <a:p>
            <a:pPr algn="ctr"/>
            <a:r>
              <a:rPr lang="ja-JP" altLang="en-US" sz="1050" b="1" dirty="0">
                <a:latin typeface="Meiryo UI" panose="020B0604030504040204" pitchFamily="50" charset="-128"/>
                <a:ea typeface="Meiryo UI" panose="020B0604030504040204" pitchFamily="50" charset="-128"/>
              </a:rPr>
              <a:t>要件６</a:t>
            </a:r>
          </a:p>
        </p:txBody>
      </p:sp>
      <p:sp>
        <p:nvSpPr>
          <p:cNvPr id="7" name="正方形/長方形 6">
            <a:extLst>
              <a:ext uri="{FF2B5EF4-FFF2-40B4-BE49-F238E27FC236}">
                <a16:creationId xmlns:a16="http://schemas.microsoft.com/office/drawing/2014/main" id="{0A1F0097-82B4-C610-1ACD-F70D164D300D}"/>
              </a:ext>
            </a:extLst>
          </p:cNvPr>
          <p:cNvSpPr/>
          <p:nvPr/>
        </p:nvSpPr>
        <p:spPr>
          <a:xfrm>
            <a:off x="449225" y="705304"/>
            <a:ext cx="1192216" cy="6003155"/>
          </a:xfrm>
          <a:prstGeom prst="rect">
            <a:avLst/>
          </a:prstGeom>
          <a:solidFill>
            <a:srgbClr val="F5A039">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1200" b="1" dirty="0">
                <a:solidFill>
                  <a:schemeClr val="tx1">
                    <a:lumMod val="85000"/>
                    <a:lumOff val="15000"/>
                  </a:schemeClr>
                </a:solidFill>
                <a:latin typeface="Meiryo UI" panose="020B0604030504040204" pitchFamily="50" charset="-128"/>
                <a:ea typeface="Meiryo UI" panose="020B0604030504040204" pitchFamily="50" charset="-128"/>
              </a:rPr>
              <a:t>プロクラブが推進体制に参画する等し、スポーツの価値活用に努めていること</a:t>
            </a:r>
          </a:p>
        </p:txBody>
      </p:sp>
      <p:sp>
        <p:nvSpPr>
          <p:cNvPr id="11" name="正方形/長方形 10">
            <a:extLst>
              <a:ext uri="{FF2B5EF4-FFF2-40B4-BE49-F238E27FC236}">
                <a16:creationId xmlns:a16="http://schemas.microsoft.com/office/drawing/2014/main" id="{647053FF-6187-6FC1-108A-6760CC2B33B0}"/>
              </a:ext>
            </a:extLst>
          </p:cNvPr>
          <p:cNvSpPr/>
          <p:nvPr/>
        </p:nvSpPr>
        <p:spPr>
          <a:xfrm>
            <a:off x="1704129" y="705304"/>
            <a:ext cx="7974858" cy="6012000"/>
          </a:xfrm>
          <a:prstGeom prst="rect">
            <a:avLst/>
          </a:prstGeom>
          <a:solidFill>
            <a:schemeClr val="bg1">
              <a:alpha val="20000"/>
            </a:schemeClr>
          </a:solidFill>
          <a:ln>
            <a:solidFill>
              <a:srgbClr val="F5A03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sz="1463"/>
          </a:p>
        </p:txBody>
      </p:sp>
      <p:sp>
        <p:nvSpPr>
          <p:cNvPr id="5" name="テキスト ボックス 4">
            <a:extLst>
              <a:ext uri="{FF2B5EF4-FFF2-40B4-BE49-F238E27FC236}">
                <a16:creationId xmlns:a16="http://schemas.microsoft.com/office/drawing/2014/main" id="{92A45F6B-5CCC-FF0A-DA8D-E6F912709445}"/>
              </a:ext>
            </a:extLst>
          </p:cNvPr>
          <p:cNvSpPr txBox="1"/>
          <p:nvPr/>
        </p:nvSpPr>
        <p:spPr>
          <a:xfrm>
            <a:off x="1704129" y="705304"/>
            <a:ext cx="7852544" cy="1223412"/>
          </a:xfrm>
          <a:prstGeom prst="rect">
            <a:avLst/>
          </a:prstGeom>
          <a:noFill/>
        </p:spPr>
        <p:txBody>
          <a:bodyPr wrap="square" rtlCol="0">
            <a:spAutoFit/>
          </a:bodyPr>
          <a:lstStyle/>
          <a:p>
            <a:pPr algn="just"/>
            <a:r>
              <a:rPr lang="en-US" altLang="ja-JP" sz="1050" b="1" dirty="0">
                <a:latin typeface="Meiryo UI" panose="020B0604030504040204" pitchFamily="50" charset="-128"/>
                <a:ea typeface="Meiryo UI" panose="020B0604030504040204" pitchFamily="50" charset="-128"/>
              </a:rPr>
              <a:t>【</a:t>
            </a:r>
            <a:r>
              <a:rPr lang="ja-JP" altLang="en-US" sz="1050" b="1" dirty="0">
                <a:latin typeface="Meiryo UI" panose="020B0604030504040204" pitchFamily="50" charset="-128"/>
                <a:ea typeface="Meiryo UI" panose="020B0604030504040204" pitchFamily="50" charset="-128"/>
              </a:rPr>
              <a:t>プロクラブをはじめとする中核となるスポーツコンテンツ又その運営主体その他の関係主体が主体的に関与し、スポーツの価値活用に主導性を発揮している</a:t>
            </a:r>
            <a:r>
              <a:rPr lang="en-US" altLang="ja-JP" sz="1050" b="1" dirty="0">
                <a:latin typeface="Meiryo UI" panose="020B0604030504040204" pitchFamily="50" charset="-128"/>
                <a:ea typeface="Meiryo UI" panose="020B0604030504040204" pitchFamily="50" charset="-128"/>
              </a:rPr>
              <a:t>】</a:t>
            </a:r>
          </a:p>
          <a:p>
            <a:pPr algn="just"/>
            <a:r>
              <a:rPr lang="ja-JP" altLang="en-US" sz="1050" dirty="0">
                <a:latin typeface="Meiryo UI" panose="020B0604030504040204" pitchFamily="50" charset="-128"/>
                <a:ea typeface="Meiryo UI" panose="020B0604030504040204" pitchFamily="50" charset="-128"/>
              </a:rPr>
              <a:t>記載いただきたい内容の例（この他、上記評価項目にマッチする取組等について、図や表を用いて記載してください。）</a:t>
            </a:r>
          </a:p>
          <a:p>
            <a:pPr marL="171450" indent="-171450" algn="just">
              <a:buFont typeface="Arial" panose="020B0604020202020204" pitchFamily="34" charset="0"/>
              <a:buChar char="•"/>
            </a:pPr>
            <a:r>
              <a:rPr lang="ja-JP" altLang="en-US" sz="1050" dirty="0">
                <a:latin typeface="Meiryo UI" panose="020B0604030504040204" pitchFamily="50" charset="-128"/>
                <a:ea typeface="Meiryo UI" panose="020B0604030504040204" pitchFamily="50" charset="-128"/>
              </a:rPr>
              <a:t>プロクラブ等の関与形態（利用／協働／主体）</a:t>
            </a:r>
          </a:p>
          <a:p>
            <a:pPr marL="171450" indent="-171450" algn="just">
              <a:buFont typeface="Arial" panose="020B0604020202020204" pitchFamily="34" charset="0"/>
              <a:buChar char="•"/>
            </a:pPr>
            <a:r>
              <a:rPr lang="ja-JP" altLang="en-US" sz="1050" dirty="0">
                <a:latin typeface="Meiryo UI" panose="020B0604030504040204" pitchFamily="50" charset="-128"/>
                <a:ea typeface="Meiryo UI" panose="020B0604030504040204" pitchFamily="50" charset="-128"/>
              </a:rPr>
              <a:t>コンテンツによるエリア価値創出への関与</a:t>
            </a:r>
          </a:p>
          <a:p>
            <a:pPr marL="171450" indent="-171450" algn="just">
              <a:buFont typeface="Arial" panose="020B0604020202020204" pitchFamily="34" charset="0"/>
              <a:buChar char="•"/>
            </a:pPr>
            <a:r>
              <a:rPr lang="ja-JP" altLang="en-US" sz="1050" dirty="0">
                <a:latin typeface="Meiryo UI" panose="020B0604030504040204" pitchFamily="50" charset="-128"/>
                <a:ea typeface="Meiryo UI" panose="020B0604030504040204" pitchFamily="50" charset="-128"/>
              </a:rPr>
              <a:t>複数クラブの連携　等</a:t>
            </a:r>
          </a:p>
          <a:p>
            <a:pPr algn="just"/>
            <a:endParaRPr lang="en-US" altLang="ja-JP" sz="1050" b="1"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30836054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CCFB78-5CB7-C129-FB21-5AB454AAB302}"/>
            </a:ext>
          </a:extLst>
        </p:cNvPr>
        <p:cNvGrpSpPr/>
        <p:nvPr/>
      </p:nvGrpSpPr>
      <p:grpSpPr>
        <a:xfrm>
          <a:off x="0" y="0"/>
          <a:ext cx="0" cy="0"/>
          <a:chOff x="0" y="0"/>
          <a:chExt cx="0" cy="0"/>
        </a:xfrm>
      </p:grpSpPr>
      <p:sp>
        <p:nvSpPr>
          <p:cNvPr id="10" name="正方形/長方形 9">
            <a:extLst>
              <a:ext uri="{FF2B5EF4-FFF2-40B4-BE49-F238E27FC236}">
                <a16:creationId xmlns:a16="http://schemas.microsoft.com/office/drawing/2014/main" id="{198577BA-7D83-65DF-7539-2287749E9A23}"/>
              </a:ext>
            </a:extLst>
          </p:cNvPr>
          <p:cNvSpPr/>
          <p:nvPr/>
        </p:nvSpPr>
        <p:spPr>
          <a:xfrm>
            <a:off x="1699049" y="3429000"/>
            <a:ext cx="7974858" cy="3279459"/>
          </a:xfrm>
          <a:prstGeom prst="rect">
            <a:avLst/>
          </a:prstGeom>
          <a:solidFill>
            <a:schemeClr val="bg1">
              <a:alpha val="20000"/>
            </a:schemeClr>
          </a:solidFill>
          <a:ln>
            <a:solidFill>
              <a:srgbClr val="F5A03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sz="1463"/>
          </a:p>
        </p:txBody>
      </p:sp>
      <p:sp>
        <p:nvSpPr>
          <p:cNvPr id="9" name="正方形/長方形 8">
            <a:extLst>
              <a:ext uri="{FF2B5EF4-FFF2-40B4-BE49-F238E27FC236}">
                <a16:creationId xmlns:a16="http://schemas.microsoft.com/office/drawing/2014/main" id="{8188D0B8-038A-3EDF-BA03-2908B450CA35}"/>
              </a:ext>
            </a:extLst>
          </p:cNvPr>
          <p:cNvSpPr/>
          <p:nvPr/>
        </p:nvSpPr>
        <p:spPr>
          <a:xfrm>
            <a:off x="1704129" y="705304"/>
            <a:ext cx="7974858" cy="2679736"/>
          </a:xfrm>
          <a:prstGeom prst="rect">
            <a:avLst/>
          </a:prstGeom>
          <a:solidFill>
            <a:schemeClr val="bg1">
              <a:alpha val="20000"/>
            </a:schemeClr>
          </a:solidFill>
          <a:ln>
            <a:solidFill>
              <a:srgbClr val="F5A03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sz="1463"/>
          </a:p>
        </p:txBody>
      </p:sp>
      <p:sp>
        <p:nvSpPr>
          <p:cNvPr id="2" name="正方形/長方形 1">
            <a:extLst>
              <a:ext uri="{FF2B5EF4-FFF2-40B4-BE49-F238E27FC236}">
                <a16:creationId xmlns:a16="http://schemas.microsoft.com/office/drawing/2014/main" id="{BB39761E-D310-85D4-FA8D-C0D13D914818}"/>
              </a:ext>
            </a:extLst>
          </p:cNvPr>
          <p:cNvSpPr/>
          <p:nvPr/>
        </p:nvSpPr>
        <p:spPr>
          <a:xfrm>
            <a:off x="0" y="99528"/>
            <a:ext cx="9906000" cy="436374"/>
          </a:xfrm>
          <a:prstGeom prst="rect">
            <a:avLst/>
          </a:prstGeom>
          <a:solidFill>
            <a:srgbClr val="F5A039">
              <a:alpha val="50000"/>
            </a:srgb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ja-JP" altLang="en-US" sz="1463"/>
          </a:p>
        </p:txBody>
      </p:sp>
      <p:sp>
        <p:nvSpPr>
          <p:cNvPr id="3" name="テキスト ボックス 2">
            <a:extLst>
              <a:ext uri="{FF2B5EF4-FFF2-40B4-BE49-F238E27FC236}">
                <a16:creationId xmlns:a16="http://schemas.microsoft.com/office/drawing/2014/main" id="{E216EB00-3ED2-2BA3-E050-1881B16A5F45}"/>
              </a:ext>
            </a:extLst>
          </p:cNvPr>
          <p:cNvSpPr txBox="1"/>
          <p:nvPr/>
        </p:nvSpPr>
        <p:spPr>
          <a:xfrm>
            <a:off x="56606" y="149541"/>
            <a:ext cx="8501472" cy="342401"/>
          </a:xfrm>
          <a:prstGeom prst="rect">
            <a:avLst/>
          </a:prstGeom>
          <a:noFill/>
        </p:spPr>
        <p:txBody>
          <a:bodyPr wrap="square" rtlCol="0">
            <a:spAutoFit/>
          </a:bodyPr>
          <a:lstStyle/>
          <a:p>
            <a:r>
              <a:rPr lang="ja-JP" altLang="en-US" sz="1625" b="1" dirty="0">
                <a:solidFill>
                  <a:schemeClr val="tx1">
                    <a:lumMod val="85000"/>
                    <a:lumOff val="15000"/>
                  </a:schemeClr>
                </a:solidFill>
                <a:latin typeface="Meiryo UI" panose="020B0604030504040204" pitchFamily="50" charset="-128"/>
                <a:ea typeface="Meiryo UI" panose="020B0604030504040204" pitchFamily="50" charset="-128"/>
              </a:rPr>
              <a:t>（核となる「みる」スポーツ施設：〇〇〇）</a:t>
            </a:r>
          </a:p>
        </p:txBody>
      </p:sp>
      <p:sp>
        <p:nvSpPr>
          <p:cNvPr id="4" name="テキスト ボックス 3">
            <a:extLst>
              <a:ext uri="{FF2B5EF4-FFF2-40B4-BE49-F238E27FC236}">
                <a16:creationId xmlns:a16="http://schemas.microsoft.com/office/drawing/2014/main" id="{E80C119A-0659-BDCC-DAE0-6B8F2921A909}"/>
              </a:ext>
            </a:extLst>
          </p:cNvPr>
          <p:cNvSpPr txBox="1"/>
          <p:nvPr/>
        </p:nvSpPr>
        <p:spPr>
          <a:xfrm>
            <a:off x="7313623" y="99528"/>
            <a:ext cx="2592377" cy="246221"/>
          </a:xfrm>
          <a:prstGeom prst="rect">
            <a:avLst/>
          </a:prstGeom>
          <a:noFill/>
        </p:spPr>
        <p:txBody>
          <a:bodyPr wrap="none" rtlCol="0">
            <a:spAutoFit/>
          </a:bodyPr>
          <a:lstStyle/>
          <a:p>
            <a:pPr algn="r"/>
            <a:r>
              <a:rPr lang="ja-JP" altLang="en-US" sz="1000" dirty="0">
                <a:solidFill>
                  <a:schemeClr val="tx1">
                    <a:lumMod val="95000"/>
                    <a:lumOff val="5000"/>
                  </a:schemeClr>
                </a:solidFill>
                <a:latin typeface="Meiryo UI" panose="020B0604030504040204" pitchFamily="50" charset="-128"/>
                <a:ea typeface="Meiryo UI" panose="020B0604030504040204" pitchFamily="50" charset="-128"/>
              </a:rPr>
              <a:t>（様式５：評価項目を確認するための書類）</a:t>
            </a:r>
          </a:p>
        </p:txBody>
      </p:sp>
      <p:sp>
        <p:nvSpPr>
          <p:cNvPr id="6" name="正方形/長方形 5">
            <a:extLst>
              <a:ext uri="{FF2B5EF4-FFF2-40B4-BE49-F238E27FC236}">
                <a16:creationId xmlns:a16="http://schemas.microsoft.com/office/drawing/2014/main" id="{C77FFF67-8BAC-4831-1BDB-0846DCCA0E95}"/>
              </a:ext>
            </a:extLst>
          </p:cNvPr>
          <p:cNvSpPr/>
          <p:nvPr/>
        </p:nvSpPr>
        <p:spPr>
          <a:xfrm>
            <a:off x="181788" y="705304"/>
            <a:ext cx="217449" cy="6012000"/>
          </a:xfrm>
          <a:prstGeom prst="rect">
            <a:avLst/>
          </a:prstGeom>
          <a:solidFill>
            <a:srgbClr val="F5A039"/>
          </a:solidFill>
          <a:ln>
            <a:noFill/>
          </a:ln>
        </p:spPr>
        <p:style>
          <a:lnRef idx="2">
            <a:schemeClr val="accent1">
              <a:shade val="15000"/>
            </a:schemeClr>
          </a:lnRef>
          <a:fillRef idx="1">
            <a:schemeClr val="accent1"/>
          </a:fillRef>
          <a:effectRef idx="0">
            <a:schemeClr val="accent1"/>
          </a:effectRef>
          <a:fontRef idx="minor">
            <a:schemeClr val="lt1"/>
          </a:fontRef>
        </p:style>
        <p:txBody>
          <a:bodyPr vert="wordArtVertRtl" rtlCol="0" anchor="ctr"/>
          <a:lstStyle/>
          <a:p>
            <a:pPr algn="ctr"/>
            <a:r>
              <a:rPr lang="ja-JP" altLang="en-US" sz="1050" b="1" dirty="0">
                <a:latin typeface="Meiryo UI" panose="020B0604030504040204" pitchFamily="50" charset="-128"/>
                <a:ea typeface="Meiryo UI" panose="020B0604030504040204" pitchFamily="50" charset="-128"/>
              </a:rPr>
              <a:t>要件７</a:t>
            </a:r>
          </a:p>
        </p:txBody>
      </p:sp>
      <p:sp>
        <p:nvSpPr>
          <p:cNvPr id="7" name="正方形/長方形 6">
            <a:extLst>
              <a:ext uri="{FF2B5EF4-FFF2-40B4-BE49-F238E27FC236}">
                <a16:creationId xmlns:a16="http://schemas.microsoft.com/office/drawing/2014/main" id="{365D996A-5F78-CAC6-0068-9C6AA0449B41}"/>
              </a:ext>
            </a:extLst>
          </p:cNvPr>
          <p:cNvSpPr/>
          <p:nvPr/>
        </p:nvSpPr>
        <p:spPr>
          <a:xfrm>
            <a:off x="449225" y="705304"/>
            <a:ext cx="1192216" cy="6003155"/>
          </a:xfrm>
          <a:prstGeom prst="rect">
            <a:avLst/>
          </a:prstGeom>
          <a:solidFill>
            <a:srgbClr val="F5A039">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1200" b="1" dirty="0">
                <a:solidFill>
                  <a:schemeClr val="tx1">
                    <a:lumMod val="85000"/>
                    <a:lumOff val="15000"/>
                  </a:schemeClr>
                </a:solidFill>
                <a:latin typeface="Meiryo UI" panose="020B0604030504040204" pitchFamily="50" charset="-128"/>
                <a:ea typeface="Meiryo UI" panose="020B0604030504040204" pitchFamily="50" charset="-128"/>
              </a:rPr>
              <a:t>スポーツ施設の集客・人流促進機能を地域活性化に利活用すること</a:t>
            </a:r>
          </a:p>
        </p:txBody>
      </p:sp>
      <p:sp>
        <p:nvSpPr>
          <p:cNvPr id="5" name="テキスト ボックス 4">
            <a:extLst>
              <a:ext uri="{FF2B5EF4-FFF2-40B4-BE49-F238E27FC236}">
                <a16:creationId xmlns:a16="http://schemas.microsoft.com/office/drawing/2014/main" id="{CD1C3DA8-606C-8536-E356-F2CB9B3F2574}"/>
              </a:ext>
            </a:extLst>
          </p:cNvPr>
          <p:cNvSpPr txBox="1"/>
          <p:nvPr/>
        </p:nvSpPr>
        <p:spPr>
          <a:xfrm>
            <a:off x="1704129" y="705304"/>
            <a:ext cx="7852544" cy="577081"/>
          </a:xfrm>
          <a:prstGeom prst="rect">
            <a:avLst/>
          </a:prstGeom>
          <a:noFill/>
        </p:spPr>
        <p:txBody>
          <a:bodyPr wrap="square" rtlCol="0">
            <a:spAutoFit/>
          </a:bodyPr>
          <a:lstStyle/>
          <a:p>
            <a:pPr algn="just"/>
            <a:r>
              <a:rPr lang="en-US" altLang="ja-JP" sz="1050" b="1" dirty="0">
                <a:latin typeface="Meiryo UI" panose="020B0604030504040204" pitchFamily="50" charset="-128"/>
                <a:ea typeface="Meiryo UI" panose="020B0604030504040204" pitchFamily="50" charset="-128"/>
              </a:rPr>
              <a:t>【</a:t>
            </a:r>
            <a:r>
              <a:rPr lang="ja-JP" altLang="en-US" sz="1050" b="1" dirty="0">
                <a:latin typeface="Meiryo UI" panose="020B0604030504040204" pitchFamily="50" charset="-128"/>
                <a:ea typeface="Meiryo UI" panose="020B0604030504040204" pitchFamily="50" charset="-128"/>
              </a:rPr>
              <a:t>周辺との連続性・回遊性を考慮した動線設計となっている</a:t>
            </a:r>
            <a:r>
              <a:rPr lang="en-US" altLang="ja-JP" sz="1050" b="1" dirty="0">
                <a:latin typeface="Meiryo UI" panose="020B0604030504040204" pitchFamily="50" charset="-128"/>
                <a:ea typeface="Meiryo UI" panose="020B0604030504040204" pitchFamily="50" charset="-128"/>
              </a:rPr>
              <a:t>】</a:t>
            </a:r>
          </a:p>
          <a:p>
            <a:pPr algn="just"/>
            <a:r>
              <a:rPr lang="ja-JP" altLang="en-US" sz="1050" dirty="0">
                <a:latin typeface="Meiryo UI" panose="020B0604030504040204" pitchFamily="50" charset="-128"/>
                <a:ea typeface="Meiryo UI" panose="020B0604030504040204" pitchFamily="50" charset="-128"/>
              </a:rPr>
              <a:t>記載いただきたい内容の例（この他、上記評価項目にマッチする取組等について、図や表を用いて記載してください。）</a:t>
            </a:r>
          </a:p>
          <a:p>
            <a:pPr marL="171450" indent="-171450" algn="just">
              <a:buFont typeface="Arial" panose="020B0604020202020204" pitchFamily="34" charset="0"/>
              <a:buChar char="•"/>
            </a:pPr>
            <a:r>
              <a:rPr lang="ja-JP" altLang="en-US" sz="1050" dirty="0">
                <a:latin typeface="Meiryo UI" panose="020B0604030504040204" pitchFamily="50" charset="-128"/>
                <a:ea typeface="Meiryo UI" panose="020B0604030504040204" pitchFamily="50" charset="-128"/>
              </a:rPr>
              <a:t>周辺施設との接続性・回遊動線の設計</a:t>
            </a:r>
          </a:p>
        </p:txBody>
      </p:sp>
      <p:sp>
        <p:nvSpPr>
          <p:cNvPr id="8" name="テキスト ボックス 7">
            <a:extLst>
              <a:ext uri="{FF2B5EF4-FFF2-40B4-BE49-F238E27FC236}">
                <a16:creationId xmlns:a16="http://schemas.microsoft.com/office/drawing/2014/main" id="{852AA2E1-0CEC-47A4-C314-1AAA4C5E6530}"/>
              </a:ext>
            </a:extLst>
          </p:cNvPr>
          <p:cNvSpPr txBox="1"/>
          <p:nvPr/>
        </p:nvSpPr>
        <p:spPr>
          <a:xfrm>
            <a:off x="1726154" y="3429000"/>
            <a:ext cx="7852544" cy="1223412"/>
          </a:xfrm>
          <a:prstGeom prst="rect">
            <a:avLst/>
          </a:prstGeom>
          <a:noFill/>
        </p:spPr>
        <p:txBody>
          <a:bodyPr wrap="square" rtlCol="0">
            <a:spAutoFit/>
          </a:bodyPr>
          <a:lstStyle/>
          <a:p>
            <a:pPr algn="just"/>
            <a:r>
              <a:rPr lang="en-US" altLang="ja-JP" sz="1050" b="1" dirty="0">
                <a:latin typeface="Meiryo UI" panose="020B0604030504040204" pitchFamily="50" charset="-128"/>
                <a:ea typeface="Meiryo UI" panose="020B0604030504040204" pitchFamily="50" charset="-128"/>
              </a:rPr>
              <a:t>【</a:t>
            </a:r>
            <a:r>
              <a:rPr lang="ja-JP" altLang="en-US" sz="1050" b="1" dirty="0">
                <a:latin typeface="Meiryo UI" panose="020B0604030504040204" pitchFamily="50" charset="-128"/>
                <a:ea typeface="Meiryo UI" panose="020B0604030504040204" pitchFamily="50" charset="-128"/>
              </a:rPr>
              <a:t>来訪者増・人流増とこれを活かした周辺地域連携・活性化の取組がなされている</a:t>
            </a:r>
            <a:r>
              <a:rPr lang="en-US" altLang="ja-JP" sz="1050" b="1" dirty="0">
                <a:latin typeface="Meiryo UI" panose="020B0604030504040204" pitchFamily="50" charset="-128"/>
                <a:ea typeface="Meiryo UI" panose="020B0604030504040204" pitchFamily="50" charset="-128"/>
              </a:rPr>
              <a:t>】</a:t>
            </a:r>
          </a:p>
          <a:p>
            <a:pPr algn="just"/>
            <a:r>
              <a:rPr lang="ja-JP" altLang="en-US" sz="1050" dirty="0">
                <a:latin typeface="Meiryo UI" panose="020B0604030504040204" pitchFamily="50" charset="-128"/>
                <a:ea typeface="Meiryo UI" panose="020B0604030504040204" pitchFamily="50" charset="-128"/>
              </a:rPr>
              <a:t>記載いただきたい内容の例（この他、上記評価項目にマッチする取組等について、図や表を用いて記載してください。）</a:t>
            </a:r>
          </a:p>
          <a:p>
            <a:pPr marL="171450" indent="-171450" algn="just">
              <a:buFont typeface="Arial" panose="020B0604020202020204" pitchFamily="34" charset="0"/>
              <a:buChar char="•"/>
            </a:pPr>
            <a:r>
              <a:rPr lang="ja-JP" altLang="en-US" sz="1050" dirty="0">
                <a:latin typeface="Meiryo UI" panose="020B0604030504040204" pitchFamily="50" charset="-128"/>
                <a:ea typeface="Meiryo UI" panose="020B0604030504040204" pitchFamily="50" charset="-128"/>
              </a:rPr>
              <a:t>興行を核とした来訪創出</a:t>
            </a:r>
          </a:p>
          <a:p>
            <a:pPr marL="171450" indent="-171450" algn="just">
              <a:buFont typeface="Arial" panose="020B0604020202020204" pitchFamily="34" charset="0"/>
              <a:buChar char="•"/>
            </a:pPr>
            <a:r>
              <a:rPr lang="ja-JP" altLang="en-US" sz="1050" dirty="0">
                <a:latin typeface="Meiryo UI" panose="020B0604030504040204" pitchFamily="50" charset="-128"/>
                <a:ea typeface="Meiryo UI" panose="020B0604030504040204" pitchFamily="50" charset="-128"/>
              </a:rPr>
              <a:t>非試合日を含む来訪機会の創出</a:t>
            </a:r>
          </a:p>
          <a:p>
            <a:pPr marL="171450" indent="-171450" algn="just">
              <a:buFont typeface="Arial" panose="020B0604020202020204" pitchFamily="34" charset="0"/>
              <a:buChar char="•"/>
            </a:pPr>
            <a:r>
              <a:rPr lang="ja-JP" altLang="en-US" sz="1050" dirty="0">
                <a:latin typeface="Meiryo UI" panose="020B0604030504040204" pitchFamily="50" charset="-128"/>
                <a:ea typeface="Meiryo UI" panose="020B0604030504040204" pitchFamily="50" charset="-128"/>
              </a:rPr>
              <a:t>周辺エリアとの相互送客・滞在を促す仕組み</a:t>
            </a:r>
          </a:p>
          <a:p>
            <a:pPr marL="171450" indent="-171450" algn="just">
              <a:buFont typeface="Arial" panose="020B0604020202020204" pitchFamily="34" charset="0"/>
              <a:buChar char="•"/>
            </a:pPr>
            <a:r>
              <a:rPr lang="ja-JP" altLang="en-US" sz="1050" dirty="0">
                <a:latin typeface="Meiryo UI" panose="020B0604030504040204" pitchFamily="50" charset="-128"/>
                <a:ea typeface="Meiryo UI" panose="020B0604030504040204" pitchFamily="50" charset="-128"/>
              </a:rPr>
              <a:t>イベント共催・地域参加型企画の実施（主として事業主体を起点とするもの）</a:t>
            </a:r>
          </a:p>
          <a:p>
            <a:pPr algn="just"/>
            <a:endParaRPr lang="en-US" altLang="ja-JP" sz="1050"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37500183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2D32C9-4CF3-706B-C627-F8FC1DD7F9A4}"/>
            </a:ext>
          </a:extLst>
        </p:cNvPr>
        <p:cNvGrpSpPr/>
        <p:nvPr/>
      </p:nvGrpSpPr>
      <p:grpSpPr>
        <a:xfrm>
          <a:off x="0" y="0"/>
          <a:ext cx="0" cy="0"/>
          <a:chOff x="0" y="0"/>
          <a:chExt cx="0" cy="0"/>
        </a:xfrm>
      </p:grpSpPr>
      <p:sp>
        <p:nvSpPr>
          <p:cNvPr id="10" name="正方形/長方形 9">
            <a:extLst>
              <a:ext uri="{FF2B5EF4-FFF2-40B4-BE49-F238E27FC236}">
                <a16:creationId xmlns:a16="http://schemas.microsoft.com/office/drawing/2014/main" id="{91AC4378-20E2-1832-D069-DCFED3139D1F}"/>
              </a:ext>
            </a:extLst>
          </p:cNvPr>
          <p:cNvSpPr/>
          <p:nvPr/>
        </p:nvSpPr>
        <p:spPr>
          <a:xfrm>
            <a:off x="1699049" y="3429000"/>
            <a:ext cx="7974858" cy="3279459"/>
          </a:xfrm>
          <a:prstGeom prst="rect">
            <a:avLst/>
          </a:prstGeom>
          <a:solidFill>
            <a:schemeClr val="bg1">
              <a:alpha val="20000"/>
            </a:schemeClr>
          </a:solidFill>
          <a:ln>
            <a:solidFill>
              <a:srgbClr val="F5A03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sz="1463"/>
          </a:p>
        </p:txBody>
      </p:sp>
      <p:sp>
        <p:nvSpPr>
          <p:cNvPr id="9" name="正方形/長方形 8">
            <a:extLst>
              <a:ext uri="{FF2B5EF4-FFF2-40B4-BE49-F238E27FC236}">
                <a16:creationId xmlns:a16="http://schemas.microsoft.com/office/drawing/2014/main" id="{0A31D805-43EF-0263-C523-DD25100A04D6}"/>
              </a:ext>
            </a:extLst>
          </p:cNvPr>
          <p:cNvSpPr/>
          <p:nvPr/>
        </p:nvSpPr>
        <p:spPr>
          <a:xfrm>
            <a:off x="1704129" y="705304"/>
            <a:ext cx="7974858" cy="2679736"/>
          </a:xfrm>
          <a:prstGeom prst="rect">
            <a:avLst/>
          </a:prstGeom>
          <a:solidFill>
            <a:schemeClr val="bg1">
              <a:alpha val="20000"/>
            </a:schemeClr>
          </a:solidFill>
          <a:ln>
            <a:solidFill>
              <a:srgbClr val="F5A03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sz="1463"/>
          </a:p>
        </p:txBody>
      </p:sp>
      <p:sp>
        <p:nvSpPr>
          <p:cNvPr id="2" name="正方形/長方形 1">
            <a:extLst>
              <a:ext uri="{FF2B5EF4-FFF2-40B4-BE49-F238E27FC236}">
                <a16:creationId xmlns:a16="http://schemas.microsoft.com/office/drawing/2014/main" id="{0C99C469-3202-DBE3-AB16-6F1E41430976}"/>
              </a:ext>
            </a:extLst>
          </p:cNvPr>
          <p:cNvSpPr/>
          <p:nvPr/>
        </p:nvSpPr>
        <p:spPr>
          <a:xfrm>
            <a:off x="0" y="99528"/>
            <a:ext cx="9906000" cy="436374"/>
          </a:xfrm>
          <a:prstGeom prst="rect">
            <a:avLst/>
          </a:prstGeom>
          <a:solidFill>
            <a:srgbClr val="F5A039">
              <a:alpha val="50000"/>
            </a:srgb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ja-JP" altLang="en-US" sz="1463"/>
          </a:p>
        </p:txBody>
      </p:sp>
      <p:sp>
        <p:nvSpPr>
          <p:cNvPr id="3" name="テキスト ボックス 2">
            <a:extLst>
              <a:ext uri="{FF2B5EF4-FFF2-40B4-BE49-F238E27FC236}">
                <a16:creationId xmlns:a16="http://schemas.microsoft.com/office/drawing/2014/main" id="{9C19469B-084D-03A9-2E07-06975C867E55}"/>
              </a:ext>
            </a:extLst>
          </p:cNvPr>
          <p:cNvSpPr txBox="1"/>
          <p:nvPr/>
        </p:nvSpPr>
        <p:spPr>
          <a:xfrm>
            <a:off x="56606" y="149541"/>
            <a:ext cx="8501472" cy="342401"/>
          </a:xfrm>
          <a:prstGeom prst="rect">
            <a:avLst/>
          </a:prstGeom>
          <a:noFill/>
        </p:spPr>
        <p:txBody>
          <a:bodyPr wrap="square" rtlCol="0">
            <a:spAutoFit/>
          </a:bodyPr>
          <a:lstStyle/>
          <a:p>
            <a:r>
              <a:rPr lang="ja-JP" altLang="en-US" sz="1625" b="1" dirty="0">
                <a:solidFill>
                  <a:schemeClr val="tx1">
                    <a:lumMod val="85000"/>
                    <a:lumOff val="15000"/>
                  </a:schemeClr>
                </a:solidFill>
                <a:latin typeface="Meiryo UI" panose="020B0604030504040204" pitchFamily="50" charset="-128"/>
                <a:ea typeface="Meiryo UI" panose="020B0604030504040204" pitchFamily="50" charset="-128"/>
              </a:rPr>
              <a:t>（核となる「みる」スポーツ施設：〇〇〇）</a:t>
            </a:r>
          </a:p>
        </p:txBody>
      </p:sp>
      <p:sp>
        <p:nvSpPr>
          <p:cNvPr id="4" name="テキスト ボックス 3">
            <a:extLst>
              <a:ext uri="{FF2B5EF4-FFF2-40B4-BE49-F238E27FC236}">
                <a16:creationId xmlns:a16="http://schemas.microsoft.com/office/drawing/2014/main" id="{F5E19A58-E434-DD6B-3F07-FD34DC9A60D2}"/>
              </a:ext>
            </a:extLst>
          </p:cNvPr>
          <p:cNvSpPr txBox="1"/>
          <p:nvPr/>
        </p:nvSpPr>
        <p:spPr>
          <a:xfrm>
            <a:off x="7313623" y="99528"/>
            <a:ext cx="2592377" cy="246221"/>
          </a:xfrm>
          <a:prstGeom prst="rect">
            <a:avLst/>
          </a:prstGeom>
          <a:noFill/>
        </p:spPr>
        <p:txBody>
          <a:bodyPr wrap="none" rtlCol="0">
            <a:spAutoFit/>
          </a:bodyPr>
          <a:lstStyle/>
          <a:p>
            <a:pPr algn="r"/>
            <a:r>
              <a:rPr lang="ja-JP" altLang="en-US" sz="1000" dirty="0">
                <a:solidFill>
                  <a:schemeClr val="tx1">
                    <a:lumMod val="95000"/>
                    <a:lumOff val="5000"/>
                  </a:schemeClr>
                </a:solidFill>
                <a:latin typeface="Meiryo UI" panose="020B0604030504040204" pitchFamily="50" charset="-128"/>
                <a:ea typeface="Meiryo UI" panose="020B0604030504040204" pitchFamily="50" charset="-128"/>
              </a:rPr>
              <a:t>（様式５：評価項目を確認するための書類）</a:t>
            </a:r>
          </a:p>
        </p:txBody>
      </p:sp>
      <p:sp>
        <p:nvSpPr>
          <p:cNvPr id="6" name="正方形/長方形 5">
            <a:extLst>
              <a:ext uri="{FF2B5EF4-FFF2-40B4-BE49-F238E27FC236}">
                <a16:creationId xmlns:a16="http://schemas.microsoft.com/office/drawing/2014/main" id="{B290B6AB-1466-53C7-EC67-F4D985DA2D90}"/>
              </a:ext>
            </a:extLst>
          </p:cNvPr>
          <p:cNvSpPr/>
          <p:nvPr/>
        </p:nvSpPr>
        <p:spPr>
          <a:xfrm>
            <a:off x="181788" y="705304"/>
            <a:ext cx="217449" cy="6012000"/>
          </a:xfrm>
          <a:prstGeom prst="rect">
            <a:avLst/>
          </a:prstGeom>
          <a:solidFill>
            <a:srgbClr val="F5A039"/>
          </a:solidFill>
          <a:ln>
            <a:noFill/>
          </a:ln>
        </p:spPr>
        <p:style>
          <a:lnRef idx="2">
            <a:schemeClr val="accent1">
              <a:shade val="15000"/>
            </a:schemeClr>
          </a:lnRef>
          <a:fillRef idx="1">
            <a:schemeClr val="accent1"/>
          </a:fillRef>
          <a:effectRef idx="0">
            <a:schemeClr val="accent1"/>
          </a:effectRef>
          <a:fontRef idx="minor">
            <a:schemeClr val="lt1"/>
          </a:fontRef>
        </p:style>
        <p:txBody>
          <a:bodyPr vert="wordArtVertRtl" rtlCol="0" anchor="ctr"/>
          <a:lstStyle/>
          <a:p>
            <a:pPr algn="ctr"/>
            <a:r>
              <a:rPr lang="ja-JP" altLang="en-US" sz="1050" b="1" dirty="0">
                <a:latin typeface="Meiryo UI" panose="020B0604030504040204" pitchFamily="50" charset="-128"/>
                <a:ea typeface="Meiryo UI" panose="020B0604030504040204" pitchFamily="50" charset="-128"/>
              </a:rPr>
              <a:t>要件８</a:t>
            </a:r>
          </a:p>
        </p:txBody>
      </p:sp>
      <p:sp>
        <p:nvSpPr>
          <p:cNvPr id="7" name="正方形/長方形 6">
            <a:extLst>
              <a:ext uri="{FF2B5EF4-FFF2-40B4-BE49-F238E27FC236}">
                <a16:creationId xmlns:a16="http://schemas.microsoft.com/office/drawing/2014/main" id="{D3E27A6A-D1BF-6264-9C14-59FFAFEB002F}"/>
              </a:ext>
            </a:extLst>
          </p:cNvPr>
          <p:cNvSpPr/>
          <p:nvPr/>
        </p:nvSpPr>
        <p:spPr>
          <a:xfrm>
            <a:off x="449225" y="705304"/>
            <a:ext cx="1192216" cy="6003155"/>
          </a:xfrm>
          <a:prstGeom prst="rect">
            <a:avLst/>
          </a:prstGeom>
          <a:solidFill>
            <a:srgbClr val="F5A039">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1200" b="1" dirty="0">
                <a:solidFill>
                  <a:schemeClr val="tx1">
                    <a:lumMod val="85000"/>
                    <a:lumOff val="15000"/>
                  </a:schemeClr>
                </a:solidFill>
                <a:latin typeface="Meiryo UI" panose="020B0604030504040204" pitchFamily="50" charset="-128"/>
                <a:ea typeface="Meiryo UI" panose="020B0604030504040204" pitchFamily="50" charset="-128"/>
              </a:rPr>
              <a:t>定期的な効果検証を通じて、エリアの運営改善に努めていること</a:t>
            </a:r>
          </a:p>
        </p:txBody>
      </p:sp>
      <p:sp>
        <p:nvSpPr>
          <p:cNvPr id="5" name="テキスト ボックス 4">
            <a:extLst>
              <a:ext uri="{FF2B5EF4-FFF2-40B4-BE49-F238E27FC236}">
                <a16:creationId xmlns:a16="http://schemas.microsoft.com/office/drawing/2014/main" id="{078FDC1B-6237-3555-F9F6-D4F770BC0D33}"/>
              </a:ext>
            </a:extLst>
          </p:cNvPr>
          <p:cNvSpPr txBox="1"/>
          <p:nvPr/>
        </p:nvSpPr>
        <p:spPr>
          <a:xfrm>
            <a:off x="1704129" y="705304"/>
            <a:ext cx="7852544" cy="577081"/>
          </a:xfrm>
          <a:prstGeom prst="rect">
            <a:avLst/>
          </a:prstGeom>
          <a:noFill/>
        </p:spPr>
        <p:txBody>
          <a:bodyPr wrap="square" rtlCol="0">
            <a:spAutoFit/>
          </a:bodyPr>
          <a:lstStyle/>
          <a:p>
            <a:pPr algn="just"/>
            <a:r>
              <a:rPr lang="en-US" altLang="ja-JP" sz="1050" b="1" dirty="0">
                <a:latin typeface="Meiryo UI" panose="020B0604030504040204" pitchFamily="50" charset="-128"/>
                <a:ea typeface="Meiryo UI" panose="020B0604030504040204" pitchFamily="50" charset="-128"/>
              </a:rPr>
              <a:t>【</a:t>
            </a:r>
            <a:r>
              <a:rPr lang="ja-JP" altLang="en-US" sz="1050" b="1" dirty="0">
                <a:latin typeface="Meiryo UI" panose="020B0604030504040204" pitchFamily="50" charset="-128"/>
                <a:ea typeface="Meiryo UI" panose="020B0604030504040204" pitchFamily="50" charset="-128"/>
              </a:rPr>
              <a:t>定期的な効果検証を実施している</a:t>
            </a:r>
            <a:r>
              <a:rPr lang="en-US" altLang="ja-JP" sz="1050" b="1" dirty="0">
                <a:latin typeface="Meiryo UI" panose="020B0604030504040204" pitchFamily="50" charset="-128"/>
                <a:ea typeface="Meiryo UI" panose="020B0604030504040204" pitchFamily="50" charset="-128"/>
              </a:rPr>
              <a:t>】</a:t>
            </a:r>
          </a:p>
          <a:p>
            <a:pPr algn="just"/>
            <a:r>
              <a:rPr lang="ja-JP" altLang="en-US" sz="1050" dirty="0">
                <a:latin typeface="Meiryo UI" panose="020B0604030504040204" pitchFamily="50" charset="-128"/>
                <a:ea typeface="Meiryo UI" panose="020B0604030504040204" pitchFamily="50" charset="-128"/>
              </a:rPr>
              <a:t>記載いただきたい内容の例（この他、上記評価項目にマッチする取組等について、図や表を用いて記載してください。）</a:t>
            </a:r>
          </a:p>
          <a:p>
            <a:pPr marL="171450" indent="-171450" algn="just">
              <a:buFont typeface="Arial" panose="020B0604020202020204" pitchFamily="34" charset="0"/>
              <a:buChar char="•"/>
            </a:pPr>
            <a:r>
              <a:rPr lang="ja-JP" altLang="en-US" sz="1050" dirty="0">
                <a:latin typeface="Meiryo UI" panose="020B0604030504040204" pitchFamily="50" charset="-128"/>
                <a:ea typeface="Meiryo UI" panose="020B0604030504040204" pitchFamily="50" charset="-128"/>
              </a:rPr>
              <a:t>定期的な効果検証の実施</a:t>
            </a:r>
          </a:p>
        </p:txBody>
      </p:sp>
      <p:sp>
        <p:nvSpPr>
          <p:cNvPr id="8" name="テキスト ボックス 7">
            <a:extLst>
              <a:ext uri="{FF2B5EF4-FFF2-40B4-BE49-F238E27FC236}">
                <a16:creationId xmlns:a16="http://schemas.microsoft.com/office/drawing/2014/main" id="{7195C8F9-B2B6-658F-B5DA-3B55F6963199}"/>
              </a:ext>
            </a:extLst>
          </p:cNvPr>
          <p:cNvSpPr txBox="1"/>
          <p:nvPr/>
        </p:nvSpPr>
        <p:spPr>
          <a:xfrm>
            <a:off x="1726154" y="3429000"/>
            <a:ext cx="7852544" cy="577081"/>
          </a:xfrm>
          <a:prstGeom prst="rect">
            <a:avLst/>
          </a:prstGeom>
          <a:noFill/>
        </p:spPr>
        <p:txBody>
          <a:bodyPr wrap="square" rtlCol="0">
            <a:spAutoFit/>
          </a:bodyPr>
          <a:lstStyle/>
          <a:p>
            <a:pPr algn="just"/>
            <a:r>
              <a:rPr lang="en-US" altLang="ja-JP" sz="1050" b="1" dirty="0">
                <a:latin typeface="Meiryo UI" panose="020B0604030504040204" pitchFamily="50" charset="-128"/>
                <a:ea typeface="Meiryo UI" panose="020B0604030504040204" pitchFamily="50" charset="-128"/>
              </a:rPr>
              <a:t>【</a:t>
            </a:r>
            <a:r>
              <a:rPr lang="ja-JP" altLang="en-US" sz="1050" b="1" dirty="0">
                <a:latin typeface="Meiryo UI" panose="020B0604030504040204" pitchFamily="50" charset="-128"/>
                <a:ea typeface="Meiryo UI" panose="020B0604030504040204" pitchFamily="50" charset="-128"/>
              </a:rPr>
              <a:t>検証結果を踏まえ、実際に環境等の改善に反映している</a:t>
            </a:r>
            <a:r>
              <a:rPr lang="en-US" altLang="ja-JP" sz="1050" b="1" dirty="0">
                <a:latin typeface="Meiryo UI" panose="020B0604030504040204" pitchFamily="50" charset="-128"/>
                <a:ea typeface="Meiryo UI" panose="020B0604030504040204" pitchFamily="50" charset="-128"/>
              </a:rPr>
              <a:t>】</a:t>
            </a:r>
          </a:p>
          <a:p>
            <a:pPr algn="just"/>
            <a:r>
              <a:rPr lang="ja-JP" altLang="en-US" sz="1050" dirty="0">
                <a:latin typeface="Meiryo UI" panose="020B0604030504040204" pitchFamily="50" charset="-128"/>
                <a:ea typeface="Meiryo UI" panose="020B0604030504040204" pitchFamily="50" charset="-128"/>
              </a:rPr>
              <a:t>記載いただきたい内容の例（この他、上記評価項目にマッチする取組等について、図や表を用いて記載してください。）</a:t>
            </a:r>
          </a:p>
          <a:p>
            <a:pPr marL="171450" indent="-171450">
              <a:buFont typeface="Arial" panose="020B0604020202020204" pitchFamily="34" charset="0"/>
              <a:buChar char="•"/>
            </a:pPr>
            <a:r>
              <a:rPr kumimoji="1" lang="ja-JP" altLang="en-US" sz="1050" dirty="0">
                <a:latin typeface="Meiryo UI" panose="020B0604030504040204" pitchFamily="50" charset="-128"/>
                <a:ea typeface="Meiryo UI" panose="020B0604030504040204" pitchFamily="50" charset="-128"/>
              </a:rPr>
              <a:t>定期的な効果検証の改善・改良施策への反映、実行</a:t>
            </a:r>
          </a:p>
        </p:txBody>
      </p:sp>
    </p:spTree>
    <p:extLst>
      <p:ext uri="{BB962C8B-B14F-4D97-AF65-F5344CB8AC3E}">
        <p14:creationId xmlns:p14="http://schemas.microsoft.com/office/powerpoint/2010/main" val="14524525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4E6C3F-9D58-86C1-F654-48FFF590197E}"/>
            </a:ext>
          </a:extLst>
        </p:cNvPr>
        <p:cNvGrpSpPr/>
        <p:nvPr/>
      </p:nvGrpSpPr>
      <p:grpSpPr>
        <a:xfrm>
          <a:off x="0" y="0"/>
          <a:ext cx="0" cy="0"/>
          <a:chOff x="0" y="0"/>
          <a:chExt cx="0" cy="0"/>
        </a:xfrm>
      </p:grpSpPr>
      <p:sp>
        <p:nvSpPr>
          <p:cNvPr id="19" name="正方形/長方形 18">
            <a:extLst>
              <a:ext uri="{FF2B5EF4-FFF2-40B4-BE49-F238E27FC236}">
                <a16:creationId xmlns:a16="http://schemas.microsoft.com/office/drawing/2014/main" id="{1CA4754B-D713-2B2C-B6D1-D49CFAAA1303}"/>
              </a:ext>
            </a:extLst>
          </p:cNvPr>
          <p:cNvSpPr/>
          <p:nvPr/>
        </p:nvSpPr>
        <p:spPr>
          <a:xfrm>
            <a:off x="1704129" y="5205734"/>
            <a:ext cx="7974858" cy="1498853"/>
          </a:xfrm>
          <a:prstGeom prst="rect">
            <a:avLst/>
          </a:prstGeom>
          <a:solidFill>
            <a:schemeClr val="bg1">
              <a:alpha val="20000"/>
            </a:schemeClr>
          </a:solidFill>
          <a:ln>
            <a:solidFill>
              <a:srgbClr val="F5A03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sz="1463"/>
          </a:p>
        </p:txBody>
      </p:sp>
      <p:sp>
        <p:nvSpPr>
          <p:cNvPr id="17" name="正方形/長方形 16">
            <a:extLst>
              <a:ext uri="{FF2B5EF4-FFF2-40B4-BE49-F238E27FC236}">
                <a16:creationId xmlns:a16="http://schemas.microsoft.com/office/drawing/2014/main" id="{049E8208-2611-5512-7BC0-7CABACDF8934}"/>
              </a:ext>
            </a:extLst>
          </p:cNvPr>
          <p:cNvSpPr/>
          <p:nvPr/>
        </p:nvSpPr>
        <p:spPr>
          <a:xfrm>
            <a:off x="1704129" y="2236465"/>
            <a:ext cx="7974858" cy="1470416"/>
          </a:xfrm>
          <a:prstGeom prst="rect">
            <a:avLst/>
          </a:prstGeom>
          <a:solidFill>
            <a:schemeClr val="bg1">
              <a:alpha val="20000"/>
            </a:schemeClr>
          </a:solidFill>
          <a:ln>
            <a:solidFill>
              <a:srgbClr val="F5A03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sz="1463"/>
          </a:p>
        </p:txBody>
      </p:sp>
      <p:sp>
        <p:nvSpPr>
          <p:cNvPr id="18" name="正方形/長方形 17">
            <a:extLst>
              <a:ext uri="{FF2B5EF4-FFF2-40B4-BE49-F238E27FC236}">
                <a16:creationId xmlns:a16="http://schemas.microsoft.com/office/drawing/2014/main" id="{E087B51F-509B-19D6-3BB2-F6007E62338F}"/>
              </a:ext>
            </a:extLst>
          </p:cNvPr>
          <p:cNvSpPr/>
          <p:nvPr/>
        </p:nvSpPr>
        <p:spPr>
          <a:xfrm>
            <a:off x="1704129" y="3756895"/>
            <a:ext cx="7974858" cy="1416531"/>
          </a:xfrm>
          <a:prstGeom prst="rect">
            <a:avLst/>
          </a:prstGeom>
          <a:solidFill>
            <a:schemeClr val="bg1">
              <a:alpha val="20000"/>
            </a:schemeClr>
          </a:solidFill>
          <a:ln>
            <a:solidFill>
              <a:srgbClr val="F5A03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sz="1463"/>
          </a:p>
        </p:txBody>
      </p:sp>
      <p:sp>
        <p:nvSpPr>
          <p:cNvPr id="2" name="正方形/長方形 1">
            <a:extLst>
              <a:ext uri="{FF2B5EF4-FFF2-40B4-BE49-F238E27FC236}">
                <a16:creationId xmlns:a16="http://schemas.microsoft.com/office/drawing/2014/main" id="{D0405769-1399-DB49-8DFD-6002A0A6ACDE}"/>
              </a:ext>
            </a:extLst>
          </p:cNvPr>
          <p:cNvSpPr/>
          <p:nvPr/>
        </p:nvSpPr>
        <p:spPr>
          <a:xfrm>
            <a:off x="0" y="99528"/>
            <a:ext cx="9906000" cy="436374"/>
          </a:xfrm>
          <a:prstGeom prst="rect">
            <a:avLst/>
          </a:prstGeom>
          <a:solidFill>
            <a:srgbClr val="F5A039">
              <a:alpha val="50000"/>
            </a:srgb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ja-JP" altLang="en-US" sz="1463"/>
          </a:p>
        </p:txBody>
      </p:sp>
      <p:sp>
        <p:nvSpPr>
          <p:cNvPr id="3" name="テキスト ボックス 2">
            <a:extLst>
              <a:ext uri="{FF2B5EF4-FFF2-40B4-BE49-F238E27FC236}">
                <a16:creationId xmlns:a16="http://schemas.microsoft.com/office/drawing/2014/main" id="{17377F95-44BD-BD2C-A78D-6F42DF228214}"/>
              </a:ext>
            </a:extLst>
          </p:cNvPr>
          <p:cNvSpPr txBox="1"/>
          <p:nvPr/>
        </p:nvSpPr>
        <p:spPr>
          <a:xfrm>
            <a:off x="56606" y="149541"/>
            <a:ext cx="8501472" cy="342401"/>
          </a:xfrm>
          <a:prstGeom prst="rect">
            <a:avLst/>
          </a:prstGeom>
          <a:noFill/>
        </p:spPr>
        <p:txBody>
          <a:bodyPr wrap="square" rtlCol="0">
            <a:spAutoFit/>
          </a:bodyPr>
          <a:lstStyle/>
          <a:p>
            <a:r>
              <a:rPr lang="ja-JP" altLang="en-US" sz="1625" b="1" dirty="0">
                <a:solidFill>
                  <a:schemeClr val="tx1">
                    <a:lumMod val="85000"/>
                    <a:lumOff val="15000"/>
                  </a:schemeClr>
                </a:solidFill>
                <a:latin typeface="Meiryo UI" panose="020B0604030504040204" pitchFamily="50" charset="-128"/>
                <a:ea typeface="Meiryo UI" panose="020B0604030504040204" pitchFamily="50" charset="-128"/>
              </a:rPr>
              <a:t>（核となる「みる」スポーツ施設：〇〇〇）</a:t>
            </a:r>
          </a:p>
        </p:txBody>
      </p:sp>
      <p:sp>
        <p:nvSpPr>
          <p:cNvPr id="4" name="テキスト ボックス 3">
            <a:extLst>
              <a:ext uri="{FF2B5EF4-FFF2-40B4-BE49-F238E27FC236}">
                <a16:creationId xmlns:a16="http://schemas.microsoft.com/office/drawing/2014/main" id="{40F7BB96-C1D7-00A5-53E4-DB00CA19079A}"/>
              </a:ext>
            </a:extLst>
          </p:cNvPr>
          <p:cNvSpPr txBox="1"/>
          <p:nvPr/>
        </p:nvSpPr>
        <p:spPr>
          <a:xfrm>
            <a:off x="7313623" y="99528"/>
            <a:ext cx="2592377" cy="246221"/>
          </a:xfrm>
          <a:prstGeom prst="rect">
            <a:avLst/>
          </a:prstGeom>
          <a:noFill/>
        </p:spPr>
        <p:txBody>
          <a:bodyPr wrap="none" rtlCol="0">
            <a:spAutoFit/>
          </a:bodyPr>
          <a:lstStyle/>
          <a:p>
            <a:pPr algn="r"/>
            <a:r>
              <a:rPr lang="ja-JP" altLang="en-US" sz="1000" dirty="0">
                <a:solidFill>
                  <a:schemeClr val="tx1">
                    <a:lumMod val="95000"/>
                    <a:lumOff val="5000"/>
                  </a:schemeClr>
                </a:solidFill>
                <a:latin typeface="Meiryo UI" panose="020B0604030504040204" pitchFamily="50" charset="-128"/>
                <a:ea typeface="Meiryo UI" panose="020B0604030504040204" pitchFamily="50" charset="-128"/>
              </a:rPr>
              <a:t>（様式５：評価項目を確認するための書類）</a:t>
            </a:r>
          </a:p>
        </p:txBody>
      </p:sp>
      <p:sp>
        <p:nvSpPr>
          <p:cNvPr id="6" name="正方形/長方形 5">
            <a:extLst>
              <a:ext uri="{FF2B5EF4-FFF2-40B4-BE49-F238E27FC236}">
                <a16:creationId xmlns:a16="http://schemas.microsoft.com/office/drawing/2014/main" id="{27E8F4E1-2215-389D-5A9B-9E1AEA8AA6F4}"/>
              </a:ext>
            </a:extLst>
          </p:cNvPr>
          <p:cNvSpPr/>
          <p:nvPr/>
        </p:nvSpPr>
        <p:spPr>
          <a:xfrm>
            <a:off x="181788" y="705304"/>
            <a:ext cx="217449" cy="6012000"/>
          </a:xfrm>
          <a:prstGeom prst="rect">
            <a:avLst/>
          </a:prstGeom>
          <a:solidFill>
            <a:srgbClr val="F5A039"/>
          </a:solidFill>
          <a:ln>
            <a:noFill/>
          </a:ln>
        </p:spPr>
        <p:style>
          <a:lnRef idx="2">
            <a:schemeClr val="accent1">
              <a:shade val="15000"/>
            </a:schemeClr>
          </a:lnRef>
          <a:fillRef idx="1">
            <a:schemeClr val="accent1"/>
          </a:fillRef>
          <a:effectRef idx="0">
            <a:schemeClr val="accent1"/>
          </a:effectRef>
          <a:fontRef idx="minor">
            <a:schemeClr val="lt1"/>
          </a:fontRef>
        </p:style>
        <p:txBody>
          <a:bodyPr vert="wordArtVertRtl" rtlCol="0" anchor="ctr"/>
          <a:lstStyle/>
          <a:p>
            <a:pPr algn="ctr"/>
            <a:r>
              <a:rPr lang="ja-JP" altLang="en-US" sz="1050" b="1" dirty="0">
                <a:latin typeface="Meiryo UI" panose="020B0604030504040204" pitchFamily="50" charset="-128"/>
                <a:ea typeface="Meiryo UI" panose="020B0604030504040204" pitchFamily="50" charset="-128"/>
              </a:rPr>
              <a:t>要件９</a:t>
            </a:r>
          </a:p>
        </p:txBody>
      </p:sp>
      <p:sp>
        <p:nvSpPr>
          <p:cNvPr id="7" name="正方形/長方形 6">
            <a:extLst>
              <a:ext uri="{FF2B5EF4-FFF2-40B4-BE49-F238E27FC236}">
                <a16:creationId xmlns:a16="http://schemas.microsoft.com/office/drawing/2014/main" id="{B6D8A2CE-028C-5F61-28E1-7685D8526757}"/>
              </a:ext>
            </a:extLst>
          </p:cNvPr>
          <p:cNvSpPr/>
          <p:nvPr/>
        </p:nvSpPr>
        <p:spPr>
          <a:xfrm>
            <a:off x="449225" y="705304"/>
            <a:ext cx="1192216" cy="6003155"/>
          </a:xfrm>
          <a:prstGeom prst="rect">
            <a:avLst/>
          </a:prstGeom>
          <a:solidFill>
            <a:srgbClr val="F5A039">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1200" b="1" dirty="0">
                <a:solidFill>
                  <a:schemeClr val="tx1">
                    <a:lumMod val="85000"/>
                    <a:lumOff val="15000"/>
                  </a:schemeClr>
                </a:solidFill>
                <a:latin typeface="Meiryo UI" panose="020B0604030504040204" pitchFamily="50" charset="-128"/>
                <a:ea typeface="Meiryo UI" panose="020B0604030504040204" pitchFamily="50" charset="-128"/>
              </a:rPr>
              <a:t>事業の持続性（サステナビリティ）</a:t>
            </a:r>
            <a:r>
              <a:rPr lang="ja-JP" altLang="en-US" sz="1200" b="1" dirty="0">
                <a:solidFill>
                  <a:schemeClr val="tx1"/>
                </a:solidFill>
                <a:latin typeface="Meiryo UI" panose="020B0604030504040204" pitchFamily="50" charset="-128"/>
                <a:ea typeface="Meiryo UI" panose="020B0604030504040204" pitchFamily="50" charset="-128"/>
              </a:rPr>
              <a:t>及び将来発展性が認められること</a:t>
            </a:r>
          </a:p>
        </p:txBody>
      </p:sp>
      <p:sp>
        <p:nvSpPr>
          <p:cNvPr id="11" name="正方形/長方形 10">
            <a:extLst>
              <a:ext uri="{FF2B5EF4-FFF2-40B4-BE49-F238E27FC236}">
                <a16:creationId xmlns:a16="http://schemas.microsoft.com/office/drawing/2014/main" id="{89260856-DCFE-27D8-76E1-00901FF1640E}"/>
              </a:ext>
            </a:extLst>
          </p:cNvPr>
          <p:cNvSpPr/>
          <p:nvPr/>
        </p:nvSpPr>
        <p:spPr>
          <a:xfrm>
            <a:off x="1704129" y="705304"/>
            <a:ext cx="7974858" cy="1470416"/>
          </a:xfrm>
          <a:prstGeom prst="rect">
            <a:avLst/>
          </a:prstGeom>
          <a:solidFill>
            <a:schemeClr val="bg1">
              <a:alpha val="20000"/>
            </a:schemeClr>
          </a:solidFill>
          <a:ln>
            <a:solidFill>
              <a:srgbClr val="F5A03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sz="1463"/>
          </a:p>
        </p:txBody>
      </p:sp>
      <p:sp>
        <p:nvSpPr>
          <p:cNvPr id="8" name="テキスト ボックス 7">
            <a:extLst>
              <a:ext uri="{FF2B5EF4-FFF2-40B4-BE49-F238E27FC236}">
                <a16:creationId xmlns:a16="http://schemas.microsoft.com/office/drawing/2014/main" id="{0F435D87-CB82-DF90-1447-2FCFD6714A30}"/>
              </a:ext>
            </a:extLst>
          </p:cNvPr>
          <p:cNvSpPr txBox="1"/>
          <p:nvPr/>
        </p:nvSpPr>
        <p:spPr>
          <a:xfrm>
            <a:off x="1704129" y="705304"/>
            <a:ext cx="7852544" cy="900246"/>
          </a:xfrm>
          <a:prstGeom prst="rect">
            <a:avLst/>
          </a:prstGeom>
          <a:noFill/>
        </p:spPr>
        <p:txBody>
          <a:bodyPr wrap="square" rtlCol="0">
            <a:spAutoFit/>
          </a:bodyPr>
          <a:lstStyle/>
          <a:p>
            <a:pPr algn="just"/>
            <a:r>
              <a:rPr lang="en-US" altLang="ja-JP" sz="1050" b="1" dirty="0">
                <a:latin typeface="Meiryo UI" panose="020B0604030504040204" pitchFamily="50" charset="-128"/>
                <a:ea typeface="Meiryo UI" panose="020B0604030504040204" pitchFamily="50" charset="-128"/>
              </a:rPr>
              <a:t>【</a:t>
            </a:r>
            <a:r>
              <a:rPr lang="ja-JP" altLang="en-US" sz="1050" b="1" dirty="0">
                <a:latin typeface="Meiryo UI" panose="020B0604030504040204" pitchFamily="50" charset="-128"/>
                <a:ea typeface="Meiryo UI" panose="020B0604030504040204" pitchFamily="50" charset="-128"/>
              </a:rPr>
              <a:t>高い顧客経験価値を提供するための機能や取組がある</a:t>
            </a:r>
            <a:r>
              <a:rPr lang="en-US" altLang="ja-JP" sz="1050" b="1" dirty="0">
                <a:latin typeface="Meiryo UI" panose="020B0604030504040204" pitchFamily="50" charset="-128"/>
                <a:ea typeface="Meiryo UI" panose="020B0604030504040204" pitchFamily="50" charset="-128"/>
              </a:rPr>
              <a:t>】</a:t>
            </a:r>
          </a:p>
          <a:p>
            <a:pPr algn="just"/>
            <a:r>
              <a:rPr lang="ja-JP" altLang="en-US" sz="1050" dirty="0">
                <a:latin typeface="Meiryo UI" panose="020B0604030504040204" pitchFamily="50" charset="-128"/>
                <a:ea typeface="Meiryo UI" panose="020B0604030504040204" pitchFamily="50" charset="-128"/>
              </a:rPr>
              <a:t>記載いただきたい内容の例（この他、上記評価項目にマッチする取組等について、図や表を用いて記載してください。）</a:t>
            </a:r>
          </a:p>
          <a:p>
            <a:pPr marL="171450" indent="-171450" algn="just">
              <a:buFont typeface="Arial" panose="020B0604020202020204" pitchFamily="34" charset="0"/>
              <a:buChar char="•"/>
            </a:pPr>
            <a:r>
              <a:rPr lang="ja-JP" altLang="en-US" sz="1050" dirty="0">
                <a:latin typeface="Meiryo UI" panose="020B0604030504040204" pitchFamily="50" charset="-128"/>
                <a:ea typeface="Meiryo UI" panose="020B0604030504040204" pitchFamily="50" charset="-128"/>
              </a:rPr>
              <a:t>観戦・滞在の快適性（動線・混雑対策）</a:t>
            </a:r>
          </a:p>
          <a:p>
            <a:pPr marL="171450" indent="-171450" algn="just">
              <a:buFont typeface="Arial" panose="020B0604020202020204" pitchFamily="34" charset="0"/>
              <a:buChar char="•"/>
            </a:pPr>
            <a:r>
              <a:rPr lang="en-US" altLang="ja-JP" sz="1050" dirty="0">
                <a:latin typeface="Meiryo UI" panose="020B0604030504040204" pitchFamily="50" charset="-128"/>
                <a:ea typeface="Meiryo UI" panose="020B0604030504040204" pitchFamily="50" charset="-128"/>
              </a:rPr>
              <a:t>IT</a:t>
            </a:r>
            <a:r>
              <a:rPr lang="ja-JP" altLang="en-US" sz="1050" dirty="0">
                <a:latin typeface="Meiryo UI" panose="020B0604030504040204" pitchFamily="50" charset="-128"/>
                <a:ea typeface="Meiryo UI" panose="020B0604030504040204" pitchFamily="50" charset="-128"/>
              </a:rPr>
              <a:t>を活用した利便性向上の工夫</a:t>
            </a:r>
          </a:p>
          <a:p>
            <a:pPr algn="just"/>
            <a:endParaRPr lang="en-US" altLang="ja-JP" sz="1050" b="1" dirty="0">
              <a:latin typeface="Meiryo UI" panose="020B0604030504040204" pitchFamily="50" charset="-128"/>
              <a:ea typeface="Meiryo UI" panose="020B0604030504040204" pitchFamily="50" charset="-128"/>
            </a:endParaRPr>
          </a:p>
        </p:txBody>
      </p:sp>
      <p:sp>
        <p:nvSpPr>
          <p:cNvPr id="9" name="テキスト ボックス 8">
            <a:extLst>
              <a:ext uri="{FF2B5EF4-FFF2-40B4-BE49-F238E27FC236}">
                <a16:creationId xmlns:a16="http://schemas.microsoft.com/office/drawing/2014/main" id="{003E9AE2-95D9-2B00-BD3F-18821916B7B4}"/>
              </a:ext>
            </a:extLst>
          </p:cNvPr>
          <p:cNvSpPr txBox="1"/>
          <p:nvPr/>
        </p:nvSpPr>
        <p:spPr>
          <a:xfrm>
            <a:off x="1704129" y="3760221"/>
            <a:ext cx="7852544" cy="1061829"/>
          </a:xfrm>
          <a:prstGeom prst="rect">
            <a:avLst/>
          </a:prstGeom>
          <a:noFill/>
        </p:spPr>
        <p:txBody>
          <a:bodyPr wrap="square" rtlCol="0">
            <a:spAutoFit/>
          </a:bodyPr>
          <a:lstStyle/>
          <a:p>
            <a:pPr algn="just"/>
            <a:r>
              <a:rPr lang="en-US" altLang="ja-JP" sz="1050" b="1" dirty="0">
                <a:latin typeface="Meiryo UI" panose="020B0604030504040204" pitchFamily="50" charset="-128"/>
                <a:ea typeface="Meiryo UI" panose="020B0604030504040204" pitchFamily="50" charset="-128"/>
              </a:rPr>
              <a:t>【</a:t>
            </a:r>
            <a:r>
              <a:rPr lang="ja-JP" altLang="en-US" sz="1050" b="1" dirty="0">
                <a:latin typeface="Meiryo UI" panose="020B0604030504040204" pitchFamily="50" charset="-128"/>
                <a:ea typeface="Meiryo UI" panose="020B0604030504040204" pitchFamily="50" charset="-128"/>
              </a:rPr>
              <a:t>事業の持続、発展に向けた行政による支援や民間資金活用、その他パートナーシップの関係性等がある</a:t>
            </a:r>
            <a:r>
              <a:rPr lang="en-US" altLang="ja-JP" sz="1050" b="1" dirty="0">
                <a:latin typeface="Meiryo UI" panose="020B0604030504040204" pitchFamily="50" charset="-128"/>
                <a:ea typeface="Meiryo UI" panose="020B0604030504040204" pitchFamily="50" charset="-128"/>
              </a:rPr>
              <a:t>】</a:t>
            </a:r>
          </a:p>
          <a:p>
            <a:pPr algn="just"/>
            <a:r>
              <a:rPr lang="ja-JP" altLang="en-US" sz="1050" dirty="0">
                <a:latin typeface="Meiryo UI" panose="020B0604030504040204" pitchFamily="50" charset="-128"/>
                <a:ea typeface="Meiryo UI" panose="020B0604030504040204" pitchFamily="50" charset="-128"/>
              </a:rPr>
              <a:t>記載いただきたい内容の例（この他、上記評価項目にマッチする取組等について、図や表を用いて記載してください。）</a:t>
            </a:r>
          </a:p>
          <a:p>
            <a:pPr marL="171450" indent="-171450" algn="just">
              <a:buFont typeface="Arial" panose="020B0604020202020204" pitchFamily="34" charset="0"/>
              <a:buChar char="•"/>
            </a:pPr>
            <a:r>
              <a:rPr lang="ja-JP" altLang="en-US" sz="1050" dirty="0">
                <a:latin typeface="Meiryo UI" panose="020B0604030504040204" pitchFamily="50" charset="-128"/>
                <a:ea typeface="Meiryo UI" panose="020B0604030504040204" pitchFamily="50" charset="-128"/>
              </a:rPr>
              <a:t>長期・安定した施設経営のための、行政から民間施設への継続的支援や条件緩和措置</a:t>
            </a:r>
          </a:p>
          <a:p>
            <a:pPr marL="171450" indent="-171450" algn="just">
              <a:buFont typeface="Arial" panose="020B0604020202020204" pitchFamily="34" charset="0"/>
              <a:buChar char="•"/>
            </a:pPr>
            <a:r>
              <a:rPr lang="ja-JP" altLang="en-US" sz="1050" dirty="0">
                <a:latin typeface="Meiryo UI" panose="020B0604030504040204" pitchFamily="50" charset="-128"/>
                <a:ea typeface="Meiryo UI" panose="020B0604030504040204" pitchFamily="50" charset="-128"/>
              </a:rPr>
              <a:t>または、民間による費用負担、投資事業の実施（一部独立採算型指定管理、周辺での</a:t>
            </a:r>
            <a:r>
              <a:rPr lang="en-US" altLang="ja-JP" sz="1050" dirty="0">
                <a:latin typeface="Meiryo UI" panose="020B0604030504040204" pitchFamily="50" charset="-128"/>
                <a:ea typeface="Meiryo UI" panose="020B0604030504040204" pitchFamily="50" charset="-128"/>
              </a:rPr>
              <a:t>Park-PFI</a:t>
            </a:r>
            <a:r>
              <a:rPr lang="ja-JP" altLang="en-US" sz="1050" dirty="0">
                <a:latin typeface="Meiryo UI" panose="020B0604030504040204" pitchFamily="50" charset="-128"/>
                <a:ea typeface="Meiryo UI" panose="020B0604030504040204" pitchFamily="50" charset="-128"/>
              </a:rPr>
              <a:t>の実施等）</a:t>
            </a:r>
          </a:p>
          <a:p>
            <a:pPr marL="171450" indent="-171450" algn="just">
              <a:buFont typeface="Yu Gothic" panose="020B0400000000000000" pitchFamily="50" charset="-128"/>
              <a:buChar char="※"/>
            </a:pPr>
            <a:r>
              <a:rPr lang="ja-JP" altLang="en-US" sz="1050" dirty="0">
                <a:latin typeface="Meiryo UI" panose="020B0604030504040204" pitchFamily="50" charset="-128"/>
                <a:ea typeface="Meiryo UI" panose="020B0604030504040204" pitchFamily="50" charset="-128"/>
              </a:rPr>
              <a:t>民間側で自立して持続可能な事業を成していると認められる場合は、行政の関与を無理に必要としない。</a:t>
            </a:r>
          </a:p>
          <a:p>
            <a:pPr algn="just"/>
            <a:endParaRPr lang="en-US" altLang="ja-JP" sz="1050" dirty="0">
              <a:latin typeface="Meiryo UI" panose="020B0604030504040204" pitchFamily="50" charset="-128"/>
              <a:ea typeface="Meiryo UI" panose="020B0604030504040204" pitchFamily="50" charset="-128"/>
            </a:endParaRPr>
          </a:p>
        </p:txBody>
      </p:sp>
      <p:sp>
        <p:nvSpPr>
          <p:cNvPr id="10" name="テキスト ボックス 9">
            <a:extLst>
              <a:ext uri="{FF2B5EF4-FFF2-40B4-BE49-F238E27FC236}">
                <a16:creationId xmlns:a16="http://schemas.microsoft.com/office/drawing/2014/main" id="{18BB97BA-D16B-9147-1962-FA7CD6DC9255}"/>
              </a:ext>
            </a:extLst>
          </p:cNvPr>
          <p:cNvSpPr txBox="1"/>
          <p:nvPr/>
        </p:nvSpPr>
        <p:spPr>
          <a:xfrm>
            <a:off x="1704129" y="2225030"/>
            <a:ext cx="7852544" cy="738664"/>
          </a:xfrm>
          <a:prstGeom prst="rect">
            <a:avLst/>
          </a:prstGeom>
          <a:noFill/>
        </p:spPr>
        <p:txBody>
          <a:bodyPr wrap="square" rtlCol="0">
            <a:spAutoFit/>
          </a:bodyPr>
          <a:lstStyle/>
          <a:p>
            <a:pPr algn="just"/>
            <a:r>
              <a:rPr lang="en-US" altLang="ja-JP" sz="1050" b="1" dirty="0">
                <a:latin typeface="Meiryo UI" panose="020B0604030504040204" pitchFamily="50" charset="-128"/>
                <a:ea typeface="Meiryo UI" panose="020B0604030504040204" pitchFamily="50" charset="-128"/>
              </a:rPr>
              <a:t>【</a:t>
            </a:r>
            <a:r>
              <a:rPr lang="ja-JP" altLang="en-US" sz="1050" b="1" dirty="0">
                <a:latin typeface="Meiryo UI" panose="020B0604030504040204" pitchFamily="50" charset="-128"/>
                <a:ea typeface="Meiryo UI" panose="020B0604030504040204" pitchFamily="50" charset="-128"/>
              </a:rPr>
              <a:t>不動産価値上昇・投資誘発の発現や、その他エリア価値向上に資する変化が認められる</a:t>
            </a:r>
            <a:r>
              <a:rPr lang="en-US" altLang="ja-JP" sz="1050" b="1" dirty="0">
                <a:latin typeface="Meiryo UI" panose="020B0604030504040204" pitchFamily="50" charset="-128"/>
                <a:ea typeface="Meiryo UI" panose="020B0604030504040204" pitchFamily="50" charset="-128"/>
              </a:rPr>
              <a:t>】</a:t>
            </a:r>
          </a:p>
          <a:p>
            <a:pPr algn="just"/>
            <a:r>
              <a:rPr lang="ja-JP" altLang="en-US" sz="1050" dirty="0">
                <a:latin typeface="Meiryo UI" panose="020B0604030504040204" pitchFamily="50" charset="-128"/>
                <a:ea typeface="Meiryo UI" panose="020B0604030504040204" pitchFamily="50" charset="-128"/>
              </a:rPr>
              <a:t>記載いただきたい内容の例（この他、上記評価項目にマッチする取組等について、図や表を用いて記載してください。）</a:t>
            </a:r>
          </a:p>
          <a:p>
            <a:pPr marL="171450" indent="-171450" algn="just">
              <a:buFont typeface="Arial" panose="020B0604020202020204" pitchFamily="34" charset="0"/>
              <a:buChar char="•"/>
            </a:pPr>
            <a:r>
              <a:rPr lang="ja-JP" altLang="en-US" sz="1050" dirty="0">
                <a:latin typeface="Meiryo UI" panose="020B0604030504040204" pitchFamily="50" charset="-128"/>
                <a:ea typeface="Meiryo UI" panose="020B0604030504040204" pitchFamily="50" charset="-128"/>
              </a:rPr>
              <a:t>施設整備に伴う周辺開発・投資の発現</a:t>
            </a:r>
          </a:p>
          <a:p>
            <a:pPr marL="171450" indent="-171450" algn="just">
              <a:buFont typeface="Arial" panose="020B0604020202020204" pitchFamily="34" charset="0"/>
              <a:buChar char="•"/>
            </a:pPr>
            <a:r>
              <a:rPr lang="ja-JP" altLang="en-US" sz="1050" dirty="0">
                <a:latin typeface="Meiryo UI" panose="020B0604030504040204" pitchFamily="50" charset="-128"/>
                <a:ea typeface="Meiryo UI" panose="020B0604030504040204" pitchFamily="50" charset="-128"/>
              </a:rPr>
              <a:t>その他、エリア価値向上に資する変化</a:t>
            </a:r>
            <a:endParaRPr lang="en-US" altLang="ja-JP" sz="1050" b="1" dirty="0">
              <a:latin typeface="Meiryo UI" panose="020B0604030504040204" pitchFamily="50" charset="-128"/>
              <a:ea typeface="Meiryo UI" panose="020B0604030504040204" pitchFamily="50" charset="-128"/>
            </a:endParaRPr>
          </a:p>
        </p:txBody>
      </p:sp>
      <p:sp>
        <p:nvSpPr>
          <p:cNvPr id="12" name="テキスト ボックス 11">
            <a:extLst>
              <a:ext uri="{FF2B5EF4-FFF2-40B4-BE49-F238E27FC236}">
                <a16:creationId xmlns:a16="http://schemas.microsoft.com/office/drawing/2014/main" id="{2D2D78B3-C342-FACF-1DC7-B6850FCC01F8}"/>
              </a:ext>
            </a:extLst>
          </p:cNvPr>
          <p:cNvSpPr txBox="1"/>
          <p:nvPr/>
        </p:nvSpPr>
        <p:spPr>
          <a:xfrm>
            <a:off x="1704129" y="5205734"/>
            <a:ext cx="7852544" cy="1223412"/>
          </a:xfrm>
          <a:prstGeom prst="rect">
            <a:avLst/>
          </a:prstGeom>
          <a:noFill/>
        </p:spPr>
        <p:txBody>
          <a:bodyPr wrap="square" rtlCol="0">
            <a:spAutoFit/>
          </a:bodyPr>
          <a:lstStyle/>
          <a:p>
            <a:pPr algn="just"/>
            <a:r>
              <a:rPr lang="en-US" altLang="ja-JP" sz="1050" b="1" dirty="0">
                <a:latin typeface="Meiryo UI" panose="020B0604030504040204" pitchFamily="50" charset="-128"/>
                <a:ea typeface="Meiryo UI" panose="020B0604030504040204" pitchFamily="50" charset="-128"/>
              </a:rPr>
              <a:t>【</a:t>
            </a:r>
            <a:r>
              <a:rPr lang="ja-JP" altLang="en-US" sz="1050" b="1" dirty="0">
                <a:latin typeface="Meiryo UI" panose="020B0604030504040204" pitchFamily="50" charset="-128"/>
                <a:ea typeface="Meiryo UI" panose="020B0604030504040204" pitchFamily="50" charset="-128"/>
              </a:rPr>
              <a:t>長期事業を見据えた将来対応力を備えている</a:t>
            </a:r>
            <a:r>
              <a:rPr lang="en-US" altLang="ja-JP" sz="1050" b="1" dirty="0">
                <a:latin typeface="Meiryo UI" panose="020B0604030504040204" pitchFamily="50" charset="-128"/>
                <a:ea typeface="Meiryo UI" panose="020B0604030504040204" pitchFamily="50" charset="-128"/>
              </a:rPr>
              <a:t>】</a:t>
            </a:r>
          </a:p>
          <a:p>
            <a:pPr algn="just"/>
            <a:r>
              <a:rPr lang="ja-JP" altLang="en-US" sz="1050" dirty="0">
                <a:latin typeface="Meiryo UI" panose="020B0604030504040204" pitchFamily="50" charset="-128"/>
                <a:ea typeface="Meiryo UI" panose="020B0604030504040204" pitchFamily="50" charset="-128"/>
              </a:rPr>
              <a:t>記載いただきたい内容の例（この他、上記評価項目にマッチする取組等について、図や表を用いて記載してください。）</a:t>
            </a:r>
          </a:p>
          <a:p>
            <a:pPr marL="171450" indent="-171450" algn="just">
              <a:buFont typeface="Arial" panose="020B0604020202020204" pitchFamily="34" charset="0"/>
              <a:buChar char="•"/>
            </a:pPr>
            <a:r>
              <a:rPr lang="ja-JP" altLang="en-US" sz="1050" dirty="0">
                <a:latin typeface="Meiryo UI" panose="020B0604030504040204" pitchFamily="50" charset="-128"/>
                <a:ea typeface="Meiryo UI" panose="020B0604030504040204" pitchFamily="50" charset="-128"/>
              </a:rPr>
              <a:t>経済・社会環境変化への備え</a:t>
            </a:r>
          </a:p>
          <a:p>
            <a:pPr marL="171450" indent="-171450" algn="just">
              <a:buFont typeface="Arial" panose="020B0604020202020204" pitchFamily="34" charset="0"/>
              <a:buChar char="•"/>
            </a:pPr>
            <a:r>
              <a:rPr lang="ja-JP" altLang="en-US" sz="1050" dirty="0">
                <a:latin typeface="Meiryo UI" panose="020B0604030504040204" pitchFamily="50" charset="-128"/>
                <a:ea typeface="Meiryo UI" panose="020B0604030504040204" pitchFamily="50" charset="-128"/>
              </a:rPr>
              <a:t>長期発展ビジョンの設定</a:t>
            </a:r>
            <a:endParaRPr lang="en-US" altLang="ja-JP" sz="1050" dirty="0">
              <a:latin typeface="Meiryo UI" panose="020B0604030504040204" pitchFamily="50" charset="-128"/>
              <a:ea typeface="Meiryo UI" panose="020B0604030504040204" pitchFamily="50" charset="-128"/>
            </a:endParaRPr>
          </a:p>
          <a:p>
            <a:pPr marL="171450" indent="-171450" algn="just">
              <a:buFont typeface="Arial" panose="020B0604020202020204" pitchFamily="34" charset="0"/>
              <a:buChar char="•"/>
            </a:pPr>
            <a:r>
              <a:rPr lang="ja-JP" altLang="en-US" sz="1050" dirty="0">
                <a:latin typeface="Meiryo UI" panose="020B0604030504040204" pitchFamily="50" charset="-128"/>
                <a:ea typeface="Meiryo UI" panose="020B0604030504040204" pitchFamily="50" charset="-128"/>
              </a:rPr>
              <a:t>プロスポーツ興行以外のコンテンツ（</a:t>
            </a:r>
            <a:r>
              <a:rPr lang="en-US" altLang="ja-JP" sz="1050" dirty="0">
                <a:latin typeface="Meiryo UI" panose="020B0604030504040204" pitchFamily="50" charset="-128"/>
                <a:ea typeface="Meiryo UI" panose="020B0604030504040204" pitchFamily="50" charset="-128"/>
              </a:rPr>
              <a:t>e</a:t>
            </a:r>
            <a:r>
              <a:rPr lang="ja-JP" altLang="en-US" sz="1050" dirty="0">
                <a:latin typeface="Meiryo UI" panose="020B0604030504040204" pitchFamily="50" charset="-128"/>
                <a:ea typeface="Meiryo UI" panose="020B0604030504040204" pitchFamily="50" charset="-128"/>
              </a:rPr>
              <a:t>スポーツやコンサート、</a:t>
            </a:r>
            <a:r>
              <a:rPr lang="en-US" altLang="ja-JP" sz="1050" dirty="0">
                <a:latin typeface="Meiryo UI" panose="020B0604030504040204" pitchFamily="50" charset="-128"/>
                <a:ea typeface="Meiryo UI" panose="020B0604030504040204" pitchFamily="50" charset="-128"/>
              </a:rPr>
              <a:t>MICE</a:t>
            </a:r>
            <a:r>
              <a:rPr lang="ja-JP" altLang="en-US" sz="1050" dirty="0">
                <a:latin typeface="Meiryo UI" panose="020B0604030504040204" pitchFamily="50" charset="-128"/>
                <a:ea typeface="Meiryo UI" panose="020B0604030504040204" pitchFamily="50" charset="-128"/>
              </a:rPr>
              <a:t>等）の一定割合の確保、維持</a:t>
            </a:r>
          </a:p>
          <a:p>
            <a:pPr marL="171450" indent="-171450" algn="just">
              <a:buFont typeface="Arial" panose="020B0604020202020204" pitchFamily="34" charset="0"/>
              <a:buChar char="•"/>
            </a:pPr>
            <a:endParaRPr lang="ja-JP" altLang="en-US" sz="1050" dirty="0">
              <a:latin typeface="Meiryo UI" panose="020B0604030504040204" pitchFamily="50" charset="-128"/>
              <a:ea typeface="Meiryo UI" panose="020B0604030504040204" pitchFamily="50" charset="-128"/>
            </a:endParaRPr>
          </a:p>
          <a:p>
            <a:pPr algn="just"/>
            <a:endParaRPr lang="ja-JP" altLang="en-US" sz="1050"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15158343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EAC0A2-100E-BC4B-503E-E09C26F67AFF}"/>
            </a:ext>
          </a:extLst>
        </p:cNvPr>
        <p:cNvGrpSpPr/>
        <p:nvPr/>
      </p:nvGrpSpPr>
      <p:grpSpPr>
        <a:xfrm>
          <a:off x="0" y="0"/>
          <a:ext cx="0" cy="0"/>
          <a:chOff x="0" y="0"/>
          <a:chExt cx="0" cy="0"/>
        </a:xfrm>
      </p:grpSpPr>
      <p:sp>
        <p:nvSpPr>
          <p:cNvPr id="9" name="正方形/長方形 8">
            <a:extLst>
              <a:ext uri="{FF2B5EF4-FFF2-40B4-BE49-F238E27FC236}">
                <a16:creationId xmlns:a16="http://schemas.microsoft.com/office/drawing/2014/main" id="{307C7FAB-875D-8DD2-780E-01F8906184ED}"/>
              </a:ext>
            </a:extLst>
          </p:cNvPr>
          <p:cNvSpPr/>
          <p:nvPr/>
        </p:nvSpPr>
        <p:spPr>
          <a:xfrm>
            <a:off x="1699049" y="705304"/>
            <a:ext cx="7974858" cy="2679736"/>
          </a:xfrm>
          <a:prstGeom prst="rect">
            <a:avLst/>
          </a:prstGeom>
          <a:solidFill>
            <a:schemeClr val="bg1">
              <a:alpha val="20000"/>
            </a:schemeClr>
          </a:solidFill>
          <a:ln>
            <a:solidFill>
              <a:srgbClr val="F5A03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sz="1463"/>
          </a:p>
        </p:txBody>
      </p:sp>
      <p:sp>
        <p:nvSpPr>
          <p:cNvPr id="10" name="正方形/長方形 9">
            <a:extLst>
              <a:ext uri="{FF2B5EF4-FFF2-40B4-BE49-F238E27FC236}">
                <a16:creationId xmlns:a16="http://schemas.microsoft.com/office/drawing/2014/main" id="{9673B8DC-B61F-7D1B-3C94-2597B62DAA50}"/>
              </a:ext>
            </a:extLst>
          </p:cNvPr>
          <p:cNvSpPr/>
          <p:nvPr/>
        </p:nvSpPr>
        <p:spPr>
          <a:xfrm>
            <a:off x="1699049" y="3429000"/>
            <a:ext cx="7974858" cy="3279459"/>
          </a:xfrm>
          <a:prstGeom prst="rect">
            <a:avLst/>
          </a:prstGeom>
          <a:solidFill>
            <a:schemeClr val="bg1">
              <a:alpha val="20000"/>
            </a:schemeClr>
          </a:solidFill>
          <a:ln>
            <a:solidFill>
              <a:srgbClr val="F5A03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sz="1463"/>
          </a:p>
        </p:txBody>
      </p:sp>
      <p:sp>
        <p:nvSpPr>
          <p:cNvPr id="2" name="正方形/長方形 1">
            <a:extLst>
              <a:ext uri="{FF2B5EF4-FFF2-40B4-BE49-F238E27FC236}">
                <a16:creationId xmlns:a16="http://schemas.microsoft.com/office/drawing/2014/main" id="{B8F7C335-68E8-546F-2F5E-BFED42C144FA}"/>
              </a:ext>
            </a:extLst>
          </p:cNvPr>
          <p:cNvSpPr/>
          <p:nvPr/>
        </p:nvSpPr>
        <p:spPr>
          <a:xfrm>
            <a:off x="0" y="99528"/>
            <a:ext cx="9906000" cy="436374"/>
          </a:xfrm>
          <a:prstGeom prst="rect">
            <a:avLst/>
          </a:prstGeom>
          <a:solidFill>
            <a:srgbClr val="F5A039">
              <a:alpha val="50000"/>
            </a:srgb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ja-JP" altLang="en-US" sz="1463"/>
          </a:p>
        </p:txBody>
      </p:sp>
      <p:sp>
        <p:nvSpPr>
          <p:cNvPr id="3" name="テキスト ボックス 2">
            <a:extLst>
              <a:ext uri="{FF2B5EF4-FFF2-40B4-BE49-F238E27FC236}">
                <a16:creationId xmlns:a16="http://schemas.microsoft.com/office/drawing/2014/main" id="{68EA57F4-1BE8-58FA-5E4C-33962FCC349A}"/>
              </a:ext>
            </a:extLst>
          </p:cNvPr>
          <p:cNvSpPr txBox="1"/>
          <p:nvPr/>
        </p:nvSpPr>
        <p:spPr>
          <a:xfrm>
            <a:off x="56606" y="149541"/>
            <a:ext cx="8501472" cy="342401"/>
          </a:xfrm>
          <a:prstGeom prst="rect">
            <a:avLst/>
          </a:prstGeom>
          <a:noFill/>
        </p:spPr>
        <p:txBody>
          <a:bodyPr wrap="square" rtlCol="0">
            <a:spAutoFit/>
          </a:bodyPr>
          <a:lstStyle/>
          <a:p>
            <a:r>
              <a:rPr lang="ja-JP" altLang="en-US" sz="1625" b="1" dirty="0">
                <a:solidFill>
                  <a:schemeClr val="tx1">
                    <a:lumMod val="85000"/>
                    <a:lumOff val="15000"/>
                  </a:schemeClr>
                </a:solidFill>
                <a:latin typeface="Meiryo UI" panose="020B0604030504040204" pitchFamily="50" charset="-128"/>
                <a:ea typeface="Meiryo UI" panose="020B0604030504040204" pitchFamily="50" charset="-128"/>
              </a:rPr>
              <a:t>（核となる「みる」スポーツ施設：〇〇〇）</a:t>
            </a:r>
          </a:p>
        </p:txBody>
      </p:sp>
      <p:sp>
        <p:nvSpPr>
          <p:cNvPr id="4" name="テキスト ボックス 3">
            <a:extLst>
              <a:ext uri="{FF2B5EF4-FFF2-40B4-BE49-F238E27FC236}">
                <a16:creationId xmlns:a16="http://schemas.microsoft.com/office/drawing/2014/main" id="{F47BE0FB-45D4-3BB7-F513-87715303CD0A}"/>
              </a:ext>
            </a:extLst>
          </p:cNvPr>
          <p:cNvSpPr txBox="1"/>
          <p:nvPr/>
        </p:nvSpPr>
        <p:spPr>
          <a:xfrm>
            <a:off x="7313623" y="99528"/>
            <a:ext cx="2592377" cy="246221"/>
          </a:xfrm>
          <a:prstGeom prst="rect">
            <a:avLst/>
          </a:prstGeom>
          <a:noFill/>
        </p:spPr>
        <p:txBody>
          <a:bodyPr wrap="none" rtlCol="0">
            <a:spAutoFit/>
          </a:bodyPr>
          <a:lstStyle/>
          <a:p>
            <a:pPr algn="r"/>
            <a:r>
              <a:rPr lang="ja-JP" altLang="en-US" sz="1000" dirty="0">
                <a:solidFill>
                  <a:schemeClr val="tx1">
                    <a:lumMod val="95000"/>
                    <a:lumOff val="5000"/>
                  </a:schemeClr>
                </a:solidFill>
                <a:latin typeface="Meiryo UI" panose="020B0604030504040204" pitchFamily="50" charset="-128"/>
                <a:ea typeface="Meiryo UI" panose="020B0604030504040204" pitchFamily="50" charset="-128"/>
              </a:rPr>
              <a:t>（様式５：評価項目を確認するための書類）</a:t>
            </a:r>
          </a:p>
        </p:txBody>
      </p:sp>
      <p:sp>
        <p:nvSpPr>
          <p:cNvPr id="6" name="正方形/長方形 5">
            <a:extLst>
              <a:ext uri="{FF2B5EF4-FFF2-40B4-BE49-F238E27FC236}">
                <a16:creationId xmlns:a16="http://schemas.microsoft.com/office/drawing/2014/main" id="{96837564-3DA1-24D7-EB28-F74E58687231}"/>
              </a:ext>
            </a:extLst>
          </p:cNvPr>
          <p:cNvSpPr/>
          <p:nvPr/>
        </p:nvSpPr>
        <p:spPr>
          <a:xfrm>
            <a:off x="181788" y="705304"/>
            <a:ext cx="217449" cy="6012000"/>
          </a:xfrm>
          <a:prstGeom prst="rect">
            <a:avLst/>
          </a:prstGeom>
          <a:solidFill>
            <a:srgbClr val="F5A039"/>
          </a:solidFill>
          <a:ln>
            <a:noFill/>
          </a:ln>
        </p:spPr>
        <p:style>
          <a:lnRef idx="2">
            <a:schemeClr val="accent1">
              <a:shade val="15000"/>
            </a:schemeClr>
          </a:lnRef>
          <a:fillRef idx="1">
            <a:schemeClr val="accent1"/>
          </a:fillRef>
          <a:effectRef idx="0">
            <a:schemeClr val="accent1"/>
          </a:effectRef>
          <a:fontRef idx="minor">
            <a:schemeClr val="lt1"/>
          </a:fontRef>
        </p:style>
        <p:txBody>
          <a:bodyPr vert="wordArtVertRtl" rtlCol="0" anchor="ctr"/>
          <a:lstStyle/>
          <a:p>
            <a:pPr algn="ctr"/>
            <a:r>
              <a:rPr lang="ja-JP" altLang="en-US" sz="1050" b="1" dirty="0">
                <a:latin typeface="Meiryo UI" panose="020B0604030504040204" pitchFamily="50" charset="-128"/>
                <a:ea typeface="Meiryo UI" panose="020B0604030504040204" pitchFamily="50" charset="-128"/>
              </a:rPr>
              <a:t>要件</a:t>
            </a:r>
            <a:r>
              <a:rPr lang="en-US" altLang="ja-JP" sz="1050" b="1" dirty="0">
                <a:latin typeface="Meiryo UI" panose="020B0604030504040204" pitchFamily="50" charset="-128"/>
                <a:ea typeface="Meiryo UI" panose="020B0604030504040204" pitchFamily="50" charset="-128"/>
              </a:rPr>
              <a:t>10</a:t>
            </a:r>
            <a:endParaRPr lang="ja-JP" altLang="en-US" sz="1050" b="1" dirty="0">
              <a:latin typeface="Meiryo UI" panose="020B0604030504040204" pitchFamily="50" charset="-128"/>
              <a:ea typeface="Meiryo UI" panose="020B0604030504040204" pitchFamily="50" charset="-128"/>
            </a:endParaRPr>
          </a:p>
        </p:txBody>
      </p:sp>
      <p:sp>
        <p:nvSpPr>
          <p:cNvPr id="7" name="正方形/長方形 6">
            <a:extLst>
              <a:ext uri="{FF2B5EF4-FFF2-40B4-BE49-F238E27FC236}">
                <a16:creationId xmlns:a16="http://schemas.microsoft.com/office/drawing/2014/main" id="{9E8C29C9-03AF-FEA1-5ACD-4E2B42087CC5}"/>
              </a:ext>
            </a:extLst>
          </p:cNvPr>
          <p:cNvSpPr/>
          <p:nvPr/>
        </p:nvSpPr>
        <p:spPr>
          <a:xfrm>
            <a:off x="449225" y="705304"/>
            <a:ext cx="1192216" cy="6003155"/>
          </a:xfrm>
          <a:prstGeom prst="rect">
            <a:avLst/>
          </a:prstGeom>
          <a:solidFill>
            <a:srgbClr val="F5A039">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1200" b="1" dirty="0">
                <a:solidFill>
                  <a:schemeClr val="tx1">
                    <a:lumMod val="85000"/>
                    <a:lumOff val="15000"/>
                  </a:schemeClr>
                </a:solidFill>
                <a:latin typeface="Meiryo UI" panose="020B0604030504040204" pitchFamily="50" charset="-128"/>
                <a:ea typeface="Meiryo UI" panose="020B0604030504040204" pitchFamily="50" charset="-128"/>
              </a:rPr>
              <a:t>社会的効果創出</a:t>
            </a:r>
            <a:r>
              <a:rPr lang="ja-JP" altLang="en-US" sz="1200" b="1" dirty="0">
                <a:solidFill>
                  <a:schemeClr val="tx1"/>
                </a:solidFill>
                <a:latin typeface="Meiryo UI" panose="020B0604030504040204" pitchFamily="50" charset="-128"/>
                <a:ea typeface="Meiryo UI" panose="020B0604030504040204" pitchFamily="50" charset="-128"/>
              </a:rPr>
              <a:t>のための取組及び効果が認められること</a:t>
            </a:r>
          </a:p>
        </p:txBody>
      </p:sp>
      <p:sp>
        <p:nvSpPr>
          <p:cNvPr id="5" name="テキスト ボックス 4">
            <a:extLst>
              <a:ext uri="{FF2B5EF4-FFF2-40B4-BE49-F238E27FC236}">
                <a16:creationId xmlns:a16="http://schemas.microsoft.com/office/drawing/2014/main" id="{199B5CE0-29D9-E0DF-15FB-940B7146569B}"/>
              </a:ext>
            </a:extLst>
          </p:cNvPr>
          <p:cNvSpPr txBox="1"/>
          <p:nvPr/>
        </p:nvSpPr>
        <p:spPr>
          <a:xfrm>
            <a:off x="1704129" y="705304"/>
            <a:ext cx="7969778" cy="1061829"/>
          </a:xfrm>
          <a:prstGeom prst="rect">
            <a:avLst/>
          </a:prstGeom>
          <a:noFill/>
        </p:spPr>
        <p:txBody>
          <a:bodyPr wrap="square" rtlCol="0">
            <a:spAutoFit/>
          </a:bodyPr>
          <a:lstStyle/>
          <a:p>
            <a:pPr algn="just"/>
            <a:r>
              <a:rPr lang="en-US" altLang="ja-JP" sz="1050" b="1" dirty="0">
                <a:latin typeface="Meiryo UI" panose="020B0604030504040204" pitchFamily="50" charset="-128"/>
                <a:ea typeface="Meiryo UI" panose="020B0604030504040204" pitchFamily="50" charset="-128"/>
              </a:rPr>
              <a:t>【</a:t>
            </a:r>
            <a:r>
              <a:rPr lang="ja-JP" altLang="en-US" sz="1050" b="1" dirty="0">
                <a:latin typeface="Meiryo UI" panose="020B0604030504040204" pitchFamily="50" charset="-128"/>
                <a:ea typeface="Meiryo UI" panose="020B0604030504040204" pitchFamily="50" charset="-128"/>
              </a:rPr>
              <a:t>ハード、ソフトの事業を通じて、社会課題・地域課題解決に貢献している</a:t>
            </a:r>
            <a:r>
              <a:rPr lang="en-US" altLang="ja-JP" sz="1050" b="1" dirty="0">
                <a:latin typeface="Meiryo UI" panose="020B0604030504040204" pitchFamily="50" charset="-128"/>
                <a:ea typeface="Meiryo UI" panose="020B0604030504040204" pitchFamily="50" charset="-128"/>
              </a:rPr>
              <a:t>】</a:t>
            </a:r>
          </a:p>
          <a:p>
            <a:pPr algn="just"/>
            <a:r>
              <a:rPr lang="ja-JP" altLang="en-US" sz="1050" dirty="0">
                <a:latin typeface="Meiryo UI" panose="020B0604030504040204" pitchFamily="50" charset="-128"/>
                <a:ea typeface="Meiryo UI" panose="020B0604030504040204" pitchFamily="50" charset="-128"/>
              </a:rPr>
              <a:t>記載いただきたい内容の例（この他、上記評価項目にマッチする取組等について、図や表を用いて記載してください。）</a:t>
            </a:r>
          </a:p>
          <a:p>
            <a:pPr marL="171450" indent="-171450" algn="just">
              <a:buFont typeface="Arial" panose="020B0604020202020204" pitchFamily="34" charset="0"/>
              <a:buChar char="•"/>
            </a:pPr>
            <a:r>
              <a:rPr lang="ja-JP" altLang="en-US" sz="1050" dirty="0">
                <a:latin typeface="Meiryo UI" panose="020B0604030504040204" pitchFamily="50" charset="-128"/>
                <a:ea typeface="Meiryo UI" panose="020B0604030504040204" pitchFamily="50" charset="-128"/>
              </a:rPr>
              <a:t>地域固有課題（健康・教育・福祉・防災等）への取組み</a:t>
            </a:r>
          </a:p>
          <a:p>
            <a:pPr marL="171450" indent="-171450" algn="just">
              <a:buFont typeface="Arial" panose="020B0604020202020204" pitchFamily="34" charset="0"/>
              <a:buChar char="•"/>
            </a:pPr>
            <a:r>
              <a:rPr lang="ja-JP" altLang="en-US" sz="1050" dirty="0">
                <a:latin typeface="Meiryo UI" panose="020B0604030504040204" pitchFamily="50" charset="-128"/>
                <a:ea typeface="Meiryo UI" panose="020B0604030504040204" pitchFamily="50" charset="-128"/>
              </a:rPr>
              <a:t>住民・地域組織の主体的、継続的関わり</a:t>
            </a:r>
          </a:p>
          <a:p>
            <a:pPr marL="171450" indent="-171450" algn="just">
              <a:buFont typeface="Arial" panose="020B0604020202020204" pitchFamily="34" charset="0"/>
              <a:buChar char="•"/>
            </a:pPr>
            <a:r>
              <a:rPr lang="ja-JP" altLang="en-US" sz="1050" dirty="0">
                <a:latin typeface="Meiryo UI" panose="020B0604030504040204" pitchFamily="50" charset="-128"/>
                <a:ea typeface="Meiryo UI" panose="020B0604030504040204" pitchFamily="50" charset="-128"/>
              </a:rPr>
              <a:t>自宅、学校や職場につづき、交流やリラックスしながら安心して過ごすことのできる「第三の居場所」機能の定着</a:t>
            </a:r>
          </a:p>
          <a:p>
            <a:pPr algn="just"/>
            <a:endParaRPr lang="en-US" altLang="ja-JP" sz="1050" b="1" dirty="0">
              <a:latin typeface="Meiryo UI" panose="020B0604030504040204" pitchFamily="50" charset="-128"/>
              <a:ea typeface="Meiryo UI" panose="020B0604030504040204" pitchFamily="50" charset="-128"/>
            </a:endParaRPr>
          </a:p>
        </p:txBody>
      </p:sp>
      <p:sp>
        <p:nvSpPr>
          <p:cNvPr id="8" name="テキスト ボックス 7">
            <a:extLst>
              <a:ext uri="{FF2B5EF4-FFF2-40B4-BE49-F238E27FC236}">
                <a16:creationId xmlns:a16="http://schemas.microsoft.com/office/drawing/2014/main" id="{AD8C88A4-3481-B1ED-982E-F30FBC774CBD}"/>
              </a:ext>
            </a:extLst>
          </p:cNvPr>
          <p:cNvSpPr txBox="1"/>
          <p:nvPr/>
        </p:nvSpPr>
        <p:spPr>
          <a:xfrm>
            <a:off x="1726154" y="3429000"/>
            <a:ext cx="7852544" cy="1061829"/>
          </a:xfrm>
          <a:prstGeom prst="rect">
            <a:avLst/>
          </a:prstGeom>
          <a:noFill/>
        </p:spPr>
        <p:txBody>
          <a:bodyPr wrap="square" rtlCol="0">
            <a:spAutoFit/>
          </a:bodyPr>
          <a:lstStyle/>
          <a:p>
            <a:pPr algn="just"/>
            <a:r>
              <a:rPr lang="en-US" altLang="ja-JP" sz="1050" b="1" dirty="0">
                <a:latin typeface="Meiryo UI" panose="020B0604030504040204" pitchFamily="50" charset="-128"/>
                <a:ea typeface="Meiryo UI" panose="020B0604030504040204" pitchFamily="50" charset="-128"/>
              </a:rPr>
              <a:t>【</a:t>
            </a:r>
            <a:r>
              <a:rPr lang="ja-JP" altLang="en-US" sz="1050" b="1" dirty="0">
                <a:latin typeface="Meiryo UI" panose="020B0604030504040204" pitchFamily="50" charset="-128"/>
                <a:ea typeface="Meiryo UI" panose="020B0604030504040204" pitchFamily="50" charset="-128"/>
              </a:rPr>
              <a:t>ハード、ソフトの事業を通じて、多様性を尊重した、インクルーシブなスポーツコンプレックスとなっている</a:t>
            </a:r>
            <a:r>
              <a:rPr lang="en-US" altLang="ja-JP" sz="1050" b="1" dirty="0">
                <a:latin typeface="Meiryo UI" panose="020B0604030504040204" pitchFamily="50" charset="-128"/>
                <a:ea typeface="Meiryo UI" panose="020B0604030504040204" pitchFamily="50" charset="-128"/>
              </a:rPr>
              <a:t>】</a:t>
            </a:r>
          </a:p>
          <a:p>
            <a:pPr algn="just"/>
            <a:r>
              <a:rPr lang="ja-JP" altLang="en-US" sz="1050" dirty="0">
                <a:latin typeface="Meiryo UI" panose="020B0604030504040204" pitchFamily="50" charset="-128"/>
                <a:ea typeface="Meiryo UI" panose="020B0604030504040204" pitchFamily="50" charset="-128"/>
              </a:rPr>
              <a:t>記載いただきたい内容の例（この他、上記評価項目にマッチする取組等について、図や表を用いて記載してください。）</a:t>
            </a:r>
          </a:p>
          <a:p>
            <a:pPr marL="171450" indent="-171450">
              <a:buFont typeface="Arial" panose="020B0604020202020204" pitchFamily="34" charset="0"/>
              <a:buChar char="•"/>
            </a:pPr>
            <a:r>
              <a:rPr lang="ja-JP" altLang="en-US" sz="1050" dirty="0">
                <a:latin typeface="Meiryo UI" panose="020B0604030504040204" pitchFamily="50" charset="-128"/>
                <a:ea typeface="Meiryo UI" panose="020B0604030504040204" pitchFamily="50" charset="-128"/>
              </a:rPr>
              <a:t>特定の人や層を排除しない施設設備・機能</a:t>
            </a:r>
          </a:p>
          <a:p>
            <a:pPr marL="171450" indent="-171450">
              <a:buFont typeface="Arial" panose="020B0604020202020204" pitchFamily="34" charset="0"/>
              <a:buChar char="•"/>
            </a:pPr>
            <a:r>
              <a:rPr lang="ja-JP" altLang="en-US" sz="1050" dirty="0">
                <a:latin typeface="Meiryo UI" panose="020B0604030504040204" pitchFamily="50" charset="-128"/>
                <a:ea typeface="Meiryo UI" panose="020B0604030504040204" pitchFamily="50" charset="-128"/>
              </a:rPr>
              <a:t>あらゆる人の来訪機会を創出するソフト事業の企画、運営</a:t>
            </a:r>
          </a:p>
          <a:p>
            <a:pPr marL="171450" indent="-171450">
              <a:buFont typeface="Arial" panose="020B0604020202020204" pitchFamily="34" charset="0"/>
              <a:buChar char="•"/>
            </a:pPr>
            <a:r>
              <a:rPr lang="ja-JP" altLang="en-US" sz="1050" dirty="0">
                <a:latin typeface="Meiryo UI" panose="020B0604030504040204" pitchFamily="50" charset="-128"/>
                <a:ea typeface="Meiryo UI" panose="020B0604030504040204" pitchFamily="50" charset="-128"/>
              </a:rPr>
              <a:t>エリア内において、個人が尊重され、参画・活躍できる仕組み</a:t>
            </a:r>
          </a:p>
          <a:p>
            <a:endParaRPr kumimoji="1" lang="ja-JP" altLang="en-US" sz="1100"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846926702"/>
      </p:ext>
    </p:extLst>
  </p:cSld>
  <p:clrMapOvr>
    <a:masterClrMapping/>
  </p:clrMapOvr>
  <p:extLst>
    <p:ext uri="{6950BFC3-D8DA-4A85-94F7-54DA5524770B}">
      <p188:commentRel xmlns:p188="http://schemas.microsoft.com/office/powerpoint/2018/8/main" r:id="rId3"/>
    </p:ext>
  </p:extLst>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テーマ">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2031</Words>
  <Application>Microsoft Office PowerPoint</Application>
  <PresentationFormat>A4 210 x 297 mm</PresentationFormat>
  <Paragraphs>137</Paragraphs>
  <Slides>10</Slides>
  <Notes>10</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10</vt:i4>
      </vt:variant>
    </vt:vector>
  </HeadingPairs>
  <TitlesOfParts>
    <vt:vector size="17" baseType="lpstr">
      <vt:lpstr>Meiryo UI</vt:lpstr>
      <vt:lpstr>Yu Gothic</vt:lpstr>
      <vt:lpstr>Yu Gothic</vt:lpstr>
      <vt:lpstr>Aptos</vt:lpstr>
      <vt:lpstr>Aptos Display</vt:lpstr>
      <vt:lpstr>Arial</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2026-07-13T06:40:02Z</dcterms:created>
  <dcterms:modified xsi:type="dcterms:W3CDTF">2026-08-31T12:12:15Z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d899a617-f30e-4fb8-b81c-fb6d0b94ac5b_Enabled">
    <vt:lpwstr>true</vt:lpwstr>
  </property>
  <property fmtid="{D5CDD505-2E9C-101B-9397-08002B2CF9AE}" pid="3" name="MSIP_Label_d899a617-f30e-4fb8-b81c-fb6d0b94ac5b_SetDate">
    <vt:lpwstr>2026-07-30T11:57:50Z</vt:lpwstr>
  </property>
  <property fmtid="{D5CDD505-2E9C-101B-9397-08002B2CF9AE}" pid="4" name="MSIP_Label_d899a617-f30e-4fb8-b81c-fb6d0b94ac5b_Method">
    <vt:lpwstr>Standard</vt:lpwstr>
  </property>
  <property fmtid="{D5CDD505-2E9C-101B-9397-08002B2CF9AE}" pid="5" name="MSIP_Label_d899a617-f30e-4fb8-b81c-fb6d0b94ac5b_Name">
    <vt:lpwstr>機密性2情報</vt:lpwstr>
  </property>
  <property fmtid="{D5CDD505-2E9C-101B-9397-08002B2CF9AE}" pid="6" name="MSIP_Label_d899a617-f30e-4fb8-b81c-fb6d0b94ac5b_SiteId">
    <vt:lpwstr>545810b0-36cb-4290-8926-48dbc0f9e92f</vt:lpwstr>
  </property>
  <property fmtid="{D5CDD505-2E9C-101B-9397-08002B2CF9AE}" pid="7" name="MSIP_Label_d899a617-f30e-4fb8-b81c-fb6d0b94ac5b_ActionId">
    <vt:lpwstr>fc1d352f-0966-4b00-bc1b-9749f6f6a8b3</vt:lpwstr>
  </property>
  <property fmtid="{D5CDD505-2E9C-101B-9397-08002B2CF9AE}" pid="8" name="MSIP_Label_d899a617-f30e-4fb8-b81c-fb6d0b94ac5b_ContentBits">
    <vt:lpwstr>0</vt:lpwstr>
  </property>
  <property fmtid="{D5CDD505-2E9C-101B-9397-08002B2CF9AE}" pid="9" name="MSIP_Label_d899a617-f30e-4fb8-b81c-fb6d0b94ac5b_Tag">
    <vt:lpwstr>10, 3, 0, 1</vt:lpwstr>
  </property>
</Properties>
</file>