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906000" cy="6858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5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D7017-966F-43C5-94F4-B41620FBE916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34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BC48F-4145-4D91-9A35-A79AD682C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98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DBC48F-4145-4D91-9A35-A79AD682C18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0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150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075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75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60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61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7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91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82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05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613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36E7A2-3023-4339-8AC4-053AB2865FBC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F25C09-691C-4D3F-8C92-6FE7AC6332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1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04F60F1-22B8-2BC3-8C84-D72F392D60CA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7BDA5F7-7801-F644-7DA2-9A121285027B}"/>
              </a:ext>
            </a:extLst>
          </p:cNvPr>
          <p:cNvSpPr/>
          <p:nvPr/>
        </p:nvSpPr>
        <p:spPr>
          <a:xfrm>
            <a:off x="437173" y="1575822"/>
            <a:ext cx="9031654" cy="2585323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algn="ctr"/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令和８年度スポーツ産業の成長促進事業</a:t>
            </a:r>
          </a:p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スポーツホスピタリティ推進事業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スポーツホスピタリティに関わる伴走支援</a:t>
            </a:r>
            <a:endParaRPr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エントリーシート</a:t>
            </a:r>
            <a:endParaRPr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05B3CB6-F44B-6BCC-09CB-0129B3541102}"/>
              </a:ext>
            </a:extLst>
          </p:cNvPr>
          <p:cNvSpPr txBox="1"/>
          <p:nvPr/>
        </p:nvSpPr>
        <p:spPr>
          <a:xfrm>
            <a:off x="1726309" y="5736967"/>
            <a:ext cx="6686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応募団体名：</a:t>
            </a:r>
            <a:r>
              <a:rPr kumimoji="1" lang="ja-JP" altLang="en-US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　　　　　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396612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C104C-0821-755B-3904-78FE3513F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2B1E059-D334-7A69-4092-5018BB072401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B2D059-E98E-C9AF-B866-F7069A7B62C8}"/>
              </a:ext>
            </a:extLst>
          </p:cNvPr>
          <p:cNvSpPr txBox="1"/>
          <p:nvPr/>
        </p:nvSpPr>
        <p:spPr>
          <a:xfrm>
            <a:off x="13951" y="9113"/>
            <a:ext cx="3434080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伴走支援エントリーシート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1/2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B8A4EA-6D54-F3C7-9C56-CD840DB30133}"/>
              </a:ext>
            </a:extLst>
          </p:cNvPr>
          <p:cNvSpPr txBox="1"/>
          <p:nvPr/>
        </p:nvSpPr>
        <p:spPr>
          <a:xfrm>
            <a:off x="219887" y="853364"/>
            <a:ext cx="459243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①実施体制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7269EF-62EF-DD11-D55A-BB0030224A2B}"/>
              </a:ext>
            </a:extLst>
          </p:cNvPr>
          <p:cNvSpPr txBox="1"/>
          <p:nvPr/>
        </p:nvSpPr>
        <p:spPr>
          <a:xfrm>
            <a:off x="219888" y="1238535"/>
            <a:ext cx="3087464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スポーツホスピタリティの対象とするクラブやスポーツコンテンツの名称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D9D5D23-E7F3-5F3C-48C9-3AF7C9F5FB0F}"/>
              </a:ext>
            </a:extLst>
          </p:cNvPr>
          <p:cNvSpPr txBox="1"/>
          <p:nvPr/>
        </p:nvSpPr>
        <p:spPr>
          <a:xfrm>
            <a:off x="219887" y="1803970"/>
            <a:ext cx="3087464" cy="7848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スポーツホスピタリティの実施を予定している場所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（スタジアム・アリーナ等名称及び、ベニュー内で予定している具体的なスペース）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FB88D21-E017-5F76-8AA8-BED1F2BD9CAD}"/>
              </a:ext>
            </a:extLst>
          </p:cNvPr>
          <p:cNvSpPr txBox="1"/>
          <p:nvPr/>
        </p:nvSpPr>
        <p:spPr>
          <a:xfrm>
            <a:off x="219887" y="2690840"/>
            <a:ext cx="3087464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スポーツホスピタリティの実施の際に、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連携を検討している団体及び、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各連携団体の役割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DF061CF-5D81-BC6E-78B0-7BDEECED67C7}"/>
              </a:ext>
            </a:extLst>
          </p:cNvPr>
          <p:cNvSpPr/>
          <p:nvPr/>
        </p:nvSpPr>
        <p:spPr>
          <a:xfrm>
            <a:off x="3386483" y="1238535"/>
            <a:ext cx="6197130" cy="46166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FC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●●（サッカー・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J1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F26FE40-CEF0-45FA-FA5C-7079DBE2306F}"/>
              </a:ext>
            </a:extLst>
          </p:cNvPr>
          <p:cNvSpPr txBox="1"/>
          <p:nvPr/>
        </p:nvSpPr>
        <p:spPr>
          <a:xfrm>
            <a:off x="70417" y="506949"/>
            <a:ext cx="9267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記入例部分はご確認後は削除の上で、貴団体の情報を記載ください。各欄のサイズ等は、記載内容に応じて追加・拡大頂いて構いません。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AC9EA0-FDE4-F183-8810-A8C8AC87E614}"/>
              </a:ext>
            </a:extLst>
          </p:cNvPr>
          <p:cNvSpPr/>
          <p:nvPr/>
        </p:nvSpPr>
        <p:spPr>
          <a:xfrm>
            <a:off x="3386483" y="1803405"/>
            <a:ext cx="6197130" cy="78483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（例１）ホームスタジアムである●●スタジアム内の会議室、スタジアム周辺にテントを設置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）ホームスタジアムである●●スタジアム内の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VIP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ルームである□□及び、○○ラウンジを使用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2026F18-3620-BA8A-4A9D-32261BCD18C8}"/>
              </a:ext>
            </a:extLst>
          </p:cNvPr>
          <p:cNvSpPr/>
          <p:nvPr/>
        </p:nvSpPr>
        <p:spPr>
          <a:xfrm>
            <a:off x="3386483" y="2678461"/>
            <a:ext cx="6197130" cy="84337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●（株）◇◇◇　：飲食ケータリング及びサービススタッフ手配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●（株）◆◆◆　：ホスピタリティチケットの販売代理店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●□□□（株）　：ラウンジやエントランスの装飾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BBF4214-80CD-576C-6E0C-923454564AE5}"/>
              </a:ext>
            </a:extLst>
          </p:cNvPr>
          <p:cNvSpPr txBox="1"/>
          <p:nvPr/>
        </p:nvSpPr>
        <p:spPr>
          <a:xfrm>
            <a:off x="214806" y="3708829"/>
            <a:ext cx="459243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②対象とする試合等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8A8EEBE-9BDC-FE8E-E5B8-ECF437688376}"/>
              </a:ext>
            </a:extLst>
          </p:cNvPr>
          <p:cNvSpPr txBox="1"/>
          <p:nvPr/>
        </p:nvSpPr>
        <p:spPr>
          <a:xfrm>
            <a:off x="214806" y="4088616"/>
            <a:ext cx="3087463" cy="27699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実施予定日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7483DB5-DBE2-FE68-DCB0-DDEE2B585627}"/>
              </a:ext>
            </a:extLst>
          </p:cNvPr>
          <p:cNvSpPr txBox="1"/>
          <p:nvPr/>
        </p:nvSpPr>
        <p:spPr>
          <a:xfrm>
            <a:off x="214806" y="4426572"/>
            <a:ext cx="3087462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ホスピタリティ実施対象となる試合・イベントについて（試合種別・名称／対戦チーム等）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DCF19D9-09CC-B9A1-0B88-05B7C43196F5}"/>
              </a:ext>
            </a:extLst>
          </p:cNvPr>
          <p:cNvSpPr/>
          <p:nvPr/>
        </p:nvSpPr>
        <p:spPr>
          <a:xfrm>
            <a:off x="3386483" y="4088616"/>
            <a:ext cx="6197130" cy="277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】2027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月中旬～下旬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40A222E-2900-6894-41F2-EFA95866F72B}"/>
              </a:ext>
            </a:extLst>
          </p:cNvPr>
          <p:cNvSpPr/>
          <p:nvPr/>
        </p:nvSpPr>
        <p:spPr>
          <a:xfrm>
            <a:off x="3386483" y="4423549"/>
            <a:ext cx="6197130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・□□カップの決勝戦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・●●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FC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との対戦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1C49A4B-14BF-8C03-845B-097AAE9417AF}"/>
              </a:ext>
            </a:extLst>
          </p:cNvPr>
          <p:cNvSpPr txBox="1"/>
          <p:nvPr/>
        </p:nvSpPr>
        <p:spPr>
          <a:xfrm>
            <a:off x="225043" y="5285646"/>
            <a:ext cx="4582197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③想定している販売ターゲット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883EF67-DD8A-F14E-DD67-BEC348F05F0F}"/>
              </a:ext>
            </a:extLst>
          </p:cNvPr>
          <p:cNvSpPr txBox="1"/>
          <p:nvPr/>
        </p:nvSpPr>
        <p:spPr>
          <a:xfrm>
            <a:off x="214805" y="5684932"/>
            <a:ext cx="3087461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想定している販売ターゲット像</a:t>
            </a: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（当該スポーツコンテンツとの関係／性年代／居住エリア／その他ターゲット特性等）</a:t>
            </a:r>
          </a:p>
          <a:p>
            <a:endParaRPr kumimoji="1"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9E9C7E2-AACC-CB5E-B833-F3D54DD0C045}"/>
              </a:ext>
            </a:extLst>
          </p:cNvPr>
          <p:cNvSpPr/>
          <p:nvPr/>
        </p:nvSpPr>
        <p:spPr>
          <a:xfrm>
            <a:off x="3386483" y="5691868"/>
            <a:ext cx="6197130" cy="82406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・ホームタウン地域周辺のコアファン層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代～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代のファミリー層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105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2FE529-3504-2457-9403-FA04CACEB4AF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F56405-8121-4905-1ADD-60E6B95A1BFC}"/>
              </a:ext>
            </a:extLst>
          </p:cNvPr>
          <p:cNvSpPr txBox="1"/>
          <p:nvPr/>
        </p:nvSpPr>
        <p:spPr>
          <a:xfrm>
            <a:off x="13951" y="9113"/>
            <a:ext cx="3434080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伴走支援エントリーシート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2/2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4E55ED-63F4-CE10-B931-96A97115F4B9}"/>
              </a:ext>
            </a:extLst>
          </p:cNvPr>
          <p:cNvSpPr txBox="1"/>
          <p:nvPr/>
        </p:nvSpPr>
        <p:spPr>
          <a:xfrm>
            <a:off x="209454" y="1142846"/>
            <a:ext cx="2313937" cy="17543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スポーツホスピタリティサービスに活用できそうなチームアセットや地域資源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014047-89DA-6103-7FFB-53EBD68E3FF5}"/>
              </a:ext>
            </a:extLst>
          </p:cNvPr>
          <p:cNvSpPr txBox="1"/>
          <p:nvPr/>
        </p:nvSpPr>
        <p:spPr>
          <a:xfrm>
            <a:off x="209453" y="2968606"/>
            <a:ext cx="2313937" cy="230832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現時点で想定しているスポーツホスピタリティサービスの内容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A0329F0-BCBE-CB22-EC02-A5FE3BD0C0F1}"/>
              </a:ext>
            </a:extLst>
          </p:cNvPr>
          <p:cNvSpPr/>
          <p:nvPr/>
        </p:nvSpPr>
        <p:spPr>
          <a:xfrm>
            <a:off x="2629088" y="1130927"/>
            <a:ext cx="6972112" cy="175432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●当クラブでは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OB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選手が積極的にファンサービスやホームタウン活動に取り組んでいるため、ホスピタリティ実施の際も、ゲスト出演してもらい、グリーティングやゲーム参加等が可能。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●ホームスタジアム内の通常の観戦では立ち入れない□□、○○エリアへのご案内も含めた特別スタジアムツアーも検討可能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●リーグでの優勝回数も多く、優勝杯や当時のチームのサイン入りユニフォームなどを所蔵しており、展示物としての活用も可能。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●地域の酒造組合と連携し、□□、○○等の希少種を含めたお酒の提供も可能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●地域の名物である、□□や○○を活かした食事メニューの提供が可能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●地域名産の□□をホスピタリティゲストへのギフトに活用可能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42761B-4D95-5BF4-4A3C-DA945D5EEF3C}"/>
              </a:ext>
            </a:extLst>
          </p:cNvPr>
          <p:cNvSpPr/>
          <p:nvPr/>
        </p:nvSpPr>
        <p:spPr>
          <a:xfrm>
            <a:off x="2629088" y="2961504"/>
            <a:ext cx="6972112" cy="230832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●希望者は、試合の○時間前に行う特別スタジアムツアーへ参加可能。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●試合前に、□□ラウンジで、地域名産を活かした食事・ドリンクを提供。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●ラウンジでは、過去の試合映像の放映や、優勝杯・写真を展示。</a:t>
            </a:r>
            <a:r>
              <a:rPr kumimoji="1" lang="en-US" altLang="ja-JP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OB</a:t>
            </a:r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選手もグリーティングや記念撮影等でゲストと交流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●ラウンジはハーフタイムも、フリードリンクを利用可能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●入場から○○ラウンジ、ラウンジから観戦席へはホスピタリティゲストの専用動線を用意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bg1">
                    <a:lumMod val="6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●お帰り時には、地域名産の○○を、選手サイン入りで提供</a:t>
            </a:r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1370A36-D3F4-DB70-5230-F1303FA8F5C6}"/>
              </a:ext>
            </a:extLst>
          </p:cNvPr>
          <p:cNvSpPr txBox="1"/>
          <p:nvPr/>
        </p:nvSpPr>
        <p:spPr>
          <a:xfrm>
            <a:off x="70417" y="445401"/>
            <a:ext cx="9267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2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記入例部分はご確認後は削除の上で、貴団体の情報を記載ください。各欄のサイズ等は、記載内容に応じて追加・拡大頂いて構いません。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0736C33-EC4D-9EE5-D356-6F83940BFB98}"/>
              </a:ext>
            </a:extLst>
          </p:cNvPr>
          <p:cNvSpPr txBox="1"/>
          <p:nvPr/>
        </p:nvSpPr>
        <p:spPr>
          <a:xfrm>
            <a:off x="214801" y="770484"/>
            <a:ext cx="459243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④予定しているスポーツホスピタリティの内容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0EC6DB8-2565-1512-0E0B-791446BF4ACB}"/>
              </a:ext>
            </a:extLst>
          </p:cNvPr>
          <p:cNvSpPr txBox="1"/>
          <p:nvPr/>
        </p:nvSpPr>
        <p:spPr>
          <a:xfrm>
            <a:off x="209453" y="5358846"/>
            <a:ext cx="4592434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⓹伴走支援における、アドバイス希望内容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5A07411-8148-EF17-9532-D9D8CE3438D0}"/>
              </a:ext>
            </a:extLst>
          </p:cNvPr>
          <p:cNvSpPr txBox="1"/>
          <p:nvPr/>
        </p:nvSpPr>
        <p:spPr>
          <a:xfrm>
            <a:off x="209453" y="5729103"/>
            <a:ext cx="2313936" cy="10156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伴走支援者となる有識者・知見者に期待する助言内容等について、ご自由に記載ください</a:t>
            </a: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12C2180-D513-B37B-D6FE-93F3FA62903F}"/>
              </a:ext>
            </a:extLst>
          </p:cNvPr>
          <p:cNvSpPr/>
          <p:nvPr/>
        </p:nvSpPr>
        <p:spPr>
          <a:xfrm>
            <a:off x="2629088" y="5717907"/>
            <a:ext cx="6972112" cy="106182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100" dirty="0">
              <a:solidFill>
                <a:schemeClr val="bg1">
                  <a:lumMod val="6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926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678</Words>
  <Application>Microsoft Office PowerPoint</Application>
  <PresentationFormat>A4 210 x 297 mm</PresentationFormat>
  <Paragraphs>75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文部科学省</dc:creator>
  <cp:lastModifiedBy>中村文香</cp:lastModifiedBy>
  <cp:revision>7</cp:revision>
  <cp:lastPrinted>2026-06-30T03:01:45Z</cp:lastPrinted>
  <dcterms:created xsi:type="dcterms:W3CDTF">2026-06-27T09:53:50Z</dcterms:created>
  <dcterms:modified xsi:type="dcterms:W3CDTF">2026-07-07T08:41:42Z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99a617-f30e-4fb8-b81c-fb6d0b94ac5b_Enabled">
    <vt:lpwstr>true</vt:lpwstr>
  </property>
  <property fmtid="{D5CDD505-2E9C-101B-9397-08002B2CF9AE}" pid="3" name="MSIP_Label_d899a617-f30e-4fb8-b81c-fb6d0b94ac5b_SetDate">
    <vt:lpwstr>2026-07-07T08:40:29Z</vt:lpwstr>
  </property>
  <property fmtid="{D5CDD505-2E9C-101B-9397-08002B2CF9AE}" pid="4" name="MSIP_Label_d899a617-f30e-4fb8-b81c-fb6d0b94ac5b_Method">
    <vt:lpwstr>Standard</vt:lpwstr>
  </property>
  <property fmtid="{D5CDD505-2E9C-101B-9397-08002B2CF9AE}" pid="5" name="MSIP_Label_d899a617-f30e-4fb8-b81c-fb6d0b94ac5b_Name">
    <vt:lpwstr>機密性2情報</vt:lpwstr>
  </property>
  <property fmtid="{D5CDD505-2E9C-101B-9397-08002B2CF9AE}" pid="6" name="MSIP_Label_d899a617-f30e-4fb8-b81c-fb6d0b94ac5b_SiteId">
    <vt:lpwstr>545810b0-36cb-4290-8926-48dbc0f9e92f</vt:lpwstr>
  </property>
  <property fmtid="{D5CDD505-2E9C-101B-9397-08002B2CF9AE}" pid="7" name="MSIP_Label_d899a617-f30e-4fb8-b81c-fb6d0b94ac5b_ActionId">
    <vt:lpwstr>2c6d7748-697a-4466-803d-9ae877f2c127</vt:lpwstr>
  </property>
  <property fmtid="{D5CDD505-2E9C-101B-9397-08002B2CF9AE}" pid="8" name="MSIP_Label_d899a617-f30e-4fb8-b81c-fb6d0b94ac5b_ContentBits">
    <vt:lpwstr>0</vt:lpwstr>
  </property>
  <property fmtid="{D5CDD505-2E9C-101B-9397-08002B2CF9AE}" pid="9" name="MSIP_Label_d899a617-f30e-4fb8-b81c-fb6d0b94ac5b_Tag">
    <vt:lpwstr>10, 3, 0, 1</vt:lpwstr>
  </property>
</Properties>
</file>