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70" r:id="rId2"/>
    <p:sldId id="271" r:id="rId3"/>
  </p:sldIdLst>
  <p:sldSz cx="9906000" cy="6858000" type="A4"/>
  <p:notesSz cx="6807200" cy="9939338"/>
  <p:defaultTextStyle>
    <a:defPPr>
      <a:defRPr lang="ja-JP"/>
    </a:defPPr>
    <a:lvl1pPr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E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34578" autoAdjust="0"/>
    <p:restoredTop sz="86388" autoAdjust="0"/>
  </p:normalViewPr>
  <p:slideViewPr>
    <p:cSldViewPr>
      <p:cViewPr varScale="1">
        <p:scale>
          <a:sx n="107" d="100"/>
          <a:sy n="107" d="100"/>
        </p:scale>
        <p:origin x="2082" y="102"/>
      </p:cViewPr>
      <p:guideLst>
        <p:guide orient="horz" pos="2160"/>
        <p:guide pos="31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>
            <a:extLst>
              <a:ext uri="{FF2B5EF4-FFF2-40B4-BE49-F238E27FC236}">
                <a16:creationId xmlns:a16="http://schemas.microsoft.com/office/drawing/2014/main" id="{DF36C34E-9B2B-99CA-80C8-B0D9FB38BB08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50263" cy="496888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2226" tIns="46113" rIns="92226" bIns="46113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683" name="Rectangle 3">
            <a:extLst>
              <a:ext uri="{FF2B5EF4-FFF2-40B4-BE49-F238E27FC236}">
                <a16:creationId xmlns:a16="http://schemas.microsoft.com/office/drawing/2014/main" id="{1CF5B064-2A7C-97EB-4076-7DD9A0FF718D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55349" y="0"/>
            <a:ext cx="2950263" cy="496888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2226" tIns="46113" rIns="92226" bIns="46113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6750C593-1618-F533-8EF5-1076E6C15773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09613" y="744538"/>
            <a:ext cx="5387975" cy="372903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71685" name="Rectangle 5">
            <a:extLst>
              <a:ext uri="{FF2B5EF4-FFF2-40B4-BE49-F238E27FC236}">
                <a16:creationId xmlns:a16="http://schemas.microsoft.com/office/drawing/2014/main" id="{D77B999A-6687-757E-BCDA-866EBF66B131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609" y="4721226"/>
            <a:ext cx="5447983" cy="44735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2226" tIns="46113" rIns="92226" bIns="4611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71686" name="Rectangle 6">
            <a:extLst>
              <a:ext uri="{FF2B5EF4-FFF2-40B4-BE49-F238E27FC236}">
                <a16:creationId xmlns:a16="http://schemas.microsoft.com/office/drawing/2014/main" id="{F6D1448A-1B08-0EC7-9332-979E6E647098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0864"/>
            <a:ext cx="2950263" cy="49688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2226" tIns="46113" rIns="92226" bIns="46113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687" name="Rectangle 7">
            <a:extLst>
              <a:ext uri="{FF2B5EF4-FFF2-40B4-BE49-F238E27FC236}">
                <a16:creationId xmlns:a16="http://schemas.microsoft.com/office/drawing/2014/main" id="{9ED5BC91-AEA3-B7E2-1583-86D0FE85858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5349" y="9440864"/>
            <a:ext cx="2950263" cy="49688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2226" tIns="46113" rIns="92226" bIns="46113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CDB00370-1D30-4887-9197-7B56478F8A2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>
            <a:extLst>
              <a:ext uri="{FF2B5EF4-FFF2-40B4-BE49-F238E27FC236}">
                <a16:creationId xmlns:a16="http://schemas.microsoft.com/office/drawing/2014/main" id="{1674CB6A-2D6E-37B4-4246-955AAF4AE1F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1pPr>
            <a:lvl2pPr marL="749300" indent="-28733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2pPr>
            <a:lvl3pPr marL="1152525" indent="-23018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3pPr>
            <a:lvl4pPr marL="1612900" indent="-23018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4pPr>
            <a:lvl5pPr marL="2074863" indent="-23018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5pPr>
            <a:lvl6pPr marL="2532063" indent="-23018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6pPr>
            <a:lvl7pPr marL="2989263" indent="-23018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7pPr>
            <a:lvl8pPr marL="3446463" indent="-23018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8pPr>
            <a:lvl9pPr marL="3903663" indent="-23018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9pPr>
          </a:lstStyle>
          <a:p>
            <a:pPr>
              <a:spcBef>
                <a:spcPct val="0"/>
              </a:spcBef>
            </a:pPr>
            <a:fld id="{E08FE56B-D4DB-45D5-AC41-FE0BF51E2E07}" type="slidenum">
              <a:rPr lang="en-US" altLang="ja-JP" smtClean="0">
                <a:ea typeface="ＭＳ Ｐゴシック" panose="020B0600070205080204" pitchFamily="50" charset="-128"/>
              </a:rPr>
              <a:pPr>
                <a:spcBef>
                  <a:spcPct val="0"/>
                </a:spcBef>
              </a:pPr>
              <a:t>1</a:t>
            </a:fld>
            <a:endParaRPr lang="en-US" altLang="ja-JP">
              <a:ea typeface="ＭＳ Ｐゴシック" panose="020B0600070205080204" pitchFamily="50" charset="-128"/>
            </a:endParaRPr>
          </a:p>
        </p:txBody>
      </p:sp>
      <p:sp>
        <p:nvSpPr>
          <p:cNvPr id="4099" name="Rectangle 2">
            <a:extLst>
              <a:ext uri="{FF2B5EF4-FFF2-40B4-BE49-F238E27FC236}">
                <a16:creationId xmlns:a16="http://schemas.microsoft.com/office/drawing/2014/main" id="{3E5AD0EF-29A5-B990-4035-2ED52743F9D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00" name="Rectangle 3">
            <a:extLst>
              <a:ext uri="{FF2B5EF4-FFF2-40B4-BE49-F238E27FC236}">
                <a16:creationId xmlns:a16="http://schemas.microsoft.com/office/drawing/2014/main" id="{937CB6C4-75A0-8F82-9FBA-180307F8D79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>
            <a:extLst>
              <a:ext uri="{FF2B5EF4-FFF2-40B4-BE49-F238E27FC236}">
                <a16:creationId xmlns:a16="http://schemas.microsoft.com/office/drawing/2014/main" id="{0A9506AB-58C6-BE6B-7A08-46BD2F0162C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1pPr>
            <a:lvl2pPr marL="749300" indent="-28733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2pPr>
            <a:lvl3pPr marL="1152525" indent="-23018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3pPr>
            <a:lvl4pPr marL="1612900" indent="-23018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4pPr>
            <a:lvl5pPr marL="2074863" indent="-23018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5pPr>
            <a:lvl6pPr marL="2532063" indent="-23018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6pPr>
            <a:lvl7pPr marL="2989263" indent="-23018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7pPr>
            <a:lvl8pPr marL="3446463" indent="-23018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8pPr>
            <a:lvl9pPr marL="3903663" indent="-23018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9pPr>
          </a:lstStyle>
          <a:p>
            <a:pPr>
              <a:spcBef>
                <a:spcPct val="0"/>
              </a:spcBef>
            </a:pPr>
            <a:fld id="{80B35DF6-411E-4792-A636-E7AE6376F4AD}" type="slidenum">
              <a:rPr lang="en-US" altLang="ja-JP" smtClean="0">
                <a:ea typeface="ＭＳ Ｐゴシック" panose="020B0600070205080204" pitchFamily="50" charset="-128"/>
              </a:rPr>
              <a:pPr>
                <a:spcBef>
                  <a:spcPct val="0"/>
                </a:spcBef>
              </a:pPr>
              <a:t>2</a:t>
            </a:fld>
            <a:endParaRPr lang="en-US" altLang="ja-JP">
              <a:ea typeface="ＭＳ Ｐゴシック" panose="020B0600070205080204" pitchFamily="50" charset="-128"/>
            </a:endParaRPr>
          </a:p>
        </p:txBody>
      </p:sp>
      <p:sp>
        <p:nvSpPr>
          <p:cNvPr id="6147" name="Rectangle 2">
            <a:extLst>
              <a:ext uri="{FF2B5EF4-FFF2-40B4-BE49-F238E27FC236}">
                <a16:creationId xmlns:a16="http://schemas.microsoft.com/office/drawing/2014/main" id="{AFAC5EAA-C86A-B758-C8DE-746BFF3620F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8" name="Rectangle 3">
            <a:extLst>
              <a:ext uri="{FF2B5EF4-FFF2-40B4-BE49-F238E27FC236}">
                <a16:creationId xmlns:a16="http://schemas.microsoft.com/office/drawing/2014/main" id="{E781B168-B021-D9C5-6F17-E8C8A4BFC0C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742950" y="2130425"/>
            <a:ext cx="8420100" cy="1470025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5A9BDAC-1618-2525-A47E-057233C5E0A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26ACDF40-F21E-5FA0-16B0-F7359A47BF2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5932DEE9-5254-A264-32B1-184109233A9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3F756C-1590-4A6C-AE1F-2BB318709D87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1015533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9A8BFE3-7F3F-CFB0-CA1C-36826FC3126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27C00E6-8CB5-1D67-3A0F-026DD37E470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CD5D294-DE3F-F37E-E35F-A0C8758D9FB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0F06C9-E7A3-4ADE-B707-75A540126765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1062575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181850" y="274638"/>
            <a:ext cx="2228850" cy="5851525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95300" y="274638"/>
            <a:ext cx="6534150" cy="5851525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BE60A509-A15B-4C9A-E53E-D431AA46BB4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803399B7-8C4D-7439-8DCE-B8A8D233CE5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DC9784B-A2D7-6CAB-B94A-E41913C93AD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992FFA-2D71-4C39-BC6E-229E17E7D6E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0578522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ED6587BB-E905-44CF-A49F-B36CC9949FB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4259ACEE-A0C2-1132-2A66-4302E03B246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092E2C8-831D-D23D-FEF4-5EBEB801C1C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1205EE-7BD3-4B06-9F2C-8014D50A502A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2230186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82638" y="4406900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3A4376D2-2258-910A-DA95-0F550384B37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C1C8419E-01D3-BD4C-284F-C99F216D148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027916BD-6737-B35D-F3D5-916D636B5E3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93CFE1-8BBF-4F47-9038-F07421191CF7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2532930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95300" y="1600200"/>
            <a:ext cx="43815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5029200" y="1600200"/>
            <a:ext cx="43815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643389B-03DF-02BC-F62A-6ABAC1A88E3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1378FDD-C1BC-15C7-FF3F-BB5250E5818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7112CEE-9CF5-B436-1695-178B7A4550A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05CAA8-1DF9-4588-B49A-8EFE375F886A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8608013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5032375" y="1535113"/>
            <a:ext cx="437832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5032375" y="2174875"/>
            <a:ext cx="437832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DEB30032-2514-CFCA-98AD-E7F663AC779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5E344352-752C-5403-C685-E42C9486296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742612F2-ADAD-D590-E9A8-FE010975ED0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D88925-CFEE-4989-B838-1279CAE3B67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5164788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C8792249-1370-7B09-D928-E69D4D87B57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4736F588-D48A-1249-BC62-CA4199D989D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3AFD330E-42E8-ABB7-8E90-B25D6A7D725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18392A-32A1-440E-B721-37AFBCA4F9A7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4672409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B02E094F-09B8-7AD1-36BA-ED2A3E3D23A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A03EFB26-BEE7-A0C6-1BCC-9B036F79169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DDADFF15-AC45-F7B6-EB0B-80EFC4440E4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FA5978-0AD4-4591-AAC3-20FA06334FBF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7881927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138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873500" y="273050"/>
            <a:ext cx="55372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95300" y="1435100"/>
            <a:ext cx="3259138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1FBD09B-6DC1-040D-4DF1-850C55C63C8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0FF4BD6-837B-8E04-72A0-763082E4AE0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47586BB-6843-D504-D548-4DF7280DA3A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1CB506-2574-459F-9328-B9986EB98D9E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9777673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9D1C84F-FAB7-D79E-5FD9-CF04D0680BD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FA46969-157C-C5D2-5F14-CB95E555C19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A27517A-A1B6-59EC-1D3F-8DF2F8B464C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1B09BE-D034-4183-BC90-384E60E90CF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9515992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D7E8B0EA-E15C-BA21-6448-AB7BC7E425D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95300" y="274638"/>
            <a:ext cx="8915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CFC002E1-24CC-5E6B-0B77-CDEA8DAB947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95300" y="1600200"/>
            <a:ext cx="89154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F94420EC-F0FB-E5B9-B55A-D45DA89D6CF4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95300" y="6245225"/>
            <a:ext cx="23114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4180C682-8038-F3CD-E599-3A520CB97B07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84550" y="6245225"/>
            <a:ext cx="31369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571335D0-F957-C1ED-E151-365E856DA050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99300" y="6245225"/>
            <a:ext cx="23114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796C42D5-BEC9-4664-AB09-C63D6B3852D4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>
            <a:extLst>
              <a:ext uri="{FF2B5EF4-FFF2-40B4-BE49-F238E27FC236}">
                <a16:creationId xmlns:a16="http://schemas.microsoft.com/office/drawing/2014/main" id="{6820266A-B078-5638-05C9-7FAF1B1D32AA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725" y="1484313"/>
            <a:ext cx="9475788" cy="4897437"/>
          </a:xfrm>
          <a:prstGeom prst="flowChartProcess">
            <a:avLst/>
          </a:prstGeom>
          <a:solidFill>
            <a:srgbClr val="CCECFF"/>
          </a:solidFill>
          <a:ln>
            <a:noFill/>
          </a:ln>
          <a:effectLst>
            <a:outerShdw dist="53882" dir="2700000" algn="ctr" rotWithShape="0">
              <a:schemeClr val="bg2"/>
            </a:outerShdw>
          </a:effectLst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ja-JP" altLang="ja-JP" sz="1800">
              <a:latin typeface="MS UI Gothic" panose="020B0600070205080204" pitchFamily="50" charset="-128"/>
              <a:ea typeface="MS UI Gothic" panose="020B0600070205080204" pitchFamily="50" charset="-128"/>
            </a:endParaRPr>
          </a:p>
        </p:txBody>
      </p:sp>
      <p:sp>
        <p:nvSpPr>
          <p:cNvPr id="83971" name="Rectangle 3">
            <a:extLst>
              <a:ext uri="{FF2B5EF4-FFF2-40B4-BE49-F238E27FC236}">
                <a16:creationId xmlns:a16="http://schemas.microsoft.com/office/drawing/2014/main" id="{F7F92CF0-0F59-ED32-7233-D44C30FC71F5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82550" y="260350"/>
            <a:ext cx="3978275" cy="361950"/>
          </a:xfrm>
        </p:spPr>
        <p:txBody>
          <a:bodyPr/>
          <a:lstStyle/>
          <a:p>
            <a:pPr algn="l" eaLnBrk="1" hangingPunct="1">
              <a:defRPr/>
            </a:pPr>
            <a:r>
              <a:rPr lang="en-US" altLang="ja-JP" sz="2000" b="1">
                <a:effectLst>
                  <a:outerShdw blurRad="38100" dist="38100" dir="2700000" algn="tl">
                    <a:srgbClr val="C0C0C0"/>
                  </a:outerShdw>
                </a:effectLst>
                <a:latin typeface="HGｺﾞｼｯｸM" pitchFamily="49" charset="-128"/>
                <a:ea typeface="HGｺﾞｼｯｸM" pitchFamily="49" charset="-128"/>
              </a:rPr>
              <a:t>1</a:t>
            </a:r>
            <a:r>
              <a:rPr lang="ja-JP" altLang="en-US" sz="2000" b="1">
                <a:effectLst>
                  <a:outerShdw blurRad="38100" dist="38100" dir="2700000" algn="tl">
                    <a:srgbClr val="C0C0C0"/>
                  </a:outerShdw>
                </a:effectLst>
                <a:latin typeface="HGｺﾞｼｯｸM" pitchFamily="49" charset="-128"/>
                <a:ea typeface="HGｺﾞｼｯｸM" pitchFamily="49" charset="-128"/>
              </a:rPr>
              <a:t>　（大項目）○○○○･･････</a:t>
            </a:r>
          </a:p>
        </p:txBody>
      </p:sp>
      <p:sp>
        <p:nvSpPr>
          <p:cNvPr id="3076" name="Text Box 4">
            <a:extLst>
              <a:ext uri="{FF2B5EF4-FFF2-40B4-BE49-F238E27FC236}">
                <a16:creationId xmlns:a16="http://schemas.microsoft.com/office/drawing/2014/main" id="{4B8D04A6-9076-AA0A-A41B-5D2375AA33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025" y="677863"/>
            <a:ext cx="9488488" cy="369887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1800" b="1">
                <a:latin typeface="HGｺﾞｼｯｸM" panose="020B0609000000000000" pitchFamily="49" charset="-128"/>
                <a:ea typeface="HGｺﾞｼｯｸM" panose="020B0609000000000000" pitchFamily="49" charset="-128"/>
              </a:rPr>
              <a:t>1-1 </a:t>
            </a:r>
            <a:r>
              <a:rPr lang="ja-JP" altLang="en-US" sz="1800" b="1">
                <a:latin typeface="HGｺﾞｼｯｸM" panose="020B0609000000000000" pitchFamily="49" charset="-128"/>
                <a:ea typeface="HGｺﾞｼｯｸM" panose="020B0609000000000000" pitchFamily="49" charset="-128"/>
              </a:rPr>
              <a:t>（中項目）○○○○･･････</a:t>
            </a:r>
          </a:p>
        </p:txBody>
      </p:sp>
      <p:sp>
        <p:nvSpPr>
          <p:cNvPr id="3077" name="Text Box 5">
            <a:extLst>
              <a:ext uri="{FF2B5EF4-FFF2-40B4-BE49-F238E27FC236}">
                <a16:creationId xmlns:a16="http://schemas.microsoft.com/office/drawing/2014/main" id="{3158846C-8798-47A7-A7F4-139458D88FB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5725" y="1111250"/>
            <a:ext cx="39560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1800">
                <a:latin typeface="HGｺﾞｼｯｸM" panose="020B0609000000000000" pitchFamily="49" charset="-128"/>
                <a:ea typeface="HGｺﾞｼｯｸM" panose="020B0609000000000000" pitchFamily="49" charset="-128"/>
              </a:rPr>
              <a:t>1-1-1</a:t>
            </a:r>
            <a:r>
              <a:rPr lang="ja-JP" altLang="en-US" sz="1800">
                <a:latin typeface="HGｺﾞｼｯｸM" panose="020B0609000000000000" pitchFamily="49" charset="-128"/>
                <a:ea typeface="HGｺﾞｼｯｸM" panose="020B0609000000000000" pitchFamily="49" charset="-128"/>
              </a:rPr>
              <a:t>　（要求要件）○○○○･･････</a:t>
            </a:r>
          </a:p>
        </p:txBody>
      </p:sp>
      <p:sp>
        <p:nvSpPr>
          <p:cNvPr id="3078" name="Text Box 9">
            <a:extLst>
              <a:ext uri="{FF2B5EF4-FFF2-40B4-BE49-F238E27FC236}">
                <a16:creationId xmlns:a16="http://schemas.microsoft.com/office/drawing/2014/main" id="{E701CCBC-5199-F1B8-427B-FCD3C150E33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575" y="6391275"/>
            <a:ext cx="5211763" cy="2308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900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令和８年度スポーツ政策調査研究事業「スポーツ政策における </a:t>
            </a:r>
            <a:r>
              <a:rPr lang="en-US" altLang="ja-JP" sz="900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EBPM </a:t>
            </a:r>
            <a:r>
              <a:rPr lang="ja-JP" altLang="en-US" sz="900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推進に関する調査研究」</a:t>
            </a:r>
            <a:endParaRPr lang="en-US" altLang="ja-JP" sz="900" dirty="0"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</p:txBody>
      </p:sp>
      <p:sp>
        <p:nvSpPr>
          <p:cNvPr id="83981" name="Rectangle 13">
            <a:extLst>
              <a:ext uri="{FF2B5EF4-FFF2-40B4-BE49-F238E27FC236}">
                <a16:creationId xmlns:a16="http://schemas.microsoft.com/office/drawing/2014/main" id="{0A7F9A4C-B312-DDC5-35F2-377F23FD648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75" y="6577013"/>
            <a:ext cx="882650" cy="244475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anchor="b">
            <a:spAutoFit/>
          </a:bodyPr>
          <a:lstStyle/>
          <a:p>
            <a:pPr eaLnBrk="1" hangingPunct="1">
              <a:defRPr/>
            </a:pPr>
            <a:r>
              <a:rPr lang="en-US" altLang="ja-JP" sz="1000">
                <a:effectLst>
                  <a:outerShdw blurRad="38100" dist="38100" dir="2700000" algn="tl">
                    <a:srgbClr val="C0C0C0"/>
                  </a:outerShdw>
                </a:effectLst>
                <a:latin typeface="HGｺﾞｼｯｸM" pitchFamily="49" charset="-128"/>
                <a:ea typeface="HGｺﾞｼｯｸM" pitchFamily="49" charset="-128"/>
              </a:rPr>
              <a:t>1-1-1</a:t>
            </a:r>
            <a:r>
              <a:rPr lang="ja-JP" altLang="en-US" sz="1000">
                <a:latin typeface="HGｺﾞｼｯｸM" pitchFamily="49" charset="-128"/>
                <a:ea typeface="HGｺﾞｼｯｸM" pitchFamily="49" charset="-128"/>
              </a:rPr>
              <a:t>－○○</a:t>
            </a:r>
          </a:p>
        </p:txBody>
      </p:sp>
      <p:sp>
        <p:nvSpPr>
          <p:cNvPr id="3080" name="Text Box 14">
            <a:extLst>
              <a:ext uri="{FF2B5EF4-FFF2-40B4-BE49-F238E27FC236}">
                <a16:creationId xmlns:a16="http://schemas.microsoft.com/office/drawing/2014/main" id="{F1C95366-0FBD-A671-F6EB-64B02EA922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469313" y="6424613"/>
            <a:ext cx="10922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ja-JP" altLang="en-US" sz="1400">
                <a:latin typeface="HGｺﾞｼｯｸM" panose="020B0609000000000000" pitchFamily="49" charset="-128"/>
                <a:ea typeface="HGｺﾞｼｯｸM" panose="020B0609000000000000" pitchFamily="49" charset="-128"/>
              </a:rPr>
              <a:t>Ｐ－○○</a:t>
            </a:r>
          </a:p>
        </p:txBody>
      </p:sp>
      <p:sp>
        <p:nvSpPr>
          <p:cNvPr id="3081" name="Text Box 19">
            <a:extLst>
              <a:ext uri="{FF2B5EF4-FFF2-40B4-BE49-F238E27FC236}">
                <a16:creationId xmlns:a16="http://schemas.microsoft.com/office/drawing/2014/main" id="{7CDBBB51-E8B7-BDD2-DE08-57B79BE823D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43938" y="58738"/>
            <a:ext cx="917575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ja-JP" altLang="en-US" sz="1200" b="1">
                <a:latin typeface="HGｺﾞｼｯｸM" panose="020B0609000000000000" pitchFamily="49" charset="-128"/>
                <a:ea typeface="HGｺﾞｼｯｸM" panose="020B0609000000000000" pitchFamily="49" charset="-128"/>
              </a:rPr>
              <a:t>様式１</a:t>
            </a:r>
          </a:p>
        </p:txBody>
      </p:sp>
      <p:sp>
        <p:nvSpPr>
          <p:cNvPr id="83988" name="Text Box 20">
            <a:extLst>
              <a:ext uri="{FF2B5EF4-FFF2-40B4-BE49-F238E27FC236}">
                <a16:creationId xmlns:a16="http://schemas.microsoft.com/office/drawing/2014/main" id="{A0F478BE-8A69-5E9E-EDB0-85AB60C376D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21500" y="260350"/>
            <a:ext cx="2640013" cy="366713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/>
          <a:p>
            <a:pPr algn="r" eaLnBrk="1" hangingPunct="1">
              <a:defRPr/>
            </a:pPr>
            <a:r>
              <a:rPr lang="ja-JP" altLang="en-US" b="1" dirty="0"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技術提案書フォーマット</a:t>
            </a:r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AutoShape 2">
            <a:extLst>
              <a:ext uri="{FF2B5EF4-FFF2-40B4-BE49-F238E27FC236}">
                <a16:creationId xmlns:a16="http://schemas.microsoft.com/office/drawing/2014/main" id="{F9D10458-3B0E-EA77-FC87-F9DC293F25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3513" y="1443038"/>
            <a:ext cx="9475787" cy="4897437"/>
          </a:xfrm>
          <a:prstGeom prst="flowChartProcess">
            <a:avLst/>
          </a:prstGeom>
          <a:solidFill>
            <a:srgbClr val="CCECFF"/>
          </a:solidFill>
          <a:ln>
            <a:noFill/>
          </a:ln>
          <a:effectLst>
            <a:outerShdw dist="53882" dir="2700000" algn="ctr" rotWithShape="0">
              <a:schemeClr val="bg2"/>
            </a:outerShdw>
          </a:effectLst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ja-JP" altLang="ja-JP" sz="1800">
              <a:latin typeface="HGｺﾞｼｯｸM" panose="020B0609000000000000" pitchFamily="49" charset="-128"/>
              <a:ea typeface="HGｺﾞｼｯｸM" panose="020B0609000000000000" pitchFamily="49" charset="-128"/>
            </a:endParaRPr>
          </a:p>
        </p:txBody>
      </p:sp>
      <p:sp>
        <p:nvSpPr>
          <p:cNvPr id="96259" name="Rectangle 3">
            <a:extLst>
              <a:ext uri="{FF2B5EF4-FFF2-40B4-BE49-F238E27FC236}">
                <a16:creationId xmlns:a16="http://schemas.microsoft.com/office/drawing/2014/main" id="{0F1D7573-B79F-8971-7178-B4576EB0434F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82550" y="260350"/>
            <a:ext cx="3978275" cy="361950"/>
          </a:xfrm>
        </p:spPr>
        <p:txBody>
          <a:bodyPr/>
          <a:lstStyle/>
          <a:p>
            <a:pPr algn="l" eaLnBrk="1" hangingPunct="1">
              <a:defRPr/>
            </a:pPr>
            <a:r>
              <a:rPr lang="en-US" altLang="ja-JP" sz="20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HGｺﾞｼｯｸM" pitchFamily="49" charset="-128"/>
                <a:ea typeface="HGｺﾞｼｯｸM" pitchFamily="49" charset="-128"/>
              </a:rPr>
              <a:t>1</a:t>
            </a:r>
            <a:r>
              <a:rPr lang="ja-JP" altLang="en-US" sz="20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HGｺﾞｼｯｸM" pitchFamily="49" charset="-128"/>
                <a:ea typeface="HGｺﾞｼｯｸM" pitchFamily="49" charset="-128"/>
              </a:rPr>
              <a:t>　調査業務の実施方針</a:t>
            </a:r>
          </a:p>
        </p:txBody>
      </p:sp>
      <p:sp>
        <p:nvSpPr>
          <p:cNvPr id="5124" name="Text Box 4">
            <a:extLst>
              <a:ext uri="{FF2B5EF4-FFF2-40B4-BE49-F238E27FC236}">
                <a16:creationId xmlns:a16="http://schemas.microsoft.com/office/drawing/2014/main" id="{A11E856A-2D1E-FB17-191D-50F779755C7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025" y="677863"/>
            <a:ext cx="9488488" cy="369887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1800" b="1">
                <a:latin typeface="HGｺﾞｼｯｸM" panose="020B0609000000000000" pitchFamily="49" charset="-128"/>
                <a:ea typeface="HGｺﾞｼｯｸM" panose="020B0609000000000000" pitchFamily="49" charset="-128"/>
              </a:rPr>
              <a:t>1-1 </a:t>
            </a:r>
            <a:r>
              <a:rPr lang="ja-JP" altLang="en-US" sz="1800" b="1">
                <a:latin typeface="HGｺﾞｼｯｸM" panose="020B0609000000000000" pitchFamily="49" charset="-128"/>
                <a:ea typeface="HGｺﾞｼｯｸM" panose="020B0609000000000000" pitchFamily="49" charset="-128"/>
              </a:rPr>
              <a:t>調査内容の妥当性、独創性</a:t>
            </a:r>
          </a:p>
        </p:txBody>
      </p:sp>
      <p:sp>
        <p:nvSpPr>
          <p:cNvPr id="5125" name="Text Box 5">
            <a:extLst>
              <a:ext uri="{FF2B5EF4-FFF2-40B4-BE49-F238E27FC236}">
                <a16:creationId xmlns:a16="http://schemas.microsoft.com/office/drawing/2014/main" id="{A584B781-4E23-5C06-DBED-84ECAE2C80D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5725" y="1111250"/>
            <a:ext cx="6596063" cy="369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1800">
                <a:latin typeface="HGｺﾞｼｯｸM" panose="020B0609000000000000" pitchFamily="49" charset="-128"/>
                <a:ea typeface="HGｺﾞｼｯｸM" panose="020B0609000000000000" pitchFamily="49" charset="-128"/>
              </a:rPr>
              <a:t>1-1-1</a:t>
            </a:r>
            <a:r>
              <a:rPr lang="ja-JP" altLang="en-US" sz="1800">
                <a:latin typeface="HGｺﾞｼｯｸM" panose="020B0609000000000000" pitchFamily="49" charset="-128"/>
                <a:ea typeface="HGｺﾞｼｯｸM" panose="020B0609000000000000" pitchFamily="49" charset="-128"/>
              </a:rPr>
              <a:t>　本事業の内容について、すべて提案されていること</a:t>
            </a:r>
          </a:p>
        </p:txBody>
      </p:sp>
      <p:sp>
        <p:nvSpPr>
          <p:cNvPr id="5126" name="AutoShape 6">
            <a:extLst>
              <a:ext uri="{FF2B5EF4-FFF2-40B4-BE49-F238E27FC236}">
                <a16:creationId xmlns:a16="http://schemas.microsoft.com/office/drawing/2014/main" id="{1E8C2BF7-6916-5548-E0E7-10BD9469FC1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0025" y="4365625"/>
            <a:ext cx="5189538" cy="1871663"/>
          </a:xfrm>
          <a:prstGeom prst="roundRect">
            <a:avLst>
              <a:gd name="adj" fmla="val 5597"/>
            </a:avLst>
          </a:prstGeom>
          <a:solidFill>
            <a:srgbClr val="CCECFF"/>
          </a:solidFill>
          <a:ln w="19050">
            <a:solidFill>
              <a:srgbClr val="80808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ja-JP" altLang="ja-JP" sz="1800">
              <a:latin typeface="HGｺﾞｼｯｸM" panose="020B0609000000000000" pitchFamily="49" charset="-128"/>
              <a:ea typeface="HGｺﾞｼｯｸM" panose="020B0609000000000000" pitchFamily="49" charset="-128"/>
            </a:endParaRPr>
          </a:p>
        </p:txBody>
      </p:sp>
      <p:sp>
        <p:nvSpPr>
          <p:cNvPr id="5127" name="AutoShape 7">
            <a:extLst>
              <a:ext uri="{FF2B5EF4-FFF2-40B4-BE49-F238E27FC236}">
                <a16:creationId xmlns:a16="http://schemas.microsoft.com/office/drawing/2014/main" id="{6891339B-6C52-CEB2-AE9D-2E668A14324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86400" y="5516563"/>
            <a:ext cx="4003675" cy="720725"/>
          </a:xfrm>
          <a:prstGeom prst="roundRect">
            <a:avLst>
              <a:gd name="adj" fmla="val 11231"/>
            </a:avLst>
          </a:prstGeom>
          <a:solidFill>
            <a:srgbClr val="CCECFF"/>
          </a:solidFill>
          <a:ln w="19050">
            <a:solidFill>
              <a:srgbClr val="80808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1800"/>
          </a:p>
        </p:txBody>
      </p:sp>
      <p:sp>
        <p:nvSpPr>
          <p:cNvPr id="5128" name="Text Box 8">
            <a:extLst>
              <a:ext uri="{FF2B5EF4-FFF2-40B4-BE49-F238E27FC236}">
                <a16:creationId xmlns:a16="http://schemas.microsoft.com/office/drawing/2014/main" id="{9AC468B3-F5C1-4DD1-9FCD-E3C98B4A8D6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575" y="6391275"/>
            <a:ext cx="5705475" cy="230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900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令和８年度スポーツ政策調査研究事業「スポーツ政策における </a:t>
            </a:r>
            <a:r>
              <a:rPr lang="en-US" altLang="ja-JP" sz="900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EBPM </a:t>
            </a:r>
            <a:r>
              <a:rPr lang="ja-JP" altLang="en-US" sz="900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推進に関する調査研究」</a:t>
            </a:r>
            <a:endParaRPr lang="en-US" altLang="ja-JP" sz="900" dirty="0"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</p:txBody>
      </p:sp>
      <p:sp>
        <p:nvSpPr>
          <p:cNvPr id="5129" name="Text Box 9">
            <a:extLst>
              <a:ext uri="{FF2B5EF4-FFF2-40B4-BE49-F238E27FC236}">
                <a16:creationId xmlns:a16="http://schemas.microsoft.com/office/drawing/2014/main" id="{16684EFE-643A-4E46-B291-07E729F57FE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1825" y="4652963"/>
            <a:ext cx="1738313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200">
                <a:latin typeface="MS UI Gothic" panose="020B0600070205080204" pitchFamily="50" charset="-128"/>
                <a:ea typeface="MS UI Gothic" panose="020B0600070205080204" pitchFamily="50" charset="-128"/>
              </a:rPr>
              <a:t>必須の項目に対する説明</a:t>
            </a:r>
          </a:p>
        </p:txBody>
      </p:sp>
      <p:sp>
        <p:nvSpPr>
          <p:cNvPr id="5130" name="Text Box 10">
            <a:extLst>
              <a:ext uri="{FF2B5EF4-FFF2-40B4-BE49-F238E27FC236}">
                <a16:creationId xmlns:a16="http://schemas.microsoft.com/office/drawing/2014/main" id="{9C45AED8-74BA-318B-5F6A-69EDF6B4C2A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34050" y="5734050"/>
            <a:ext cx="2043113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200">
                <a:latin typeface="MS UI Gothic" panose="020B0600070205080204" pitchFamily="50" charset="-128"/>
                <a:ea typeface="MS UI Gothic" panose="020B0600070205080204" pitchFamily="50" charset="-128"/>
              </a:rPr>
              <a:t>必須以外の項目に対する説明</a:t>
            </a:r>
          </a:p>
        </p:txBody>
      </p:sp>
      <p:sp>
        <p:nvSpPr>
          <p:cNvPr id="5131" name="Text Box 11">
            <a:extLst>
              <a:ext uri="{FF2B5EF4-FFF2-40B4-BE49-F238E27FC236}">
                <a16:creationId xmlns:a16="http://schemas.microsoft.com/office/drawing/2014/main" id="{7DB7EF5B-AE85-6CD8-A0DA-7E5B9AFCDB8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0025" y="1700213"/>
            <a:ext cx="8502650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400" dirty="0">
                <a:latin typeface="MS UI Gothic" panose="020B0600070205080204" pitchFamily="50" charset="-128"/>
                <a:ea typeface="MS UI Gothic" panose="020B0600070205080204" pitchFamily="50" charset="-128"/>
              </a:rPr>
              <a:t>　仕様書に示した要求要件の詳細（「仕様書　４応札者に求められる要件　（２）要求要件の詳細」参照）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400" dirty="0">
                <a:latin typeface="MS UI Gothic" panose="020B0600070205080204" pitchFamily="50" charset="-128"/>
                <a:ea typeface="MS UI Gothic" panose="020B0600070205080204" pitchFamily="50" charset="-128"/>
              </a:rPr>
              <a:t>「</a:t>
            </a:r>
            <a:r>
              <a:rPr lang="en-US" altLang="ja-JP" sz="1400" dirty="0">
                <a:latin typeface="MS UI Gothic" panose="020B0600070205080204" pitchFamily="50" charset="-128"/>
                <a:ea typeface="MS UI Gothic" panose="020B0600070205080204" pitchFamily="50" charset="-128"/>
              </a:rPr>
              <a:t>1</a:t>
            </a:r>
            <a:r>
              <a:rPr lang="ja-JP" altLang="en-US" sz="1400" dirty="0">
                <a:latin typeface="MS UI Gothic" panose="020B0600070205080204" pitchFamily="50" charset="-128"/>
                <a:ea typeface="MS UI Gothic" panose="020B0600070205080204" pitchFamily="50" charset="-128"/>
              </a:rPr>
              <a:t>－１－１」～「４－１－１」に対しての提案内容を具体的に記述する。</a:t>
            </a:r>
          </a:p>
        </p:txBody>
      </p:sp>
      <p:sp>
        <p:nvSpPr>
          <p:cNvPr id="96268" name="Rectangle 12">
            <a:extLst>
              <a:ext uri="{FF2B5EF4-FFF2-40B4-BE49-F238E27FC236}">
                <a16:creationId xmlns:a16="http://schemas.microsoft.com/office/drawing/2014/main" id="{1B1715B9-1574-72D9-F294-049D83F5DB9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75" y="6577013"/>
            <a:ext cx="882650" cy="244475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anchor="b">
            <a:spAutoFit/>
          </a:bodyPr>
          <a:lstStyle/>
          <a:p>
            <a:pPr eaLnBrk="1" hangingPunct="1">
              <a:defRPr/>
            </a:pPr>
            <a:r>
              <a:rPr lang="en-US" altLang="ja-JP" sz="1000">
                <a:effectLst>
                  <a:outerShdw blurRad="38100" dist="38100" dir="2700000" algn="tl">
                    <a:srgbClr val="C0C0C0"/>
                  </a:outerShdw>
                </a:effectLst>
                <a:latin typeface="HGｺﾞｼｯｸM" pitchFamily="49" charset="-128"/>
                <a:ea typeface="HGｺﾞｼｯｸM" pitchFamily="49" charset="-128"/>
              </a:rPr>
              <a:t>1-1-1</a:t>
            </a:r>
            <a:r>
              <a:rPr lang="ja-JP" altLang="en-US" sz="1000">
                <a:latin typeface="HGｺﾞｼｯｸM" pitchFamily="49" charset="-128"/>
                <a:ea typeface="HGｺﾞｼｯｸM" pitchFamily="49" charset="-128"/>
              </a:rPr>
              <a:t>－○○</a:t>
            </a:r>
          </a:p>
        </p:txBody>
      </p:sp>
      <p:sp>
        <p:nvSpPr>
          <p:cNvPr id="5133" name="Text Box 13">
            <a:extLst>
              <a:ext uri="{FF2B5EF4-FFF2-40B4-BE49-F238E27FC236}">
                <a16:creationId xmlns:a16="http://schemas.microsoft.com/office/drawing/2014/main" id="{E8C17769-1B32-8CD3-EC64-AB00EF1F3B5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469313" y="6361113"/>
            <a:ext cx="10922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ja-JP" altLang="en-US" sz="1400">
                <a:latin typeface="HGｺﾞｼｯｸM" panose="020B0609000000000000" pitchFamily="49" charset="-128"/>
                <a:ea typeface="HGｺﾞｼｯｸM" panose="020B0609000000000000" pitchFamily="49" charset="-128"/>
              </a:rPr>
              <a:t>Ｐ－○○</a:t>
            </a:r>
          </a:p>
        </p:txBody>
      </p:sp>
      <p:sp>
        <p:nvSpPr>
          <p:cNvPr id="5134" name="Rectangle 14">
            <a:extLst>
              <a:ext uri="{FF2B5EF4-FFF2-40B4-BE49-F238E27FC236}">
                <a16:creationId xmlns:a16="http://schemas.microsoft.com/office/drawing/2014/main" id="{241AD77A-56B5-E415-9B4B-E25953AEEF6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8950" y="5445125"/>
            <a:ext cx="4624388" cy="627063"/>
          </a:xfrm>
          <a:prstGeom prst="rect">
            <a:avLst/>
          </a:prstGeom>
          <a:solidFill>
            <a:srgbClr val="CCECFF"/>
          </a:solidFill>
          <a:ln w="19050">
            <a:solidFill>
              <a:srgbClr val="80808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1800"/>
          </a:p>
        </p:txBody>
      </p:sp>
      <p:sp>
        <p:nvSpPr>
          <p:cNvPr id="5135" name="Text Box 15">
            <a:extLst>
              <a:ext uri="{FF2B5EF4-FFF2-40B4-BE49-F238E27FC236}">
                <a16:creationId xmlns:a16="http://schemas.microsoft.com/office/drawing/2014/main" id="{CFE9EA5C-FCCB-2B37-ADF6-18A12A63E3E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7375" y="5619750"/>
            <a:ext cx="2005013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200">
                <a:latin typeface="MS UI Gothic" panose="020B0600070205080204" pitchFamily="50" charset="-128"/>
                <a:ea typeface="MS UI Gothic" panose="020B0600070205080204" pitchFamily="50" charset="-128"/>
              </a:rPr>
              <a:t>（加点項目があればその説明）</a:t>
            </a:r>
          </a:p>
        </p:txBody>
      </p:sp>
      <p:sp>
        <p:nvSpPr>
          <p:cNvPr id="96272" name="Rectangle 16">
            <a:extLst>
              <a:ext uri="{FF2B5EF4-FFF2-40B4-BE49-F238E27FC236}">
                <a16:creationId xmlns:a16="http://schemas.microsoft.com/office/drawing/2014/main" id="{1E582842-7AB5-E60F-B773-3B811CE9A9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91300" y="2924175"/>
            <a:ext cx="1951038" cy="914400"/>
          </a:xfrm>
          <a:prstGeom prst="rect">
            <a:avLst/>
          </a:prstGeom>
          <a:solidFill>
            <a:srgbClr val="CCECFF"/>
          </a:solidFill>
          <a:ln w="19050">
            <a:solidFill>
              <a:srgbClr val="80808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r>
              <a:rPr lang="ja-JP" altLang="en-US" sz="2000" i="1">
                <a:effectLst>
                  <a:outerShdw blurRad="38100" dist="38100" dir="2700000" algn="tl">
                    <a:srgbClr val="FFFFFF"/>
                  </a:outerShdw>
                </a:effectLst>
                <a:latin typeface="MS UI Gothic" pitchFamily="50" charset="-128"/>
                <a:ea typeface="MS UI Gothic" pitchFamily="50" charset="-128"/>
              </a:rPr>
              <a:t>記　述　例</a:t>
            </a:r>
          </a:p>
        </p:txBody>
      </p:sp>
      <p:sp>
        <p:nvSpPr>
          <p:cNvPr id="5137" name="Text Box 17">
            <a:extLst>
              <a:ext uri="{FF2B5EF4-FFF2-40B4-BE49-F238E27FC236}">
                <a16:creationId xmlns:a16="http://schemas.microsoft.com/office/drawing/2014/main" id="{7BF6DEA7-7AF7-B935-0C15-21D95DA9E50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43938" y="60325"/>
            <a:ext cx="917575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ja-JP" altLang="en-US" sz="1200" b="1">
                <a:latin typeface="HGｺﾞｼｯｸM" panose="020B0609000000000000" pitchFamily="49" charset="-128"/>
                <a:ea typeface="HGｺﾞｼｯｸM" panose="020B0609000000000000" pitchFamily="49" charset="-128"/>
              </a:rPr>
              <a:t>様式１</a:t>
            </a:r>
          </a:p>
        </p:txBody>
      </p:sp>
      <p:sp>
        <p:nvSpPr>
          <p:cNvPr id="96274" name="Text Box 18">
            <a:extLst>
              <a:ext uri="{FF2B5EF4-FFF2-40B4-BE49-F238E27FC236}">
                <a16:creationId xmlns:a16="http://schemas.microsoft.com/office/drawing/2014/main" id="{FA353A19-1DBF-C872-7FED-AEC659BB978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21500" y="284163"/>
            <a:ext cx="2640013" cy="366712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/>
          <a:p>
            <a:pPr algn="r" eaLnBrk="1" hangingPunct="1">
              <a:defRPr/>
            </a:pPr>
            <a:r>
              <a:rPr lang="ja-JP" altLang="en-US" b="1" dirty="0"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技術提案書フォーマット</a:t>
            </a:r>
          </a:p>
        </p:txBody>
      </p:sp>
    </p:spTree>
  </p:cSld>
  <p:clrMapOvr>
    <a:masterClrMapping/>
  </p:clrMapOvr>
  <p:transition/>
</p:sld>
</file>

<file path=ppt/theme/theme1.xml><?xml version="1.0" encoding="utf-8"?>
<a:theme xmlns:a="http://schemas.openxmlformats.org/drawingml/2006/main" name="標準デザイン">
  <a:themeElements>
    <a:clrScheme name="標準デザイ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標準デザイン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​​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MTFUJI</Template>
  <TotalTime>1417</TotalTime>
  <Words>203</Words>
  <PresentationFormat>A4 210 x 297 mm</PresentationFormat>
  <Paragraphs>24</Paragraphs>
  <Slides>2</Slides>
  <Notes>2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8" baseType="lpstr">
      <vt:lpstr>HGPｺﾞｼｯｸE</vt:lpstr>
      <vt:lpstr>HGｺﾞｼｯｸM</vt:lpstr>
      <vt:lpstr>ＭＳ Ｐゴシック</vt:lpstr>
      <vt:lpstr>MS UI Gothic</vt:lpstr>
      <vt:lpstr>Arial</vt:lpstr>
      <vt:lpstr>標準デザイン</vt:lpstr>
      <vt:lpstr>1　（大項目）○○○○･･････</vt:lpstr>
      <vt:lpstr>1　調査業務の実施方針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Printed>2025-01-31T02:23:27Z</cp:lastPrinted>
  <dcterms:created xsi:type="dcterms:W3CDTF">2007-07-27T07:42:36Z</dcterms:created>
  <dcterms:modified xsi:type="dcterms:W3CDTF">2026-02-04T12:52:50Z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d899a617-f30e-4fb8-b81c-fb6d0b94ac5b_Enabled">
    <vt:lpwstr>true</vt:lpwstr>
  </property>
  <property fmtid="{D5CDD505-2E9C-101B-9397-08002B2CF9AE}" pid="3" name="MSIP_Label_d899a617-f30e-4fb8-b81c-fb6d0b94ac5b_SetDate">
    <vt:lpwstr>2025-02-06T06:23:37Z</vt:lpwstr>
  </property>
  <property fmtid="{D5CDD505-2E9C-101B-9397-08002B2CF9AE}" pid="4" name="MSIP_Label_d899a617-f30e-4fb8-b81c-fb6d0b94ac5b_Method">
    <vt:lpwstr>Standard</vt:lpwstr>
  </property>
  <property fmtid="{D5CDD505-2E9C-101B-9397-08002B2CF9AE}" pid="5" name="MSIP_Label_d899a617-f30e-4fb8-b81c-fb6d0b94ac5b_Name">
    <vt:lpwstr>機密性2情報</vt:lpwstr>
  </property>
  <property fmtid="{D5CDD505-2E9C-101B-9397-08002B2CF9AE}" pid="6" name="MSIP_Label_d899a617-f30e-4fb8-b81c-fb6d0b94ac5b_SiteId">
    <vt:lpwstr>545810b0-36cb-4290-8926-48dbc0f9e92f</vt:lpwstr>
  </property>
  <property fmtid="{D5CDD505-2E9C-101B-9397-08002B2CF9AE}" pid="7" name="MSIP_Label_d899a617-f30e-4fb8-b81c-fb6d0b94ac5b_ActionId">
    <vt:lpwstr>392b3d8d-4084-4ae6-b314-34165cb16f62</vt:lpwstr>
  </property>
  <property fmtid="{D5CDD505-2E9C-101B-9397-08002B2CF9AE}" pid="8" name="MSIP_Label_d899a617-f30e-4fb8-b81c-fb6d0b94ac5b_ContentBits">
    <vt:lpwstr>0</vt:lpwstr>
  </property>
</Properties>
</file>