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70" r:id="rId2"/>
    <p:sldId id="271" r:id="rId3"/>
  </p:sldIdLst>
  <p:sldSz cx="9906000" cy="6858000" type="A4"/>
  <p:notesSz cx="6807200" cy="9939338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78" autoAdjust="0"/>
    <p:restoredTop sz="86388" autoAdjust="0"/>
  </p:normalViewPr>
  <p:slideViewPr>
    <p:cSldViewPr>
      <p:cViewPr varScale="1">
        <p:scale>
          <a:sx n="107" d="100"/>
          <a:sy n="107" d="100"/>
        </p:scale>
        <p:origin x="2082" y="102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>
            <a:extLst>
              <a:ext uri="{FF2B5EF4-FFF2-40B4-BE49-F238E27FC236}">
                <a16:creationId xmlns:a16="http://schemas.microsoft.com/office/drawing/2014/main" id="{DF36C34E-9B2B-99CA-80C8-B0D9FB38BB0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0263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226" tIns="46113" rIns="92226" bIns="46113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683" name="Rectangle 3">
            <a:extLst>
              <a:ext uri="{FF2B5EF4-FFF2-40B4-BE49-F238E27FC236}">
                <a16:creationId xmlns:a16="http://schemas.microsoft.com/office/drawing/2014/main" id="{1CF5B064-2A7C-97EB-4076-7DD9A0FF718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55349" y="0"/>
            <a:ext cx="2950263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226" tIns="46113" rIns="92226" bIns="46113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6750C593-1618-F533-8EF5-1076E6C15773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09613" y="744538"/>
            <a:ext cx="5387975" cy="37290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1685" name="Rectangle 5">
            <a:extLst>
              <a:ext uri="{FF2B5EF4-FFF2-40B4-BE49-F238E27FC236}">
                <a16:creationId xmlns:a16="http://schemas.microsoft.com/office/drawing/2014/main" id="{D77B999A-6687-757E-BCDA-866EBF66B13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609" y="4721226"/>
            <a:ext cx="5447983" cy="44735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226" tIns="46113" rIns="92226" bIns="461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71686" name="Rectangle 6">
            <a:extLst>
              <a:ext uri="{FF2B5EF4-FFF2-40B4-BE49-F238E27FC236}">
                <a16:creationId xmlns:a16="http://schemas.microsoft.com/office/drawing/2014/main" id="{F6D1448A-1B08-0EC7-9332-979E6E64709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0864"/>
            <a:ext cx="2950263" cy="4968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226" tIns="46113" rIns="92226" bIns="46113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687" name="Rectangle 7">
            <a:extLst>
              <a:ext uri="{FF2B5EF4-FFF2-40B4-BE49-F238E27FC236}">
                <a16:creationId xmlns:a16="http://schemas.microsoft.com/office/drawing/2014/main" id="{9ED5BC91-AEA3-B7E2-1583-86D0FE85858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5349" y="9440864"/>
            <a:ext cx="2950263" cy="4968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226" tIns="46113" rIns="92226" bIns="4611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CDB00370-1D30-4887-9197-7B56478F8A2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1674CB6A-2D6E-37B4-4246-955AAF4AE1F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9300" indent="-28733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52525" indent="-2301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12900" indent="-2301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74863" indent="-2301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32063" indent="-230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89263" indent="-230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46463" indent="-230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903663" indent="-230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E08FE56B-D4DB-45D5-AC41-FE0BF51E2E07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3E5AD0EF-29A5-B990-4035-2ED52743F9D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937CB6C4-75A0-8F82-9FBA-180307F8D7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0A9506AB-58C6-BE6B-7A08-46BD2F0162C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9300" indent="-28733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52525" indent="-2301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12900" indent="-2301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74863" indent="-2301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32063" indent="-230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89263" indent="-230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46463" indent="-230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903663" indent="-230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80B35DF6-411E-4792-A636-E7AE6376F4AD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2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AFAC5EAA-C86A-B758-C8DE-746BFF3620F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E781B168-B021-D9C5-6F17-E8C8A4BFC0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5A9BDAC-1618-2525-A47E-057233C5E0A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6ACDF40-F21E-5FA0-16B0-F7359A47BF2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932DEE9-5254-A264-32B1-184109233A9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3F756C-1590-4A6C-AE1F-2BB318709D8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01553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9A8BFE3-7F3F-CFB0-CA1C-36826FC3126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27C00E6-8CB5-1D67-3A0F-026DD37E470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CD5D294-DE3F-F37E-E35F-A0C8758D9FB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0F06C9-E7A3-4ADE-B707-75A54012676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06257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E60A509-A15B-4C9A-E53E-D431AA46BB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03399B7-8C4D-7439-8DCE-B8A8D233CE5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DC9784B-A2D7-6CAB-B94A-E41913C93AD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992FFA-2D71-4C39-BC6E-229E17E7D6E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57852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D6587BB-E905-44CF-A49F-B36CC9949FB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259ACEE-A0C2-1132-2A66-4302E03B246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092E2C8-831D-D23D-FEF4-5EBEB801C1C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1205EE-7BD3-4B06-9F2C-8014D50A502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23018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A4376D2-2258-910A-DA95-0F550384B37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1C8419E-01D3-BD4C-284F-C99F216D148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27916BD-6737-B35D-F3D5-916D636B5E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93CFE1-8BBF-4F47-9038-F07421191CF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53293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643389B-03DF-02BC-F62A-6ABAC1A88E3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1378FDD-C1BC-15C7-FF3F-BB5250E581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7112CEE-9CF5-B436-1695-178B7A4550A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05CAA8-1DF9-4588-B49A-8EFE375F886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60801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EB30032-2514-CFCA-98AD-E7F663AC77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5E344352-752C-5403-C685-E42C9486296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742612F2-ADAD-D590-E9A8-FE010975ED0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D88925-CFEE-4989-B838-1279CAE3B67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16478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C8792249-1370-7B09-D928-E69D4D87B57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736F588-D48A-1249-BC62-CA4199D989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AFD330E-42E8-ABB7-8E90-B25D6A7D725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18392A-32A1-440E-B721-37AFBCA4F9A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67240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B02E094F-09B8-7AD1-36BA-ED2A3E3D23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A03EFB26-BEE7-A0C6-1BCC-9B036F79169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DDADFF15-AC45-F7B6-EB0B-80EFC4440E4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FA5978-0AD4-4591-AAC3-20FA06334FB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88192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1FBD09B-6DC1-040D-4DF1-850C55C63C8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0FF4BD6-837B-8E04-72A0-763082E4AE0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47586BB-6843-D504-D548-4DF7280DA3A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1CB506-2574-459F-9328-B9986EB98D9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77767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9D1C84F-FAB7-D79E-5FD9-CF04D0680BD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FA46969-157C-C5D2-5F14-CB95E555C19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A27517A-A1B6-59EC-1D3F-8DF2F8B464C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1B09BE-D034-4183-BC90-384E60E90CF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515992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D7E8B0EA-E15C-BA21-6448-AB7BC7E425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FC002E1-24CC-5E6B-0B77-CDEA8DAB94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F94420EC-F0FB-E5B9-B55A-D45DA89D6CF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4180C682-8038-F3CD-E599-3A520CB97B0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571335D0-F957-C1ED-E151-365E856DA05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5"/>
            <a:ext cx="23114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796C42D5-BEC9-4664-AB09-C63D6B3852D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>
            <a:extLst>
              <a:ext uri="{FF2B5EF4-FFF2-40B4-BE49-F238E27FC236}">
                <a16:creationId xmlns:a16="http://schemas.microsoft.com/office/drawing/2014/main" id="{6820266A-B078-5638-05C9-7FAF1B1D32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725" y="1484313"/>
            <a:ext cx="9475788" cy="4897437"/>
          </a:xfrm>
          <a:prstGeom prst="flowChartProcess">
            <a:avLst/>
          </a:prstGeom>
          <a:solidFill>
            <a:srgbClr val="CCECFF"/>
          </a:solidFill>
          <a:ln>
            <a:noFill/>
          </a:ln>
          <a:effectLst>
            <a:outerShdw dist="53882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ja-JP" sz="1800">
              <a:latin typeface="MS UI Gothic" panose="020B0600070205080204" pitchFamily="50" charset="-128"/>
              <a:ea typeface="MS UI Gothic" panose="020B0600070205080204" pitchFamily="50" charset="-128"/>
            </a:endParaRPr>
          </a:p>
        </p:txBody>
      </p:sp>
      <p:sp>
        <p:nvSpPr>
          <p:cNvPr id="83971" name="Rectangle 3">
            <a:extLst>
              <a:ext uri="{FF2B5EF4-FFF2-40B4-BE49-F238E27FC236}">
                <a16:creationId xmlns:a16="http://schemas.microsoft.com/office/drawing/2014/main" id="{F7F92CF0-0F59-ED32-7233-D44C30FC71F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82550" y="260350"/>
            <a:ext cx="3978275" cy="36195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altLang="ja-JP" sz="2000" b="1">
                <a:effectLst>
                  <a:outerShdw blurRad="38100" dist="38100" dir="2700000" algn="tl">
                    <a:srgbClr val="C0C0C0"/>
                  </a:outerShdw>
                </a:effectLst>
                <a:latin typeface="HGｺﾞｼｯｸM" pitchFamily="49" charset="-128"/>
                <a:ea typeface="HGｺﾞｼｯｸM" pitchFamily="49" charset="-128"/>
              </a:rPr>
              <a:t>1</a:t>
            </a:r>
            <a:r>
              <a:rPr lang="ja-JP" altLang="en-US" sz="2000" b="1">
                <a:effectLst>
                  <a:outerShdw blurRad="38100" dist="38100" dir="2700000" algn="tl">
                    <a:srgbClr val="C0C0C0"/>
                  </a:outerShdw>
                </a:effectLst>
                <a:latin typeface="HGｺﾞｼｯｸM" pitchFamily="49" charset="-128"/>
                <a:ea typeface="HGｺﾞｼｯｸM" pitchFamily="49" charset="-128"/>
              </a:rPr>
              <a:t>　（大項目）○○○○･･････</a:t>
            </a:r>
          </a:p>
        </p:txBody>
      </p:sp>
      <p:sp>
        <p:nvSpPr>
          <p:cNvPr id="3076" name="Text Box 4">
            <a:extLst>
              <a:ext uri="{FF2B5EF4-FFF2-40B4-BE49-F238E27FC236}">
                <a16:creationId xmlns:a16="http://schemas.microsoft.com/office/drawing/2014/main" id="{4B8D04A6-9076-AA0A-A41B-5D2375AA33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25" y="677863"/>
            <a:ext cx="9488488" cy="369887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800" b="1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1-1 </a:t>
            </a:r>
            <a:r>
              <a:rPr lang="ja-JP" altLang="en-US" sz="1800" b="1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（中項目）○○○○･･････</a:t>
            </a:r>
          </a:p>
        </p:txBody>
      </p:sp>
      <p:sp>
        <p:nvSpPr>
          <p:cNvPr id="3077" name="Text Box 5">
            <a:extLst>
              <a:ext uri="{FF2B5EF4-FFF2-40B4-BE49-F238E27FC236}">
                <a16:creationId xmlns:a16="http://schemas.microsoft.com/office/drawing/2014/main" id="{3158846C-8798-47A7-A7F4-139458D88F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725" y="1111250"/>
            <a:ext cx="3956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80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1-1-1</a:t>
            </a:r>
            <a:r>
              <a:rPr lang="ja-JP" altLang="en-US" sz="180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（要求要件）○○○○･･････</a:t>
            </a:r>
          </a:p>
        </p:txBody>
      </p:sp>
      <p:sp>
        <p:nvSpPr>
          <p:cNvPr id="3078" name="Text Box 9">
            <a:extLst>
              <a:ext uri="{FF2B5EF4-FFF2-40B4-BE49-F238E27FC236}">
                <a16:creationId xmlns:a16="http://schemas.microsoft.com/office/drawing/2014/main" id="{E701CCBC-5199-F1B8-427B-FCD3C150E3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75" y="6391275"/>
            <a:ext cx="5211763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9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令和８年度スポーツ政策調査研究事業「地方スポーツ推進計画に関する調査研究」</a:t>
            </a:r>
            <a:endParaRPr lang="en-US" altLang="ja-JP" sz="9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83981" name="Rectangle 13">
            <a:extLst>
              <a:ext uri="{FF2B5EF4-FFF2-40B4-BE49-F238E27FC236}">
                <a16:creationId xmlns:a16="http://schemas.microsoft.com/office/drawing/2014/main" id="{0A7F9A4C-B312-DDC5-35F2-377F23FD64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6577013"/>
            <a:ext cx="882650" cy="24447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b">
            <a:spAutoFit/>
          </a:bodyPr>
          <a:lstStyle/>
          <a:p>
            <a:pPr eaLnBrk="1" hangingPunct="1">
              <a:defRPr/>
            </a:pPr>
            <a:r>
              <a:rPr lang="en-US" altLang="ja-JP" sz="1000">
                <a:effectLst>
                  <a:outerShdw blurRad="38100" dist="38100" dir="2700000" algn="tl">
                    <a:srgbClr val="C0C0C0"/>
                  </a:outerShdw>
                </a:effectLst>
                <a:latin typeface="HGｺﾞｼｯｸM" pitchFamily="49" charset="-128"/>
                <a:ea typeface="HGｺﾞｼｯｸM" pitchFamily="49" charset="-128"/>
              </a:rPr>
              <a:t>1-1-1</a:t>
            </a:r>
            <a:r>
              <a:rPr lang="ja-JP" altLang="en-US" sz="1000">
                <a:latin typeface="HGｺﾞｼｯｸM" pitchFamily="49" charset="-128"/>
                <a:ea typeface="HGｺﾞｼｯｸM" pitchFamily="49" charset="-128"/>
              </a:rPr>
              <a:t>－○○</a:t>
            </a:r>
          </a:p>
        </p:txBody>
      </p:sp>
      <p:sp>
        <p:nvSpPr>
          <p:cNvPr id="3080" name="Text Box 14">
            <a:extLst>
              <a:ext uri="{FF2B5EF4-FFF2-40B4-BE49-F238E27FC236}">
                <a16:creationId xmlns:a16="http://schemas.microsoft.com/office/drawing/2014/main" id="{F1C95366-0FBD-A671-F6EB-64B02EA922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69313" y="6424613"/>
            <a:ext cx="1092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ja-JP" altLang="en-US" sz="140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Ｐ－○○</a:t>
            </a:r>
          </a:p>
        </p:txBody>
      </p:sp>
      <p:sp>
        <p:nvSpPr>
          <p:cNvPr id="3081" name="Text Box 19">
            <a:extLst>
              <a:ext uri="{FF2B5EF4-FFF2-40B4-BE49-F238E27FC236}">
                <a16:creationId xmlns:a16="http://schemas.microsoft.com/office/drawing/2014/main" id="{7CDBBB51-E8B7-BDD2-DE08-57B79BE823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43938" y="58738"/>
            <a:ext cx="91757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ja-JP" altLang="en-US" sz="1200" b="1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様式１</a:t>
            </a:r>
          </a:p>
        </p:txBody>
      </p:sp>
      <p:sp>
        <p:nvSpPr>
          <p:cNvPr id="83988" name="Text Box 20">
            <a:extLst>
              <a:ext uri="{FF2B5EF4-FFF2-40B4-BE49-F238E27FC236}">
                <a16:creationId xmlns:a16="http://schemas.microsoft.com/office/drawing/2014/main" id="{A0F478BE-8A69-5E9E-EDB0-85AB60C376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21500" y="260350"/>
            <a:ext cx="2640013" cy="366713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algn="r" eaLnBrk="1" hangingPunct="1">
              <a:defRPr/>
            </a:pPr>
            <a:r>
              <a:rPr lang="ja-JP" altLang="en-US" b="1" dirty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技術提案書フォーマット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>
            <a:extLst>
              <a:ext uri="{FF2B5EF4-FFF2-40B4-BE49-F238E27FC236}">
                <a16:creationId xmlns:a16="http://schemas.microsoft.com/office/drawing/2014/main" id="{F9D10458-3B0E-EA77-FC87-F9DC293F25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513" y="1443038"/>
            <a:ext cx="9475787" cy="4897437"/>
          </a:xfrm>
          <a:prstGeom prst="flowChartProcess">
            <a:avLst/>
          </a:prstGeom>
          <a:solidFill>
            <a:srgbClr val="CCECFF"/>
          </a:solidFill>
          <a:ln>
            <a:noFill/>
          </a:ln>
          <a:effectLst>
            <a:outerShdw dist="53882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ja-JP" sz="180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</p:txBody>
      </p:sp>
      <p:sp>
        <p:nvSpPr>
          <p:cNvPr id="96259" name="Rectangle 3">
            <a:extLst>
              <a:ext uri="{FF2B5EF4-FFF2-40B4-BE49-F238E27FC236}">
                <a16:creationId xmlns:a16="http://schemas.microsoft.com/office/drawing/2014/main" id="{0F1D7573-B79F-8971-7178-B4576EB0434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82550" y="260350"/>
            <a:ext cx="3978275" cy="36195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altLang="ja-JP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HGｺﾞｼｯｸM" pitchFamily="49" charset="-128"/>
                <a:ea typeface="HGｺﾞｼｯｸM" pitchFamily="49" charset="-128"/>
              </a:rPr>
              <a:t>1</a:t>
            </a:r>
            <a:r>
              <a:rPr lang="ja-JP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HGｺﾞｼｯｸM" pitchFamily="49" charset="-128"/>
                <a:ea typeface="HGｺﾞｼｯｸM" pitchFamily="49" charset="-128"/>
              </a:rPr>
              <a:t>　調査業務の実施方針</a:t>
            </a:r>
          </a:p>
        </p:txBody>
      </p:sp>
      <p:sp>
        <p:nvSpPr>
          <p:cNvPr id="5124" name="Text Box 4">
            <a:extLst>
              <a:ext uri="{FF2B5EF4-FFF2-40B4-BE49-F238E27FC236}">
                <a16:creationId xmlns:a16="http://schemas.microsoft.com/office/drawing/2014/main" id="{A11E856A-2D1E-FB17-191D-50F779755C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25" y="677863"/>
            <a:ext cx="9488488" cy="369887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800" b="1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1-1 </a:t>
            </a:r>
            <a:r>
              <a:rPr lang="ja-JP" altLang="en-US" sz="1800" b="1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調査内容の妥当性、独創性</a:t>
            </a:r>
          </a:p>
        </p:txBody>
      </p:sp>
      <p:sp>
        <p:nvSpPr>
          <p:cNvPr id="5125" name="Text Box 5">
            <a:extLst>
              <a:ext uri="{FF2B5EF4-FFF2-40B4-BE49-F238E27FC236}">
                <a16:creationId xmlns:a16="http://schemas.microsoft.com/office/drawing/2014/main" id="{A584B781-4E23-5C06-DBED-84ECAE2C80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725" y="1111250"/>
            <a:ext cx="6596063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80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1-1-1</a:t>
            </a:r>
            <a:r>
              <a:rPr lang="ja-JP" altLang="en-US" sz="180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本事業の内容について、すべて提案されていること</a:t>
            </a:r>
          </a:p>
        </p:txBody>
      </p:sp>
      <p:sp>
        <p:nvSpPr>
          <p:cNvPr id="5126" name="AutoShape 6">
            <a:extLst>
              <a:ext uri="{FF2B5EF4-FFF2-40B4-BE49-F238E27FC236}">
                <a16:creationId xmlns:a16="http://schemas.microsoft.com/office/drawing/2014/main" id="{1E8C2BF7-6916-5548-E0E7-10BD9469FC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025" y="4365625"/>
            <a:ext cx="5189538" cy="1871663"/>
          </a:xfrm>
          <a:prstGeom prst="roundRect">
            <a:avLst>
              <a:gd name="adj" fmla="val 5597"/>
            </a:avLst>
          </a:prstGeom>
          <a:solidFill>
            <a:srgbClr val="CCECFF"/>
          </a:solidFill>
          <a:ln w="19050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ja-JP" sz="180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</p:txBody>
      </p:sp>
      <p:sp>
        <p:nvSpPr>
          <p:cNvPr id="5127" name="AutoShape 7">
            <a:extLst>
              <a:ext uri="{FF2B5EF4-FFF2-40B4-BE49-F238E27FC236}">
                <a16:creationId xmlns:a16="http://schemas.microsoft.com/office/drawing/2014/main" id="{6891339B-6C52-CEB2-AE9D-2E668A1432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5516563"/>
            <a:ext cx="4003675" cy="720725"/>
          </a:xfrm>
          <a:prstGeom prst="roundRect">
            <a:avLst>
              <a:gd name="adj" fmla="val 11231"/>
            </a:avLst>
          </a:prstGeom>
          <a:solidFill>
            <a:srgbClr val="CCECFF"/>
          </a:solidFill>
          <a:ln w="19050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5129" name="Text Box 9">
            <a:extLst>
              <a:ext uri="{FF2B5EF4-FFF2-40B4-BE49-F238E27FC236}">
                <a16:creationId xmlns:a16="http://schemas.microsoft.com/office/drawing/2014/main" id="{16684EFE-643A-4E46-B291-07E729F57F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1825" y="4652963"/>
            <a:ext cx="1738313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>
                <a:latin typeface="MS UI Gothic" panose="020B0600070205080204" pitchFamily="50" charset="-128"/>
                <a:ea typeface="MS UI Gothic" panose="020B0600070205080204" pitchFamily="50" charset="-128"/>
              </a:rPr>
              <a:t>必須の項目に対する説明</a:t>
            </a:r>
          </a:p>
        </p:txBody>
      </p:sp>
      <p:sp>
        <p:nvSpPr>
          <p:cNvPr id="5130" name="Text Box 10">
            <a:extLst>
              <a:ext uri="{FF2B5EF4-FFF2-40B4-BE49-F238E27FC236}">
                <a16:creationId xmlns:a16="http://schemas.microsoft.com/office/drawing/2014/main" id="{9C45AED8-74BA-318B-5F6A-69EDF6B4C2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34050" y="5734050"/>
            <a:ext cx="2043113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>
                <a:latin typeface="MS UI Gothic" panose="020B0600070205080204" pitchFamily="50" charset="-128"/>
                <a:ea typeface="MS UI Gothic" panose="020B0600070205080204" pitchFamily="50" charset="-128"/>
              </a:rPr>
              <a:t>必須以外の項目に対する説明</a:t>
            </a:r>
          </a:p>
        </p:txBody>
      </p:sp>
      <p:sp>
        <p:nvSpPr>
          <p:cNvPr id="5131" name="Text Box 11">
            <a:extLst>
              <a:ext uri="{FF2B5EF4-FFF2-40B4-BE49-F238E27FC236}">
                <a16:creationId xmlns:a16="http://schemas.microsoft.com/office/drawing/2014/main" id="{7DB7EF5B-AE85-6CD8-A0DA-7E5B9AFCDB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025" y="1700213"/>
            <a:ext cx="85026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4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　仕様書に示した要求要件の詳細（「仕様書　４応札者に求められる要件　（２）要求要件の詳細」参照）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4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「</a:t>
            </a:r>
            <a:r>
              <a:rPr lang="en-US" altLang="ja-JP" sz="14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1</a:t>
            </a:r>
            <a:r>
              <a:rPr lang="ja-JP" altLang="en-US" sz="14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－１－１」～「４－１－１」に対しての提案内容を具体的に記述する。</a:t>
            </a:r>
          </a:p>
        </p:txBody>
      </p:sp>
      <p:sp>
        <p:nvSpPr>
          <p:cNvPr id="96268" name="Rectangle 12">
            <a:extLst>
              <a:ext uri="{FF2B5EF4-FFF2-40B4-BE49-F238E27FC236}">
                <a16:creationId xmlns:a16="http://schemas.microsoft.com/office/drawing/2014/main" id="{1B1715B9-1574-72D9-F294-049D83F5DB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6577013"/>
            <a:ext cx="882650" cy="24447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b">
            <a:spAutoFit/>
          </a:bodyPr>
          <a:lstStyle/>
          <a:p>
            <a:pPr eaLnBrk="1" hangingPunct="1">
              <a:defRPr/>
            </a:pPr>
            <a:r>
              <a:rPr lang="en-US" altLang="ja-JP" sz="1000">
                <a:effectLst>
                  <a:outerShdw blurRad="38100" dist="38100" dir="2700000" algn="tl">
                    <a:srgbClr val="C0C0C0"/>
                  </a:outerShdw>
                </a:effectLst>
                <a:latin typeface="HGｺﾞｼｯｸM" pitchFamily="49" charset="-128"/>
                <a:ea typeface="HGｺﾞｼｯｸM" pitchFamily="49" charset="-128"/>
              </a:rPr>
              <a:t>1-1-1</a:t>
            </a:r>
            <a:r>
              <a:rPr lang="ja-JP" altLang="en-US" sz="1000">
                <a:latin typeface="HGｺﾞｼｯｸM" pitchFamily="49" charset="-128"/>
                <a:ea typeface="HGｺﾞｼｯｸM" pitchFamily="49" charset="-128"/>
              </a:rPr>
              <a:t>－○○</a:t>
            </a:r>
          </a:p>
        </p:txBody>
      </p:sp>
      <p:sp>
        <p:nvSpPr>
          <p:cNvPr id="5133" name="Text Box 13">
            <a:extLst>
              <a:ext uri="{FF2B5EF4-FFF2-40B4-BE49-F238E27FC236}">
                <a16:creationId xmlns:a16="http://schemas.microsoft.com/office/drawing/2014/main" id="{E8C17769-1B32-8CD3-EC64-AB00EF1F3B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69313" y="6361113"/>
            <a:ext cx="1092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ja-JP" altLang="en-US" sz="140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Ｐ－○○</a:t>
            </a:r>
          </a:p>
        </p:txBody>
      </p:sp>
      <p:sp>
        <p:nvSpPr>
          <p:cNvPr id="5134" name="Rectangle 14">
            <a:extLst>
              <a:ext uri="{FF2B5EF4-FFF2-40B4-BE49-F238E27FC236}">
                <a16:creationId xmlns:a16="http://schemas.microsoft.com/office/drawing/2014/main" id="{241AD77A-56B5-E415-9B4B-E25953AEEF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950" y="5445125"/>
            <a:ext cx="4624388" cy="627063"/>
          </a:xfrm>
          <a:prstGeom prst="rect">
            <a:avLst/>
          </a:prstGeom>
          <a:solidFill>
            <a:srgbClr val="CCECFF"/>
          </a:solidFill>
          <a:ln w="19050">
            <a:solidFill>
              <a:srgbClr val="808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5135" name="Text Box 15">
            <a:extLst>
              <a:ext uri="{FF2B5EF4-FFF2-40B4-BE49-F238E27FC236}">
                <a16:creationId xmlns:a16="http://schemas.microsoft.com/office/drawing/2014/main" id="{CFE9EA5C-FCCB-2B37-ADF6-18A12A63E3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7375" y="5619750"/>
            <a:ext cx="2005013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>
                <a:latin typeface="MS UI Gothic" panose="020B0600070205080204" pitchFamily="50" charset="-128"/>
                <a:ea typeface="MS UI Gothic" panose="020B0600070205080204" pitchFamily="50" charset="-128"/>
              </a:rPr>
              <a:t>（加点項目があればその説明）</a:t>
            </a:r>
          </a:p>
        </p:txBody>
      </p:sp>
      <p:sp>
        <p:nvSpPr>
          <p:cNvPr id="96272" name="Rectangle 16">
            <a:extLst>
              <a:ext uri="{FF2B5EF4-FFF2-40B4-BE49-F238E27FC236}">
                <a16:creationId xmlns:a16="http://schemas.microsoft.com/office/drawing/2014/main" id="{1E582842-7AB5-E60F-B773-3B811CE9A9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91300" y="2924175"/>
            <a:ext cx="1951038" cy="914400"/>
          </a:xfrm>
          <a:prstGeom prst="rect">
            <a:avLst/>
          </a:prstGeom>
          <a:solidFill>
            <a:srgbClr val="CCECFF"/>
          </a:solidFill>
          <a:ln w="19050">
            <a:solidFill>
              <a:srgbClr val="808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ja-JP" altLang="en-US" sz="2000" i="1">
                <a:effectLst>
                  <a:outerShdw blurRad="38100" dist="38100" dir="2700000" algn="tl">
                    <a:srgbClr val="FFFFFF"/>
                  </a:outerShdw>
                </a:effectLst>
                <a:latin typeface="MS UI Gothic" pitchFamily="50" charset="-128"/>
                <a:ea typeface="MS UI Gothic" pitchFamily="50" charset="-128"/>
              </a:rPr>
              <a:t>記　述　例</a:t>
            </a:r>
          </a:p>
        </p:txBody>
      </p:sp>
      <p:sp>
        <p:nvSpPr>
          <p:cNvPr id="5137" name="Text Box 17">
            <a:extLst>
              <a:ext uri="{FF2B5EF4-FFF2-40B4-BE49-F238E27FC236}">
                <a16:creationId xmlns:a16="http://schemas.microsoft.com/office/drawing/2014/main" id="{7BF6DEA7-7AF7-B935-0C15-21D95DA9E5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43938" y="60325"/>
            <a:ext cx="91757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ja-JP" altLang="en-US" sz="1200" b="1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様式１</a:t>
            </a:r>
          </a:p>
        </p:txBody>
      </p:sp>
      <p:sp>
        <p:nvSpPr>
          <p:cNvPr id="96274" name="Text Box 18">
            <a:extLst>
              <a:ext uri="{FF2B5EF4-FFF2-40B4-BE49-F238E27FC236}">
                <a16:creationId xmlns:a16="http://schemas.microsoft.com/office/drawing/2014/main" id="{FA353A19-1DBF-C872-7FED-AEC659BB97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21500" y="284163"/>
            <a:ext cx="2640013" cy="366712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algn="r" eaLnBrk="1" hangingPunct="1">
              <a:defRPr/>
            </a:pPr>
            <a:r>
              <a:rPr lang="ja-JP" altLang="en-US" b="1" dirty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技術提案書フォーマット</a:t>
            </a:r>
          </a:p>
        </p:txBody>
      </p:sp>
      <p:sp>
        <p:nvSpPr>
          <p:cNvPr id="2" name="Text Box 9">
            <a:extLst>
              <a:ext uri="{FF2B5EF4-FFF2-40B4-BE49-F238E27FC236}">
                <a16:creationId xmlns:a16="http://schemas.microsoft.com/office/drawing/2014/main" id="{17CE3048-1F76-9CB3-9EBF-A5359D5B00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75" y="6391275"/>
            <a:ext cx="5211763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9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令和８年度スポーツ政策調査研究事業「地方スポーツ推進計画に関する調査研究」</a:t>
            </a:r>
            <a:endParaRPr lang="en-US" altLang="ja-JP" sz="9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MTFUJI</Template>
  <TotalTime>1417</TotalTime>
  <Words>199</Words>
  <PresentationFormat>A4 210 x 297 mm</PresentationFormat>
  <Paragraphs>24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HGPｺﾞｼｯｸE</vt:lpstr>
      <vt:lpstr>HGｺﾞｼｯｸM</vt:lpstr>
      <vt:lpstr>ＭＳ Ｐゴシック</vt:lpstr>
      <vt:lpstr>MS UI Gothic</vt:lpstr>
      <vt:lpstr>Arial</vt:lpstr>
      <vt:lpstr>標準デザイン</vt:lpstr>
      <vt:lpstr>1　（大項目）○○○○･･････</vt:lpstr>
      <vt:lpstr>1　調査業務の実施方針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2025-01-31T02:23:27Z</cp:lastPrinted>
  <dcterms:created xsi:type="dcterms:W3CDTF">2007-07-27T07:42:36Z</dcterms:created>
  <dcterms:modified xsi:type="dcterms:W3CDTF">2026-02-04T12:39:12Z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899a617-f30e-4fb8-b81c-fb6d0b94ac5b_Enabled">
    <vt:lpwstr>true</vt:lpwstr>
  </property>
  <property fmtid="{D5CDD505-2E9C-101B-9397-08002B2CF9AE}" pid="3" name="MSIP_Label_d899a617-f30e-4fb8-b81c-fb6d0b94ac5b_SetDate">
    <vt:lpwstr>2025-02-06T06:23:37Z</vt:lpwstr>
  </property>
  <property fmtid="{D5CDD505-2E9C-101B-9397-08002B2CF9AE}" pid="4" name="MSIP_Label_d899a617-f30e-4fb8-b81c-fb6d0b94ac5b_Method">
    <vt:lpwstr>Standard</vt:lpwstr>
  </property>
  <property fmtid="{D5CDD505-2E9C-101B-9397-08002B2CF9AE}" pid="5" name="MSIP_Label_d899a617-f30e-4fb8-b81c-fb6d0b94ac5b_Name">
    <vt:lpwstr>機密性2情報</vt:lpwstr>
  </property>
  <property fmtid="{D5CDD505-2E9C-101B-9397-08002B2CF9AE}" pid="6" name="MSIP_Label_d899a617-f30e-4fb8-b81c-fb6d0b94ac5b_SiteId">
    <vt:lpwstr>545810b0-36cb-4290-8926-48dbc0f9e92f</vt:lpwstr>
  </property>
  <property fmtid="{D5CDD505-2E9C-101B-9397-08002B2CF9AE}" pid="7" name="MSIP_Label_d899a617-f30e-4fb8-b81c-fb6d0b94ac5b_ActionId">
    <vt:lpwstr>392b3d8d-4084-4ae6-b314-34165cb16f62</vt:lpwstr>
  </property>
  <property fmtid="{D5CDD505-2E9C-101B-9397-08002B2CF9AE}" pid="8" name="MSIP_Label_d899a617-f30e-4fb8-b81c-fb6d0b94ac5b_ContentBits">
    <vt:lpwstr>0</vt:lpwstr>
  </property>
</Properties>
</file>