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5" r:id="rId3"/>
    <p:sldId id="262" r:id="rId4"/>
    <p:sldId id="267"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DB"/>
    <a:srgbClr val="000000"/>
    <a:srgbClr val="FFE8CB"/>
    <a:srgbClr val="A7D6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97" d="100"/>
          <a:sy n="97" d="100"/>
        </p:scale>
        <p:origin x="1027"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BIZ UDPゴシック" panose="020B0400000000000000" pitchFamily="50" charset="-128"/>
                <a:ea typeface="BIZ UDPゴシック" panose="020B0400000000000000" pitchFamily="50" charset="-128"/>
                <a:cs typeface="+mn-cs"/>
              </a:defRPr>
            </a:pPr>
            <a:r>
              <a:rPr lang="ja-JP" altLang="en-US" sz="1600" dirty="0">
                <a:solidFill>
                  <a:schemeClr val="tx1"/>
                </a:solidFill>
                <a:latin typeface="BIZ UDPゴシック" panose="020B0400000000000000" pitchFamily="50" charset="-128"/>
                <a:ea typeface="BIZ UDPゴシック" panose="020B0400000000000000" pitchFamily="50" charset="-128"/>
              </a:rPr>
              <a:t>本取組の実施頻度</a:t>
            </a:r>
          </a:p>
        </c:rich>
      </c:tx>
      <c:layout>
        <c:manualLayout>
          <c:xMode val="edge"/>
          <c:yMode val="edge"/>
          <c:x val="0.31617953142305533"/>
          <c:y val="1.1442620065670428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title>
    <c:autoTitleDeleted val="0"/>
    <c:plotArea>
      <c:layout>
        <c:manualLayout>
          <c:layoutTarget val="inner"/>
          <c:xMode val="edge"/>
          <c:yMode val="edge"/>
          <c:x val="0.3069242480588858"/>
          <c:y val="0.14834320772379858"/>
          <c:w val="0.39595506407273767"/>
          <c:h val="0.61619440080464749"/>
        </c:manualLayout>
      </c:layout>
      <c:pieChart>
        <c:varyColors val="1"/>
        <c:ser>
          <c:idx val="0"/>
          <c:order val="0"/>
          <c:tx>
            <c:strRef>
              <c:f>Sheet1!$B$1</c:f>
              <c:strCache>
                <c:ptCount val="1"/>
                <c:pt idx="0">
                  <c:v>本取組の実施頻度</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2-B093-416C-B7CF-26F46080DC0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1-B093-416C-B7CF-26F46080DC0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B093-416C-B7CF-26F46080DC0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179-4F72-8709-ED194616724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179-4F72-8709-ED194616724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4-B093-416C-B7CF-26F46080DC0D}"/>
              </c:ext>
            </c:extLst>
          </c:dPt>
          <c:dLbls>
            <c:dLbl>
              <c:idx val="0"/>
              <c:layout>
                <c:manualLayout>
                  <c:x val="-2.2809937068782014E-2"/>
                  <c:y val="0.10054519129147536"/>
                </c:manualLayout>
              </c:layout>
              <c:tx>
                <c:rich>
                  <a:bodyPr/>
                  <a:lstStyle/>
                  <a:p>
                    <a:fld id="{3F82445A-F0A3-44A2-B023-53C08E42DF4F}" type="VALUE">
                      <a:rPr lang="en-US" altLang="ja-JP" b="0"/>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B093-416C-B7CF-26F46080DC0D}"/>
                </c:ext>
              </c:extLst>
            </c:dLbl>
            <c:dLbl>
              <c:idx val="1"/>
              <c:layout>
                <c:manualLayout>
                  <c:x val="-7.4921902877613841E-2"/>
                  <c:y val="0.13628160498213479"/>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093-416C-B7CF-26F46080DC0D}"/>
                </c:ext>
              </c:extLst>
            </c:dLbl>
            <c:dLbl>
              <c:idx val="5"/>
              <c:layout>
                <c:manualLayout>
                  <c:x val="5.941093724459337E-2"/>
                  <c:y val="0.13192379875764981"/>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093-416C-B7CF-26F46080DC0D}"/>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週5回以上（年251回以上）</c:v>
                </c:pt>
                <c:pt idx="1">
                  <c:v>週3回以上（年151～250回）</c:v>
                </c:pt>
                <c:pt idx="2">
                  <c:v>週2回以上（年101～150回）</c:v>
                </c:pt>
                <c:pt idx="3">
                  <c:v>週1回以上（年51～100回）</c:v>
                </c:pt>
                <c:pt idx="4">
                  <c:v>月1～3回（年12～50回）</c:v>
                </c:pt>
                <c:pt idx="5">
                  <c:v>3ヶ月に1～2回（年4～11回）</c:v>
                </c:pt>
              </c:strCache>
            </c:strRef>
          </c:cat>
          <c:val>
            <c:numRef>
              <c:f>Sheet1!$B$2:$B$7</c:f>
              <c:numCache>
                <c:formatCode>0.0%</c:formatCode>
                <c:ptCount val="6"/>
                <c:pt idx="0">
                  <c:v>4.4999999999999998E-2</c:v>
                </c:pt>
                <c:pt idx="1">
                  <c:v>8.2000000000000003E-2</c:v>
                </c:pt>
                <c:pt idx="2">
                  <c:v>0.26800000000000002</c:v>
                </c:pt>
                <c:pt idx="3">
                  <c:v>0.34499999999999997</c:v>
                </c:pt>
                <c:pt idx="4">
                  <c:v>0.14299999999999999</c:v>
                </c:pt>
                <c:pt idx="5">
                  <c:v>0.11700000000000001</c:v>
                </c:pt>
              </c:numCache>
            </c:numRef>
          </c:val>
          <c:extLst>
            <c:ext xmlns:c16="http://schemas.microsoft.com/office/drawing/2014/chart" uri="{C3380CC4-5D6E-409C-BE32-E72D297353CC}">
              <c16:uniqueId val="{00000000-B093-416C-B7CF-26F46080DC0D}"/>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ja-JP" altLang="en-US" b="0" dirty="0">
                <a:solidFill>
                  <a:schemeClr val="tx1"/>
                </a:solidFill>
                <a:latin typeface="BIZ UDPゴシック" panose="020B0400000000000000" pitchFamily="50" charset="-128"/>
                <a:ea typeface="BIZ UDPゴシック" panose="020B0400000000000000" pitchFamily="50" charset="-128"/>
              </a:rPr>
              <a:t>実施スポーツ</a:t>
            </a:r>
          </a:p>
        </c:rich>
      </c:tx>
      <c:layout>
        <c:manualLayout>
          <c:xMode val="edge"/>
          <c:yMode val="edge"/>
          <c:x val="0.35115495279071612"/>
          <c:y val="3.0146865082096796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ja-JP"/>
        </a:p>
      </c:txPr>
    </c:title>
    <c:autoTitleDeleted val="0"/>
    <c:plotArea>
      <c:layout/>
      <c:pieChart>
        <c:varyColors val="1"/>
        <c:ser>
          <c:idx val="0"/>
          <c:order val="0"/>
          <c:tx>
            <c:strRef>
              <c:f>Sheet1!$B$1</c:f>
              <c:strCache>
                <c:ptCount val="1"/>
                <c:pt idx="0">
                  <c:v>実施スポーツ</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AA7-447C-AA4D-B77C3624178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AA7-447C-AA4D-B77C3624178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AA7-447C-AA4D-B77C3624178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AA7-447C-AA4D-B77C3624178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1-A493-4AE8-BBD1-B467F9C4D49F}"/>
              </c:ext>
            </c:extLst>
          </c:dPt>
          <c:dLbls>
            <c:dLbl>
              <c:idx val="4"/>
              <c:layout>
                <c:manualLayout>
                  <c:x val="2.4214573298884667E-2"/>
                  <c:y val="8.8369613753511531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493-4AE8-BBD1-B467F9C4D49F}"/>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ウォーキング</c:v>
                </c:pt>
                <c:pt idx="1">
                  <c:v>ランニング</c:v>
                </c:pt>
                <c:pt idx="2">
                  <c:v>エアロビクス</c:v>
                </c:pt>
                <c:pt idx="3">
                  <c:v>ヨガ</c:v>
                </c:pt>
                <c:pt idx="4">
                  <c:v>サイクリング</c:v>
                </c:pt>
              </c:strCache>
            </c:strRef>
          </c:cat>
          <c:val>
            <c:numRef>
              <c:f>Sheet1!$B$2:$B$6</c:f>
              <c:numCache>
                <c:formatCode>0.0%</c:formatCode>
                <c:ptCount val="5"/>
                <c:pt idx="0">
                  <c:v>0.36499999999999999</c:v>
                </c:pt>
                <c:pt idx="1">
                  <c:v>0.219</c:v>
                </c:pt>
                <c:pt idx="2">
                  <c:v>0.23499999999999999</c:v>
                </c:pt>
                <c:pt idx="3">
                  <c:v>0.13100000000000001</c:v>
                </c:pt>
                <c:pt idx="4">
                  <c:v>0.05</c:v>
                </c:pt>
              </c:numCache>
            </c:numRef>
          </c:val>
          <c:extLst>
            <c:ext xmlns:c16="http://schemas.microsoft.com/office/drawing/2014/chart" uri="{C3380CC4-5D6E-409C-BE32-E72D297353CC}">
              <c16:uniqueId val="{00000000-A493-4AE8-BBD1-B467F9C4D49F}"/>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4137DDE-031E-4BE6-A00E-5617BBCF8240}" type="datetimeFigureOut">
              <a:rPr kumimoji="1" lang="ja-JP" altLang="en-US" smtClean="0"/>
              <a:t>2025/9/3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2BC5FA-191E-41EF-9EBD-6A75EACF2DFB}" type="slidenum">
              <a:rPr kumimoji="1" lang="ja-JP" altLang="en-US" smtClean="0"/>
              <a:t>‹#›</a:t>
            </a:fld>
            <a:endParaRPr kumimoji="1" lang="ja-JP" altLang="en-US"/>
          </a:p>
        </p:txBody>
      </p:sp>
    </p:spTree>
    <p:extLst>
      <p:ext uri="{BB962C8B-B14F-4D97-AF65-F5344CB8AC3E}">
        <p14:creationId xmlns:p14="http://schemas.microsoft.com/office/powerpoint/2010/main" val="2527458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137DDE-031E-4BE6-A00E-5617BBCF8240}" type="datetimeFigureOut">
              <a:rPr kumimoji="1" lang="ja-JP" altLang="en-US" smtClean="0"/>
              <a:t>2025/9/3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2BC5FA-191E-41EF-9EBD-6A75EACF2DFB}" type="slidenum">
              <a:rPr kumimoji="1" lang="ja-JP" altLang="en-US" smtClean="0"/>
              <a:t>‹#›</a:t>
            </a:fld>
            <a:endParaRPr kumimoji="1" lang="ja-JP" altLang="en-US"/>
          </a:p>
        </p:txBody>
      </p:sp>
    </p:spTree>
    <p:extLst>
      <p:ext uri="{BB962C8B-B14F-4D97-AF65-F5344CB8AC3E}">
        <p14:creationId xmlns:p14="http://schemas.microsoft.com/office/powerpoint/2010/main" val="2971117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137DDE-031E-4BE6-A00E-5617BBCF8240}" type="datetimeFigureOut">
              <a:rPr kumimoji="1" lang="ja-JP" altLang="en-US" smtClean="0"/>
              <a:t>2025/9/3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2BC5FA-191E-41EF-9EBD-6A75EACF2DFB}" type="slidenum">
              <a:rPr kumimoji="1" lang="ja-JP" altLang="en-US" smtClean="0"/>
              <a:t>‹#›</a:t>
            </a:fld>
            <a:endParaRPr kumimoji="1" lang="ja-JP" altLang="en-US"/>
          </a:p>
        </p:txBody>
      </p:sp>
    </p:spTree>
    <p:extLst>
      <p:ext uri="{BB962C8B-B14F-4D97-AF65-F5344CB8AC3E}">
        <p14:creationId xmlns:p14="http://schemas.microsoft.com/office/powerpoint/2010/main" val="2878534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137DDE-031E-4BE6-A00E-5617BBCF8240}" type="datetimeFigureOut">
              <a:rPr kumimoji="1" lang="ja-JP" altLang="en-US" smtClean="0"/>
              <a:t>2025/9/3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2BC5FA-191E-41EF-9EBD-6A75EACF2DFB}" type="slidenum">
              <a:rPr kumimoji="1" lang="ja-JP" altLang="en-US" smtClean="0"/>
              <a:t>‹#›</a:t>
            </a:fld>
            <a:endParaRPr kumimoji="1" lang="ja-JP" altLang="en-US"/>
          </a:p>
        </p:txBody>
      </p:sp>
    </p:spTree>
    <p:extLst>
      <p:ext uri="{BB962C8B-B14F-4D97-AF65-F5344CB8AC3E}">
        <p14:creationId xmlns:p14="http://schemas.microsoft.com/office/powerpoint/2010/main" val="431508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4137DDE-031E-4BE6-A00E-5617BBCF8240}" type="datetimeFigureOut">
              <a:rPr kumimoji="1" lang="ja-JP" altLang="en-US" smtClean="0"/>
              <a:t>2025/9/3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2BC5FA-191E-41EF-9EBD-6A75EACF2DFB}" type="slidenum">
              <a:rPr kumimoji="1" lang="ja-JP" altLang="en-US" smtClean="0"/>
              <a:t>‹#›</a:t>
            </a:fld>
            <a:endParaRPr kumimoji="1" lang="ja-JP" altLang="en-US"/>
          </a:p>
        </p:txBody>
      </p:sp>
    </p:spTree>
    <p:extLst>
      <p:ext uri="{BB962C8B-B14F-4D97-AF65-F5344CB8AC3E}">
        <p14:creationId xmlns:p14="http://schemas.microsoft.com/office/powerpoint/2010/main" val="2264837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4137DDE-031E-4BE6-A00E-5617BBCF8240}" type="datetimeFigureOut">
              <a:rPr kumimoji="1" lang="ja-JP" altLang="en-US" smtClean="0"/>
              <a:t>2025/9/3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72BC5FA-191E-41EF-9EBD-6A75EACF2DFB}" type="slidenum">
              <a:rPr kumimoji="1" lang="ja-JP" altLang="en-US" smtClean="0"/>
              <a:t>‹#›</a:t>
            </a:fld>
            <a:endParaRPr kumimoji="1" lang="ja-JP" altLang="en-US"/>
          </a:p>
        </p:txBody>
      </p:sp>
    </p:spTree>
    <p:extLst>
      <p:ext uri="{BB962C8B-B14F-4D97-AF65-F5344CB8AC3E}">
        <p14:creationId xmlns:p14="http://schemas.microsoft.com/office/powerpoint/2010/main" val="4237014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4137DDE-031E-4BE6-A00E-5617BBCF8240}" type="datetimeFigureOut">
              <a:rPr kumimoji="1" lang="ja-JP" altLang="en-US" smtClean="0"/>
              <a:t>2025/9/3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72BC5FA-191E-41EF-9EBD-6A75EACF2DFB}" type="slidenum">
              <a:rPr kumimoji="1" lang="ja-JP" altLang="en-US" smtClean="0"/>
              <a:t>‹#›</a:t>
            </a:fld>
            <a:endParaRPr kumimoji="1" lang="ja-JP" altLang="en-US"/>
          </a:p>
        </p:txBody>
      </p:sp>
    </p:spTree>
    <p:extLst>
      <p:ext uri="{BB962C8B-B14F-4D97-AF65-F5344CB8AC3E}">
        <p14:creationId xmlns:p14="http://schemas.microsoft.com/office/powerpoint/2010/main" val="2515052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4137DDE-031E-4BE6-A00E-5617BBCF8240}" type="datetimeFigureOut">
              <a:rPr kumimoji="1" lang="ja-JP" altLang="en-US" smtClean="0"/>
              <a:t>2025/9/3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72BC5FA-191E-41EF-9EBD-6A75EACF2DFB}" type="slidenum">
              <a:rPr kumimoji="1" lang="ja-JP" altLang="en-US" smtClean="0"/>
              <a:t>‹#›</a:t>
            </a:fld>
            <a:endParaRPr kumimoji="1" lang="ja-JP" altLang="en-US"/>
          </a:p>
        </p:txBody>
      </p:sp>
    </p:spTree>
    <p:extLst>
      <p:ext uri="{BB962C8B-B14F-4D97-AF65-F5344CB8AC3E}">
        <p14:creationId xmlns:p14="http://schemas.microsoft.com/office/powerpoint/2010/main" val="3880139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137DDE-031E-4BE6-A00E-5617BBCF8240}" type="datetimeFigureOut">
              <a:rPr kumimoji="1" lang="ja-JP" altLang="en-US" smtClean="0"/>
              <a:t>2025/9/3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72BC5FA-191E-41EF-9EBD-6A75EACF2DFB}" type="slidenum">
              <a:rPr kumimoji="1" lang="ja-JP" altLang="en-US" smtClean="0"/>
              <a:t>‹#›</a:t>
            </a:fld>
            <a:endParaRPr kumimoji="1" lang="ja-JP" altLang="en-US"/>
          </a:p>
        </p:txBody>
      </p:sp>
    </p:spTree>
    <p:extLst>
      <p:ext uri="{BB962C8B-B14F-4D97-AF65-F5344CB8AC3E}">
        <p14:creationId xmlns:p14="http://schemas.microsoft.com/office/powerpoint/2010/main" val="2841280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4137DDE-031E-4BE6-A00E-5617BBCF8240}" type="datetimeFigureOut">
              <a:rPr kumimoji="1" lang="ja-JP" altLang="en-US" smtClean="0"/>
              <a:t>2025/9/3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72BC5FA-191E-41EF-9EBD-6A75EACF2DFB}" type="slidenum">
              <a:rPr kumimoji="1" lang="ja-JP" altLang="en-US" smtClean="0"/>
              <a:t>‹#›</a:t>
            </a:fld>
            <a:endParaRPr kumimoji="1" lang="ja-JP" altLang="en-US"/>
          </a:p>
        </p:txBody>
      </p:sp>
    </p:spTree>
    <p:extLst>
      <p:ext uri="{BB962C8B-B14F-4D97-AF65-F5344CB8AC3E}">
        <p14:creationId xmlns:p14="http://schemas.microsoft.com/office/powerpoint/2010/main" val="1252329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4137DDE-031E-4BE6-A00E-5617BBCF8240}" type="datetimeFigureOut">
              <a:rPr kumimoji="1" lang="ja-JP" altLang="en-US" smtClean="0"/>
              <a:t>2025/9/3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72BC5FA-191E-41EF-9EBD-6A75EACF2DFB}" type="slidenum">
              <a:rPr kumimoji="1" lang="ja-JP" altLang="en-US" smtClean="0"/>
              <a:t>‹#›</a:t>
            </a:fld>
            <a:endParaRPr kumimoji="1" lang="ja-JP" altLang="en-US"/>
          </a:p>
        </p:txBody>
      </p:sp>
    </p:spTree>
    <p:extLst>
      <p:ext uri="{BB962C8B-B14F-4D97-AF65-F5344CB8AC3E}">
        <p14:creationId xmlns:p14="http://schemas.microsoft.com/office/powerpoint/2010/main" val="3373085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137DDE-031E-4BE6-A00E-5617BBCF8240}" type="datetimeFigureOut">
              <a:rPr kumimoji="1" lang="ja-JP" altLang="en-US" smtClean="0"/>
              <a:t>2025/9/3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2BC5FA-191E-41EF-9EBD-6A75EACF2DFB}"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2187BC4E-B768-7E3B-EC96-CBB184AEB7A5}"/>
              </a:ext>
            </a:extLst>
          </p:cNvPr>
          <p:cNvSpPr/>
          <p:nvPr userDrawn="1"/>
        </p:nvSpPr>
        <p:spPr>
          <a:xfrm>
            <a:off x="0" y="0"/>
            <a:ext cx="9144000" cy="75738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468962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字幕 2">
            <a:extLst>
              <a:ext uri="{FF2B5EF4-FFF2-40B4-BE49-F238E27FC236}">
                <a16:creationId xmlns:a16="http://schemas.microsoft.com/office/drawing/2014/main" id="{C585F394-77C5-487F-8726-8AC2C302A8FB}"/>
              </a:ext>
            </a:extLst>
          </p:cNvPr>
          <p:cNvSpPr txBox="1">
            <a:spLocks/>
          </p:cNvSpPr>
          <p:nvPr/>
        </p:nvSpPr>
        <p:spPr>
          <a:xfrm>
            <a:off x="163286" y="134440"/>
            <a:ext cx="6858000" cy="454551"/>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solidFill>
                  <a:schemeClr val="bg1"/>
                </a:solidFill>
                <a:latin typeface="Meiryo UI" panose="020B0604030504040204" pitchFamily="50" charset="-128"/>
                <a:ea typeface="Meiryo UI" panose="020B0604030504040204" pitchFamily="50" charset="-128"/>
              </a:rPr>
              <a:t>スポーツエールカンパニー</a:t>
            </a:r>
            <a:r>
              <a:rPr lang="en-US" altLang="ja-JP" sz="1600" b="1" dirty="0">
                <a:solidFill>
                  <a:schemeClr val="bg1"/>
                </a:solidFill>
                <a:latin typeface="Meiryo UI" panose="020B0604030504040204" pitchFamily="50" charset="-128"/>
                <a:ea typeface="Meiryo UI" panose="020B0604030504040204" pitchFamily="50" charset="-128"/>
              </a:rPr>
              <a:t>2026</a:t>
            </a:r>
            <a:r>
              <a:rPr lang="ja-JP" altLang="en-US" sz="1600" b="1" dirty="0">
                <a:solidFill>
                  <a:schemeClr val="bg1"/>
                </a:solidFill>
                <a:latin typeface="Meiryo UI" panose="020B0604030504040204" pitchFamily="50" charset="-128"/>
                <a:ea typeface="Meiryo UI" panose="020B0604030504040204" pitchFamily="50" charset="-128"/>
              </a:rPr>
              <a:t>　</a:t>
            </a:r>
            <a:r>
              <a:rPr lang="ja-JP" altLang="en-US" sz="2100" b="1" dirty="0">
                <a:solidFill>
                  <a:schemeClr val="bg1"/>
                </a:solidFill>
                <a:latin typeface="Meiryo UI" panose="020B0604030504040204" pitchFamily="50" charset="-128"/>
                <a:ea typeface="Meiryo UI" panose="020B0604030504040204" pitchFamily="50" charset="-128"/>
              </a:rPr>
              <a:t>プラス認定根拠資料（様式）</a:t>
            </a:r>
          </a:p>
        </p:txBody>
      </p:sp>
      <p:sp>
        <p:nvSpPr>
          <p:cNvPr id="12" name="テキスト ボックス 11">
            <a:extLst>
              <a:ext uri="{FF2B5EF4-FFF2-40B4-BE49-F238E27FC236}">
                <a16:creationId xmlns:a16="http://schemas.microsoft.com/office/drawing/2014/main" id="{5B0D66FF-9B0A-4CFC-84DD-B8529B5859D3}"/>
              </a:ext>
            </a:extLst>
          </p:cNvPr>
          <p:cNvSpPr txBox="1"/>
          <p:nvPr/>
        </p:nvSpPr>
        <p:spPr>
          <a:xfrm>
            <a:off x="393196" y="2926243"/>
            <a:ext cx="902811" cy="307777"/>
          </a:xfrm>
          <a:prstGeom prst="rect">
            <a:avLst/>
          </a:prstGeom>
          <a:solidFill>
            <a:schemeClr val="accent6">
              <a:lumMod val="20000"/>
              <a:lumOff val="80000"/>
            </a:schemeClr>
          </a:solidFill>
        </p:spPr>
        <p:txBody>
          <a:bodyPr wrap="none" rtlCol="0">
            <a:spAutoFit/>
          </a:bodyPr>
          <a:lstStyle/>
          <a:p>
            <a:r>
              <a:rPr lang="ja-JP" altLang="en-US" sz="1400" b="1" dirty="0">
                <a:solidFill>
                  <a:schemeClr val="accent6"/>
                </a:solidFill>
                <a:latin typeface="Meiryo UI" panose="020B0604030504040204" pitchFamily="50" charset="-128"/>
                <a:ea typeface="Meiryo UI" panose="020B0604030504040204" pitchFamily="50" charset="-128"/>
              </a:rPr>
              <a:t>必須回答</a:t>
            </a:r>
          </a:p>
        </p:txBody>
      </p:sp>
      <p:sp>
        <p:nvSpPr>
          <p:cNvPr id="14" name="正方形/長方形 13">
            <a:extLst>
              <a:ext uri="{FF2B5EF4-FFF2-40B4-BE49-F238E27FC236}">
                <a16:creationId xmlns:a16="http://schemas.microsoft.com/office/drawing/2014/main" id="{DCA3EC97-119A-4E1E-8BDD-3CA465BBED70}"/>
              </a:ext>
            </a:extLst>
          </p:cNvPr>
          <p:cNvSpPr/>
          <p:nvPr/>
        </p:nvSpPr>
        <p:spPr>
          <a:xfrm>
            <a:off x="338002" y="2918327"/>
            <a:ext cx="8255492" cy="332398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・従業員数　</a:t>
            </a:r>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・学生数　</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大学生等向けの取組でプラス認定を申請される場合には必ず記載ください。</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・週</a:t>
            </a:r>
            <a:r>
              <a:rPr lang="en-US" altLang="ja-JP" sz="1400" b="1" dirty="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回以上、本取組に参加されている方の人数</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kumimoji="0"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特定健康診査における質問票の「１回</a:t>
            </a:r>
            <a:r>
              <a:rPr kumimoji="0"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0"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分以上の軽く汗をかく運動を週２日以上、</a:t>
            </a:r>
            <a:r>
              <a:rPr kumimoji="0"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年以上実施」の回答結果を代替とすることも可能。</a:t>
            </a:r>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・取組の内容の種類</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（複数回答可、</a:t>
            </a:r>
            <a:r>
              <a:rPr kumimoji="0"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選択肢は次ページ参照</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endParaRPr lang="ja-JP" altLang="en-US" sz="1400" dirty="0">
              <a:latin typeface="Meiryo UI" panose="020B0604030504040204" pitchFamily="50" charset="-128"/>
              <a:ea typeface="Meiryo UI" panose="020B0604030504040204" pitchFamily="50" charset="-128"/>
            </a:endParaRPr>
          </a:p>
        </p:txBody>
      </p:sp>
      <p:sp>
        <p:nvSpPr>
          <p:cNvPr id="22" name="字幕 2">
            <a:extLst>
              <a:ext uri="{FF2B5EF4-FFF2-40B4-BE49-F238E27FC236}">
                <a16:creationId xmlns:a16="http://schemas.microsoft.com/office/drawing/2014/main" id="{BB171782-CD5C-4C80-BE11-A48C19F08351}"/>
              </a:ext>
            </a:extLst>
          </p:cNvPr>
          <p:cNvSpPr txBox="1">
            <a:spLocks/>
          </p:cNvSpPr>
          <p:nvPr/>
        </p:nvSpPr>
        <p:spPr>
          <a:xfrm>
            <a:off x="338002" y="1008016"/>
            <a:ext cx="8432774" cy="1632264"/>
          </a:xfrm>
          <a:prstGeom prst="rect">
            <a:avLst/>
          </a:prstGeom>
          <a:ln>
            <a:solidFill>
              <a:schemeClr val="tx1"/>
            </a:solidFill>
          </a:ln>
        </p:spPr>
        <p:txBody>
          <a:bodyPr vert="horz" lIns="68580" tIns="34290" rIns="68580" bIns="34290" rtlCol="0" anchor="ctr">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はじめに</a:t>
            </a:r>
            <a:r>
              <a:rPr lang="en-US" altLang="ja-JP" sz="1200" b="1" dirty="0">
                <a:latin typeface="Meiryo UI" panose="020B0604030504040204" pitchFamily="50" charset="-128"/>
                <a:ea typeface="Meiryo UI" panose="020B0604030504040204" pitchFamily="50" charset="-128"/>
              </a:rPr>
              <a:t>】</a:t>
            </a:r>
          </a:p>
          <a:p>
            <a:pPr algn="l"/>
            <a:r>
              <a:rPr lang="ja-JP" altLang="en-US" sz="1200" dirty="0">
                <a:latin typeface="Meiryo UI" panose="020B0604030504040204" pitchFamily="50" charset="-128"/>
                <a:ea typeface="Meiryo UI" panose="020B0604030504040204" pitchFamily="50" charset="-128"/>
              </a:rPr>
              <a:t>スポーツエールカンパニー</a:t>
            </a:r>
            <a:r>
              <a:rPr lang="en-US" altLang="ja-JP" sz="1200" dirty="0">
                <a:latin typeface="Meiryo UI" panose="020B0604030504040204" pitchFamily="50" charset="-128"/>
                <a:ea typeface="Meiryo UI" panose="020B0604030504040204" pitchFamily="50" charset="-128"/>
              </a:rPr>
              <a:t>2026</a:t>
            </a:r>
            <a:r>
              <a:rPr lang="ja-JP" altLang="en-US" sz="1200" dirty="0">
                <a:latin typeface="Meiryo UI" panose="020B0604030504040204" pitchFamily="50" charset="-128"/>
                <a:ea typeface="Meiryo UI" panose="020B0604030504040204" pitchFamily="50" charset="-128"/>
              </a:rPr>
              <a:t>で「プラス認定」を希望する企業は、</a:t>
            </a:r>
            <a:endParaRPr lang="en-US" altLang="ja-JP" sz="1200" dirty="0">
              <a:latin typeface="Meiryo UI" panose="020B0604030504040204" pitchFamily="50" charset="-128"/>
              <a:ea typeface="Meiryo UI" panose="020B0604030504040204" pitchFamily="50" charset="-128"/>
            </a:endParaRPr>
          </a:p>
          <a:p>
            <a:pPr algn="l"/>
            <a:r>
              <a:rPr lang="ja-JP" altLang="en-US" sz="1400" b="1" u="sng" dirty="0">
                <a:latin typeface="Meiryo UI" panose="020B0604030504040204" pitchFamily="50" charset="-128"/>
                <a:ea typeface="Meiryo UI" panose="020B0604030504040204" pitchFamily="50" charset="-128"/>
              </a:rPr>
              <a:t>週</a:t>
            </a:r>
            <a:r>
              <a:rPr lang="en-US" altLang="ja-JP" sz="1400" b="1" u="sng" dirty="0">
                <a:latin typeface="Meiryo UI" panose="020B0604030504040204" pitchFamily="50" charset="-128"/>
                <a:ea typeface="Meiryo UI" panose="020B0604030504040204" pitchFamily="50" charset="-128"/>
              </a:rPr>
              <a:t>1</a:t>
            </a:r>
            <a:r>
              <a:rPr lang="ja-JP" altLang="en-US" sz="1400" b="1" u="sng" dirty="0">
                <a:latin typeface="Meiryo UI" panose="020B0604030504040204" pitchFamily="50" charset="-128"/>
                <a:ea typeface="Meiryo UI" panose="020B0604030504040204" pitchFamily="50" charset="-128"/>
              </a:rPr>
              <a:t>回以上</a:t>
            </a:r>
            <a:r>
              <a:rPr lang="ja-JP" altLang="en-US" sz="1200" dirty="0">
                <a:latin typeface="Meiryo UI" panose="020B0604030504040204" pitchFamily="50" charset="-128"/>
                <a:ea typeface="Meiryo UI" panose="020B0604030504040204" pitchFamily="50" charset="-128"/>
              </a:rPr>
              <a:t>スポーツをしている従業員数が全体の</a:t>
            </a:r>
            <a:r>
              <a:rPr lang="en-US" altLang="ja-JP" sz="1400" b="1" u="sng" dirty="0">
                <a:latin typeface="Meiryo UI" panose="020B0604030504040204" pitchFamily="50" charset="-128"/>
                <a:ea typeface="Meiryo UI" panose="020B0604030504040204" pitchFamily="50" charset="-128"/>
              </a:rPr>
              <a:t>70</a:t>
            </a:r>
            <a:r>
              <a:rPr lang="ja-JP" altLang="en-US" sz="1400" b="1" u="sng" dirty="0">
                <a:latin typeface="Meiryo UI" panose="020B0604030504040204" pitchFamily="50" charset="-128"/>
                <a:ea typeface="Meiryo UI" panose="020B0604030504040204" pitchFamily="50" charset="-128"/>
              </a:rPr>
              <a:t>％以上</a:t>
            </a:r>
            <a:r>
              <a:rPr lang="ja-JP" altLang="en-US" sz="1200" dirty="0">
                <a:latin typeface="Meiryo UI" panose="020B0604030504040204" pitchFamily="50" charset="-128"/>
                <a:ea typeface="Meiryo UI" panose="020B0604030504040204" pitchFamily="50" charset="-128"/>
              </a:rPr>
              <a:t>であることを証する根拠資料を提出いただきます。</a:t>
            </a:r>
            <a:endParaRPr lang="en-US" altLang="ja-JP" sz="1200" dirty="0">
              <a:latin typeface="Meiryo UI" panose="020B0604030504040204" pitchFamily="50" charset="-128"/>
              <a:ea typeface="Meiryo UI" panose="020B0604030504040204" pitchFamily="50" charset="-128"/>
            </a:endParaRPr>
          </a:p>
          <a:p>
            <a:pPr algn="l"/>
            <a:r>
              <a:rPr lang="ja-JP" altLang="en-US" sz="1200" dirty="0">
                <a:latin typeface="Meiryo UI" panose="020B0604030504040204" pitchFamily="50" charset="-128"/>
                <a:ea typeface="Meiryo UI" panose="020B0604030504040204" pitchFamily="50" charset="-128"/>
              </a:rPr>
              <a:t>社内取組の実施頻度や参加者数、従業員に対する社内アンケートを用いて作成をお願いいたします。</a:t>
            </a:r>
            <a:endParaRPr lang="en-US" altLang="ja-JP" sz="1200" dirty="0">
              <a:latin typeface="Meiryo UI" panose="020B0604030504040204" pitchFamily="50" charset="-128"/>
              <a:ea typeface="Meiryo UI" panose="020B0604030504040204" pitchFamily="50" charset="-128"/>
            </a:endParaRPr>
          </a:p>
          <a:p>
            <a:pPr algn="l"/>
            <a:r>
              <a:rPr lang="ja-JP" altLang="en-US" sz="1200" dirty="0">
                <a:latin typeface="Meiryo UI" panose="020B0604030504040204" pitchFamily="50" charset="-128"/>
                <a:ea typeface="Meiryo UI" panose="020B0604030504040204" pitchFamily="50" charset="-128"/>
              </a:rPr>
              <a:t>（アンケート結果のローデータをご提出いただく場合もございます。予めご了承ください）</a:t>
            </a:r>
            <a:endParaRPr lang="en-US" altLang="ja-JP" sz="1200" dirty="0">
              <a:latin typeface="Meiryo UI" panose="020B0604030504040204" pitchFamily="50" charset="-128"/>
              <a:ea typeface="Meiryo UI" panose="020B0604030504040204" pitchFamily="50" charset="-128"/>
            </a:endParaRPr>
          </a:p>
          <a:p>
            <a:pPr algn="l"/>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申請の対象期間は、</a:t>
            </a:r>
            <a:r>
              <a:rPr lang="en-US" altLang="ja-JP" sz="1200" b="1" u="sng" dirty="0">
                <a:solidFill>
                  <a:srgbClr val="FF0000"/>
                </a:solidFill>
                <a:latin typeface="Meiryo UI" panose="020B0604030504040204" pitchFamily="50" charset="-128"/>
                <a:ea typeface="Meiryo UI" panose="020B0604030504040204" pitchFamily="50" charset="-128"/>
              </a:rPr>
              <a:t>2024</a:t>
            </a:r>
            <a:r>
              <a:rPr lang="ja-JP" altLang="en-US" sz="1200" b="1" u="sng" dirty="0">
                <a:solidFill>
                  <a:srgbClr val="FF0000"/>
                </a:solidFill>
                <a:latin typeface="Meiryo UI" panose="020B0604030504040204" pitchFamily="50" charset="-128"/>
                <a:ea typeface="Meiryo UI" panose="020B0604030504040204" pitchFamily="50" charset="-128"/>
              </a:rPr>
              <a:t>年</a:t>
            </a:r>
            <a:r>
              <a:rPr lang="en-US" altLang="ja-JP" sz="1200" b="1" u="sng" dirty="0">
                <a:solidFill>
                  <a:srgbClr val="FF0000"/>
                </a:solidFill>
                <a:latin typeface="Meiryo UI" panose="020B0604030504040204" pitchFamily="50" charset="-128"/>
                <a:ea typeface="Meiryo UI" panose="020B0604030504040204" pitchFamily="50" charset="-128"/>
              </a:rPr>
              <a:t>11</a:t>
            </a:r>
            <a:r>
              <a:rPr lang="ja-JP" altLang="en-US" sz="1200" b="1" u="sng" dirty="0">
                <a:solidFill>
                  <a:srgbClr val="FF0000"/>
                </a:solidFill>
                <a:latin typeface="Meiryo UI" panose="020B0604030504040204" pitchFamily="50" charset="-128"/>
                <a:ea typeface="Meiryo UI" panose="020B0604030504040204" pitchFamily="50" charset="-128"/>
              </a:rPr>
              <a:t>月</a:t>
            </a:r>
            <a:r>
              <a:rPr lang="en-US" altLang="ja-JP" sz="1200" b="1" u="sng" dirty="0">
                <a:solidFill>
                  <a:srgbClr val="FF0000"/>
                </a:solidFill>
                <a:latin typeface="Meiryo UI" panose="020B0604030504040204" pitchFamily="50" charset="-128"/>
                <a:ea typeface="Meiryo UI" panose="020B0604030504040204" pitchFamily="50" charset="-128"/>
              </a:rPr>
              <a:t>1</a:t>
            </a:r>
            <a:r>
              <a:rPr lang="ja-JP" altLang="en-US" sz="1200" b="1" u="sng" dirty="0">
                <a:solidFill>
                  <a:srgbClr val="FF0000"/>
                </a:solidFill>
                <a:latin typeface="Meiryo UI" panose="020B0604030504040204" pitchFamily="50" charset="-128"/>
                <a:ea typeface="Meiryo UI" panose="020B0604030504040204" pitchFamily="50" charset="-128"/>
              </a:rPr>
              <a:t>日から</a:t>
            </a:r>
            <a:r>
              <a:rPr lang="en-US" altLang="ja-JP" sz="1200" b="1" u="sng" dirty="0">
                <a:solidFill>
                  <a:srgbClr val="FF0000"/>
                </a:solidFill>
                <a:latin typeface="Meiryo UI" panose="020B0604030504040204" pitchFamily="50" charset="-128"/>
                <a:ea typeface="Meiryo UI" panose="020B0604030504040204" pitchFamily="50" charset="-128"/>
              </a:rPr>
              <a:t>2025</a:t>
            </a:r>
            <a:r>
              <a:rPr lang="ja-JP" altLang="en-US" sz="1200" b="1" u="sng" dirty="0">
                <a:solidFill>
                  <a:srgbClr val="FF0000"/>
                </a:solidFill>
                <a:latin typeface="Meiryo UI" panose="020B0604030504040204" pitchFamily="50" charset="-128"/>
                <a:ea typeface="Meiryo UI" panose="020B0604030504040204" pitchFamily="50" charset="-128"/>
              </a:rPr>
              <a:t>年</a:t>
            </a:r>
            <a:r>
              <a:rPr lang="en-US" altLang="ja-JP" sz="1200" b="1" u="sng" dirty="0">
                <a:solidFill>
                  <a:srgbClr val="FF0000"/>
                </a:solidFill>
                <a:latin typeface="Meiryo UI" panose="020B0604030504040204" pitchFamily="50" charset="-128"/>
                <a:ea typeface="Meiryo UI" panose="020B0604030504040204" pitchFamily="50" charset="-128"/>
              </a:rPr>
              <a:t>11</a:t>
            </a:r>
            <a:r>
              <a:rPr lang="ja-JP" altLang="en-US" sz="1200" b="1" u="sng" dirty="0">
                <a:solidFill>
                  <a:srgbClr val="FF0000"/>
                </a:solidFill>
                <a:latin typeface="Meiryo UI" panose="020B0604030504040204" pitchFamily="50" charset="-128"/>
                <a:ea typeface="Meiryo UI" panose="020B0604030504040204" pitchFamily="50" charset="-128"/>
              </a:rPr>
              <a:t>月</a:t>
            </a:r>
            <a:r>
              <a:rPr lang="en-US" altLang="ja-JP" sz="1200" b="1" u="sng" dirty="0">
                <a:solidFill>
                  <a:srgbClr val="FF0000"/>
                </a:solidFill>
                <a:latin typeface="Meiryo UI" panose="020B0604030504040204" pitchFamily="50" charset="-128"/>
                <a:ea typeface="Meiryo UI" panose="020B0604030504040204" pitchFamily="50" charset="-128"/>
              </a:rPr>
              <a:t>14</a:t>
            </a:r>
            <a:r>
              <a:rPr lang="ja-JP" altLang="en-US" sz="1200" b="1" u="sng" dirty="0">
                <a:solidFill>
                  <a:srgbClr val="FF0000"/>
                </a:solidFill>
                <a:latin typeface="Meiryo UI" panose="020B0604030504040204" pitchFamily="50" charset="-128"/>
                <a:ea typeface="Meiryo UI" panose="020B0604030504040204" pitchFamily="50" charset="-128"/>
              </a:rPr>
              <a:t>日</a:t>
            </a:r>
            <a:r>
              <a:rPr lang="ja-JP" altLang="en-US" sz="1200" dirty="0">
                <a:solidFill>
                  <a:srgbClr val="FF0000"/>
                </a:solidFill>
                <a:latin typeface="Meiryo UI" panose="020B0604030504040204" pitchFamily="50" charset="-128"/>
                <a:ea typeface="Meiryo UI" panose="020B0604030504040204" pitchFamily="50" charset="-128"/>
              </a:rPr>
              <a:t>までの間に実施された実績のある取組が対象となります。</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563D929F-72C3-CB8D-98E6-2ED9186A835B}"/>
              </a:ext>
            </a:extLst>
          </p:cNvPr>
          <p:cNvSpPr/>
          <p:nvPr/>
        </p:nvSpPr>
        <p:spPr>
          <a:xfrm>
            <a:off x="338002" y="3480574"/>
            <a:ext cx="8255492" cy="907941"/>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endParaRPr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73709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字幕 2">
            <a:extLst>
              <a:ext uri="{FF2B5EF4-FFF2-40B4-BE49-F238E27FC236}">
                <a16:creationId xmlns:a16="http://schemas.microsoft.com/office/drawing/2014/main" id="{C585F394-77C5-487F-8726-8AC2C302A8FB}"/>
              </a:ext>
            </a:extLst>
          </p:cNvPr>
          <p:cNvSpPr txBox="1">
            <a:spLocks/>
          </p:cNvSpPr>
          <p:nvPr/>
        </p:nvSpPr>
        <p:spPr>
          <a:xfrm>
            <a:off x="163286" y="134440"/>
            <a:ext cx="6858000" cy="454551"/>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solidFill>
                  <a:schemeClr val="bg1"/>
                </a:solidFill>
                <a:latin typeface="Meiryo UI" panose="020B0604030504040204" pitchFamily="50" charset="-128"/>
                <a:ea typeface="Meiryo UI" panose="020B0604030504040204" pitchFamily="50" charset="-128"/>
              </a:rPr>
              <a:t>スポーツエールカンパニー</a:t>
            </a:r>
            <a:r>
              <a:rPr lang="en-US" altLang="ja-JP" sz="1600" b="1" dirty="0">
                <a:solidFill>
                  <a:schemeClr val="bg1"/>
                </a:solidFill>
                <a:latin typeface="Meiryo UI" panose="020B0604030504040204" pitchFamily="50" charset="-128"/>
                <a:ea typeface="Meiryo UI" panose="020B0604030504040204" pitchFamily="50" charset="-128"/>
              </a:rPr>
              <a:t>2026</a:t>
            </a:r>
            <a:r>
              <a:rPr lang="ja-JP" altLang="en-US" sz="1600" b="1" dirty="0">
                <a:solidFill>
                  <a:schemeClr val="bg1"/>
                </a:solidFill>
                <a:latin typeface="Meiryo UI" panose="020B0604030504040204" pitchFamily="50" charset="-128"/>
                <a:ea typeface="Meiryo UI" panose="020B0604030504040204" pitchFamily="50" charset="-128"/>
              </a:rPr>
              <a:t>　</a:t>
            </a:r>
            <a:r>
              <a:rPr lang="ja-JP" altLang="en-US" sz="2100" b="1" dirty="0">
                <a:solidFill>
                  <a:schemeClr val="bg1"/>
                </a:solidFill>
                <a:latin typeface="Meiryo UI" panose="020B0604030504040204" pitchFamily="50" charset="-128"/>
                <a:ea typeface="Meiryo UI" panose="020B0604030504040204" pitchFamily="50" charset="-128"/>
              </a:rPr>
              <a:t>プラス認定根拠資料（様式）</a:t>
            </a:r>
          </a:p>
        </p:txBody>
      </p:sp>
      <p:sp>
        <p:nvSpPr>
          <p:cNvPr id="14" name="正方形/長方形 13">
            <a:extLst>
              <a:ext uri="{FF2B5EF4-FFF2-40B4-BE49-F238E27FC236}">
                <a16:creationId xmlns:a16="http://schemas.microsoft.com/office/drawing/2014/main" id="{DCA3EC97-119A-4E1E-8BDD-3CA465BBED70}"/>
              </a:ext>
            </a:extLst>
          </p:cNvPr>
          <p:cNvSpPr/>
          <p:nvPr/>
        </p:nvSpPr>
        <p:spPr>
          <a:xfrm>
            <a:off x="338002" y="953431"/>
            <a:ext cx="7247785" cy="307777"/>
          </a:xfrm>
          <a:prstGeom prst="rect">
            <a:avLst/>
          </a:prstGeom>
        </p:spPr>
        <p:txBody>
          <a:bodyPr wrap="square">
            <a:spAutoFit/>
          </a:bodyPr>
          <a:lstStyle/>
          <a:p>
            <a:r>
              <a:rPr lang="ja-JP" altLang="en-US" sz="1400" b="1" dirty="0">
                <a:latin typeface="Meiryo UI" panose="020B0604030504040204" pitchFamily="50" charset="-128"/>
                <a:ea typeface="Meiryo UI" panose="020B0604030504040204" pitchFamily="50" charset="-128"/>
              </a:rPr>
              <a:t>取組内容の種類</a:t>
            </a:r>
            <a:r>
              <a:rPr lang="ja-JP" altLang="en-US" sz="1000" dirty="0">
                <a:latin typeface="Meiryo UI" panose="020B0604030504040204" pitchFamily="50" charset="-128"/>
                <a:ea typeface="Meiryo UI" panose="020B0604030504040204" pitchFamily="50" charset="-128"/>
              </a:rPr>
              <a:t>（複数選択可）</a:t>
            </a:r>
            <a:endParaRPr lang="ja-JP" altLang="en-US" sz="1400" dirty="0">
              <a:latin typeface="Meiryo UI" panose="020B0604030504040204" pitchFamily="50" charset="-128"/>
              <a:ea typeface="Meiryo UI" panose="020B0604030504040204" pitchFamily="50" charset="-128"/>
            </a:endParaRPr>
          </a:p>
        </p:txBody>
      </p:sp>
      <p:graphicFrame>
        <p:nvGraphicFramePr>
          <p:cNvPr id="10" name="表 10">
            <a:extLst>
              <a:ext uri="{FF2B5EF4-FFF2-40B4-BE49-F238E27FC236}">
                <a16:creationId xmlns:a16="http://schemas.microsoft.com/office/drawing/2014/main" id="{40639BE4-AD04-487A-C910-36FE4B89709A}"/>
              </a:ext>
            </a:extLst>
          </p:cNvPr>
          <p:cNvGraphicFramePr>
            <a:graphicFrameLocks noGrp="1"/>
          </p:cNvGraphicFramePr>
          <p:nvPr>
            <p:extLst>
              <p:ext uri="{D42A27DB-BD31-4B8C-83A1-F6EECF244321}">
                <p14:modId xmlns:p14="http://schemas.microsoft.com/office/powerpoint/2010/main" val="2679525997"/>
              </p:ext>
            </p:extLst>
          </p:nvPr>
        </p:nvGraphicFramePr>
        <p:xfrm>
          <a:off x="338002" y="1339831"/>
          <a:ext cx="8424000" cy="5163605"/>
        </p:xfrm>
        <a:graphic>
          <a:graphicData uri="http://schemas.openxmlformats.org/drawingml/2006/table">
            <a:tbl>
              <a:tblPr firstRow="1" bandRow="1">
                <a:tableStyleId>{00A15C55-8517-42AA-B614-E9B94910E393}</a:tableStyleId>
              </a:tblPr>
              <a:tblGrid>
                <a:gridCol w="1404000">
                  <a:extLst>
                    <a:ext uri="{9D8B030D-6E8A-4147-A177-3AD203B41FA5}">
                      <a16:colId xmlns:a16="http://schemas.microsoft.com/office/drawing/2014/main" val="695132403"/>
                    </a:ext>
                  </a:extLst>
                </a:gridCol>
                <a:gridCol w="1404000">
                  <a:extLst>
                    <a:ext uri="{9D8B030D-6E8A-4147-A177-3AD203B41FA5}">
                      <a16:colId xmlns:a16="http://schemas.microsoft.com/office/drawing/2014/main" val="2793562581"/>
                    </a:ext>
                  </a:extLst>
                </a:gridCol>
                <a:gridCol w="1404000">
                  <a:extLst>
                    <a:ext uri="{9D8B030D-6E8A-4147-A177-3AD203B41FA5}">
                      <a16:colId xmlns:a16="http://schemas.microsoft.com/office/drawing/2014/main" val="2609379328"/>
                    </a:ext>
                  </a:extLst>
                </a:gridCol>
                <a:gridCol w="1404000">
                  <a:extLst>
                    <a:ext uri="{9D8B030D-6E8A-4147-A177-3AD203B41FA5}">
                      <a16:colId xmlns:a16="http://schemas.microsoft.com/office/drawing/2014/main" val="928941948"/>
                    </a:ext>
                  </a:extLst>
                </a:gridCol>
                <a:gridCol w="1404000">
                  <a:extLst>
                    <a:ext uri="{9D8B030D-6E8A-4147-A177-3AD203B41FA5}">
                      <a16:colId xmlns:a16="http://schemas.microsoft.com/office/drawing/2014/main" val="3495114303"/>
                    </a:ext>
                  </a:extLst>
                </a:gridCol>
                <a:gridCol w="1404000">
                  <a:extLst>
                    <a:ext uri="{9D8B030D-6E8A-4147-A177-3AD203B41FA5}">
                      <a16:colId xmlns:a16="http://schemas.microsoft.com/office/drawing/2014/main" val="3538958517"/>
                    </a:ext>
                  </a:extLst>
                </a:gridCol>
              </a:tblGrid>
              <a:tr h="465351">
                <a:tc>
                  <a:txBody>
                    <a:bodyPr/>
                    <a:lstStyle/>
                    <a:p>
                      <a:r>
                        <a:rPr kumimoji="1" lang="ja-JP" altLang="en-US" sz="1100" dirty="0">
                          <a:latin typeface="Meiryo UI" panose="020B0604030504040204" pitchFamily="50" charset="-128"/>
                          <a:ea typeface="Meiryo UI" panose="020B0604030504040204" pitchFamily="50" charset="-128"/>
                        </a:rPr>
                        <a:t>基本運動・トレーニング・陸上関連</a:t>
                      </a:r>
                    </a:p>
                  </a:txBody>
                  <a:tcPr anchor="ctr">
                    <a:solidFill>
                      <a:schemeClr val="accent4">
                        <a:lumMod val="60000"/>
                        <a:lumOff val="40000"/>
                      </a:schemeClr>
                    </a:solidFill>
                  </a:tcPr>
                </a:tc>
                <a:tc>
                  <a:txBody>
                    <a:bodyPr/>
                    <a:lstStyle/>
                    <a:p>
                      <a:r>
                        <a:rPr kumimoji="1" lang="ja-JP" altLang="en-US" sz="1100" dirty="0">
                          <a:latin typeface="Meiryo UI" panose="020B0604030504040204" pitchFamily="50" charset="-128"/>
                          <a:ea typeface="Meiryo UI" panose="020B0604030504040204" pitchFamily="50" charset="-128"/>
                        </a:rPr>
                        <a:t>体操「競技」・ダンス関連</a:t>
                      </a:r>
                    </a:p>
                  </a:txBody>
                  <a:tcPr anchor="ctr">
                    <a:solidFill>
                      <a:schemeClr val="accent4">
                        <a:lumMod val="60000"/>
                        <a:lumOff val="40000"/>
                      </a:schemeClr>
                    </a:solidFill>
                  </a:tcPr>
                </a:tc>
                <a:tc>
                  <a:txBody>
                    <a:bodyPr/>
                    <a:lstStyle/>
                    <a:p>
                      <a:r>
                        <a:rPr kumimoji="1" lang="zh-TW" altLang="en-US" sz="1100" dirty="0">
                          <a:latin typeface="Meiryo UI" panose="020B0604030504040204" pitchFamily="50" charset="-128"/>
                          <a:ea typeface="Meiryo UI" panose="020B0604030504040204" pitchFamily="50" charset="-128"/>
                        </a:rPr>
                        <a:t>球技系種目関連</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4">
                        <a:lumMod val="60000"/>
                        <a:lumOff val="40000"/>
                      </a:schemeClr>
                    </a:solidFill>
                  </a:tcPr>
                </a:tc>
                <a:tc>
                  <a:txBody>
                    <a:bodyPr/>
                    <a:lstStyle/>
                    <a:p>
                      <a:r>
                        <a:rPr kumimoji="1" lang="ja-JP" altLang="en-US" sz="1100" dirty="0">
                          <a:latin typeface="Meiryo UI" panose="020B0604030504040204" pitchFamily="50" charset="-128"/>
                          <a:ea typeface="Meiryo UI" panose="020B0604030504040204" pitchFamily="50" charset="-128"/>
                        </a:rPr>
                        <a:t>格闘技・武道関連</a:t>
                      </a:r>
                    </a:p>
                  </a:txBody>
                  <a:tcPr anchor="ctr">
                    <a:solidFill>
                      <a:schemeClr val="accent4">
                        <a:lumMod val="60000"/>
                        <a:lumOff val="40000"/>
                      </a:schemeClr>
                    </a:solidFill>
                  </a:tcPr>
                </a:tc>
                <a:tc>
                  <a:txBody>
                    <a:bodyPr/>
                    <a:lstStyle/>
                    <a:p>
                      <a:r>
                        <a:rPr kumimoji="1" lang="ja-JP" altLang="en-US" sz="1100" dirty="0">
                          <a:latin typeface="Meiryo UI" panose="020B0604030504040204" pitchFamily="50" charset="-128"/>
                          <a:ea typeface="Meiryo UI" panose="020B0604030504040204" pitchFamily="50" charset="-128"/>
                        </a:rPr>
                        <a:t>ウォータースポーツ・マリンスポーツ関連</a:t>
                      </a:r>
                    </a:p>
                  </a:txBody>
                  <a:tcPr anchor="ctr">
                    <a:solidFill>
                      <a:schemeClr val="accent4">
                        <a:lumMod val="60000"/>
                        <a:lumOff val="40000"/>
                      </a:schemeClr>
                    </a:solidFill>
                  </a:tcPr>
                </a:tc>
                <a:tc>
                  <a:txBody>
                    <a:bodyPr/>
                    <a:lstStyle/>
                    <a:p>
                      <a:r>
                        <a:rPr kumimoji="1" lang="ja-JP" altLang="en-US" sz="1100" dirty="0">
                          <a:latin typeface="Meiryo UI" panose="020B0604030504040204" pitchFamily="50" charset="-128"/>
                          <a:ea typeface="Meiryo UI" panose="020B0604030504040204" pitchFamily="50" charset="-128"/>
                        </a:rPr>
                        <a:t>その他</a:t>
                      </a:r>
                    </a:p>
                  </a:txBody>
                  <a:tcPr anchor="ctr">
                    <a:solidFill>
                      <a:schemeClr val="accent4">
                        <a:lumMod val="60000"/>
                        <a:lumOff val="40000"/>
                      </a:schemeClr>
                    </a:solidFill>
                  </a:tcPr>
                </a:tc>
                <a:extLst>
                  <a:ext uri="{0D108BD9-81ED-4DB2-BD59-A6C34878D82A}">
                    <a16:rowId xmlns:a16="http://schemas.microsoft.com/office/drawing/2014/main" val="1759520450"/>
                  </a:ext>
                </a:extLst>
              </a:tr>
              <a:tr h="1637677">
                <a:tc rowSpan="5">
                  <a:txBody>
                    <a:bodyPr/>
                    <a:lstStyle/>
                    <a:p>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ウォーキング</a:t>
                      </a:r>
                      <a:r>
                        <a:rPr kumimoji="1" lang="ja-JP" altLang="en-US" sz="800" dirty="0">
                          <a:latin typeface="Meiryo UI" panose="020B0604030504040204" pitchFamily="50" charset="-128"/>
                          <a:ea typeface="Meiryo UI" panose="020B0604030504040204" pitchFamily="50" charset="-128"/>
                        </a:rPr>
                        <a:t>（散歩・ぶらぶら歩き・一駅歩きなどを含む）</a:t>
                      </a:r>
                    </a:p>
                    <a:p>
                      <a:r>
                        <a:rPr kumimoji="1" lang="en-US" altLang="ja-JP" sz="1000" dirty="0">
                          <a:latin typeface="Meiryo UI" panose="020B0604030504040204" pitchFamily="50" charset="-128"/>
                          <a:ea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rPr>
                        <a:t>階段昇降</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アップ</a:t>
                      </a: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ダウン等）</a:t>
                      </a:r>
                    </a:p>
                    <a:p>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ランニング</a:t>
                      </a:r>
                      <a:r>
                        <a:rPr kumimoji="1" lang="ja-JP" altLang="en-US" sz="800" dirty="0">
                          <a:latin typeface="Meiryo UI" panose="020B0604030504040204" pitchFamily="50" charset="-128"/>
                          <a:ea typeface="Meiryo UI" panose="020B0604030504040204" pitchFamily="50" charset="-128"/>
                        </a:rPr>
                        <a:t>（ジョギング）</a:t>
                      </a:r>
                      <a:r>
                        <a:rPr kumimoji="1" lang="ja-JP" altLang="en-US" sz="1000" dirty="0">
                          <a:latin typeface="Meiryo UI" panose="020B0604030504040204" pitchFamily="50" charset="-128"/>
                          <a:ea typeface="Meiryo UI" panose="020B0604030504040204" pitchFamily="50" charset="-128"/>
                        </a:rPr>
                        <a:t>・マラソン・駅伝</a:t>
                      </a:r>
                    </a:p>
                    <a:p>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陸上競技</a:t>
                      </a:r>
                    </a:p>
                    <a:p>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自転車</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BMX</a:t>
                      </a:r>
                      <a:r>
                        <a:rPr kumimoji="1" lang="ja-JP" altLang="en-US" sz="800" dirty="0">
                          <a:latin typeface="Meiryo UI" panose="020B0604030504040204" pitchFamily="50" charset="-128"/>
                          <a:ea typeface="Meiryo UI" panose="020B0604030504040204" pitchFamily="50" charset="-128"/>
                        </a:rPr>
                        <a:t>含む）</a:t>
                      </a:r>
                      <a:r>
                        <a:rPr kumimoji="1" lang="ja-JP" altLang="en-US" sz="1000" dirty="0">
                          <a:latin typeface="Meiryo UI" panose="020B0604030504040204" pitchFamily="50" charset="-128"/>
                          <a:ea typeface="Meiryo UI" panose="020B0604030504040204" pitchFamily="50" charset="-128"/>
                        </a:rPr>
                        <a:t>・サイクリング</a:t>
                      </a:r>
                    </a:p>
                    <a:p>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スケートボード・ローラースケート・インラインスケート・一輪車</a:t>
                      </a:r>
                    </a:p>
                    <a:p>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トレーニング</a:t>
                      </a:r>
                      <a:r>
                        <a:rPr kumimoji="1" lang="ja-JP" altLang="en-US" sz="800" dirty="0">
                          <a:latin typeface="Meiryo UI" panose="020B0604030504040204" pitchFamily="50" charset="-128"/>
                          <a:ea typeface="Meiryo UI" panose="020B0604030504040204" pitchFamily="50" charset="-128"/>
                        </a:rPr>
                        <a:t>（筋力トレーニング・トレッドミル</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ランニングマシーン</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・エアロバイク・室内運動器具を使ってする運動等）</a:t>
                      </a:r>
                    </a:p>
                    <a:p>
                      <a:r>
                        <a:rPr kumimoji="1" lang="en-US" altLang="ja-JP" sz="1000" dirty="0">
                          <a:latin typeface="Meiryo UI" panose="020B0604030504040204" pitchFamily="50" charset="-128"/>
                          <a:ea typeface="Meiryo UI" panose="020B0604030504040204" pitchFamily="50" charset="-128"/>
                        </a:rPr>
                        <a:t>8.</a:t>
                      </a:r>
                      <a:r>
                        <a:rPr kumimoji="1" lang="ja-JP" altLang="en-US" sz="1000" dirty="0">
                          <a:latin typeface="Meiryo UI" panose="020B0604030504040204" pitchFamily="50" charset="-128"/>
                          <a:ea typeface="Meiryo UI" panose="020B0604030504040204" pitchFamily="50" charset="-128"/>
                        </a:rPr>
                        <a:t>体操</a:t>
                      </a:r>
                      <a:r>
                        <a:rPr kumimoji="1" lang="ja-JP" altLang="en-US" sz="800" dirty="0">
                          <a:latin typeface="Meiryo UI" panose="020B0604030504040204" pitchFamily="50" charset="-128"/>
                          <a:ea typeface="Meiryo UI" panose="020B0604030504040204" pitchFamily="50" charset="-128"/>
                        </a:rPr>
                        <a:t>（ラジオ体操・職場体操・美容体操等）</a:t>
                      </a:r>
                    </a:p>
                    <a:p>
                      <a:r>
                        <a:rPr kumimoji="1" lang="en-US" altLang="ja-JP" sz="1000" dirty="0">
                          <a:latin typeface="Meiryo UI" panose="020B0604030504040204" pitchFamily="50" charset="-128"/>
                          <a:ea typeface="Meiryo UI" panose="020B0604030504040204" pitchFamily="50" charset="-128"/>
                        </a:rPr>
                        <a:t>9.</a:t>
                      </a:r>
                      <a:r>
                        <a:rPr kumimoji="1" lang="ja-JP" altLang="en-US" sz="1000" dirty="0">
                          <a:latin typeface="Meiryo UI" panose="020B0604030504040204" pitchFamily="50" charset="-128"/>
                          <a:ea typeface="Meiryo UI" panose="020B0604030504040204" pitchFamily="50" charset="-128"/>
                        </a:rPr>
                        <a:t>エアロビクス・ヨガ・バレエ・ピラティス</a:t>
                      </a:r>
                    </a:p>
                    <a:p>
                      <a:r>
                        <a:rPr kumimoji="1" lang="en-US" altLang="ja-JP" sz="1000" dirty="0">
                          <a:latin typeface="Meiryo UI" panose="020B0604030504040204" pitchFamily="50" charset="-128"/>
                          <a:ea typeface="Meiryo UI" panose="020B0604030504040204" pitchFamily="50" charset="-128"/>
                        </a:rPr>
                        <a:t>10.</a:t>
                      </a:r>
                      <a:r>
                        <a:rPr kumimoji="1" lang="ja-JP" altLang="en-US" sz="1000" dirty="0">
                          <a:latin typeface="Meiryo UI" panose="020B0604030504040204" pitchFamily="50" charset="-128"/>
                          <a:ea typeface="Meiryo UI" panose="020B0604030504040204" pitchFamily="50" charset="-128"/>
                        </a:rPr>
                        <a:t>縄跳び・ダブルダッチ</a:t>
                      </a:r>
                    </a:p>
                  </a:txBody>
                  <a:tcPr>
                    <a:solidFill>
                      <a:srgbClr val="FFE8CB">
                        <a:alpha val="69804"/>
                      </a:srgbClr>
                    </a:solidFill>
                  </a:tcPr>
                </a:tc>
                <a:tc>
                  <a:txBody>
                    <a:bodyPr/>
                    <a:lstStyle/>
                    <a:p>
                      <a:r>
                        <a:rPr kumimoji="1" lang="en-US" altLang="ja-JP" sz="1000" dirty="0">
                          <a:latin typeface="Meiryo UI" panose="020B0604030504040204" pitchFamily="50" charset="-128"/>
                          <a:ea typeface="Meiryo UI" panose="020B0604030504040204" pitchFamily="50" charset="-128"/>
                        </a:rPr>
                        <a:t>11.</a:t>
                      </a:r>
                      <a:r>
                        <a:rPr kumimoji="1" lang="ja-JP" altLang="en-US" sz="1000" dirty="0">
                          <a:latin typeface="Meiryo UI" panose="020B0604030504040204" pitchFamily="50" charset="-128"/>
                          <a:ea typeface="Meiryo UI" panose="020B0604030504040204" pitchFamily="50" charset="-128"/>
                        </a:rPr>
                        <a:t>器械体操・新体操・トランポリン</a:t>
                      </a:r>
                    </a:p>
                    <a:p>
                      <a:r>
                        <a:rPr kumimoji="1" lang="en-US" altLang="ja-JP" sz="1000" dirty="0">
                          <a:latin typeface="Meiryo UI" panose="020B0604030504040204" pitchFamily="50" charset="-128"/>
                          <a:ea typeface="Meiryo UI" panose="020B0604030504040204" pitchFamily="50" charset="-128"/>
                        </a:rPr>
                        <a:t>12.</a:t>
                      </a:r>
                      <a:r>
                        <a:rPr kumimoji="1" lang="ja-JP" altLang="en-US" sz="1000" dirty="0">
                          <a:latin typeface="Meiryo UI" panose="020B0604030504040204" pitchFamily="50" charset="-128"/>
                          <a:ea typeface="Meiryo UI" panose="020B0604030504040204" pitchFamily="50" charset="-128"/>
                        </a:rPr>
                        <a:t>ダンス</a:t>
                      </a:r>
                      <a:r>
                        <a:rPr kumimoji="1" lang="ja-JP" altLang="en-US" sz="800" dirty="0">
                          <a:latin typeface="Meiryo UI" panose="020B0604030504040204" pitchFamily="50" charset="-128"/>
                          <a:ea typeface="Meiryo UI" panose="020B0604030504040204" pitchFamily="50" charset="-128"/>
                        </a:rPr>
                        <a:t>（ブレイキン</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ブレイクダンス</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・フォークダンス・ジャズダンス・社交ダンス・民謡踊り・フラダンス等）</a:t>
                      </a:r>
                    </a:p>
                    <a:p>
                      <a:r>
                        <a:rPr kumimoji="1" lang="en-US" altLang="ja-JP" sz="1000" dirty="0">
                          <a:latin typeface="Meiryo UI" panose="020B0604030504040204" pitchFamily="50" charset="-128"/>
                          <a:ea typeface="Meiryo UI" panose="020B0604030504040204" pitchFamily="50" charset="-128"/>
                        </a:rPr>
                        <a:t>13.</a:t>
                      </a:r>
                      <a:r>
                        <a:rPr kumimoji="1" lang="ja-JP" altLang="en-US" sz="1000" dirty="0">
                          <a:latin typeface="Meiryo UI" panose="020B0604030504040204" pitchFamily="50" charset="-128"/>
                          <a:ea typeface="Meiryo UI" panose="020B0604030504040204" pitchFamily="50" charset="-128"/>
                        </a:rPr>
                        <a:t>チアリーディング・バトントワリング</a:t>
                      </a:r>
                      <a:endParaRPr kumimoji="1" lang="en-US" altLang="ja-JP" sz="1000" dirty="0">
                        <a:latin typeface="Meiryo UI" panose="020B0604030504040204" pitchFamily="50" charset="-128"/>
                        <a:ea typeface="Meiryo UI" panose="020B0604030504040204" pitchFamily="50" charset="-128"/>
                      </a:endParaRPr>
                    </a:p>
                  </a:txBody>
                  <a:tcPr>
                    <a:solidFill>
                      <a:srgbClr val="FFE8CB">
                        <a:alpha val="69804"/>
                      </a:srgbClr>
                    </a:solidFill>
                  </a:tcPr>
                </a:tc>
                <a:tc rowSpan="5">
                  <a:txBody>
                    <a:bodyPr/>
                    <a:lstStyle/>
                    <a:p>
                      <a:r>
                        <a:rPr kumimoji="1" lang="en-US" altLang="ja-JP" sz="1000" dirty="0">
                          <a:latin typeface="Meiryo UI" panose="020B0604030504040204" pitchFamily="50" charset="-128"/>
                          <a:ea typeface="Meiryo UI" panose="020B0604030504040204" pitchFamily="50" charset="-128"/>
                        </a:rPr>
                        <a:t>16.</a:t>
                      </a:r>
                      <a:r>
                        <a:rPr kumimoji="1" lang="ja-JP" altLang="en-US" sz="1000" dirty="0">
                          <a:latin typeface="Meiryo UI" panose="020B0604030504040204" pitchFamily="50" charset="-128"/>
                          <a:ea typeface="Meiryo UI" panose="020B0604030504040204" pitchFamily="50" charset="-128"/>
                        </a:rPr>
                        <a:t>野球</a:t>
                      </a:r>
                      <a:r>
                        <a:rPr kumimoji="1" lang="ja-JP" altLang="en-US" sz="800" dirty="0">
                          <a:latin typeface="Meiryo UI" panose="020B0604030504040204" pitchFamily="50" charset="-128"/>
                          <a:ea typeface="Meiryo UI" panose="020B0604030504040204" pitchFamily="50" charset="-128"/>
                        </a:rPr>
                        <a:t>（硬式・軟式等）</a:t>
                      </a:r>
                    </a:p>
                    <a:p>
                      <a:r>
                        <a:rPr kumimoji="1" lang="en-US" altLang="ja-JP" sz="1000" dirty="0">
                          <a:latin typeface="Meiryo UI" panose="020B0604030504040204" pitchFamily="50" charset="-128"/>
                          <a:ea typeface="Meiryo UI" panose="020B0604030504040204" pitchFamily="50" charset="-128"/>
                        </a:rPr>
                        <a:t>17.</a:t>
                      </a:r>
                      <a:r>
                        <a:rPr kumimoji="1" lang="ja-JP" altLang="en-US" sz="1000" dirty="0">
                          <a:latin typeface="Meiryo UI" panose="020B0604030504040204" pitchFamily="50" charset="-128"/>
                          <a:ea typeface="Meiryo UI" panose="020B0604030504040204" pitchFamily="50" charset="-128"/>
                        </a:rPr>
                        <a:t>ソフトボール</a:t>
                      </a:r>
                    </a:p>
                    <a:p>
                      <a:r>
                        <a:rPr kumimoji="1" lang="en-US" altLang="ja-JP" sz="1000" dirty="0">
                          <a:latin typeface="Meiryo UI" panose="020B0604030504040204" pitchFamily="50" charset="-128"/>
                          <a:ea typeface="Meiryo UI" panose="020B0604030504040204" pitchFamily="50" charset="-128"/>
                        </a:rPr>
                        <a:t>18</a:t>
                      </a:r>
                      <a:r>
                        <a:rPr kumimoji="1" lang="ja-JP" altLang="en-US" sz="1000" dirty="0">
                          <a:latin typeface="Meiryo UI" panose="020B0604030504040204" pitchFamily="50" charset="-128"/>
                          <a:ea typeface="Meiryo UI" panose="020B0604030504040204" pitchFamily="50" charset="-128"/>
                        </a:rPr>
                        <a:t>キャッチボール</a:t>
                      </a:r>
                    </a:p>
                    <a:p>
                      <a:r>
                        <a:rPr kumimoji="1" lang="en-US" altLang="ja-JP" sz="1000" dirty="0">
                          <a:latin typeface="Meiryo UI" panose="020B0604030504040204" pitchFamily="50" charset="-128"/>
                          <a:ea typeface="Meiryo UI" panose="020B0604030504040204" pitchFamily="50" charset="-128"/>
                        </a:rPr>
                        <a:t>19.</a:t>
                      </a:r>
                      <a:r>
                        <a:rPr kumimoji="1" lang="ja-JP" altLang="en-US" sz="1000" dirty="0">
                          <a:latin typeface="Meiryo UI" panose="020B0604030504040204" pitchFamily="50" charset="-128"/>
                          <a:ea typeface="Meiryo UI" panose="020B0604030504040204" pitchFamily="50" charset="-128"/>
                        </a:rPr>
                        <a:t>テニス・ソフトテニス</a:t>
                      </a:r>
                    </a:p>
                    <a:p>
                      <a:r>
                        <a:rPr kumimoji="1" lang="en-US" altLang="ja-JP" sz="1000" dirty="0">
                          <a:latin typeface="Meiryo UI" panose="020B0604030504040204" pitchFamily="50" charset="-128"/>
                          <a:ea typeface="Meiryo UI" panose="020B0604030504040204" pitchFamily="50" charset="-128"/>
                        </a:rPr>
                        <a:t>20.</a:t>
                      </a:r>
                      <a:r>
                        <a:rPr kumimoji="1" lang="ja-JP" altLang="en-US" sz="1000" dirty="0">
                          <a:latin typeface="Meiryo UI" panose="020B0604030504040204" pitchFamily="50" charset="-128"/>
                          <a:ea typeface="Meiryo UI" panose="020B0604030504040204" pitchFamily="50" charset="-128"/>
                        </a:rPr>
                        <a:t>バドミントン</a:t>
                      </a:r>
                    </a:p>
                    <a:p>
                      <a:r>
                        <a:rPr kumimoji="1" lang="en-US" altLang="ja-JP" sz="1000" dirty="0">
                          <a:latin typeface="Meiryo UI" panose="020B0604030504040204" pitchFamily="50" charset="-128"/>
                          <a:ea typeface="Meiryo UI" panose="020B0604030504040204" pitchFamily="50" charset="-128"/>
                        </a:rPr>
                        <a:t>21.</a:t>
                      </a:r>
                      <a:r>
                        <a:rPr kumimoji="1" lang="ja-JP" altLang="en-US" sz="1000" dirty="0">
                          <a:latin typeface="Meiryo UI" panose="020B0604030504040204" pitchFamily="50" charset="-128"/>
                          <a:ea typeface="Meiryo UI" panose="020B0604030504040204" pitchFamily="50" charset="-128"/>
                        </a:rPr>
                        <a:t>卓球</a:t>
                      </a:r>
                      <a:r>
                        <a:rPr kumimoji="1" lang="ja-JP" altLang="en-US" sz="800" dirty="0">
                          <a:latin typeface="Meiryo UI" panose="020B0604030504040204" pitchFamily="50" charset="-128"/>
                          <a:ea typeface="Meiryo UI" panose="020B0604030504040204" pitchFamily="50" charset="-128"/>
                        </a:rPr>
                        <a:t>（ラージボール含む）</a:t>
                      </a:r>
                    </a:p>
                    <a:p>
                      <a:r>
                        <a:rPr kumimoji="1" lang="en-US" altLang="ja-JP" sz="1000" dirty="0">
                          <a:latin typeface="Meiryo UI" panose="020B0604030504040204" pitchFamily="50" charset="-128"/>
                          <a:ea typeface="Meiryo UI" panose="020B0604030504040204" pitchFamily="50" charset="-128"/>
                        </a:rPr>
                        <a:t>22.</a:t>
                      </a:r>
                      <a:r>
                        <a:rPr kumimoji="1" lang="ja-JP" altLang="en-US" sz="1000" dirty="0">
                          <a:latin typeface="Meiryo UI" panose="020B0604030504040204" pitchFamily="50" charset="-128"/>
                          <a:ea typeface="Meiryo UI" panose="020B0604030504040204" pitchFamily="50" charset="-128"/>
                        </a:rPr>
                        <a:t>ゴルフ</a:t>
                      </a:r>
                      <a:r>
                        <a:rPr kumimoji="1" lang="ja-JP" altLang="en-US" sz="800" dirty="0">
                          <a:latin typeface="Meiryo UI" panose="020B0604030504040204" pitchFamily="50" charset="-128"/>
                          <a:ea typeface="Meiryo UI" panose="020B0604030504040204" pitchFamily="50" charset="-128"/>
                        </a:rPr>
                        <a:t>（コースでのラウンド）</a:t>
                      </a:r>
                    </a:p>
                    <a:p>
                      <a:r>
                        <a:rPr kumimoji="1" lang="en-US" altLang="ja-JP" sz="1000" dirty="0">
                          <a:latin typeface="Meiryo UI" panose="020B0604030504040204" pitchFamily="50" charset="-128"/>
                          <a:ea typeface="Meiryo UI" panose="020B0604030504040204" pitchFamily="50" charset="-128"/>
                        </a:rPr>
                        <a:t>23.</a:t>
                      </a:r>
                      <a:r>
                        <a:rPr kumimoji="1" lang="ja-JP" altLang="en-US" sz="1000" dirty="0">
                          <a:latin typeface="Meiryo UI" panose="020B0604030504040204" pitchFamily="50" charset="-128"/>
                          <a:ea typeface="Meiryo UI" panose="020B0604030504040204" pitchFamily="50" charset="-128"/>
                        </a:rPr>
                        <a:t>ゴルフ</a:t>
                      </a:r>
                      <a:r>
                        <a:rPr kumimoji="1" lang="ja-JP" altLang="en-US" sz="800" dirty="0">
                          <a:latin typeface="Meiryo UI" panose="020B0604030504040204" pitchFamily="50" charset="-128"/>
                          <a:ea typeface="Meiryo UI" panose="020B0604030504040204" pitchFamily="50" charset="-128"/>
                        </a:rPr>
                        <a:t>（練習場・シミュレーションゴルフ）</a:t>
                      </a:r>
                    </a:p>
                    <a:p>
                      <a:r>
                        <a:rPr kumimoji="1" lang="en-US" altLang="ja-JP" sz="1000" dirty="0">
                          <a:latin typeface="Meiryo UI" panose="020B0604030504040204" pitchFamily="50" charset="-128"/>
                          <a:ea typeface="Meiryo UI" panose="020B0604030504040204" pitchFamily="50" charset="-128"/>
                        </a:rPr>
                        <a:t>24.</a:t>
                      </a:r>
                      <a:r>
                        <a:rPr kumimoji="1" lang="ja-JP" altLang="en-US" sz="1000" dirty="0">
                          <a:latin typeface="Meiryo UI" panose="020B0604030504040204" pitchFamily="50" charset="-128"/>
                          <a:ea typeface="Meiryo UI" panose="020B0604030504040204" pitchFamily="50" charset="-128"/>
                        </a:rPr>
                        <a:t>グラウンドゴルフ・パークゴルフ・マレットゴルフ・スナッグゴルフ・ディスクゴルフ・パターゴルフ等</a:t>
                      </a:r>
                    </a:p>
                    <a:p>
                      <a:r>
                        <a:rPr kumimoji="1" lang="en-US" altLang="ja-JP" sz="1000" dirty="0">
                          <a:latin typeface="Meiryo UI" panose="020B0604030504040204" pitchFamily="50" charset="-128"/>
                          <a:ea typeface="Meiryo UI" panose="020B0604030504040204" pitchFamily="50" charset="-128"/>
                        </a:rPr>
                        <a:t>25.</a:t>
                      </a:r>
                      <a:r>
                        <a:rPr kumimoji="1" lang="ja-JP" altLang="en-US" sz="1000" dirty="0">
                          <a:latin typeface="Meiryo UI" panose="020B0604030504040204" pitchFamily="50" charset="-128"/>
                          <a:ea typeface="Meiryo UI" panose="020B0604030504040204" pitchFamily="50" charset="-128"/>
                        </a:rPr>
                        <a:t>バレーボール・ビーチバレー・ソフトバレーボール</a:t>
                      </a:r>
                    </a:p>
                    <a:p>
                      <a:r>
                        <a:rPr kumimoji="1" lang="en-US" altLang="ja-JP" sz="1000" dirty="0">
                          <a:latin typeface="Meiryo UI" panose="020B0604030504040204" pitchFamily="50" charset="-128"/>
                          <a:ea typeface="Meiryo UI" panose="020B0604030504040204" pitchFamily="50" charset="-128"/>
                        </a:rPr>
                        <a:t>26.</a:t>
                      </a:r>
                      <a:r>
                        <a:rPr kumimoji="1" lang="ja-JP" altLang="en-US" sz="1000" dirty="0">
                          <a:latin typeface="Meiryo UI" panose="020B0604030504040204" pitchFamily="50" charset="-128"/>
                          <a:ea typeface="Meiryo UI" panose="020B0604030504040204" pitchFamily="50" charset="-128"/>
                        </a:rPr>
                        <a:t>バスケットボール・</a:t>
                      </a:r>
                      <a:r>
                        <a:rPr kumimoji="1" lang="en-US" altLang="ja-JP" sz="1000" dirty="0">
                          <a:latin typeface="Meiryo UI" panose="020B0604030504040204" pitchFamily="50" charset="-128"/>
                          <a:ea typeface="Meiryo UI" panose="020B0604030504040204" pitchFamily="50" charset="-128"/>
                        </a:rPr>
                        <a:t>3×3</a:t>
                      </a:r>
                      <a:r>
                        <a:rPr kumimoji="1" lang="ja-JP" altLang="en-US" sz="1000" dirty="0">
                          <a:latin typeface="Meiryo UI" panose="020B0604030504040204" pitchFamily="50" charset="-128"/>
                          <a:ea typeface="Meiryo UI" panose="020B0604030504040204" pitchFamily="50" charset="-128"/>
                        </a:rPr>
                        <a:t>・ポートボール</a:t>
                      </a:r>
                    </a:p>
                    <a:p>
                      <a:r>
                        <a:rPr kumimoji="1" lang="en-US" altLang="ja-JP" sz="1000" dirty="0">
                          <a:latin typeface="Meiryo UI" panose="020B0604030504040204" pitchFamily="50" charset="-128"/>
                          <a:ea typeface="Meiryo UI" panose="020B0604030504040204" pitchFamily="50" charset="-128"/>
                        </a:rPr>
                        <a:t>27.</a:t>
                      </a:r>
                      <a:r>
                        <a:rPr kumimoji="1" lang="ja-JP" altLang="en-US" sz="1000" dirty="0">
                          <a:latin typeface="Meiryo UI" panose="020B0604030504040204" pitchFamily="50" charset="-128"/>
                          <a:ea typeface="Meiryo UI" panose="020B0604030504040204" pitchFamily="50" charset="-128"/>
                        </a:rPr>
                        <a:t>ドッジボール</a:t>
                      </a:r>
                    </a:p>
                    <a:p>
                      <a:r>
                        <a:rPr kumimoji="1" lang="en-US" altLang="ja-JP" sz="1000" dirty="0">
                          <a:latin typeface="Meiryo UI" panose="020B0604030504040204" pitchFamily="50" charset="-128"/>
                          <a:ea typeface="Meiryo UI" panose="020B0604030504040204" pitchFamily="50" charset="-128"/>
                        </a:rPr>
                        <a:t>28.</a:t>
                      </a:r>
                      <a:r>
                        <a:rPr kumimoji="1" lang="ja-JP" altLang="en-US" sz="1000" dirty="0">
                          <a:latin typeface="Meiryo UI" panose="020B0604030504040204" pitchFamily="50" charset="-128"/>
                          <a:ea typeface="Meiryo UI" panose="020B0604030504040204" pitchFamily="50" charset="-128"/>
                        </a:rPr>
                        <a:t>ハンドボール</a:t>
                      </a:r>
                    </a:p>
                    <a:p>
                      <a:r>
                        <a:rPr kumimoji="1" lang="en-US" altLang="ja-JP" sz="1000" dirty="0">
                          <a:latin typeface="Meiryo UI" panose="020B0604030504040204" pitchFamily="50" charset="-128"/>
                          <a:ea typeface="Meiryo UI" panose="020B0604030504040204" pitchFamily="50" charset="-128"/>
                        </a:rPr>
                        <a:t>29.</a:t>
                      </a:r>
                      <a:r>
                        <a:rPr kumimoji="1" lang="ja-JP" altLang="en-US" sz="1000" dirty="0">
                          <a:latin typeface="Meiryo UI" panose="020B0604030504040204" pitchFamily="50" charset="-128"/>
                          <a:ea typeface="Meiryo UI" panose="020B0604030504040204" pitchFamily="50" charset="-128"/>
                        </a:rPr>
                        <a:t>サッカー</a:t>
                      </a:r>
                    </a:p>
                    <a:p>
                      <a:r>
                        <a:rPr kumimoji="1" lang="en-US" altLang="ja-JP" sz="1000" dirty="0">
                          <a:latin typeface="Meiryo UI" panose="020B0604030504040204" pitchFamily="50" charset="-128"/>
                          <a:ea typeface="Meiryo UI" panose="020B0604030504040204" pitchFamily="50" charset="-128"/>
                        </a:rPr>
                        <a:t>30.</a:t>
                      </a:r>
                      <a:r>
                        <a:rPr kumimoji="1" lang="ja-JP" altLang="en-US" sz="1000" dirty="0">
                          <a:latin typeface="Meiryo UI" panose="020B0604030504040204" pitchFamily="50" charset="-128"/>
                          <a:ea typeface="Meiryo UI" panose="020B0604030504040204" pitchFamily="50" charset="-128"/>
                        </a:rPr>
                        <a:t>フットサル</a:t>
                      </a:r>
                    </a:p>
                    <a:p>
                      <a:r>
                        <a:rPr kumimoji="1" lang="en-US" altLang="ja-JP" sz="1000" dirty="0">
                          <a:latin typeface="Meiryo UI" panose="020B0604030504040204" pitchFamily="50" charset="-128"/>
                          <a:ea typeface="Meiryo UI" panose="020B0604030504040204" pitchFamily="50" charset="-128"/>
                        </a:rPr>
                        <a:t>31.</a:t>
                      </a:r>
                      <a:r>
                        <a:rPr kumimoji="1" lang="ja-JP" altLang="en-US" sz="1000" dirty="0">
                          <a:latin typeface="Meiryo UI" panose="020B0604030504040204" pitchFamily="50" charset="-128"/>
                          <a:ea typeface="Meiryo UI" panose="020B0604030504040204" pitchFamily="50" charset="-128"/>
                        </a:rPr>
                        <a:t>ラグビー・アメリカンフットボール・タグラグビー</a:t>
                      </a:r>
                    </a:p>
                    <a:p>
                      <a:r>
                        <a:rPr kumimoji="1" lang="en-US" altLang="ja-JP" sz="1000" dirty="0">
                          <a:latin typeface="Meiryo UI" panose="020B0604030504040204" pitchFamily="50" charset="-128"/>
                          <a:ea typeface="Meiryo UI" panose="020B0604030504040204" pitchFamily="50" charset="-128"/>
                        </a:rPr>
                        <a:t>32.</a:t>
                      </a:r>
                      <a:r>
                        <a:rPr kumimoji="1" lang="ja-JP" altLang="en-US" sz="1000" dirty="0">
                          <a:latin typeface="Meiryo UI" panose="020B0604030504040204" pitchFamily="50" charset="-128"/>
                          <a:ea typeface="Meiryo UI" panose="020B0604030504040204" pitchFamily="50" charset="-128"/>
                        </a:rPr>
                        <a:t>グラウンドホッケー・ラクロス</a:t>
                      </a:r>
                    </a:p>
                    <a:p>
                      <a:r>
                        <a:rPr kumimoji="1" lang="en-US" altLang="ja-JP" sz="1000" dirty="0">
                          <a:latin typeface="Meiryo UI" panose="020B0604030504040204" pitchFamily="50" charset="-128"/>
                          <a:ea typeface="Meiryo UI" panose="020B0604030504040204" pitchFamily="50" charset="-128"/>
                        </a:rPr>
                        <a:t>33.</a:t>
                      </a:r>
                      <a:r>
                        <a:rPr kumimoji="1" lang="ja-JP" altLang="en-US" sz="1000" dirty="0">
                          <a:latin typeface="Meiryo UI" panose="020B0604030504040204" pitchFamily="50" charset="-128"/>
                          <a:ea typeface="Meiryo UI" panose="020B0604030504040204" pitchFamily="50" charset="-128"/>
                        </a:rPr>
                        <a:t>ボウリング</a:t>
                      </a:r>
                    </a:p>
                    <a:p>
                      <a:r>
                        <a:rPr kumimoji="1" lang="en-US" altLang="ja-JP" sz="1000" dirty="0">
                          <a:latin typeface="Meiryo UI" panose="020B0604030504040204" pitchFamily="50" charset="-128"/>
                          <a:ea typeface="Meiryo UI" panose="020B0604030504040204" pitchFamily="50" charset="-128"/>
                        </a:rPr>
                        <a:t>34.</a:t>
                      </a:r>
                      <a:r>
                        <a:rPr kumimoji="1" lang="ja-JP" altLang="en-US" sz="1000" dirty="0">
                          <a:latin typeface="Meiryo UI" panose="020B0604030504040204" pitchFamily="50" charset="-128"/>
                          <a:ea typeface="Meiryo UI" panose="020B0604030504040204" pitchFamily="50" charset="-128"/>
                        </a:rPr>
                        <a:t>ゲートボール</a:t>
                      </a:r>
                    </a:p>
                  </a:txBody>
                  <a:tcPr>
                    <a:solidFill>
                      <a:srgbClr val="FFE8CB">
                        <a:alpha val="69804"/>
                      </a:srgbClr>
                    </a:solidFill>
                  </a:tcPr>
                </a:tc>
                <a:tc>
                  <a:txBody>
                    <a:bodyPr/>
                    <a:lstStyle/>
                    <a:p>
                      <a:r>
                        <a:rPr kumimoji="1" lang="en-US" altLang="ja-JP" sz="1000" dirty="0">
                          <a:latin typeface="Meiryo UI" panose="020B0604030504040204" pitchFamily="50" charset="-128"/>
                          <a:ea typeface="Meiryo UI" panose="020B0604030504040204" pitchFamily="50" charset="-128"/>
                        </a:rPr>
                        <a:t>35.</a:t>
                      </a:r>
                      <a:r>
                        <a:rPr kumimoji="1" lang="ja-JP" altLang="en-US" sz="1000" dirty="0">
                          <a:latin typeface="Meiryo UI" panose="020B0604030504040204" pitchFamily="50" charset="-128"/>
                          <a:ea typeface="Meiryo UI" panose="020B0604030504040204" pitchFamily="50" charset="-128"/>
                        </a:rPr>
                        <a:t>レスリング・相撲・ボクシング</a:t>
                      </a:r>
                    </a:p>
                    <a:p>
                      <a:r>
                        <a:rPr kumimoji="1" lang="en-US" altLang="ja-JP" sz="1000" dirty="0">
                          <a:latin typeface="Meiryo UI" panose="020B0604030504040204" pitchFamily="50" charset="-128"/>
                          <a:ea typeface="Meiryo UI" panose="020B0604030504040204" pitchFamily="50" charset="-128"/>
                        </a:rPr>
                        <a:t>36.</a:t>
                      </a:r>
                      <a:r>
                        <a:rPr kumimoji="1" lang="ja-JP" altLang="en-US" sz="1000" dirty="0">
                          <a:latin typeface="Meiryo UI" panose="020B0604030504040204" pitchFamily="50" charset="-128"/>
                          <a:ea typeface="Meiryo UI" panose="020B0604030504040204" pitchFamily="50" charset="-128"/>
                        </a:rPr>
                        <a:t>テコンドー・太極拳・合気道</a:t>
                      </a:r>
                    </a:p>
                    <a:p>
                      <a:r>
                        <a:rPr kumimoji="1" lang="en-US" altLang="ja-JP" sz="1000" dirty="0">
                          <a:latin typeface="Meiryo UI" panose="020B0604030504040204" pitchFamily="50" charset="-128"/>
                          <a:ea typeface="Meiryo UI" panose="020B0604030504040204" pitchFamily="50" charset="-128"/>
                        </a:rPr>
                        <a:t>37.</a:t>
                      </a:r>
                      <a:r>
                        <a:rPr kumimoji="1" lang="ja-JP" altLang="en-US" sz="1000" dirty="0">
                          <a:latin typeface="Meiryo UI" panose="020B0604030504040204" pitchFamily="50" charset="-128"/>
                          <a:ea typeface="Meiryo UI" panose="020B0604030504040204" pitchFamily="50" charset="-128"/>
                        </a:rPr>
                        <a:t>柔道</a:t>
                      </a:r>
                    </a:p>
                    <a:p>
                      <a:r>
                        <a:rPr kumimoji="1" lang="en-US" altLang="ja-JP" sz="1000" dirty="0">
                          <a:latin typeface="Meiryo UI" panose="020B0604030504040204" pitchFamily="50" charset="-128"/>
                          <a:ea typeface="Meiryo UI" panose="020B0604030504040204" pitchFamily="50" charset="-128"/>
                        </a:rPr>
                        <a:t>38.</a:t>
                      </a:r>
                      <a:r>
                        <a:rPr kumimoji="1" lang="ja-JP" altLang="en-US" sz="1000" dirty="0">
                          <a:latin typeface="Meiryo UI" panose="020B0604030504040204" pitchFamily="50" charset="-128"/>
                          <a:ea typeface="Meiryo UI" panose="020B0604030504040204" pitchFamily="50" charset="-128"/>
                        </a:rPr>
                        <a:t>剣道・居合道・なぎなた・銃剣道</a:t>
                      </a:r>
                    </a:p>
                    <a:p>
                      <a:r>
                        <a:rPr kumimoji="1" lang="en-US" altLang="ja-JP" sz="1000" dirty="0">
                          <a:latin typeface="Meiryo UI" panose="020B0604030504040204" pitchFamily="50" charset="-128"/>
                          <a:ea typeface="Meiryo UI" panose="020B0604030504040204" pitchFamily="50" charset="-128"/>
                        </a:rPr>
                        <a:t>39.</a:t>
                      </a:r>
                      <a:r>
                        <a:rPr kumimoji="1" lang="ja-JP" altLang="en-US" sz="1000" dirty="0">
                          <a:latin typeface="Meiryo UI" panose="020B0604030504040204" pitchFamily="50" charset="-128"/>
                          <a:ea typeface="Meiryo UI" panose="020B0604030504040204" pitchFamily="50" charset="-128"/>
                        </a:rPr>
                        <a:t>空手・少林寺拳法</a:t>
                      </a:r>
                    </a:p>
                    <a:p>
                      <a:endParaRPr kumimoji="1" lang="ja-JP" altLang="en-US" sz="900" dirty="0">
                        <a:latin typeface="Meiryo UI" panose="020B0604030504040204" pitchFamily="50" charset="-128"/>
                        <a:ea typeface="Meiryo UI" panose="020B0604030504040204" pitchFamily="50" charset="-128"/>
                      </a:endParaRPr>
                    </a:p>
                  </a:txBody>
                  <a:tcPr>
                    <a:solidFill>
                      <a:srgbClr val="FFE8CB">
                        <a:alpha val="69804"/>
                      </a:srgbClr>
                    </a:solidFill>
                  </a:tcPr>
                </a:tc>
                <a:tc rowSpan="3">
                  <a:txBody>
                    <a:bodyPr/>
                    <a:lstStyle/>
                    <a:p>
                      <a:r>
                        <a:rPr kumimoji="1" lang="en-US" altLang="ja-JP" sz="1000" dirty="0">
                          <a:latin typeface="Meiryo UI" panose="020B0604030504040204" pitchFamily="50" charset="-128"/>
                          <a:ea typeface="Meiryo UI" panose="020B0604030504040204" pitchFamily="50" charset="-128"/>
                        </a:rPr>
                        <a:t>44.</a:t>
                      </a:r>
                      <a:r>
                        <a:rPr kumimoji="1" lang="ja-JP" altLang="en-US" sz="1000" dirty="0">
                          <a:latin typeface="Meiryo UI" panose="020B0604030504040204" pitchFamily="50" charset="-128"/>
                          <a:ea typeface="Meiryo UI" panose="020B0604030504040204" pitchFamily="50" charset="-128"/>
                        </a:rPr>
                        <a:t>ボート・漕艇・カヌー・カヤック・ラフティング</a:t>
                      </a:r>
                    </a:p>
                    <a:p>
                      <a:r>
                        <a:rPr kumimoji="1" lang="en-US" altLang="ja-JP" sz="1000" dirty="0">
                          <a:latin typeface="Meiryo UI" panose="020B0604030504040204" pitchFamily="50" charset="-128"/>
                          <a:ea typeface="Meiryo UI" panose="020B0604030504040204" pitchFamily="50" charset="-128"/>
                        </a:rPr>
                        <a:t>45.</a:t>
                      </a:r>
                      <a:r>
                        <a:rPr kumimoji="1" lang="ja-JP" altLang="en-US" sz="1000" dirty="0">
                          <a:latin typeface="Meiryo UI" panose="020B0604030504040204" pitchFamily="50" charset="-128"/>
                          <a:ea typeface="Meiryo UI" panose="020B0604030504040204" pitchFamily="50" charset="-128"/>
                        </a:rPr>
                        <a:t>ヨット・水上スキー・ウェイクボード・水上バイク・ジェットスキー</a:t>
                      </a:r>
                    </a:p>
                    <a:p>
                      <a:r>
                        <a:rPr kumimoji="1" lang="en-US" altLang="ja-JP" sz="1000" dirty="0">
                          <a:latin typeface="Meiryo UI" panose="020B0604030504040204" pitchFamily="50" charset="-128"/>
                          <a:ea typeface="Meiryo UI" panose="020B0604030504040204" pitchFamily="50" charset="-128"/>
                        </a:rPr>
                        <a:t>46.</a:t>
                      </a:r>
                      <a:r>
                        <a:rPr kumimoji="1" lang="ja-JP" altLang="en-US" sz="1000" dirty="0">
                          <a:latin typeface="Meiryo UI" panose="020B0604030504040204" pitchFamily="50" charset="-128"/>
                          <a:ea typeface="Meiryo UI" panose="020B0604030504040204" pitchFamily="50" charset="-128"/>
                        </a:rPr>
                        <a:t>スクーバダイビング・スキンダイビング・フリーダイビング・シュノーケリング</a:t>
                      </a:r>
                    </a:p>
                    <a:p>
                      <a:r>
                        <a:rPr kumimoji="1" lang="en-US" altLang="ja-JP" sz="1000" dirty="0">
                          <a:latin typeface="Meiryo UI" panose="020B0604030504040204" pitchFamily="50" charset="-128"/>
                          <a:ea typeface="Meiryo UI" panose="020B0604030504040204" pitchFamily="50" charset="-128"/>
                        </a:rPr>
                        <a:t>47.</a:t>
                      </a:r>
                      <a:r>
                        <a:rPr kumimoji="1" lang="ja-JP" altLang="en-US" sz="1000" dirty="0">
                          <a:latin typeface="Meiryo UI" panose="020B0604030504040204" pitchFamily="50" charset="-128"/>
                          <a:ea typeface="Meiryo UI" panose="020B0604030504040204" pitchFamily="50" charset="-128"/>
                        </a:rPr>
                        <a:t>サーフィン・ボディボード・ボードセーリング・ウインドサーフィン</a:t>
                      </a:r>
                    </a:p>
                    <a:p>
                      <a:r>
                        <a:rPr kumimoji="1" lang="en-US" altLang="ja-JP" sz="1000" dirty="0">
                          <a:latin typeface="Meiryo UI" panose="020B0604030504040204" pitchFamily="50" charset="-128"/>
                          <a:ea typeface="Meiryo UI" panose="020B0604030504040204" pitchFamily="50" charset="-128"/>
                        </a:rPr>
                        <a:t>48.</a:t>
                      </a:r>
                      <a:r>
                        <a:rPr kumimoji="1" lang="ja-JP" altLang="en-US" sz="1000" dirty="0">
                          <a:latin typeface="Meiryo UI" panose="020B0604030504040204" pitchFamily="50" charset="-128"/>
                          <a:ea typeface="Meiryo UI" panose="020B0604030504040204" pitchFamily="50" charset="-128"/>
                        </a:rPr>
                        <a:t>釣り</a:t>
                      </a:r>
                    </a:p>
                    <a:p>
                      <a:endParaRPr kumimoji="1" lang="ja-JP" altLang="en-US" sz="900" dirty="0">
                        <a:latin typeface="Meiryo UI" panose="020B0604030504040204" pitchFamily="50" charset="-128"/>
                        <a:ea typeface="Meiryo UI" panose="020B0604030504040204" pitchFamily="50" charset="-128"/>
                      </a:endParaRPr>
                    </a:p>
                  </a:txBody>
                  <a:tcPr>
                    <a:solidFill>
                      <a:srgbClr val="FFE8CB">
                        <a:alpha val="69804"/>
                      </a:srgbClr>
                    </a:solidFill>
                  </a:tcPr>
                </a:tc>
                <a:tc rowSpan="5">
                  <a:txBody>
                    <a:bodyPr/>
                    <a:lstStyle/>
                    <a:p>
                      <a:r>
                        <a:rPr kumimoji="1" lang="en-US" altLang="ja-JP" sz="1000" dirty="0">
                          <a:latin typeface="Meiryo UI" panose="020B0604030504040204" pitchFamily="50" charset="-128"/>
                          <a:ea typeface="Meiryo UI" panose="020B0604030504040204" pitchFamily="50" charset="-128"/>
                        </a:rPr>
                        <a:t>53.</a:t>
                      </a:r>
                      <a:r>
                        <a:rPr kumimoji="1" lang="ja-JP" altLang="en-US" sz="1000" dirty="0">
                          <a:latin typeface="Meiryo UI" panose="020B0604030504040204" pitchFamily="50" charset="-128"/>
                          <a:ea typeface="Meiryo UI" panose="020B0604030504040204" pitchFamily="50" charset="-128"/>
                        </a:rPr>
                        <a:t>アーチェリー・弓道・射撃・クレー射撃</a:t>
                      </a:r>
                    </a:p>
                    <a:p>
                      <a:r>
                        <a:rPr kumimoji="1" lang="en-US" altLang="ja-JP" sz="1000" dirty="0">
                          <a:latin typeface="Meiryo UI" panose="020B0604030504040204" pitchFamily="50" charset="-128"/>
                          <a:ea typeface="Meiryo UI" panose="020B0604030504040204" pitchFamily="50" charset="-128"/>
                        </a:rPr>
                        <a:t>54.</a:t>
                      </a:r>
                      <a:r>
                        <a:rPr kumimoji="1" lang="ja-JP" altLang="en-US" sz="1000" dirty="0">
                          <a:latin typeface="Meiryo UI" panose="020B0604030504040204" pitchFamily="50" charset="-128"/>
                          <a:ea typeface="Meiryo UI" panose="020B0604030504040204" pitchFamily="50" charset="-128"/>
                        </a:rPr>
                        <a:t>グライダー・ハンググライダー・パラグライダー・スカイダイビング</a:t>
                      </a:r>
                    </a:p>
                    <a:p>
                      <a:r>
                        <a:rPr kumimoji="1" lang="en-US" altLang="ja-JP" sz="1000" dirty="0">
                          <a:latin typeface="Meiryo UI" panose="020B0604030504040204" pitchFamily="50" charset="-128"/>
                          <a:ea typeface="Meiryo UI" panose="020B0604030504040204" pitchFamily="50" charset="-128"/>
                        </a:rPr>
                        <a:t>55.</a:t>
                      </a:r>
                      <a:r>
                        <a:rPr kumimoji="1" lang="ja-JP" altLang="en-US" sz="1000" dirty="0">
                          <a:latin typeface="Meiryo UI" panose="020B0604030504040204" pitchFamily="50" charset="-128"/>
                          <a:ea typeface="Meiryo UI" panose="020B0604030504040204" pitchFamily="50" charset="-128"/>
                        </a:rPr>
                        <a:t>乗馬</a:t>
                      </a:r>
                    </a:p>
                    <a:p>
                      <a:r>
                        <a:rPr kumimoji="1" lang="en-US" altLang="ja-JP" sz="1000" dirty="0">
                          <a:latin typeface="Meiryo UI" panose="020B0604030504040204" pitchFamily="50" charset="-128"/>
                          <a:ea typeface="Meiryo UI" panose="020B0604030504040204" pitchFamily="50" charset="-128"/>
                        </a:rPr>
                        <a:t>56.</a:t>
                      </a:r>
                      <a:r>
                        <a:rPr kumimoji="1" lang="ja-JP" altLang="en-US" sz="1000" dirty="0">
                          <a:latin typeface="Meiryo UI" panose="020B0604030504040204" pitchFamily="50" charset="-128"/>
                          <a:ea typeface="Meiryo UI" panose="020B0604030504040204" pitchFamily="50" charset="-128"/>
                        </a:rPr>
                        <a:t>レクリエーションスポーツ</a:t>
                      </a:r>
                      <a:r>
                        <a:rPr kumimoji="1" lang="ja-JP" altLang="en-US" sz="800" dirty="0">
                          <a:latin typeface="Meiryo UI" panose="020B0604030504040204" pitchFamily="50" charset="-128"/>
                          <a:ea typeface="Meiryo UI" panose="020B0604030504040204" pitchFamily="50" charset="-128"/>
                        </a:rPr>
                        <a:t>（ティーボール・フライングディスク・インディアカ・スポーツチャンバラ・ユニカール・アルティメット・キンボール・シャフルボード・ペタンク・綱引き・ダーツ・スポーツ吹き矢　等）</a:t>
                      </a:r>
                    </a:p>
                    <a:p>
                      <a:r>
                        <a:rPr kumimoji="1" lang="en-US" altLang="ja-JP" sz="1000" dirty="0">
                          <a:latin typeface="Meiryo UI" panose="020B0604030504040204" pitchFamily="50" charset="-128"/>
                          <a:ea typeface="Meiryo UI" panose="020B0604030504040204" pitchFamily="50" charset="-128"/>
                        </a:rPr>
                        <a:t>57.</a:t>
                      </a:r>
                      <a:r>
                        <a:rPr kumimoji="1" lang="ja-JP" altLang="en-US" sz="1000" dirty="0">
                          <a:latin typeface="Meiryo UI" panose="020B0604030504040204" pitchFamily="50" charset="-128"/>
                          <a:ea typeface="Meiryo UI" panose="020B0604030504040204" pitchFamily="50" charset="-128"/>
                        </a:rPr>
                        <a:t>障害者スポーツ　</a:t>
                      </a:r>
                      <a:r>
                        <a:rPr kumimoji="1" lang="ja-JP" altLang="en-US" sz="1000" dirty="0">
                          <a:solidFill>
                            <a:schemeClr val="accent2"/>
                          </a:solidFill>
                          <a:latin typeface="Meiryo UI" panose="020B0604030504040204" pitchFamily="50" charset="-128"/>
                          <a:ea typeface="Meiryo UI" panose="020B0604030504040204" pitchFamily="50" charset="-128"/>
                        </a:rPr>
                        <a:t>競技名：</a:t>
                      </a:r>
                      <a:r>
                        <a:rPr kumimoji="1" lang="en-US" altLang="ja-JP" sz="1000" dirty="0">
                          <a:solidFill>
                            <a:schemeClr val="accent2"/>
                          </a:solidFill>
                          <a:latin typeface="Meiryo UI" panose="020B0604030504040204" pitchFamily="50" charset="-128"/>
                          <a:ea typeface="Meiryo UI" panose="020B0604030504040204" pitchFamily="50" charset="-128"/>
                        </a:rPr>
                        <a:t>[  FA  ]</a:t>
                      </a:r>
                      <a:r>
                        <a:rPr kumimoji="1" lang="en-US" altLang="ja-JP" sz="800" dirty="0">
                          <a:solidFill>
                            <a:schemeClr val="accent2"/>
                          </a:solidFill>
                          <a:latin typeface="Meiryo UI" panose="020B0604030504040204" pitchFamily="50" charset="-128"/>
                          <a:ea typeface="Meiryo UI" panose="020B0604030504040204" pitchFamily="50" charset="-128"/>
                        </a:rPr>
                        <a:t>(</a:t>
                      </a:r>
                      <a:r>
                        <a:rPr kumimoji="1" lang="ja-JP" altLang="en-US" sz="800" dirty="0">
                          <a:solidFill>
                            <a:schemeClr val="accent2"/>
                          </a:solidFill>
                          <a:latin typeface="Meiryo UI" panose="020B0604030504040204" pitchFamily="50" charset="-128"/>
                          <a:ea typeface="Meiryo UI" panose="020B0604030504040204" pitchFamily="50" charset="-128"/>
                        </a:rPr>
                        <a:t>回答必須）</a:t>
                      </a:r>
                      <a:endParaRPr kumimoji="1" lang="en-US" altLang="ja-JP" sz="800" dirty="0">
                        <a:solidFill>
                          <a:schemeClr val="accent2"/>
                        </a:solidFill>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58.</a:t>
                      </a:r>
                      <a:r>
                        <a:rPr kumimoji="1" lang="ja-JP" altLang="en-US" sz="1000" dirty="0">
                          <a:latin typeface="Meiryo UI" panose="020B0604030504040204" pitchFamily="50" charset="-128"/>
                          <a:ea typeface="Meiryo UI" panose="020B0604030504040204" pitchFamily="50" charset="-128"/>
                        </a:rPr>
                        <a:t>その他：</a:t>
                      </a:r>
                      <a:r>
                        <a:rPr kumimoji="1" lang="en-US" altLang="ja-JP" sz="1000" dirty="0">
                          <a:solidFill>
                            <a:schemeClr val="accent2"/>
                          </a:solidFill>
                          <a:latin typeface="Meiryo UI" panose="020B0604030504040204" pitchFamily="50" charset="-128"/>
                          <a:ea typeface="Meiryo UI" panose="020B0604030504040204" pitchFamily="50" charset="-128"/>
                        </a:rPr>
                        <a:t>[  FA  ]</a:t>
                      </a:r>
                      <a:r>
                        <a:rPr kumimoji="1" lang="en-US" altLang="ja-JP" sz="800" dirty="0">
                          <a:solidFill>
                            <a:schemeClr val="accent2"/>
                          </a:solidFill>
                          <a:latin typeface="Meiryo UI" panose="020B0604030504040204" pitchFamily="50" charset="-128"/>
                          <a:ea typeface="Meiryo UI" panose="020B0604030504040204" pitchFamily="50" charset="-128"/>
                        </a:rPr>
                        <a:t>(</a:t>
                      </a:r>
                      <a:r>
                        <a:rPr kumimoji="1" lang="ja-JP" altLang="en-US" sz="800" dirty="0">
                          <a:solidFill>
                            <a:schemeClr val="accent2"/>
                          </a:solidFill>
                          <a:latin typeface="Meiryo UI" panose="020B0604030504040204" pitchFamily="50" charset="-128"/>
                          <a:ea typeface="Meiryo UI" panose="020B0604030504040204" pitchFamily="50" charset="-128"/>
                        </a:rPr>
                        <a:t>回答必須</a:t>
                      </a:r>
                      <a:r>
                        <a:rPr kumimoji="1" lang="en-US" altLang="ja-JP" sz="800" dirty="0">
                          <a:solidFill>
                            <a:schemeClr val="accent2"/>
                          </a:solidFill>
                          <a:latin typeface="Meiryo UI" panose="020B0604030504040204" pitchFamily="50" charset="-128"/>
                          <a:ea typeface="Meiryo UI" panose="020B0604030504040204" pitchFamily="50" charset="-128"/>
                        </a:rPr>
                        <a:t>)</a:t>
                      </a:r>
                      <a:endParaRPr kumimoji="1" lang="ja-JP" altLang="en-US" sz="800" dirty="0">
                        <a:solidFill>
                          <a:schemeClr val="accent2"/>
                        </a:solidFill>
                        <a:latin typeface="Meiryo UI" panose="020B0604030504040204" pitchFamily="50" charset="-128"/>
                        <a:ea typeface="Meiryo UI" panose="020B0604030504040204" pitchFamily="50" charset="-128"/>
                      </a:endParaRPr>
                    </a:p>
                  </a:txBody>
                  <a:tcPr>
                    <a:solidFill>
                      <a:srgbClr val="FFE8CB">
                        <a:alpha val="69804"/>
                      </a:srgbClr>
                    </a:solidFill>
                  </a:tcPr>
                </a:tc>
                <a:extLst>
                  <a:ext uri="{0D108BD9-81ED-4DB2-BD59-A6C34878D82A}">
                    <a16:rowId xmlns:a16="http://schemas.microsoft.com/office/drawing/2014/main" val="3078426172"/>
                  </a:ext>
                </a:extLst>
              </a:tr>
              <a:tr h="465069">
                <a:tc vMerge="1">
                  <a:txBody>
                    <a:bodyPr/>
                    <a:lstStyle/>
                    <a:p>
                      <a:endParaRPr kumimoji="1" lang="ja-JP" altLang="en-US"/>
                    </a:p>
                  </a:txBody>
                  <a:tcPr/>
                </a:tc>
                <a:tc>
                  <a:txBody>
                    <a:bodyPr/>
                    <a:lstStyle/>
                    <a:p>
                      <a:r>
                        <a:rPr kumimoji="1" lang="zh-TW" altLang="en-US" sz="1100" b="1" dirty="0">
                          <a:solidFill>
                            <a:schemeClr val="bg1"/>
                          </a:solidFill>
                          <a:latin typeface="Meiryo UI" panose="020B0604030504040204" pitchFamily="50" charset="-128"/>
                          <a:ea typeface="Meiryo UI" panose="020B0604030504040204" pitchFamily="50" charset="-128"/>
                        </a:rPr>
                        <a:t>水泳関連</a:t>
                      </a:r>
                      <a:endParaRPr kumimoji="1" lang="ja-JP" altLang="en-US" sz="2400" dirty="0"/>
                    </a:p>
                  </a:txBody>
                  <a:tcPr anchor="ctr">
                    <a:solidFill>
                      <a:schemeClr val="accent4">
                        <a:lumMod val="60000"/>
                        <a:lumOff val="40000"/>
                      </a:schemeClr>
                    </a:solidFill>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Meiryo UI" panose="020B0604030504040204" pitchFamily="50" charset="-128"/>
                          <a:ea typeface="Meiryo UI" panose="020B0604030504040204" pitchFamily="50" charset="-128"/>
                        </a:rPr>
                        <a:t>クライミング・野外活動</a:t>
                      </a:r>
                    </a:p>
                  </a:txBody>
                  <a:tcPr anchor="ctr">
                    <a:solidFill>
                      <a:schemeClr val="accent4">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67818798"/>
                  </a:ext>
                </a:extLst>
              </a:tr>
              <a:tr h="465069">
                <a:tc vMerge="1">
                  <a:txBody>
                    <a:bodyPr/>
                    <a:lstStyle/>
                    <a:p>
                      <a:endParaRPr kumimoji="1" lang="ja-JP" altLang="en-US"/>
                    </a:p>
                  </a:txBody>
                  <a:tcPr/>
                </a:tc>
                <a:tc rowSpan="3">
                  <a:txBody>
                    <a:bodyPr/>
                    <a:lstStyle/>
                    <a:p>
                      <a:r>
                        <a:rPr kumimoji="1" lang="en-US" altLang="ja-JP" sz="1000" dirty="0">
                          <a:latin typeface="Meiryo UI" panose="020B0604030504040204" pitchFamily="50" charset="-128"/>
                          <a:ea typeface="Meiryo UI" panose="020B0604030504040204" pitchFamily="50" charset="-128"/>
                        </a:rPr>
                        <a:t>14.</a:t>
                      </a:r>
                      <a:r>
                        <a:rPr kumimoji="1" lang="ja-JP" altLang="en-US" sz="1000" dirty="0">
                          <a:latin typeface="Meiryo UI" panose="020B0604030504040204" pitchFamily="50" charset="-128"/>
                          <a:ea typeface="Meiryo UI" panose="020B0604030504040204" pitchFamily="50" charset="-128"/>
                        </a:rPr>
                        <a:t>水泳</a:t>
                      </a:r>
                      <a:r>
                        <a:rPr kumimoji="1" lang="ja-JP" altLang="en-US" sz="800" dirty="0">
                          <a:latin typeface="Meiryo UI" panose="020B0604030504040204" pitchFamily="50" charset="-128"/>
                          <a:ea typeface="Meiryo UI" panose="020B0604030504040204" pitchFamily="50" charset="-128"/>
                        </a:rPr>
                        <a:t>（競泳・水球・飛び込み・アーティスティックスイミング・オープンウォータースイミング等）</a:t>
                      </a:r>
                    </a:p>
                    <a:p>
                      <a:r>
                        <a:rPr kumimoji="1" lang="en-US" altLang="ja-JP" sz="1000" dirty="0">
                          <a:latin typeface="Meiryo UI" panose="020B0604030504040204" pitchFamily="50" charset="-128"/>
                          <a:ea typeface="Meiryo UI" panose="020B0604030504040204" pitchFamily="50" charset="-128"/>
                        </a:rPr>
                        <a:t>15.</a:t>
                      </a:r>
                      <a:r>
                        <a:rPr kumimoji="1" lang="ja-JP" altLang="en-US" sz="1000" dirty="0">
                          <a:latin typeface="Meiryo UI" panose="020B0604030504040204" pitchFamily="50" charset="-128"/>
                          <a:ea typeface="Meiryo UI" panose="020B0604030504040204" pitchFamily="50" charset="-128"/>
                        </a:rPr>
                        <a:t>アクアエクササイズ・水中ウォーキング</a:t>
                      </a:r>
                      <a:endParaRPr kumimoji="1" lang="ja-JP" altLang="en-US" sz="2000" dirty="0"/>
                    </a:p>
                  </a:txBody>
                  <a:tcPr>
                    <a:solidFill>
                      <a:srgbClr val="FFE8CB">
                        <a:alpha val="69804"/>
                      </a:srgbClr>
                    </a:solidFill>
                  </a:tcPr>
                </a:tc>
                <a:tc vMerge="1">
                  <a:txBody>
                    <a:bodyPr/>
                    <a:lstStyle/>
                    <a:p>
                      <a:endParaRPr kumimoji="1" lang="ja-JP" altLang="en-US"/>
                    </a:p>
                  </a:txBody>
                  <a:tcPr/>
                </a:tc>
                <a:tc rowSpan="3">
                  <a:txBody>
                    <a:bodyPr/>
                    <a:lstStyle/>
                    <a:p>
                      <a:r>
                        <a:rPr kumimoji="1" lang="en-US" altLang="ja-JP" sz="1000" dirty="0">
                          <a:latin typeface="Meiryo UI" panose="020B0604030504040204" pitchFamily="50" charset="-128"/>
                          <a:ea typeface="Meiryo UI" panose="020B0604030504040204" pitchFamily="50" charset="-128"/>
                        </a:rPr>
                        <a:t>40.</a:t>
                      </a:r>
                      <a:r>
                        <a:rPr kumimoji="1" lang="ja-JP" altLang="en-US" sz="1000" dirty="0">
                          <a:latin typeface="Meiryo UI" panose="020B0604030504040204" pitchFamily="50" charset="-128"/>
                          <a:ea typeface="Meiryo UI" panose="020B0604030504040204" pitchFamily="50" charset="-128"/>
                        </a:rPr>
                        <a:t>登山・トレッキング・トレイルランニング・ロッククライミング</a:t>
                      </a:r>
                    </a:p>
                    <a:p>
                      <a:r>
                        <a:rPr kumimoji="1" lang="en-US" altLang="ja-JP" sz="1000" dirty="0">
                          <a:latin typeface="Meiryo UI" panose="020B0604030504040204" pitchFamily="50" charset="-128"/>
                          <a:ea typeface="Meiryo UI" panose="020B0604030504040204" pitchFamily="50" charset="-128"/>
                        </a:rPr>
                        <a:t>41.</a:t>
                      </a:r>
                      <a:r>
                        <a:rPr kumimoji="1" lang="ja-JP" altLang="en-US" sz="1000" dirty="0">
                          <a:latin typeface="Meiryo UI" panose="020B0604030504040204" pitchFamily="50" charset="-128"/>
                          <a:ea typeface="Meiryo UI" panose="020B0604030504040204" pitchFamily="50" charset="-128"/>
                        </a:rPr>
                        <a:t>フリークライミング</a:t>
                      </a:r>
                      <a:r>
                        <a:rPr kumimoji="1" lang="ja-JP" altLang="en-US" sz="800" dirty="0">
                          <a:latin typeface="Meiryo UI" panose="020B0604030504040204" pitchFamily="50" charset="-128"/>
                          <a:ea typeface="Meiryo UI" panose="020B0604030504040204" pitchFamily="50" charset="-128"/>
                        </a:rPr>
                        <a:t>（ボルダリング・リードクライミング・スピードクライミング等）</a:t>
                      </a:r>
                    </a:p>
                    <a:p>
                      <a:r>
                        <a:rPr kumimoji="1" lang="en-US" altLang="ja-JP" sz="1000" dirty="0">
                          <a:latin typeface="Meiryo UI" panose="020B0604030504040204" pitchFamily="50" charset="-128"/>
                          <a:ea typeface="Meiryo UI" panose="020B0604030504040204" pitchFamily="50" charset="-128"/>
                        </a:rPr>
                        <a:t>42.</a:t>
                      </a:r>
                      <a:r>
                        <a:rPr kumimoji="1" lang="ja-JP" altLang="en-US" sz="1000" dirty="0">
                          <a:latin typeface="Meiryo UI" panose="020B0604030504040204" pitchFamily="50" charset="-128"/>
                          <a:ea typeface="Meiryo UI" panose="020B0604030504040204" pitchFamily="50" charset="-128"/>
                        </a:rPr>
                        <a:t>キャンプ・オートキャンプ</a:t>
                      </a:r>
                    </a:p>
                    <a:p>
                      <a:r>
                        <a:rPr kumimoji="1" lang="en-US" altLang="ja-JP" sz="1000" dirty="0">
                          <a:latin typeface="Meiryo UI" panose="020B0604030504040204" pitchFamily="50" charset="-128"/>
                          <a:ea typeface="Meiryo UI" panose="020B0604030504040204" pitchFamily="50" charset="-128"/>
                        </a:rPr>
                        <a:t>43.</a:t>
                      </a:r>
                      <a:r>
                        <a:rPr kumimoji="1" lang="ja-JP" altLang="en-US" sz="1000" dirty="0">
                          <a:latin typeface="Meiryo UI" panose="020B0604030504040204" pitchFamily="50" charset="-128"/>
                          <a:ea typeface="Meiryo UI" panose="020B0604030504040204" pitchFamily="50" charset="-128"/>
                        </a:rPr>
                        <a:t>ハイキング・ワンダーフォーゲル・オリエンテーリング</a:t>
                      </a:r>
                      <a:endParaRPr kumimoji="1" lang="ja-JP" altLang="en-US" sz="2000" dirty="0"/>
                    </a:p>
                  </a:txBody>
                  <a:tcPr>
                    <a:solidFill>
                      <a:srgbClr val="FFEFDB"/>
                    </a:solidFill>
                  </a:tcPr>
                </a:tc>
                <a:tc vMerge="1">
                  <a:txBody>
                    <a:bodyPr/>
                    <a:lstStyle/>
                    <a:p>
                      <a:endParaRPr kumimoji="1" lang="ja-JP" altLang="en-US" sz="900" dirty="0">
                        <a:latin typeface="Meiryo UI" panose="020B0604030504040204" pitchFamily="50" charset="-128"/>
                        <a:ea typeface="Meiryo UI" panose="020B0604030504040204" pitchFamily="50" charset="-128"/>
                      </a:endParaRPr>
                    </a:p>
                  </a:txBody>
                  <a:tcPr/>
                </a:tc>
                <a:tc vMerge="1">
                  <a:txBody>
                    <a:bodyPr/>
                    <a:lstStyle/>
                    <a:p>
                      <a:endParaRPr kumimoji="1" lang="ja-JP" altLang="en-US"/>
                    </a:p>
                  </a:txBody>
                  <a:tcPr/>
                </a:tc>
                <a:extLst>
                  <a:ext uri="{0D108BD9-81ED-4DB2-BD59-A6C34878D82A}">
                    <a16:rowId xmlns:a16="http://schemas.microsoft.com/office/drawing/2014/main" val="120044263"/>
                  </a:ext>
                </a:extLst>
              </a:tr>
              <a:tr h="465069">
                <a:tc vMerge="1">
                  <a:txBody>
                    <a:bodyPr/>
                    <a:lstStyle/>
                    <a:p>
                      <a:endParaRPr kumimoji="1" lang="ja-JP" altLang="en-US"/>
                    </a:p>
                  </a:txBody>
                  <a:tcPr/>
                </a:tc>
                <a:tc vMerge="1">
                  <a:txBody>
                    <a:bodyPr/>
                    <a:lstStyle/>
                    <a:p>
                      <a:r>
                        <a:rPr kumimoji="1" lang="en-US" altLang="ja-JP" sz="900" dirty="0">
                          <a:latin typeface="Meiryo UI" panose="020B0604030504040204" pitchFamily="50" charset="-128"/>
                          <a:ea typeface="Meiryo UI" panose="020B0604030504040204" pitchFamily="50" charset="-128"/>
                        </a:rPr>
                        <a:t>14.</a:t>
                      </a:r>
                      <a:r>
                        <a:rPr kumimoji="1" lang="ja-JP" altLang="en-US" sz="900" dirty="0">
                          <a:latin typeface="Meiryo UI" panose="020B0604030504040204" pitchFamily="50" charset="-128"/>
                          <a:ea typeface="Meiryo UI" panose="020B0604030504040204" pitchFamily="50" charset="-128"/>
                        </a:rPr>
                        <a:t>水泳</a:t>
                      </a:r>
                      <a:r>
                        <a:rPr kumimoji="1" lang="ja-JP" altLang="en-US" sz="750" dirty="0">
                          <a:latin typeface="Meiryo UI" panose="020B0604030504040204" pitchFamily="50" charset="-128"/>
                          <a:ea typeface="Meiryo UI" panose="020B0604030504040204" pitchFamily="50" charset="-128"/>
                        </a:rPr>
                        <a:t>（競泳・水球・飛び込み・アーティスティックスイミング・オープンウォータースイミング等）</a:t>
                      </a:r>
                    </a:p>
                    <a:p>
                      <a:r>
                        <a:rPr kumimoji="1" lang="en-US" altLang="ja-JP" sz="900" dirty="0">
                          <a:latin typeface="Meiryo UI" panose="020B0604030504040204" pitchFamily="50" charset="-128"/>
                          <a:ea typeface="Meiryo UI" panose="020B0604030504040204" pitchFamily="50" charset="-128"/>
                        </a:rPr>
                        <a:t>15.</a:t>
                      </a:r>
                      <a:r>
                        <a:rPr kumimoji="1" lang="ja-JP" altLang="en-US" sz="900" dirty="0">
                          <a:latin typeface="Meiryo UI" panose="020B0604030504040204" pitchFamily="50" charset="-128"/>
                          <a:ea typeface="Meiryo UI" panose="020B0604030504040204" pitchFamily="50" charset="-128"/>
                        </a:rPr>
                        <a:t>アクアエクササイズ・水中ウォーキング</a:t>
                      </a:r>
                      <a:endParaRPr kumimoji="1" lang="ja-JP" altLang="en-US" dirty="0"/>
                    </a:p>
                  </a:txBody>
                  <a:tcPr>
                    <a:solidFill>
                      <a:srgbClr val="FFE8CB"/>
                    </a:solidFill>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Meiryo UI" panose="020B0604030504040204" pitchFamily="50" charset="-128"/>
                          <a:ea typeface="Meiryo UI" panose="020B0604030504040204" pitchFamily="50" charset="-128"/>
                        </a:rPr>
                        <a:t>ウインタースポーツ関連</a:t>
                      </a:r>
                    </a:p>
                  </a:txBody>
                  <a:tcPr anchor="ctr">
                    <a:solidFill>
                      <a:schemeClr val="accent4">
                        <a:lumMod val="60000"/>
                        <a:lumOff val="40000"/>
                      </a:schemeClr>
                    </a:solidFill>
                  </a:tcPr>
                </a:tc>
                <a:tc vMerge="1">
                  <a:txBody>
                    <a:bodyPr/>
                    <a:lstStyle/>
                    <a:p>
                      <a:endParaRPr kumimoji="1" lang="ja-JP" altLang="en-US"/>
                    </a:p>
                  </a:txBody>
                  <a:tcPr/>
                </a:tc>
                <a:extLst>
                  <a:ext uri="{0D108BD9-81ED-4DB2-BD59-A6C34878D82A}">
                    <a16:rowId xmlns:a16="http://schemas.microsoft.com/office/drawing/2014/main" val="303863274"/>
                  </a:ext>
                </a:extLst>
              </a:tr>
              <a:tr h="1665370">
                <a:tc vMerge="1">
                  <a:txBody>
                    <a:bodyPr/>
                    <a:lstStyle/>
                    <a:p>
                      <a:endParaRPr kumimoji="1" lang="ja-JP" altLang="en-US"/>
                    </a:p>
                  </a:txBody>
                  <a:tcPr/>
                </a:tc>
                <a:tc vMerge="1">
                  <a:txBody>
                    <a:bodyPr/>
                    <a:lstStyle/>
                    <a:p>
                      <a:r>
                        <a:rPr kumimoji="1" lang="en-US" altLang="ja-JP" sz="900" dirty="0">
                          <a:latin typeface="Meiryo UI" panose="020B0604030504040204" pitchFamily="50" charset="-128"/>
                          <a:ea typeface="Meiryo UI" panose="020B0604030504040204" pitchFamily="50" charset="-128"/>
                        </a:rPr>
                        <a:t>14.</a:t>
                      </a:r>
                      <a:r>
                        <a:rPr kumimoji="1" lang="ja-JP" altLang="en-US" sz="900" dirty="0">
                          <a:latin typeface="Meiryo UI" panose="020B0604030504040204" pitchFamily="50" charset="-128"/>
                          <a:ea typeface="Meiryo UI" panose="020B0604030504040204" pitchFamily="50" charset="-128"/>
                        </a:rPr>
                        <a:t>水泳</a:t>
                      </a:r>
                      <a:r>
                        <a:rPr kumimoji="1" lang="ja-JP" altLang="en-US" sz="750" dirty="0">
                          <a:latin typeface="Meiryo UI" panose="020B0604030504040204" pitchFamily="50" charset="-128"/>
                          <a:ea typeface="Meiryo UI" panose="020B0604030504040204" pitchFamily="50" charset="-128"/>
                        </a:rPr>
                        <a:t>（競泳・水球・飛び込み・アーティスティックスイミング・オープンウォータースイミング等）</a:t>
                      </a:r>
                    </a:p>
                    <a:p>
                      <a:r>
                        <a:rPr kumimoji="1" lang="en-US" altLang="ja-JP" sz="900" dirty="0">
                          <a:latin typeface="Meiryo UI" panose="020B0604030504040204" pitchFamily="50" charset="-128"/>
                          <a:ea typeface="Meiryo UI" panose="020B0604030504040204" pitchFamily="50" charset="-128"/>
                        </a:rPr>
                        <a:t>15.</a:t>
                      </a:r>
                      <a:r>
                        <a:rPr kumimoji="1" lang="ja-JP" altLang="en-US" sz="900" dirty="0">
                          <a:latin typeface="Meiryo UI" panose="020B0604030504040204" pitchFamily="50" charset="-128"/>
                          <a:ea typeface="Meiryo UI" panose="020B0604030504040204" pitchFamily="50" charset="-128"/>
                        </a:rPr>
                        <a:t>アクアエクササイズ・水中ウォーキング</a:t>
                      </a:r>
                    </a:p>
                  </a:txBody>
                  <a:tcPr>
                    <a:solidFill>
                      <a:srgbClr val="FFE8CB"/>
                    </a:solidFill>
                  </a:tcPr>
                </a:tc>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000" dirty="0">
                          <a:latin typeface="Meiryo UI" panose="020B0604030504040204" pitchFamily="50" charset="-128"/>
                          <a:ea typeface="Meiryo UI" panose="020B0604030504040204" pitchFamily="50" charset="-128"/>
                        </a:rPr>
                        <a:t>49.</a:t>
                      </a:r>
                      <a:r>
                        <a:rPr kumimoji="1" lang="ja-JP" altLang="en-US" sz="1000" dirty="0">
                          <a:latin typeface="Meiryo UI" panose="020B0604030504040204" pitchFamily="50" charset="-128"/>
                          <a:ea typeface="Meiryo UI" panose="020B0604030504040204" pitchFamily="50" charset="-128"/>
                        </a:rPr>
                        <a:t>スキー</a:t>
                      </a:r>
                    </a:p>
                    <a:p>
                      <a:r>
                        <a:rPr kumimoji="1" lang="en-US" altLang="ja-JP" sz="1000" dirty="0">
                          <a:latin typeface="Meiryo UI" panose="020B0604030504040204" pitchFamily="50" charset="-128"/>
                          <a:ea typeface="Meiryo UI" panose="020B0604030504040204" pitchFamily="50" charset="-128"/>
                        </a:rPr>
                        <a:t>50.</a:t>
                      </a:r>
                      <a:r>
                        <a:rPr kumimoji="1" lang="ja-JP" altLang="en-US" sz="1000" dirty="0">
                          <a:latin typeface="Meiryo UI" panose="020B0604030504040204" pitchFamily="50" charset="-128"/>
                          <a:ea typeface="Meiryo UI" panose="020B0604030504040204" pitchFamily="50" charset="-128"/>
                        </a:rPr>
                        <a:t>スノーボード</a:t>
                      </a:r>
                    </a:p>
                    <a:p>
                      <a:r>
                        <a:rPr kumimoji="1" lang="en-US" altLang="ja-JP" sz="1000" dirty="0">
                          <a:latin typeface="Meiryo UI" panose="020B0604030504040204" pitchFamily="50" charset="-128"/>
                          <a:ea typeface="Meiryo UI" panose="020B0604030504040204" pitchFamily="50" charset="-128"/>
                        </a:rPr>
                        <a:t>51.</a:t>
                      </a:r>
                      <a:r>
                        <a:rPr kumimoji="1" lang="ja-JP" altLang="en-US" sz="1000" dirty="0">
                          <a:latin typeface="Meiryo UI" panose="020B0604030504040204" pitchFamily="50" charset="-128"/>
                          <a:ea typeface="Meiryo UI" panose="020B0604030504040204" pitchFamily="50" charset="-128"/>
                        </a:rPr>
                        <a:t>クロスカントリースキー・スノーシュー</a:t>
                      </a:r>
                    </a:p>
                    <a:p>
                      <a:r>
                        <a:rPr kumimoji="1" lang="en-US" altLang="ja-JP" sz="1000" dirty="0">
                          <a:latin typeface="Meiryo UI" panose="020B0604030504040204" pitchFamily="50" charset="-128"/>
                          <a:ea typeface="Meiryo UI" panose="020B0604030504040204" pitchFamily="50" charset="-128"/>
                        </a:rPr>
                        <a:t>52.</a:t>
                      </a:r>
                      <a:r>
                        <a:rPr kumimoji="1" lang="ja-JP" altLang="en-US" sz="1000" dirty="0">
                          <a:latin typeface="Meiryo UI" panose="020B0604030504040204" pitchFamily="50" charset="-128"/>
                          <a:ea typeface="Meiryo UI" panose="020B0604030504040204" pitchFamily="50" charset="-128"/>
                        </a:rPr>
                        <a:t>アイススケート・アイスホッケー・カーリング</a:t>
                      </a:r>
                    </a:p>
                  </a:txBody>
                  <a:tcPr>
                    <a:solidFill>
                      <a:srgbClr val="FFEFDB"/>
                    </a:solidFill>
                  </a:tcPr>
                </a:tc>
                <a:tc vMerge="1">
                  <a:txBody>
                    <a:bodyPr/>
                    <a:lstStyle/>
                    <a:p>
                      <a:endParaRPr kumimoji="1" lang="ja-JP" altLang="en-US"/>
                    </a:p>
                  </a:txBody>
                  <a:tcPr/>
                </a:tc>
                <a:extLst>
                  <a:ext uri="{0D108BD9-81ED-4DB2-BD59-A6C34878D82A}">
                    <a16:rowId xmlns:a16="http://schemas.microsoft.com/office/drawing/2014/main" val="360609764"/>
                  </a:ext>
                </a:extLst>
              </a:tr>
            </a:tbl>
          </a:graphicData>
        </a:graphic>
      </p:graphicFrame>
    </p:spTree>
    <p:extLst>
      <p:ext uri="{BB962C8B-B14F-4D97-AF65-F5344CB8AC3E}">
        <p14:creationId xmlns:p14="http://schemas.microsoft.com/office/powerpoint/2010/main" val="1401930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字幕 2">
            <a:extLst>
              <a:ext uri="{FF2B5EF4-FFF2-40B4-BE49-F238E27FC236}">
                <a16:creationId xmlns:a16="http://schemas.microsoft.com/office/drawing/2014/main" id="{176B04B1-399B-4C44-AC17-BE9DB2C02D2A}"/>
              </a:ext>
            </a:extLst>
          </p:cNvPr>
          <p:cNvSpPr txBox="1">
            <a:spLocks/>
          </p:cNvSpPr>
          <p:nvPr/>
        </p:nvSpPr>
        <p:spPr>
          <a:xfrm>
            <a:off x="467312" y="1035774"/>
            <a:ext cx="6946637" cy="454551"/>
          </a:xfrm>
          <a:prstGeom prst="rect">
            <a:avLst/>
          </a:prstGeom>
        </p:spPr>
        <p:txBody>
          <a:bodyPr vert="horz" lIns="68580" tIns="34290" rIns="68580" bIns="3429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100" u="sng" dirty="0">
                <a:latin typeface="Meiryo UI" panose="020B0604030504040204" pitchFamily="50" charset="-128"/>
                <a:ea typeface="Meiryo UI" panose="020B0604030504040204" pitchFamily="50" charset="-128"/>
              </a:rPr>
              <a:t>コンソーシアム加盟団体名（加盟団体</a:t>
            </a:r>
            <a:r>
              <a:rPr lang="en-US" altLang="ja-JP" sz="1100" u="sng" dirty="0">
                <a:latin typeface="Meiryo UI" panose="020B0604030504040204" pitchFamily="50" charset="-128"/>
                <a:ea typeface="Meiryo UI" panose="020B0604030504040204" pitchFamily="50" charset="-128"/>
              </a:rPr>
              <a:t>ID</a:t>
            </a:r>
            <a:r>
              <a:rPr lang="ja-JP" altLang="en-US" sz="1100" u="sng" dirty="0">
                <a:latin typeface="Meiryo UI" panose="020B0604030504040204" pitchFamily="50" charset="-128"/>
                <a:ea typeface="Meiryo UI" panose="020B0604030504040204" pitchFamily="50" charset="-128"/>
              </a:rPr>
              <a:t>は任意で記載）：　</a:t>
            </a:r>
            <a:endParaRPr lang="ja-JP" altLang="en-US" sz="1350" u="sng" dirty="0">
              <a:latin typeface="Meiryo UI" panose="020B0604030504040204" pitchFamily="50" charset="-128"/>
              <a:ea typeface="Meiryo UI" panose="020B0604030504040204" pitchFamily="50" charset="-128"/>
            </a:endParaRPr>
          </a:p>
        </p:txBody>
      </p:sp>
      <p:sp>
        <p:nvSpPr>
          <p:cNvPr id="6" name="字幕 2">
            <a:extLst>
              <a:ext uri="{FF2B5EF4-FFF2-40B4-BE49-F238E27FC236}">
                <a16:creationId xmlns:a16="http://schemas.microsoft.com/office/drawing/2014/main" id="{694C2F9B-DFB1-4D51-9AF6-4EA7813CA0FA}"/>
              </a:ext>
            </a:extLst>
          </p:cNvPr>
          <p:cNvSpPr txBox="1">
            <a:spLocks/>
          </p:cNvSpPr>
          <p:nvPr/>
        </p:nvSpPr>
        <p:spPr>
          <a:xfrm>
            <a:off x="670401" y="1452493"/>
            <a:ext cx="4574333" cy="454551"/>
          </a:xfrm>
          <a:prstGeom prst="rect">
            <a:avLst/>
          </a:prstGeom>
        </p:spPr>
        <p:txBody>
          <a:bodyPr vert="horz" lIns="68580" tIns="34290" rIns="68580" bIns="3429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100" dirty="0">
                <a:latin typeface="Meiryo UI" panose="020B0604030504040204" pitchFamily="50" charset="-128"/>
                <a:ea typeface="Meiryo UI" panose="020B0604030504040204" pitchFamily="50" charset="-128"/>
              </a:rPr>
              <a:t>従業員数もしくは学生数（</a:t>
            </a:r>
            <a:r>
              <a:rPr lang="en-US" altLang="ja-JP" sz="1100" dirty="0">
                <a:latin typeface="Meiryo UI" panose="020B0604030504040204" pitchFamily="50" charset="-128"/>
                <a:ea typeface="Meiryo UI" panose="020B0604030504040204" pitchFamily="50" charset="-128"/>
              </a:rPr>
              <a:t>A</a:t>
            </a:r>
            <a:r>
              <a:rPr lang="ja-JP" altLang="en-US" sz="1100" dirty="0">
                <a:latin typeface="Meiryo UI" panose="020B0604030504040204" pitchFamily="50" charset="-128"/>
                <a:ea typeface="Meiryo UI" panose="020B0604030504040204" pitchFamily="50" charset="-128"/>
              </a:rPr>
              <a:t>）：　</a:t>
            </a:r>
            <a:r>
              <a:rPr lang="ja-JP" altLang="en-US" sz="1100" u="sng"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名</a:t>
            </a:r>
          </a:p>
        </p:txBody>
      </p:sp>
      <p:sp>
        <p:nvSpPr>
          <p:cNvPr id="7" name="字幕 2">
            <a:extLst>
              <a:ext uri="{FF2B5EF4-FFF2-40B4-BE49-F238E27FC236}">
                <a16:creationId xmlns:a16="http://schemas.microsoft.com/office/drawing/2014/main" id="{F592302F-32DC-49FD-B3B5-FEB60AE5F151}"/>
              </a:ext>
            </a:extLst>
          </p:cNvPr>
          <p:cNvSpPr txBox="1">
            <a:spLocks/>
          </p:cNvSpPr>
          <p:nvPr/>
        </p:nvSpPr>
        <p:spPr>
          <a:xfrm>
            <a:off x="706757" y="1669390"/>
            <a:ext cx="4574333" cy="777159"/>
          </a:xfrm>
          <a:prstGeom prst="rect">
            <a:avLst/>
          </a:prstGeom>
        </p:spPr>
        <p:txBody>
          <a:bodyPr vert="horz" lIns="68580" tIns="34290" rIns="68580" bIns="3429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100" dirty="0">
                <a:latin typeface="Meiryo UI" panose="020B0604030504040204" pitchFamily="50" charset="-128"/>
                <a:ea typeface="Meiryo UI" panose="020B0604030504040204" pitchFamily="50" charset="-128"/>
              </a:rPr>
              <a:t>週</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回以上、本取組に参加されている方の人数（</a:t>
            </a:r>
            <a:r>
              <a:rPr lang="en-US" altLang="ja-JP" sz="1100" dirty="0">
                <a:latin typeface="Meiryo UI" panose="020B0604030504040204" pitchFamily="50" charset="-128"/>
                <a:ea typeface="Meiryo UI" panose="020B0604030504040204" pitchFamily="50" charset="-128"/>
              </a:rPr>
              <a:t>B</a:t>
            </a:r>
            <a:r>
              <a:rPr lang="ja-JP" altLang="en-US" sz="1100" dirty="0">
                <a:latin typeface="Meiryo UI" panose="020B0604030504040204" pitchFamily="50" charset="-128"/>
                <a:ea typeface="Meiryo UI" panose="020B0604030504040204" pitchFamily="50" charset="-128"/>
              </a:rPr>
              <a:t>）：　</a:t>
            </a:r>
            <a:r>
              <a:rPr lang="ja-JP" altLang="en-US" sz="1100" u="sng"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名</a:t>
            </a:r>
          </a:p>
        </p:txBody>
      </p:sp>
      <p:sp>
        <p:nvSpPr>
          <p:cNvPr id="8" name="字幕 2">
            <a:extLst>
              <a:ext uri="{FF2B5EF4-FFF2-40B4-BE49-F238E27FC236}">
                <a16:creationId xmlns:a16="http://schemas.microsoft.com/office/drawing/2014/main" id="{687838E5-177D-45AB-AFC3-396714A274D7}"/>
              </a:ext>
            </a:extLst>
          </p:cNvPr>
          <p:cNvSpPr txBox="1">
            <a:spLocks/>
          </p:cNvSpPr>
          <p:nvPr/>
        </p:nvSpPr>
        <p:spPr>
          <a:xfrm>
            <a:off x="5979365" y="1384447"/>
            <a:ext cx="2703317" cy="690943"/>
          </a:xfrm>
          <a:prstGeom prst="rect">
            <a:avLst/>
          </a:prstGeom>
          <a:ln w="19050">
            <a:solidFill>
              <a:schemeClr val="bg1">
                <a:lumMod val="50000"/>
              </a:schemeClr>
            </a:solidFill>
            <a:prstDash val="sysDot"/>
            <a:extLst>
              <a:ext uri="{C807C97D-BFC1-408E-A445-0C87EB9F89A2}">
                <ask:lineSketchStyleProps xmlns:ask="http://schemas.microsoft.com/office/drawing/2018/sketchyshapes" sd="1219033472">
                  <a:custGeom>
                    <a:avLst/>
                    <a:gdLst>
                      <a:gd name="connsiteX0" fmla="*/ 0 w 1877785"/>
                      <a:gd name="connsiteY0" fmla="*/ 0 h 454551"/>
                      <a:gd name="connsiteX1" fmla="*/ 1877785 w 1877785"/>
                      <a:gd name="connsiteY1" fmla="*/ 0 h 454551"/>
                      <a:gd name="connsiteX2" fmla="*/ 1877785 w 1877785"/>
                      <a:gd name="connsiteY2" fmla="*/ 454551 h 454551"/>
                      <a:gd name="connsiteX3" fmla="*/ 0 w 1877785"/>
                      <a:gd name="connsiteY3" fmla="*/ 454551 h 454551"/>
                      <a:gd name="connsiteX4" fmla="*/ 0 w 1877785"/>
                      <a:gd name="connsiteY4" fmla="*/ 0 h 454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7785" h="454551" fill="none" extrusionOk="0">
                        <a:moveTo>
                          <a:pt x="0" y="0"/>
                        </a:moveTo>
                        <a:cubicBezTo>
                          <a:pt x="471052" y="-24751"/>
                          <a:pt x="1615176" y="-43069"/>
                          <a:pt x="1877785" y="0"/>
                        </a:cubicBezTo>
                        <a:cubicBezTo>
                          <a:pt x="1850267" y="157244"/>
                          <a:pt x="1850233" y="274504"/>
                          <a:pt x="1877785" y="454551"/>
                        </a:cubicBezTo>
                        <a:cubicBezTo>
                          <a:pt x="1271333" y="525464"/>
                          <a:pt x="508188" y="579066"/>
                          <a:pt x="0" y="454551"/>
                        </a:cubicBezTo>
                        <a:cubicBezTo>
                          <a:pt x="9365" y="378182"/>
                          <a:pt x="31004" y="148796"/>
                          <a:pt x="0" y="0"/>
                        </a:cubicBezTo>
                        <a:close/>
                      </a:path>
                      <a:path w="1877785" h="454551" stroke="0" extrusionOk="0">
                        <a:moveTo>
                          <a:pt x="0" y="0"/>
                        </a:moveTo>
                        <a:cubicBezTo>
                          <a:pt x="319167" y="16846"/>
                          <a:pt x="1613760" y="164788"/>
                          <a:pt x="1877785" y="0"/>
                        </a:cubicBezTo>
                        <a:cubicBezTo>
                          <a:pt x="1869133" y="144488"/>
                          <a:pt x="1907281" y="306893"/>
                          <a:pt x="1877785" y="454551"/>
                        </a:cubicBezTo>
                        <a:cubicBezTo>
                          <a:pt x="948213" y="378038"/>
                          <a:pt x="267157" y="556167"/>
                          <a:pt x="0" y="454551"/>
                        </a:cubicBezTo>
                        <a:cubicBezTo>
                          <a:pt x="12410" y="387869"/>
                          <a:pt x="-12214" y="171218"/>
                          <a:pt x="0" y="0"/>
                        </a:cubicBezTo>
                        <a:close/>
                      </a:path>
                    </a:pathLst>
                  </a:custGeom>
                  <ask:type>
                    <ask:lineSketchNone/>
                  </ask:type>
                </ask:lineSketchStyleProps>
              </a:ext>
            </a:extLst>
          </a:ln>
        </p:spPr>
        <p:txBody>
          <a:bodyPr vert="horz" lIns="68580" tIns="34290" rIns="68580" bIns="3429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350" dirty="0">
                <a:latin typeface="Meiryo UI" panose="020B0604030504040204" pitchFamily="50" charset="-128"/>
                <a:ea typeface="Meiryo UI" panose="020B0604030504040204" pitchFamily="50" charset="-128"/>
              </a:rPr>
              <a:t>割合：</a:t>
            </a:r>
            <a:r>
              <a:rPr lang="ja-JP" altLang="en-US" sz="1350" u="sng" dirty="0">
                <a:latin typeface="Meiryo UI" panose="020B0604030504040204" pitchFamily="50" charset="-128"/>
                <a:ea typeface="Meiryo UI" panose="020B0604030504040204" pitchFamily="50" charset="-128"/>
              </a:rPr>
              <a:t>　　　　　</a:t>
            </a:r>
            <a:r>
              <a:rPr lang="ja-JP" altLang="en-US" sz="1350" dirty="0">
                <a:latin typeface="Meiryo UI" panose="020B0604030504040204" pitchFamily="50" charset="-128"/>
                <a:ea typeface="Meiryo UI" panose="020B0604030504040204" pitchFamily="50" charset="-128"/>
              </a:rPr>
              <a:t>％（</a:t>
            </a:r>
            <a:r>
              <a:rPr lang="en-US" altLang="ja-JP" sz="1350" dirty="0">
                <a:latin typeface="Meiryo UI" panose="020B0604030504040204" pitchFamily="50" charset="-128"/>
                <a:ea typeface="Meiryo UI" panose="020B0604030504040204" pitchFamily="50" charset="-128"/>
              </a:rPr>
              <a:t>B÷A</a:t>
            </a:r>
            <a:r>
              <a:rPr lang="ja-JP" altLang="en-US" sz="1350" dirty="0">
                <a:latin typeface="Meiryo UI" panose="020B0604030504040204" pitchFamily="50" charset="-128"/>
                <a:ea typeface="Meiryo UI" panose="020B0604030504040204" pitchFamily="50" charset="-128"/>
              </a:rPr>
              <a:t>）</a:t>
            </a:r>
          </a:p>
        </p:txBody>
      </p:sp>
      <p:sp>
        <p:nvSpPr>
          <p:cNvPr id="3" name="字幕 2">
            <a:extLst>
              <a:ext uri="{FF2B5EF4-FFF2-40B4-BE49-F238E27FC236}">
                <a16:creationId xmlns:a16="http://schemas.microsoft.com/office/drawing/2014/main" id="{0EB970FE-5591-1BA3-A274-7F1CAB2C80D5}"/>
              </a:ext>
            </a:extLst>
          </p:cNvPr>
          <p:cNvSpPr txBox="1">
            <a:spLocks/>
          </p:cNvSpPr>
          <p:nvPr/>
        </p:nvSpPr>
        <p:spPr>
          <a:xfrm>
            <a:off x="163286" y="33065"/>
            <a:ext cx="6858000" cy="454551"/>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solidFill>
                  <a:schemeClr val="bg1"/>
                </a:solidFill>
                <a:latin typeface="Meiryo UI" panose="020B0604030504040204" pitchFamily="50" charset="-128"/>
                <a:ea typeface="Meiryo UI" panose="020B0604030504040204" pitchFamily="50" charset="-128"/>
              </a:rPr>
              <a:t>スポーツエールカンパニー</a:t>
            </a:r>
            <a:r>
              <a:rPr lang="en-US" altLang="ja-JP" sz="1600" b="1" dirty="0">
                <a:solidFill>
                  <a:schemeClr val="bg1"/>
                </a:solidFill>
                <a:latin typeface="Meiryo UI" panose="020B0604030504040204" pitchFamily="50" charset="-128"/>
                <a:ea typeface="Meiryo UI" panose="020B0604030504040204" pitchFamily="50" charset="-128"/>
              </a:rPr>
              <a:t>2026</a:t>
            </a:r>
            <a:r>
              <a:rPr lang="ja-JP" altLang="en-US" sz="1600" b="1" dirty="0">
                <a:solidFill>
                  <a:schemeClr val="bg1"/>
                </a:solidFill>
                <a:latin typeface="Meiryo UI" panose="020B0604030504040204" pitchFamily="50" charset="-128"/>
                <a:ea typeface="Meiryo UI" panose="020B0604030504040204" pitchFamily="50" charset="-128"/>
              </a:rPr>
              <a:t>　</a:t>
            </a:r>
            <a:r>
              <a:rPr lang="ja-JP" altLang="en-US" sz="2100" b="1" dirty="0">
                <a:solidFill>
                  <a:schemeClr val="bg1"/>
                </a:solidFill>
                <a:latin typeface="Meiryo UI" panose="020B0604030504040204" pitchFamily="50" charset="-128"/>
                <a:ea typeface="Meiryo UI" panose="020B0604030504040204" pitchFamily="50" charset="-128"/>
              </a:rPr>
              <a:t>プラス認定根拠資料</a:t>
            </a:r>
          </a:p>
        </p:txBody>
      </p:sp>
      <p:sp>
        <p:nvSpPr>
          <p:cNvPr id="11" name="字幕 2">
            <a:extLst>
              <a:ext uri="{FF2B5EF4-FFF2-40B4-BE49-F238E27FC236}">
                <a16:creationId xmlns:a16="http://schemas.microsoft.com/office/drawing/2014/main" id="{FA875DC5-96CE-74DD-E261-CEA6B395405A}"/>
              </a:ext>
            </a:extLst>
          </p:cNvPr>
          <p:cNvSpPr txBox="1">
            <a:spLocks/>
          </p:cNvSpPr>
          <p:nvPr/>
        </p:nvSpPr>
        <p:spPr>
          <a:xfrm>
            <a:off x="338002" y="863253"/>
            <a:ext cx="8432774" cy="1998188"/>
          </a:xfrm>
          <a:prstGeom prst="rect">
            <a:avLst/>
          </a:prstGeom>
          <a:ln>
            <a:solidFill>
              <a:schemeClr val="tx1"/>
            </a:solidFill>
          </a:ln>
        </p:spPr>
        <p:txBody>
          <a:bodyPr vert="horz" lIns="68580" tIns="34290" rIns="68580" bIns="3429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ja-JP" altLang="en-US" sz="900" dirty="0">
              <a:solidFill>
                <a:srgbClr val="FF0000"/>
              </a:solidFill>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C4ABECEB-751C-CBA5-A7FD-C8D04D1B9117}"/>
              </a:ext>
            </a:extLst>
          </p:cNvPr>
          <p:cNvSpPr/>
          <p:nvPr/>
        </p:nvSpPr>
        <p:spPr>
          <a:xfrm>
            <a:off x="338002" y="3040506"/>
            <a:ext cx="8432774" cy="3675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lumMod val="50000"/>
                  </a:schemeClr>
                </a:solidFill>
                <a:latin typeface="Meiryo UI" panose="020B0604030504040204" pitchFamily="50" charset="-128"/>
                <a:ea typeface="Meiryo UI" panose="020B0604030504040204" pitchFamily="50" charset="-128"/>
              </a:rPr>
              <a:t>（任意で追記）</a:t>
            </a:r>
            <a:endParaRPr kumimoji="1" lang="en-US" altLang="ja-JP" dirty="0">
              <a:solidFill>
                <a:schemeClr val="bg1">
                  <a:lumMod val="50000"/>
                </a:schemeClr>
              </a:solidFill>
              <a:latin typeface="Meiryo UI" panose="020B0604030504040204" pitchFamily="50" charset="-128"/>
              <a:ea typeface="Meiryo UI" panose="020B0604030504040204" pitchFamily="50" charset="-128"/>
            </a:endParaRPr>
          </a:p>
          <a:p>
            <a:pPr algn="ctr"/>
            <a:r>
              <a:rPr kumimoji="1" lang="ja-JP" altLang="en-US" dirty="0">
                <a:solidFill>
                  <a:schemeClr val="bg1">
                    <a:lumMod val="50000"/>
                  </a:schemeClr>
                </a:solidFill>
                <a:latin typeface="Meiryo UI" panose="020B0604030504040204" pitchFamily="50" charset="-128"/>
                <a:ea typeface="Meiryo UI" panose="020B0604030504040204" pitchFamily="50" charset="-128"/>
              </a:rPr>
              <a:t>本取組に関する表やグラフ、</a:t>
            </a:r>
            <a:endParaRPr kumimoji="1" lang="en-US" altLang="ja-JP" dirty="0">
              <a:solidFill>
                <a:schemeClr val="bg1">
                  <a:lumMod val="50000"/>
                </a:schemeClr>
              </a:solidFill>
              <a:latin typeface="Meiryo UI" panose="020B0604030504040204" pitchFamily="50" charset="-128"/>
              <a:ea typeface="Meiryo UI" panose="020B0604030504040204" pitchFamily="50" charset="-128"/>
            </a:endParaRPr>
          </a:p>
          <a:p>
            <a:pPr algn="ctr"/>
            <a:r>
              <a:rPr kumimoji="1" lang="ja-JP" altLang="en-US" dirty="0">
                <a:solidFill>
                  <a:schemeClr val="bg1">
                    <a:lumMod val="50000"/>
                  </a:schemeClr>
                </a:solidFill>
                <a:latin typeface="Meiryo UI" panose="020B0604030504040204" pitchFamily="50" charset="-128"/>
                <a:ea typeface="Meiryo UI" panose="020B0604030504040204" pitchFamily="50" charset="-128"/>
              </a:rPr>
              <a:t>アンケート結果等の貼り付け箇所</a:t>
            </a:r>
          </a:p>
        </p:txBody>
      </p:sp>
      <p:sp>
        <p:nvSpPr>
          <p:cNvPr id="4" name="字幕 2">
            <a:extLst>
              <a:ext uri="{FF2B5EF4-FFF2-40B4-BE49-F238E27FC236}">
                <a16:creationId xmlns:a16="http://schemas.microsoft.com/office/drawing/2014/main" id="{589E2CB1-6767-D70E-624A-BE4D44C48C5D}"/>
              </a:ext>
            </a:extLst>
          </p:cNvPr>
          <p:cNvSpPr txBox="1">
            <a:spLocks/>
          </p:cNvSpPr>
          <p:nvPr/>
        </p:nvSpPr>
        <p:spPr>
          <a:xfrm>
            <a:off x="670401" y="2241599"/>
            <a:ext cx="8012281" cy="454551"/>
          </a:xfrm>
          <a:prstGeom prst="rect">
            <a:avLst/>
          </a:prstGeom>
        </p:spPr>
        <p:txBody>
          <a:bodyPr vert="horz" lIns="68580" tIns="34290" rIns="68580" bIns="3429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100" dirty="0">
                <a:latin typeface="Meiryo UI" panose="020B0604030504040204" pitchFamily="50" charset="-128"/>
                <a:ea typeface="Meiryo UI" panose="020B0604030504040204" pitchFamily="50" charset="-128"/>
              </a:rPr>
              <a:t>取組内容の種類：　</a:t>
            </a:r>
            <a:endParaRPr lang="ja-JP" altLang="en-US" sz="1100" dirty="0">
              <a:solidFill>
                <a:schemeClr val="bg1"/>
              </a:solidFill>
              <a:latin typeface="Meiryo UI" panose="020B0604030504040204" pitchFamily="50" charset="-128"/>
              <a:ea typeface="Meiryo UI" panose="020B0604030504040204" pitchFamily="50" charset="-128"/>
            </a:endParaRPr>
          </a:p>
        </p:txBody>
      </p:sp>
      <p:cxnSp>
        <p:nvCxnSpPr>
          <p:cNvPr id="10" name="直線コネクタ 9">
            <a:extLst>
              <a:ext uri="{FF2B5EF4-FFF2-40B4-BE49-F238E27FC236}">
                <a16:creationId xmlns:a16="http://schemas.microsoft.com/office/drawing/2014/main" id="{F7C2C53E-53DC-0E25-4248-5958F75A5496}"/>
              </a:ext>
            </a:extLst>
          </p:cNvPr>
          <p:cNvCxnSpPr>
            <a:cxnSpLocks/>
          </p:cNvCxnSpPr>
          <p:nvPr/>
        </p:nvCxnSpPr>
        <p:spPr>
          <a:xfrm>
            <a:off x="1956486" y="2595421"/>
            <a:ext cx="6225817" cy="0"/>
          </a:xfrm>
          <a:prstGeom prst="line">
            <a:avLst/>
          </a:prstGeom>
        </p:spPr>
        <p:style>
          <a:lnRef idx="1">
            <a:schemeClr val="dk1"/>
          </a:lnRef>
          <a:fillRef idx="0">
            <a:schemeClr val="dk1"/>
          </a:fillRef>
          <a:effectRef idx="0">
            <a:schemeClr val="dk1"/>
          </a:effectRef>
          <a:fontRef idx="minor">
            <a:schemeClr val="tx1"/>
          </a:fontRef>
        </p:style>
      </p:cxnSp>
      <p:sp>
        <p:nvSpPr>
          <p:cNvPr id="2" name="字幕 2">
            <a:extLst>
              <a:ext uri="{FF2B5EF4-FFF2-40B4-BE49-F238E27FC236}">
                <a16:creationId xmlns:a16="http://schemas.microsoft.com/office/drawing/2014/main" id="{84E731D3-0C50-5C65-76E6-B9C286EBA905}"/>
              </a:ext>
            </a:extLst>
          </p:cNvPr>
          <p:cNvSpPr txBox="1">
            <a:spLocks/>
          </p:cNvSpPr>
          <p:nvPr/>
        </p:nvSpPr>
        <p:spPr>
          <a:xfrm>
            <a:off x="163285" y="366209"/>
            <a:ext cx="7946241" cy="454551"/>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100" b="1" u="sng" dirty="0">
                <a:solidFill>
                  <a:schemeClr val="bg1"/>
                </a:solidFill>
                <a:latin typeface="Meiryo UI" panose="020B0604030504040204" pitchFamily="50" charset="-128"/>
                <a:ea typeface="Meiryo UI" panose="020B0604030504040204" pitchFamily="50" charset="-128"/>
              </a:rPr>
              <a:t>※</a:t>
            </a:r>
            <a:r>
              <a:rPr lang="ja-JP" altLang="en-US" sz="1100" b="1" u="sng" dirty="0">
                <a:solidFill>
                  <a:schemeClr val="bg1"/>
                </a:solidFill>
                <a:latin typeface="Meiryo UI" panose="020B0604030504040204" pitchFamily="50" charset="-128"/>
                <a:ea typeface="Meiryo UI" panose="020B0604030504040204" pitchFamily="50" charset="-128"/>
              </a:rPr>
              <a:t>申請の対象期間は、</a:t>
            </a:r>
            <a:r>
              <a:rPr lang="en-US" altLang="ja-JP" sz="1100" b="1" u="sng" dirty="0">
                <a:solidFill>
                  <a:schemeClr val="bg1"/>
                </a:solidFill>
                <a:latin typeface="Meiryo UI" panose="020B0604030504040204" pitchFamily="50" charset="-128"/>
                <a:ea typeface="Meiryo UI" panose="020B0604030504040204" pitchFamily="50" charset="-128"/>
              </a:rPr>
              <a:t> 2024</a:t>
            </a:r>
            <a:r>
              <a:rPr lang="ja-JP" altLang="en-US" sz="1100" b="1" u="sng" dirty="0">
                <a:solidFill>
                  <a:schemeClr val="bg1"/>
                </a:solidFill>
                <a:latin typeface="Meiryo UI" panose="020B0604030504040204" pitchFamily="50" charset="-128"/>
                <a:ea typeface="Meiryo UI" panose="020B0604030504040204" pitchFamily="50" charset="-128"/>
              </a:rPr>
              <a:t>年</a:t>
            </a:r>
            <a:r>
              <a:rPr lang="en-US" altLang="ja-JP" sz="1100" b="1" u="sng" dirty="0">
                <a:solidFill>
                  <a:schemeClr val="bg1"/>
                </a:solidFill>
                <a:latin typeface="Meiryo UI" panose="020B0604030504040204" pitchFamily="50" charset="-128"/>
                <a:ea typeface="Meiryo UI" panose="020B0604030504040204" pitchFamily="50" charset="-128"/>
              </a:rPr>
              <a:t>11</a:t>
            </a:r>
            <a:r>
              <a:rPr lang="ja-JP" altLang="en-US" sz="1100" b="1" u="sng" dirty="0">
                <a:solidFill>
                  <a:schemeClr val="bg1"/>
                </a:solidFill>
                <a:latin typeface="Meiryo UI" panose="020B0604030504040204" pitchFamily="50" charset="-128"/>
                <a:ea typeface="Meiryo UI" panose="020B0604030504040204" pitchFamily="50" charset="-128"/>
              </a:rPr>
              <a:t>月</a:t>
            </a:r>
            <a:r>
              <a:rPr lang="en-US" altLang="ja-JP" sz="1100" b="1" u="sng" dirty="0">
                <a:solidFill>
                  <a:schemeClr val="bg1"/>
                </a:solidFill>
                <a:latin typeface="Meiryo UI" panose="020B0604030504040204" pitchFamily="50" charset="-128"/>
                <a:ea typeface="Meiryo UI" panose="020B0604030504040204" pitchFamily="50" charset="-128"/>
              </a:rPr>
              <a:t>1</a:t>
            </a:r>
            <a:r>
              <a:rPr lang="ja-JP" altLang="en-US" sz="1100" b="1" u="sng" dirty="0">
                <a:solidFill>
                  <a:schemeClr val="bg1"/>
                </a:solidFill>
                <a:latin typeface="Meiryo UI" panose="020B0604030504040204" pitchFamily="50" charset="-128"/>
                <a:ea typeface="Meiryo UI" panose="020B0604030504040204" pitchFamily="50" charset="-128"/>
              </a:rPr>
              <a:t>日から</a:t>
            </a:r>
            <a:r>
              <a:rPr lang="en-US" altLang="ja-JP" sz="1100" b="1" u="sng" dirty="0">
                <a:solidFill>
                  <a:schemeClr val="bg1"/>
                </a:solidFill>
                <a:latin typeface="Meiryo UI" panose="020B0604030504040204" pitchFamily="50" charset="-128"/>
                <a:ea typeface="Meiryo UI" panose="020B0604030504040204" pitchFamily="50" charset="-128"/>
              </a:rPr>
              <a:t>2025</a:t>
            </a:r>
            <a:r>
              <a:rPr lang="ja-JP" altLang="en-US" sz="1100" b="1" u="sng" dirty="0">
                <a:solidFill>
                  <a:schemeClr val="bg1"/>
                </a:solidFill>
                <a:latin typeface="Meiryo UI" panose="020B0604030504040204" pitchFamily="50" charset="-128"/>
                <a:ea typeface="Meiryo UI" panose="020B0604030504040204" pitchFamily="50" charset="-128"/>
              </a:rPr>
              <a:t>年</a:t>
            </a:r>
            <a:r>
              <a:rPr lang="en-US" altLang="ja-JP" sz="1100" b="1" u="sng" dirty="0">
                <a:solidFill>
                  <a:schemeClr val="bg1"/>
                </a:solidFill>
                <a:latin typeface="Meiryo UI" panose="020B0604030504040204" pitchFamily="50" charset="-128"/>
                <a:ea typeface="Meiryo UI" panose="020B0604030504040204" pitchFamily="50" charset="-128"/>
              </a:rPr>
              <a:t>11</a:t>
            </a:r>
            <a:r>
              <a:rPr lang="ja-JP" altLang="en-US" sz="1100" b="1" u="sng" dirty="0">
                <a:solidFill>
                  <a:schemeClr val="bg1"/>
                </a:solidFill>
                <a:latin typeface="Meiryo UI" panose="020B0604030504040204" pitchFamily="50" charset="-128"/>
                <a:ea typeface="Meiryo UI" panose="020B0604030504040204" pitchFamily="50" charset="-128"/>
              </a:rPr>
              <a:t>月</a:t>
            </a:r>
            <a:r>
              <a:rPr lang="en-US" altLang="ja-JP" sz="1100" b="1" u="sng" dirty="0">
                <a:solidFill>
                  <a:schemeClr val="bg1"/>
                </a:solidFill>
                <a:latin typeface="Meiryo UI" panose="020B0604030504040204" pitchFamily="50" charset="-128"/>
                <a:ea typeface="Meiryo UI" panose="020B0604030504040204" pitchFamily="50" charset="-128"/>
              </a:rPr>
              <a:t>14</a:t>
            </a:r>
            <a:r>
              <a:rPr lang="ja-JP" altLang="en-US" sz="1100" b="1" u="sng" dirty="0">
                <a:solidFill>
                  <a:schemeClr val="bg1"/>
                </a:solidFill>
                <a:latin typeface="Meiryo UI" panose="020B0604030504040204" pitchFamily="50" charset="-128"/>
                <a:ea typeface="Meiryo UI" panose="020B0604030504040204" pitchFamily="50" charset="-128"/>
              </a:rPr>
              <a:t>日までの間に実施された実績のある取組が対象となります。</a:t>
            </a:r>
          </a:p>
        </p:txBody>
      </p:sp>
    </p:spTree>
    <p:extLst>
      <p:ext uri="{BB962C8B-B14F-4D97-AF65-F5344CB8AC3E}">
        <p14:creationId xmlns:p14="http://schemas.microsoft.com/office/powerpoint/2010/main" val="2568207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268361-D059-772C-B8A3-F9483BD25505}"/>
            </a:ext>
          </a:extLst>
        </p:cNvPr>
        <p:cNvGrpSpPr/>
        <p:nvPr/>
      </p:nvGrpSpPr>
      <p:grpSpPr>
        <a:xfrm>
          <a:off x="0" y="0"/>
          <a:ext cx="0" cy="0"/>
          <a:chOff x="0" y="0"/>
          <a:chExt cx="0" cy="0"/>
        </a:xfrm>
      </p:grpSpPr>
      <p:sp>
        <p:nvSpPr>
          <p:cNvPr id="5" name="字幕 2">
            <a:extLst>
              <a:ext uri="{FF2B5EF4-FFF2-40B4-BE49-F238E27FC236}">
                <a16:creationId xmlns:a16="http://schemas.microsoft.com/office/drawing/2014/main" id="{EEB386EB-E23C-A18A-074F-951CFAD5C393}"/>
              </a:ext>
            </a:extLst>
          </p:cNvPr>
          <p:cNvSpPr txBox="1">
            <a:spLocks/>
          </p:cNvSpPr>
          <p:nvPr/>
        </p:nvSpPr>
        <p:spPr>
          <a:xfrm>
            <a:off x="467312" y="1035774"/>
            <a:ext cx="6946637" cy="454551"/>
          </a:xfrm>
          <a:prstGeom prst="rect">
            <a:avLst/>
          </a:prstGeom>
        </p:spPr>
        <p:txBody>
          <a:bodyPr vert="horz" lIns="68580" tIns="34290" rIns="68580" bIns="3429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100" u="sng" dirty="0">
                <a:latin typeface="Meiryo UI" panose="020B0604030504040204" pitchFamily="50" charset="-128"/>
                <a:ea typeface="Meiryo UI" panose="020B0604030504040204" pitchFamily="50" charset="-128"/>
              </a:rPr>
              <a:t>コンソーシアム加盟団体名（加盟団体</a:t>
            </a:r>
            <a:r>
              <a:rPr lang="en-US" altLang="ja-JP" sz="1100" u="sng" dirty="0">
                <a:latin typeface="Meiryo UI" panose="020B0604030504040204" pitchFamily="50" charset="-128"/>
                <a:ea typeface="Meiryo UI" panose="020B0604030504040204" pitchFamily="50" charset="-128"/>
              </a:rPr>
              <a:t>ID</a:t>
            </a:r>
            <a:r>
              <a:rPr lang="ja-JP" altLang="en-US" sz="1100" u="sng" dirty="0">
                <a:latin typeface="Meiryo UI" panose="020B0604030504040204" pitchFamily="50" charset="-128"/>
                <a:ea typeface="Meiryo UI" panose="020B0604030504040204" pitchFamily="50" charset="-128"/>
              </a:rPr>
              <a:t>は任意で記載）：株式会社●●●●（</a:t>
            </a:r>
            <a:r>
              <a:rPr lang="en-US" altLang="ja-JP" sz="1100" u="sng" dirty="0">
                <a:latin typeface="Meiryo UI" panose="020B0604030504040204" pitchFamily="50" charset="-128"/>
                <a:ea typeface="Meiryo UI" panose="020B0604030504040204" pitchFamily="50" charset="-128"/>
              </a:rPr>
              <a:t>ZZ1234567</a:t>
            </a:r>
            <a:r>
              <a:rPr lang="ja-JP" altLang="en-US" sz="1100" u="sng" dirty="0">
                <a:latin typeface="Meiryo UI" panose="020B0604030504040204" pitchFamily="50" charset="-128"/>
                <a:ea typeface="Meiryo UI" panose="020B0604030504040204" pitchFamily="50" charset="-128"/>
              </a:rPr>
              <a:t>）　</a:t>
            </a:r>
            <a:endParaRPr lang="ja-JP" altLang="en-US" sz="1350" u="sng" dirty="0">
              <a:latin typeface="Meiryo UI" panose="020B0604030504040204" pitchFamily="50" charset="-128"/>
              <a:ea typeface="Meiryo UI" panose="020B0604030504040204" pitchFamily="50" charset="-128"/>
            </a:endParaRPr>
          </a:p>
        </p:txBody>
      </p:sp>
      <p:sp>
        <p:nvSpPr>
          <p:cNvPr id="6" name="字幕 2">
            <a:extLst>
              <a:ext uri="{FF2B5EF4-FFF2-40B4-BE49-F238E27FC236}">
                <a16:creationId xmlns:a16="http://schemas.microsoft.com/office/drawing/2014/main" id="{539E914E-5A32-9284-67C0-06BEECE570E8}"/>
              </a:ext>
            </a:extLst>
          </p:cNvPr>
          <p:cNvSpPr txBox="1">
            <a:spLocks/>
          </p:cNvSpPr>
          <p:nvPr/>
        </p:nvSpPr>
        <p:spPr>
          <a:xfrm>
            <a:off x="670401" y="1452493"/>
            <a:ext cx="4574333" cy="454551"/>
          </a:xfrm>
          <a:prstGeom prst="rect">
            <a:avLst/>
          </a:prstGeom>
        </p:spPr>
        <p:txBody>
          <a:bodyPr vert="horz" lIns="68580" tIns="34290" rIns="68580" bIns="3429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100" dirty="0">
                <a:latin typeface="Meiryo UI" panose="020B0604030504040204" pitchFamily="50" charset="-128"/>
                <a:ea typeface="Meiryo UI" panose="020B0604030504040204" pitchFamily="50" charset="-128"/>
              </a:rPr>
              <a:t>従業員数もしくは学生数（</a:t>
            </a:r>
            <a:r>
              <a:rPr lang="en-US" altLang="ja-JP" sz="1100" dirty="0">
                <a:latin typeface="Meiryo UI" panose="020B0604030504040204" pitchFamily="50" charset="-128"/>
                <a:ea typeface="Meiryo UI" panose="020B0604030504040204" pitchFamily="50" charset="-128"/>
              </a:rPr>
              <a:t>A</a:t>
            </a:r>
            <a:r>
              <a:rPr lang="ja-JP" altLang="en-US" sz="1100" dirty="0">
                <a:latin typeface="Meiryo UI" panose="020B0604030504040204" pitchFamily="50" charset="-128"/>
                <a:ea typeface="Meiryo UI" panose="020B0604030504040204" pitchFamily="50" charset="-128"/>
              </a:rPr>
              <a:t>）：　</a:t>
            </a:r>
            <a:r>
              <a:rPr lang="ja-JP" altLang="en-US" sz="1100" u="sng" dirty="0">
                <a:latin typeface="Meiryo UI" panose="020B0604030504040204" pitchFamily="50" charset="-128"/>
                <a:ea typeface="Meiryo UI" panose="020B0604030504040204" pitchFamily="50" charset="-128"/>
              </a:rPr>
              <a:t>　　　</a:t>
            </a:r>
            <a:r>
              <a:rPr lang="en-US" altLang="ja-JP" sz="1100" u="sng" dirty="0">
                <a:latin typeface="Meiryo UI" panose="020B0604030504040204" pitchFamily="50" charset="-128"/>
                <a:ea typeface="Meiryo UI" panose="020B0604030504040204" pitchFamily="50" charset="-128"/>
              </a:rPr>
              <a:t>50</a:t>
            </a:r>
            <a:r>
              <a:rPr lang="ja-JP" altLang="en-US" sz="1100" u="sng"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名</a:t>
            </a:r>
          </a:p>
        </p:txBody>
      </p:sp>
      <p:sp>
        <p:nvSpPr>
          <p:cNvPr id="7" name="字幕 2">
            <a:extLst>
              <a:ext uri="{FF2B5EF4-FFF2-40B4-BE49-F238E27FC236}">
                <a16:creationId xmlns:a16="http://schemas.microsoft.com/office/drawing/2014/main" id="{25772E19-B6F1-386F-C5FA-58F1E3234157}"/>
              </a:ext>
            </a:extLst>
          </p:cNvPr>
          <p:cNvSpPr txBox="1">
            <a:spLocks/>
          </p:cNvSpPr>
          <p:nvPr/>
        </p:nvSpPr>
        <p:spPr>
          <a:xfrm>
            <a:off x="706757" y="1669390"/>
            <a:ext cx="4574333" cy="777159"/>
          </a:xfrm>
          <a:prstGeom prst="rect">
            <a:avLst/>
          </a:prstGeom>
        </p:spPr>
        <p:txBody>
          <a:bodyPr vert="horz" lIns="68580" tIns="34290" rIns="68580" bIns="3429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100" dirty="0">
                <a:latin typeface="Meiryo UI" panose="020B0604030504040204" pitchFamily="50" charset="-128"/>
                <a:ea typeface="Meiryo UI" panose="020B0604030504040204" pitchFamily="50" charset="-128"/>
              </a:rPr>
              <a:t>週</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回以上、本取組に参加されている方の人数（</a:t>
            </a:r>
            <a:r>
              <a:rPr lang="en-US" altLang="ja-JP" sz="1100" dirty="0">
                <a:latin typeface="Meiryo UI" panose="020B0604030504040204" pitchFamily="50" charset="-128"/>
                <a:ea typeface="Meiryo UI" panose="020B0604030504040204" pitchFamily="50" charset="-128"/>
              </a:rPr>
              <a:t>B</a:t>
            </a:r>
            <a:r>
              <a:rPr lang="ja-JP" altLang="en-US" sz="1100" dirty="0">
                <a:latin typeface="Meiryo UI" panose="020B0604030504040204" pitchFamily="50" charset="-128"/>
                <a:ea typeface="Meiryo UI" panose="020B0604030504040204" pitchFamily="50" charset="-128"/>
              </a:rPr>
              <a:t>）：　</a:t>
            </a:r>
            <a:r>
              <a:rPr lang="ja-JP" altLang="en-US" sz="1100" u="sng" dirty="0">
                <a:latin typeface="Meiryo UI" panose="020B0604030504040204" pitchFamily="50" charset="-128"/>
                <a:ea typeface="Meiryo UI" panose="020B0604030504040204" pitchFamily="50" charset="-128"/>
              </a:rPr>
              <a:t>　　　</a:t>
            </a:r>
            <a:r>
              <a:rPr lang="en-US" altLang="ja-JP" sz="1100" u="sng" dirty="0">
                <a:latin typeface="Meiryo UI" panose="020B0604030504040204" pitchFamily="50" charset="-128"/>
                <a:ea typeface="Meiryo UI" panose="020B0604030504040204" pitchFamily="50" charset="-128"/>
              </a:rPr>
              <a:t>37</a:t>
            </a:r>
            <a:r>
              <a:rPr lang="ja-JP" altLang="en-US" sz="1100" u="sng"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名</a:t>
            </a:r>
          </a:p>
        </p:txBody>
      </p:sp>
      <p:sp>
        <p:nvSpPr>
          <p:cNvPr id="8" name="字幕 2">
            <a:extLst>
              <a:ext uri="{FF2B5EF4-FFF2-40B4-BE49-F238E27FC236}">
                <a16:creationId xmlns:a16="http://schemas.microsoft.com/office/drawing/2014/main" id="{89500BD4-921F-24E6-B68D-58B8E5B97273}"/>
              </a:ext>
            </a:extLst>
          </p:cNvPr>
          <p:cNvSpPr txBox="1">
            <a:spLocks/>
          </p:cNvSpPr>
          <p:nvPr/>
        </p:nvSpPr>
        <p:spPr>
          <a:xfrm>
            <a:off x="5733926" y="1523508"/>
            <a:ext cx="2703317" cy="690943"/>
          </a:xfrm>
          <a:prstGeom prst="rect">
            <a:avLst/>
          </a:prstGeom>
          <a:ln w="19050">
            <a:solidFill>
              <a:schemeClr val="bg1">
                <a:lumMod val="50000"/>
              </a:schemeClr>
            </a:solidFill>
            <a:prstDash val="sysDot"/>
            <a:extLst>
              <a:ext uri="{C807C97D-BFC1-408E-A445-0C87EB9F89A2}">
                <ask:lineSketchStyleProps xmlns:ask="http://schemas.microsoft.com/office/drawing/2018/sketchyshapes" sd="1219033472">
                  <a:custGeom>
                    <a:avLst/>
                    <a:gdLst>
                      <a:gd name="connsiteX0" fmla="*/ 0 w 1877785"/>
                      <a:gd name="connsiteY0" fmla="*/ 0 h 454551"/>
                      <a:gd name="connsiteX1" fmla="*/ 1877785 w 1877785"/>
                      <a:gd name="connsiteY1" fmla="*/ 0 h 454551"/>
                      <a:gd name="connsiteX2" fmla="*/ 1877785 w 1877785"/>
                      <a:gd name="connsiteY2" fmla="*/ 454551 h 454551"/>
                      <a:gd name="connsiteX3" fmla="*/ 0 w 1877785"/>
                      <a:gd name="connsiteY3" fmla="*/ 454551 h 454551"/>
                      <a:gd name="connsiteX4" fmla="*/ 0 w 1877785"/>
                      <a:gd name="connsiteY4" fmla="*/ 0 h 454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7785" h="454551" fill="none" extrusionOk="0">
                        <a:moveTo>
                          <a:pt x="0" y="0"/>
                        </a:moveTo>
                        <a:cubicBezTo>
                          <a:pt x="471052" y="-24751"/>
                          <a:pt x="1615176" y="-43069"/>
                          <a:pt x="1877785" y="0"/>
                        </a:cubicBezTo>
                        <a:cubicBezTo>
                          <a:pt x="1850267" y="157244"/>
                          <a:pt x="1850233" y="274504"/>
                          <a:pt x="1877785" y="454551"/>
                        </a:cubicBezTo>
                        <a:cubicBezTo>
                          <a:pt x="1271333" y="525464"/>
                          <a:pt x="508188" y="579066"/>
                          <a:pt x="0" y="454551"/>
                        </a:cubicBezTo>
                        <a:cubicBezTo>
                          <a:pt x="9365" y="378182"/>
                          <a:pt x="31004" y="148796"/>
                          <a:pt x="0" y="0"/>
                        </a:cubicBezTo>
                        <a:close/>
                      </a:path>
                      <a:path w="1877785" h="454551" stroke="0" extrusionOk="0">
                        <a:moveTo>
                          <a:pt x="0" y="0"/>
                        </a:moveTo>
                        <a:cubicBezTo>
                          <a:pt x="319167" y="16846"/>
                          <a:pt x="1613760" y="164788"/>
                          <a:pt x="1877785" y="0"/>
                        </a:cubicBezTo>
                        <a:cubicBezTo>
                          <a:pt x="1869133" y="144488"/>
                          <a:pt x="1907281" y="306893"/>
                          <a:pt x="1877785" y="454551"/>
                        </a:cubicBezTo>
                        <a:cubicBezTo>
                          <a:pt x="948213" y="378038"/>
                          <a:pt x="267157" y="556167"/>
                          <a:pt x="0" y="454551"/>
                        </a:cubicBezTo>
                        <a:cubicBezTo>
                          <a:pt x="12410" y="387869"/>
                          <a:pt x="-12214" y="171218"/>
                          <a:pt x="0" y="0"/>
                        </a:cubicBezTo>
                        <a:close/>
                      </a:path>
                    </a:pathLst>
                  </a:custGeom>
                  <ask:type>
                    <ask:lineSketchNone/>
                  </ask:type>
                </ask:lineSketchStyleProps>
              </a:ext>
            </a:extLst>
          </a:ln>
        </p:spPr>
        <p:txBody>
          <a:bodyPr vert="horz" lIns="68580" tIns="34290" rIns="68580" bIns="3429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350" dirty="0">
                <a:latin typeface="Meiryo UI" panose="020B0604030504040204" pitchFamily="50" charset="-128"/>
                <a:ea typeface="Meiryo UI" panose="020B0604030504040204" pitchFamily="50" charset="-128"/>
              </a:rPr>
              <a:t>割合：</a:t>
            </a:r>
            <a:r>
              <a:rPr lang="ja-JP" altLang="en-US" sz="1350" u="sng" dirty="0">
                <a:latin typeface="Meiryo UI" panose="020B0604030504040204" pitchFamily="50" charset="-128"/>
                <a:ea typeface="Meiryo UI" panose="020B0604030504040204" pitchFamily="50" charset="-128"/>
              </a:rPr>
              <a:t>　　</a:t>
            </a:r>
            <a:r>
              <a:rPr lang="en-US" altLang="ja-JP" sz="1350" u="sng" dirty="0">
                <a:latin typeface="Meiryo UI" panose="020B0604030504040204" pitchFamily="50" charset="-128"/>
                <a:ea typeface="Meiryo UI" panose="020B0604030504040204" pitchFamily="50" charset="-128"/>
              </a:rPr>
              <a:t>74</a:t>
            </a:r>
            <a:r>
              <a:rPr lang="ja-JP" altLang="en-US" sz="1350" u="sng" dirty="0">
                <a:latin typeface="Meiryo UI" panose="020B0604030504040204" pitchFamily="50" charset="-128"/>
                <a:ea typeface="Meiryo UI" panose="020B0604030504040204" pitchFamily="50" charset="-128"/>
              </a:rPr>
              <a:t>　　</a:t>
            </a:r>
            <a:r>
              <a:rPr lang="ja-JP" altLang="en-US" sz="1350" dirty="0">
                <a:latin typeface="Meiryo UI" panose="020B0604030504040204" pitchFamily="50" charset="-128"/>
                <a:ea typeface="Meiryo UI" panose="020B0604030504040204" pitchFamily="50" charset="-128"/>
              </a:rPr>
              <a:t>％（</a:t>
            </a:r>
            <a:r>
              <a:rPr lang="en-US" altLang="ja-JP" sz="1350" dirty="0">
                <a:latin typeface="Meiryo UI" panose="020B0604030504040204" pitchFamily="50" charset="-128"/>
                <a:ea typeface="Meiryo UI" panose="020B0604030504040204" pitchFamily="50" charset="-128"/>
              </a:rPr>
              <a:t>B÷A</a:t>
            </a:r>
            <a:r>
              <a:rPr lang="ja-JP" altLang="en-US" sz="1350" dirty="0">
                <a:latin typeface="Meiryo UI" panose="020B0604030504040204" pitchFamily="50" charset="-128"/>
                <a:ea typeface="Meiryo UI" panose="020B0604030504040204" pitchFamily="50" charset="-128"/>
              </a:rPr>
              <a:t>）</a:t>
            </a:r>
          </a:p>
        </p:txBody>
      </p:sp>
      <p:sp>
        <p:nvSpPr>
          <p:cNvPr id="3" name="字幕 2">
            <a:extLst>
              <a:ext uri="{FF2B5EF4-FFF2-40B4-BE49-F238E27FC236}">
                <a16:creationId xmlns:a16="http://schemas.microsoft.com/office/drawing/2014/main" id="{F304E783-A432-B903-5C67-67744DB5D508}"/>
              </a:ext>
            </a:extLst>
          </p:cNvPr>
          <p:cNvSpPr txBox="1">
            <a:spLocks/>
          </p:cNvSpPr>
          <p:nvPr/>
        </p:nvSpPr>
        <p:spPr>
          <a:xfrm>
            <a:off x="1440293" y="141842"/>
            <a:ext cx="6858000" cy="454551"/>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solidFill>
                  <a:schemeClr val="bg1"/>
                </a:solidFill>
                <a:latin typeface="Meiryo UI" panose="020B0604030504040204" pitchFamily="50" charset="-128"/>
                <a:ea typeface="Meiryo UI" panose="020B0604030504040204" pitchFamily="50" charset="-128"/>
              </a:rPr>
              <a:t>スポーツエールカンパニー</a:t>
            </a:r>
            <a:r>
              <a:rPr lang="en-US" altLang="ja-JP" sz="1600" b="1" dirty="0">
                <a:solidFill>
                  <a:schemeClr val="bg1"/>
                </a:solidFill>
                <a:latin typeface="Meiryo UI" panose="020B0604030504040204" pitchFamily="50" charset="-128"/>
                <a:ea typeface="Meiryo UI" panose="020B0604030504040204" pitchFamily="50" charset="-128"/>
              </a:rPr>
              <a:t>2026</a:t>
            </a:r>
            <a:r>
              <a:rPr lang="ja-JP" altLang="en-US" sz="1600" b="1" dirty="0">
                <a:solidFill>
                  <a:schemeClr val="bg1"/>
                </a:solidFill>
                <a:latin typeface="Meiryo UI" panose="020B0604030504040204" pitchFamily="50" charset="-128"/>
                <a:ea typeface="Meiryo UI" panose="020B0604030504040204" pitchFamily="50" charset="-128"/>
              </a:rPr>
              <a:t>　</a:t>
            </a:r>
            <a:r>
              <a:rPr lang="ja-JP" altLang="en-US" sz="2100" b="1" dirty="0">
                <a:solidFill>
                  <a:schemeClr val="bg1"/>
                </a:solidFill>
                <a:latin typeface="Meiryo UI" panose="020B0604030504040204" pitchFamily="50" charset="-128"/>
                <a:ea typeface="Meiryo UI" panose="020B0604030504040204" pitchFamily="50" charset="-128"/>
              </a:rPr>
              <a:t>プラス認定根拠資料（様式）</a:t>
            </a:r>
          </a:p>
        </p:txBody>
      </p:sp>
      <p:sp>
        <p:nvSpPr>
          <p:cNvPr id="11" name="字幕 2">
            <a:extLst>
              <a:ext uri="{FF2B5EF4-FFF2-40B4-BE49-F238E27FC236}">
                <a16:creationId xmlns:a16="http://schemas.microsoft.com/office/drawing/2014/main" id="{6E6EC9C4-01D5-9363-03EE-876C4FC61003}"/>
              </a:ext>
            </a:extLst>
          </p:cNvPr>
          <p:cNvSpPr txBox="1">
            <a:spLocks/>
          </p:cNvSpPr>
          <p:nvPr/>
        </p:nvSpPr>
        <p:spPr>
          <a:xfrm>
            <a:off x="338002" y="863253"/>
            <a:ext cx="8432774" cy="2006071"/>
          </a:xfrm>
          <a:prstGeom prst="rect">
            <a:avLst/>
          </a:prstGeom>
          <a:ln>
            <a:solidFill>
              <a:schemeClr val="tx1"/>
            </a:solidFill>
          </a:ln>
        </p:spPr>
        <p:txBody>
          <a:bodyPr vert="horz" lIns="68580" tIns="34290" rIns="68580" bIns="3429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ja-JP" altLang="en-US" sz="900" dirty="0">
              <a:solidFill>
                <a:srgbClr val="FF0000"/>
              </a:solidFill>
              <a:latin typeface="Meiryo UI" panose="020B0604030504040204" pitchFamily="50" charset="-128"/>
              <a:ea typeface="Meiryo UI" panose="020B0604030504040204" pitchFamily="50" charset="-128"/>
            </a:endParaRPr>
          </a:p>
        </p:txBody>
      </p:sp>
      <p:sp>
        <p:nvSpPr>
          <p:cNvPr id="4" name="字幕 2">
            <a:extLst>
              <a:ext uri="{FF2B5EF4-FFF2-40B4-BE49-F238E27FC236}">
                <a16:creationId xmlns:a16="http://schemas.microsoft.com/office/drawing/2014/main" id="{37E31EED-8249-86D2-5477-D3465B80271F}"/>
              </a:ext>
            </a:extLst>
          </p:cNvPr>
          <p:cNvSpPr txBox="1">
            <a:spLocks/>
          </p:cNvSpPr>
          <p:nvPr/>
        </p:nvSpPr>
        <p:spPr>
          <a:xfrm>
            <a:off x="670401" y="2251548"/>
            <a:ext cx="8012281" cy="454551"/>
          </a:xfrm>
          <a:prstGeom prst="rect">
            <a:avLst/>
          </a:prstGeom>
        </p:spPr>
        <p:txBody>
          <a:bodyPr vert="horz" lIns="68580" tIns="34290" rIns="68580" bIns="3429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100" dirty="0">
                <a:latin typeface="Meiryo UI" panose="020B0604030504040204" pitchFamily="50" charset="-128"/>
                <a:ea typeface="Meiryo UI" panose="020B0604030504040204" pitchFamily="50" charset="-128"/>
              </a:rPr>
              <a:t>取組内容の種類：　　　　　　　　　　　　ウォーキング、ランニング、エアロビクス、ヨガ、サイクリング</a:t>
            </a:r>
          </a:p>
        </p:txBody>
      </p:sp>
      <p:cxnSp>
        <p:nvCxnSpPr>
          <p:cNvPr id="10" name="直線コネクタ 9">
            <a:extLst>
              <a:ext uri="{FF2B5EF4-FFF2-40B4-BE49-F238E27FC236}">
                <a16:creationId xmlns:a16="http://schemas.microsoft.com/office/drawing/2014/main" id="{99A8CC0F-A0A4-288D-11E3-D0F3F7A95748}"/>
              </a:ext>
            </a:extLst>
          </p:cNvPr>
          <p:cNvCxnSpPr>
            <a:cxnSpLocks/>
          </p:cNvCxnSpPr>
          <p:nvPr/>
        </p:nvCxnSpPr>
        <p:spPr>
          <a:xfrm>
            <a:off x="2293883" y="2603548"/>
            <a:ext cx="6055556" cy="0"/>
          </a:xfrm>
          <a:prstGeom prst="line">
            <a:avLst/>
          </a:prstGeom>
        </p:spPr>
        <p:style>
          <a:lnRef idx="1">
            <a:schemeClr val="dk1"/>
          </a:lnRef>
          <a:fillRef idx="0">
            <a:schemeClr val="dk1"/>
          </a:fillRef>
          <a:effectRef idx="0">
            <a:schemeClr val="dk1"/>
          </a:effectRef>
          <a:fontRef idx="minor">
            <a:schemeClr val="tx1"/>
          </a:fontRef>
        </p:style>
      </p:cxnSp>
      <p:sp>
        <p:nvSpPr>
          <p:cNvPr id="2" name="正方形/長方形 1">
            <a:extLst>
              <a:ext uri="{FF2B5EF4-FFF2-40B4-BE49-F238E27FC236}">
                <a16:creationId xmlns:a16="http://schemas.microsoft.com/office/drawing/2014/main" id="{6B7EB8B5-6CA2-26AF-1399-C50184438235}"/>
              </a:ext>
            </a:extLst>
          </p:cNvPr>
          <p:cNvSpPr/>
          <p:nvPr/>
        </p:nvSpPr>
        <p:spPr>
          <a:xfrm>
            <a:off x="143435" y="71717"/>
            <a:ext cx="1210236" cy="609601"/>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回答見本</a:t>
            </a:r>
          </a:p>
        </p:txBody>
      </p:sp>
      <p:graphicFrame>
        <p:nvGraphicFramePr>
          <p:cNvPr id="13" name="グラフ 12">
            <a:extLst>
              <a:ext uri="{FF2B5EF4-FFF2-40B4-BE49-F238E27FC236}">
                <a16:creationId xmlns:a16="http://schemas.microsoft.com/office/drawing/2014/main" id="{89981649-123B-9863-26FB-99F09A91F00D}"/>
              </a:ext>
            </a:extLst>
          </p:cNvPr>
          <p:cNvGraphicFramePr/>
          <p:nvPr>
            <p:extLst>
              <p:ext uri="{D42A27DB-BD31-4B8C-83A1-F6EECF244321}">
                <p14:modId xmlns:p14="http://schemas.microsoft.com/office/powerpoint/2010/main" val="768162215"/>
              </p:ext>
            </p:extLst>
          </p:nvPr>
        </p:nvGraphicFramePr>
        <p:xfrm>
          <a:off x="-312396" y="3041845"/>
          <a:ext cx="5181689" cy="332965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7" name="グラフ 26">
            <a:extLst>
              <a:ext uri="{FF2B5EF4-FFF2-40B4-BE49-F238E27FC236}">
                <a16:creationId xmlns:a16="http://schemas.microsoft.com/office/drawing/2014/main" id="{7A8B1B0C-CCBE-BA46-14D0-47A6EDCBFC7E}"/>
              </a:ext>
            </a:extLst>
          </p:cNvPr>
          <p:cNvGraphicFramePr/>
          <p:nvPr>
            <p:extLst>
              <p:ext uri="{D42A27DB-BD31-4B8C-83A1-F6EECF244321}">
                <p14:modId xmlns:p14="http://schemas.microsoft.com/office/powerpoint/2010/main" val="1187719803"/>
              </p:ext>
            </p:extLst>
          </p:nvPr>
        </p:nvGraphicFramePr>
        <p:xfrm>
          <a:off x="4146331" y="2924718"/>
          <a:ext cx="4863662" cy="37914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061585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630</TotalTime>
  <Words>2141</Words>
  <Application>Microsoft Office PowerPoint</Application>
  <PresentationFormat>画面に合わせる (4:3)</PresentationFormat>
  <Paragraphs>115</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BIZ UDPゴシック</vt:lpstr>
      <vt:lpstr>Meiryo UI</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浩美 田中</dc:creator>
  <cp:lastModifiedBy>黒田真歩</cp:lastModifiedBy>
  <cp:revision>24</cp:revision>
  <cp:lastPrinted>2025-08-26T12:12:51Z</cp:lastPrinted>
  <dcterms:created xsi:type="dcterms:W3CDTF">2023-08-04T07:13:28Z</dcterms:created>
  <dcterms:modified xsi:type="dcterms:W3CDTF">2025-09-03T02:20:38Z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2025-08-15T13:09:26Z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88ba2a64-0924-4b82-9e7a-f699ff9eb610</vt:lpwstr>
  </property>
  <property fmtid="{D5CDD505-2E9C-101B-9397-08002B2CF9AE}" pid="8" name="MSIP_Label_d899a617-f30e-4fb8-b81c-fb6d0b94ac5b_ContentBits">
    <vt:lpwstr>0</vt:lpwstr>
  </property>
  <property fmtid="{D5CDD505-2E9C-101B-9397-08002B2CF9AE}" pid="9" name="MSIP_Label_d899a617-f30e-4fb8-b81c-fb6d0b94ac5b_Tag">
    <vt:lpwstr>10, 3, 0, 1</vt:lpwstr>
  </property>
</Properties>
</file>