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89" r:id="rId2"/>
    <p:sldId id="285" r:id="rId3"/>
    <p:sldId id="275" r:id="rId4"/>
    <p:sldId id="276" r:id="rId5"/>
    <p:sldId id="290" r:id="rId6"/>
    <p:sldId id="281" r:id="rId7"/>
    <p:sldId id="280" r:id="rId8"/>
    <p:sldId id="284" r:id="rId9"/>
    <p:sldId id="278" r:id="rId10"/>
    <p:sldId id="286" r:id="rId11"/>
    <p:sldId id="288" r:id="rId12"/>
    <p:sldId id="287" r:id="rId13"/>
    <p:sldId id="269"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8CBAD"/>
    <a:srgbClr val="4AB5C4"/>
    <a:srgbClr val="0000FF"/>
    <a:srgbClr val="C5E0B4"/>
    <a:srgbClr val="FFE699"/>
    <a:srgbClr val="92D050"/>
    <a:srgbClr val="FF6600"/>
    <a:srgbClr val="2E50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4660"/>
  </p:normalViewPr>
  <p:slideViewPr>
    <p:cSldViewPr>
      <p:cViewPr varScale="1">
        <p:scale>
          <a:sx n="117" d="100"/>
          <a:sy n="117" d="100"/>
        </p:scale>
        <p:origin x="780"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dirty="0">
                <a:latin typeface="Meiryo UI" panose="020B0604030504040204" pitchFamily="50" charset="-128"/>
                <a:ea typeface="Meiryo UI" panose="020B0604030504040204" pitchFamily="50" charset="-128"/>
              </a:rPr>
              <a:t>スポまちセルフチェック</a:t>
            </a:r>
          </a:p>
        </c:rich>
      </c:tx>
      <c:layout>
        <c:manualLayout>
          <c:xMode val="edge"/>
          <c:yMode val="edge"/>
          <c:x val="0.32872236009330541"/>
          <c:y val="2.26456601209925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27457448348385111"/>
          <c:y val="0.20510505140261634"/>
          <c:w val="0.46650524880411881"/>
          <c:h val="0.64698585534019459"/>
        </c:manualLayout>
      </c:layout>
      <c:radarChart>
        <c:radarStyle val="marker"/>
        <c:varyColors val="0"/>
        <c:ser>
          <c:idx val="0"/>
          <c:order val="0"/>
          <c:tx>
            <c:strRef>
              <c:f>Sheet1!$B$1</c:f>
              <c:strCache>
                <c:ptCount val="1"/>
                <c:pt idx="0">
                  <c:v>現在</c:v>
                </c:pt>
              </c:strCache>
            </c:strRef>
          </c:tx>
          <c:spPr>
            <a:ln w="28575" cap="rnd">
              <a:solidFill>
                <a:srgbClr val="FF66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　経済　</c:v>
                </c:pt>
                <c:pt idx="1">
                  <c:v>　環境　</c:v>
                </c:pt>
                <c:pt idx="2">
                  <c:v>　健康　</c:v>
                </c:pt>
                <c:pt idx="3">
                  <c:v>　交流　</c:v>
                </c:pt>
                <c:pt idx="4">
                  <c:v>　ローカルブランド　</c:v>
                </c:pt>
              </c:strCache>
            </c:strRef>
          </c:cat>
          <c:val>
            <c:numRef>
              <c:f>Sheet1!$B$2:$B$6</c:f>
              <c:numCache>
                <c:formatCode>General</c:formatCode>
                <c:ptCount val="5"/>
                <c:pt idx="0">
                  <c:v>2</c:v>
                </c:pt>
                <c:pt idx="1">
                  <c:v>1</c:v>
                </c:pt>
                <c:pt idx="2">
                  <c:v>3</c:v>
                </c:pt>
                <c:pt idx="3">
                  <c:v>2</c:v>
                </c:pt>
                <c:pt idx="4">
                  <c:v>1</c:v>
                </c:pt>
              </c:numCache>
            </c:numRef>
          </c:val>
          <c:extLst>
            <c:ext xmlns:c16="http://schemas.microsoft.com/office/drawing/2014/chart" uri="{C3380CC4-5D6E-409C-BE32-E72D297353CC}">
              <c16:uniqueId val="{00000000-8CCD-48E8-9B60-84017A208752}"/>
            </c:ext>
          </c:extLst>
        </c:ser>
        <c:ser>
          <c:idx val="1"/>
          <c:order val="1"/>
          <c:tx>
            <c:strRef>
              <c:f>Sheet1!$C$1</c:f>
              <c:strCache>
                <c:ptCount val="1"/>
                <c:pt idx="0">
                  <c:v>将来</c:v>
                </c:pt>
              </c:strCache>
            </c:strRef>
          </c:tx>
          <c:spPr>
            <a:ln w="28575" cap="rnd">
              <a:solidFill>
                <a:srgbClr val="FFC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　経済　</c:v>
                </c:pt>
                <c:pt idx="1">
                  <c:v>　環境　</c:v>
                </c:pt>
                <c:pt idx="2">
                  <c:v>　健康　</c:v>
                </c:pt>
                <c:pt idx="3">
                  <c:v>　交流　</c:v>
                </c:pt>
                <c:pt idx="4">
                  <c:v>　ローカルブランド　</c:v>
                </c:pt>
              </c:strCache>
            </c:strRef>
          </c:cat>
          <c:val>
            <c:numRef>
              <c:f>Sheet1!$C$2:$C$6</c:f>
              <c:numCache>
                <c:formatCode>General</c:formatCode>
                <c:ptCount val="5"/>
                <c:pt idx="0">
                  <c:v>5</c:v>
                </c:pt>
                <c:pt idx="1">
                  <c:v>4</c:v>
                </c:pt>
                <c:pt idx="2">
                  <c:v>6</c:v>
                </c:pt>
                <c:pt idx="3">
                  <c:v>4</c:v>
                </c:pt>
                <c:pt idx="4">
                  <c:v>4</c:v>
                </c:pt>
              </c:numCache>
            </c:numRef>
          </c:val>
          <c:extLst>
            <c:ext xmlns:c16="http://schemas.microsoft.com/office/drawing/2014/chart" uri="{C3380CC4-5D6E-409C-BE32-E72D297353CC}">
              <c16:uniqueId val="{00000001-8CCD-48E8-9B60-84017A208752}"/>
            </c:ext>
          </c:extLst>
        </c:ser>
        <c:dLbls>
          <c:showLegendKey val="0"/>
          <c:showVal val="0"/>
          <c:showCatName val="0"/>
          <c:showSerName val="0"/>
          <c:showPercent val="0"/>
          <c:showBubbleSize val="0"/>
        </c:dLbls>
        <c:axId val="198654047"/>
        <c:axId val="198635327"/>
      </c:radarChart>
      <c:catAx>
        <c:axId val="198654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8635327"/>
        <c:crosses val="autoZero"/>
        <c:auto val="1"/>
        <c:lblAlgn val="ctr"/>
        <c:lblOffset val="100"/>
        <c:noMultiLvlLbl val="0"/>
      </c:catAx>
      <c:valAx>
        <c:axId val="198635327"/>
        <c:scaling>
          <c:orientation val="minMax"/>
          <c:max val="6"/>
        </c:scaling>
        <c:delete val="0"/>
        <c:axPos val="l"/>
        <c:majorGridlines>
          <c:spPr>
            <a:ln w="6350" cap="flat" cmpd="sng" algn="ctr">
              <a:solidFill>
                <a:schemeClr val="tx1">
                  <a:lumMod val="15000"/>
                  <a:lumOff val="85000"/>
                </a:schemeClr>
              </a:solidFill>
              <a:round/>
            </a:ln>
            <a:effectLst/>
          </c:spPr>
        </c:majorGridlines>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8654047"/>
        <c:crosses val="autoZero"/>
        <c:crossBetween val="between"/>
        <c:majorUnit val="1"/>
        <c:minorUnit val="0.2"/>
      </c:valAx>
      <c:spPr>
        <a:noFill/>
        <a:ln>
          <a:noFill/>
        </a:ln>
        <a:effectLst/>
      </c:spPr>
    </c:plotArea>
    <c:legend>
      <c:legendPos val="t"/>
      <c:layout>
        <c:manualLayout>
          <c:xMode val="edge"/>
          <c:yMode val="edge"/>
          <c:x val="0.31763767046243768"/>
          <c:y val="0.90664348255273708"/>
          <c:w val="0.4060227564687437"/>
          <c:h val="5.55521143322104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85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50263"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9" y="1"/>
            <a:ext cx="2950263" cy="498475"/>
          </a:xfrm>
          <a:prstGeom prst="rect">
            <a:avLst/>
          </a:prstGeom>
        </p:spPr>
        <p:txBody>
          <a:bodyPr vert="horz" lIns="91440" tIns="45720" rIns="91440" bIns="45720" rtlCol="0"/>
          <a:lstStyle>
            <a:lvl1pPr algn="r">
              <a:defRPr sz="1200"/>
            </a:lvl1pPr>
          </a:lstStyle>
          <a:p>
            <a:fld id="{6DF4AD18-BC40-4743-B131-ED4D8A497A47}"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198" y="4783138"/>
            <a:ext cx="544480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4"/>
            <a:ext cx="2950263"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9" y="9440864"/>
            <a:ext cx="2950263" cy="498475"/>
          </a:xfrm>
          <a:prstGeom prst="rect">
            <a:avLst/>
          </a:prstGeom>
        </p:spPr>
        <p:txBody>
          <a:bodyPr vert="horz" lIns="91440" tIns="45720" rIns="91440" bIns="45720" rtlCol="0" anchor="b"/>
          <a:lstStyle>
            <a:lvl1pPr algn="r">
              <a:defRPr sz="1200"/>
            </a:lvl1pPr>
          </a:lstStyle>
          <a:p>
            <a:fld id="{A7617AEB-5CAE-4EC1-AC7E-04B0836EA443}" type="slidenum">
              <a:rPr kumimoji="1" lang="ja-JP" altLang="en-US" smtClean="0"/>
              <a:t>‹#›</a:t>
            </a:fld>
            <a:endParaRPr kumimoji="1" lang="ja-JP" altLang="en-US"/>
          </a:p>
        </p:txBody>
      </p:sp>
    </p:spTree>
    <p:extLst>
      <p:ext uri="{BB962C8B-B14F-4D97-AF65-F5344CB8AC3E}">
        <p14:creationId xmlns:p14="http://schemas.microsoft.com/office/powerpoint/2010/main" val="3076087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3998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85271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40036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6138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39795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37282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44791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704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8849563-C3DF-4F17-81ED-9AF3DD24276B}"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AAE545-6663-4157-9B19-95E1457A0B9D}"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D9674CC-90AA-474E-806E-3117A61FE239}"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38AD755-4612-434D-8DB9-7B2D1A0F91A3}"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FC35F0F-2A12-4756-A1E6-22650AC62441}"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76F7F5-4516-4C0E-BAB4-A595054A1905}"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0B5A50-20CE-4901-89D6-745BE64FB187}" type="datetime1">
              <a:rPr kumimoji="1" lang="ja-JP" altLang="en-US" smtClean="0"/>
              <a:t>2024/9/10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094714-E93A-43B2-AF0F-2991E3FDDCA2}" type="datetime1">
              <a:rPr kumimoji="1" lang="ja-JP" altLang="en-US" smtClean="0"/>
              <a:t>2024/9/10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9B4F48-1D0D-4E27-870F-19D78B9A6321}" type="datetime1">
              <a:rPr kumimoji="1" lang="ja-JP" altLang="en-US" smtClean="0"/>
              <a:t>2024/9/10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B12617-1E60-46E0-B9C2-0780E641FF83}"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9EFF14-860A-4F0C-85FC-B6B42BB4D044}"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2E2778B0-E3D5-419F-A528-9CEDF7A80554}" type="datetime1">
              <a:rPr kumimoji="1" lang="ja-JP" altLang="en-US" smtClean="0"/>
              <a:t>2024/9/10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EA2C8DFF-FEB1-FAE9-1E78-27545BEDD27F}"/>
              </a:ext>
            </a:extLst>
          </p:cNvPr>
          <p:cNvSpPr>
            <a:spLocks noGrp="1"/>
          </p:cNvSpPr>
          <p:nvPr>
            <p:ph type="ctrTitle"/>
          </p:nvPr>
        </p:nvSpPr>
        <p:spPr>
          <a:xfrm>
            <a:off x="742950" y="2130425"/>
            <a:ext cx="8420100" cy="1470025"/>
          </a:xfrm>
        </p:spPr>
        <p:txBody>
          <a:bodyPr>
            <a:noAutofit/>
          </a:bodyPr>
          <a:lstStyle/>
          <a:p>
            <a:r>
              <a:rPr kumimoji="1" lang="ja-JP" altLang="en-US" sz="3600" dirty="0"/>
              <a:t>「スポーツ・健康まちづくり</a:t>
            </a:r>
            <a:r>
              <a:rPr lang="ja-JP" altLang="en-US" sz="3600" dirty="0"/>
              <a:t>」優良自治体表彰</a:t>
            </a:r>
            <a:br>
              <a:rPr lang="en-US" altLang="ja-JP" sz="3600" dirty="0"/>
            </a:br>
            <a:r>
              <a:rPr lang="ja-JP" altLang="en-US" sz="3600" dirty="0"/>
              <a:t>申請書</a:t>
            </a:r>
            <a:endParaRPr kumimoji="1" lang="ja-JP" altLang="en-US" sz="3600" dirty="0"/>
          </a:p>
        </p:txBody>
      </p:sp>
      <p:graphicFrame>
        <p:nvGraphicFramePr>
          <p:cNvPr id="5" name="表 4">
            <a:extLst>
              <a:ext uri="{FF2B5EF4-FFF2-40B4-BE49-F238E27FC236}">
                <a16:creationId xmlns:a16="http://schemas.microsoft.com/office/drawing/2014/main" id="{E70C1404-25F2-EF8B-A959-4F87393B9F2F}"/>
              </a:ext>
            </a:extLst>
          </p:cNvPr>
          <p:cNvGraphicFramePr>
            <a:graphicFrameLocks noGrp="1"/>
          </p:cNvGraphicFramePr>
          <p:nvPr>
            <p:extLst>
              <p:ext uri="{D42A27DB-BD31-4B8C-83A1-F6EECF244321}">
                <p14:modId xmlns:p14="http://schemas.microsoft.com/office/powerpoint/2010/main" val="2450413001"/>
              </p:ext>
            </p:extLst>
          </p:nvPr>
        </p:nvGraphicFramePr>
        <p:xfrm>
          <a:off x="884548" y="4365104"/>
          <a:ext cx="8352928" cy="125730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val="3487129135"/>
                    </a:ext>
                  </a:extLst>
                </a:gridCol>
              </a:tblGrid>
              <a:tr h="358912">
                <a:tc>
                  <a:txBody>
                    <a:bodyPr/>
                    <a:lstStyle/>
                    <a:p>
                      <a:pPr algn="l" defTabSz="990570">
                        <a:defRPr/>
                      </a:pPr>
                      <a:r>
                        <a:rPr lang="ja-JP" altLang="en-US" sz="2000" b="0" dirty="0">
                          <a:solidFill>
                            <a:schemeClr val="tx1"/>
                          </a:solidFill>
                        </a:rPr>
                        <a:t>自治体名</a:t>
                      </a:r>
                      <a:endParaRPr lang="en-US" altLang="ja-JP" sz="2000" b="0" dirty="0">
                        <a:solidFill>
                          <a:schemeClr val="tx1"/>
                        </a:solidFill>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pPr algn="ctr"/>
                      <a:endParaRPr kumimoji="1" lang="en-US" altLang="ja-JP" sz="1050" dirty="0"/>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2" name="タイトル 1">
            <a:extLst>
              <a:ext uri="{FF2B5EF4-FFF2-40B4-BE49-F238E27FC236}">
                <a16:creationId xmlns:a16="http://schemas.microsoft.com/office/drawing/2014/main" id="{A2D0470F-EBBA-5A6C-04E2-989BBCD7747C}"/>
              </a:ext>
            </a:extLst>
          </p:cNvPr>
          <p:cNvSpPr txBox="1">
            <a:spLocks/>
          </p:cNvSpPr>
          <p:nvPr/>
        </p:nvSpPr>
        <p:spPr>
          <a:xfrm>
            <a:off x="8697416" y="260648"/>
            <a:ext cx="902518" cy="414623"/>
          </a:xfrm>
          <a:prstGeom prst="rect">
            <a:avLst/>
          </a:prstGeom>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algn="l"/>
            <a:r>
              <a:rPr lang="ja-JP" altLang="en-US" sz="1400" dirty="0"/>
              <a:t>別紙様式</a:t>
            </a:r>
          </a:p>
        </p:txBody>
      </p:sp>
    </p:spTree>
    <p:extLst>
      <p:ext uri="{BB962C8B-B14F-4D97-AF65-F5344CB8AC3E}">
        <p14:creationId xmlns:p14="http://schemas.microsoft.com/office/powerpoint/2010/main" val="429022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6C36BE5-4BA0-544A-A0C3-F1B1E38D9817}"/>
              </a:ext>
            </a:extLst>
          </p:cNvPr>
          <p:cNvSpPr txBox="1"/>
          <p:nvPr/>
        </p:nvSpPr>
        <p:spPr>
          <a:xfrm>
            <a:off x="172331" y="317410"/>
            <a:ext cx="5068702" cy="369332"/>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スポまちセルフチェックシート（レーダーチャート）</a:t>
            </a:r>
          </a:p>
        </p:txBody>
      </p:sp>
      <p:graphicFrame>
        <p:nvGraphicFramePr>
          <p:cNvPr id="6" name="コンテンツ プレースホルダー 5">
            <a:extLst>
              <a:ext uri="{FF2B5EF4-FFF2-40B4-BE49-F238E27FC236}">
                <a16:creationId xmlns:a16="http://schemas.microsoft.com/office/drawing/2014/main" id="{492C6A4D-67B2-5820-0D16-6628409309E4}"/>
              </a:ext>
            </a:extLst>
          </p:cNvPr>
          <p:cNvGraphicFramePr>
            <a:graphicFrameLocks noGrp="1"/>
          </p:cNvGraphicFramePr>
          <p:nvPr>
            <p:ph idx="1"/>
            <p:extLst>
              <p:ext uri="{D42A27DB-BD31-4B8C-83A1-F6EECF244321}">
                <p14:modId xmlns:p14="http://schemas.microsoft.com/office/powerpoint/2010/main" val="3108482894"/>
              </p:ext>
            </p:extLst>
          </p:nvPr>
        </p:nvGraphicFramePr>
        <p:xfrm>
          <a:off x="254181" y="2582497"/>
          <a:ext cx="5424058" cy="39820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表 6">
            <a:extLst>
              <a:ext uri="{FF2B5EF4-FFF2-40B4-BE49-F238E27FC236}">
                <a16:creationId xmlns:a16="http://schemas.microsoft.com/office/drawing/2014/main" id="{56CD7E4B-7882-2E6C-A01E-99A71EC77E75}"/>
              </a:ext>
            </a:extLst>
          </p:cNvPr>
          <p:cNvGraphicFramePr>
            <a:graphicFrameLocks/>
          </p:cNvGraphicFramePr>
          <p:nvPr>
            <p:extLst>
              <p:ext uri="{D42A27DB-BD31-4B8C-83A1-F6EECF244321}">
                <p14:modId xmlns:p14="http://schemas.microsoft.com/office/powerpoint/2010/main" val="2078598141"/>
              </p:ext>
            </p:extLst>
          </p:nvPr>
        </p:nvGraphicFramePr>
        <p:xfrm>
          <a:off x="254181" y="1219398"/>
          <a:ext cx="4357913" cy="469583"/>
        </p:xfrm>
        <a:graphic>
          <a:graphicData uri="http://schemas.openxmlformats.org/drawingml/2006/table">
            <a:tbl>
              <a:tblPr firstRow="1" bandRow="1">
                <a:tableStyleId>{21E4AEA4-8DFA-4A89-87EB-49C32662AFE0}</a:tableStyleId>
              </a:tblPr>
              <a:tblGrid>
                <a:gridCol w="839651">
                  <a:extLst>
                    <a:ext uri="{9D8B030D-6E8A-4147-A177-3AD203B41FA5}">
                      <a16:colId xmlns:a16="http://schemas.microsoft.com/office/drawing/2014/main" val="1714057091"/>
                    </a:ext>
                  </a:extLst>
                </a:gridCol>
                <a:gridCol w="3518262">
                  <a:extLst>
                    <a:ext uri="{9D8B030D-6E8A-4147-A177-3AD203B41FA5}">
                      <a16:colId xmlns:a16="http://schemas.microsoft.com/office/drawing/2014/main" val="2570787795"/>
                    </a:ext>
                  </a:extLst>
                </a:gridCol>
              </a:tblGrid>
              <a:tr h="469583">
                <a:tc>
                  <a:txBody>
                    <a:bodyPr/>
                    <a:lstStyle/>
                    <a:p>
                      <a:r>
                        <a:rPr kumimoji="1" lang="ja-JP" altLang="en-US" sz="1200" b="0" dirty="0">
                          <a:solidFill>
                            <a:schemeClr val="bg1">
                              <a:lumMod val="50000"/>
                            </a:schemeClr>
                          </a:solidFill>
                          <a:latin typeface="Meiryo UI" panose="020B0604030504040204" pitchFamily="50" charset="-128"/>
                          <a:ea typeface="Meiryo UI" panose="020B0604030504040204" pitchFamily="50" charset="-128"/>
                        </a:rPr>
                        <a:t>自治体名</a:t>
                      </a:r>
                    </a:p>
                  </a:txBody>
                  <a:tcPr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noFill/>
                  </a:tcPr>
                </a:tc>
                <a:tc>
                  <a:txBody>
                    <a:bodyPr/>
                    <a:lstStyle/>
                    <a:p>
                      <a:endParaRPr kumimoji="1" lang="ja-JP" altLang="en-US" sz="1200" b="0" dirty="0">
                        <a:solidFill>
                          <a:schemeClr val="bg1">
                            <a:lumMod val="50000"/>
                          </a:schemeClr>
                        </a:solidFill>
                        <a:latin typeface="Meiryo UI" panose="020B0604030504040204" pitchFamily="50" charset="-128"/>
                        <a:ea typeface="Meiryo UI" panose="020B0604030504040204" pitchFamily="50" charset="-128"/>
                      </a:endParaRPr>
                    </a:p>
                  </a:txBody>
                  <a:tcPr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22778126"/>
                  </a:ext>
                </a:extLst>
              </a:tr>
            </a:tbl>
          </a:graphicData>
        </a:graphic>
      </p:graphicFrame>
      <p:sp>
        <p:nvSpPr>
          <p:cNvPr id="3" name="スライド番号プレースホルダー 2">
            <a:extLst>
              <a:ext uri="{FF2B5EF4-FFF2-40B4-BE49-F238E27FC236}">
                <a16:creationId xmlns:a16="http://schemas.microsoft.com/office/drawing/2014/main" id="{57BA8240-2450-EE57-0448-76539E544F28}"/>
              </a:ext>
            </a:extLst>
          </p:cNvPr>
          <p:cNvSpPr>
            <a:spLocks noGrp="1"/>
          </p:cNvSpPr>
          <p:nvPr>
            <p:ph type="sldNum" sz="quarter" idx="12"/>
          </p:nvPr>
        </p:nvSpPr>
        <p:spPr>
          <a:xfrm>
            <a:off x="7332577" y="6492875"/>
            <a:ext cx="2311400" cy="365125"/>
          </a:xfrm>
        </p:spPr>
        <p:txBody>
          <a:bodyPr/>
          <a:lstStyle/>
          <a:p>
            <a:fld id="{973FA57C-AB59-4833-AF31-95C44D5249F2}" type="slidenum">
              <a:rPr kumimoji="1" lang="ja-JP" altLang="en-US" smtClean="0"/>
              <a:t>10</a:t>
            </a:fld>
            <a:endParaRPr kumimoji="1" lang="ja-JP" altLang="en-US" dirty="0"/>
          </a:p>
        </p:txBody>
      </p:sp>
      <p:pic>
        <p:nvPicPr>
          <p:cNvPr id="2" name="図 1">
            <a:extLst>
              <a:ext uri="{FF2B5EF4-FFF2-40B4-BE49-F238E27FC236}">
                <a16:creationId xmlns:a16="http://schemas.microsoft.com/office/drawing/2014/main" id="{9D5E29FC-89A1-B236-8BAF-36A22A9C4CD8}"/>
              </a:ext>
            </a:extLst>
          </p:cNvPr>
          <p:cNvPicPr>
            <a:picLocks noChangeAspect="1"/>
          </p:cNvPicPr>
          <p:nvPr/>
        </p:nvPicPr>
        <p:blipFill>
          <a:blip r:embed="rId3"/>
          <a:stretch>
            <a:fillRect/>
          </a:stretch>
        </p:blipFill>
        <p:spPr>
          <a:xfrm>
            <a:off x="5539613" y="243832"/>
            <a:ext cx="4104183" cy="6295092"/>
          </a:xfrm>
          <a:prstGeom prst="rect">
            <a:avLst/>
          </a:prstGeom>
        </p:spPr>
      </p:pic>
    </p:spTree>
    <p:extLst>
      <p:ext uri="{BB962C8B-B14F-4D97-AF65-F5344CB8AC3E}">
        <p14:creationId xmlns:p14="http://schemas.microsoft.com/office/powerpoint/2010/main" val="1159793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E099B71-4710-250F-1996-84E3779EA224}"/>
              </a:ext>
            </a:extLst>
          </p:cNvPr>
          <p:cNvSpPr txBox="1"/>
          <p:nvPr/>
        </p:nvSpPr>
        <p:spPr>
          <a:xfrm>
            <a:off x="344488" y="332656"/>
            <a:ext cx="3819996" cy="369332"/>
          </a:xfrm>
          <a:prstGeom prst="rect">
            <a:avLst/>
          </a:prstGeom>
          <a:noFill/>
        </p:spPr>
        <p:txBody>
          <a:bodyPr wrap="square" rtlCol="0">
            <a:spAutoFit/>
          </a:bodyPr>
          <a:lstStyle/>
          <a:p>
            <a:r>
              <a:rPr lang="ja-JP" altLang="en-US" sz="1800" b="1" kern="100" dirty="0">
                <a:effectLst/>
                <a:latin typeface="Meiryo UI" panose="020B0604030504040204" pitchFamily="50" charset="-128"/>
                <a:ea typeface="Meiryo UI" panose="020B0604030504040204" pitchFamily="50" charset="-128"/>
                <a:cs typeface="Times New Roman" panose="02020603050405020304" pitchFamily="18" charset="0"/>
              </a:rPr>
              <a:t>アウトプット（数値目標）</a:t>
            </a:r>
            <a:r>
              <a:rPr lang="en-US" altLang="ja-JP" sz="1800" b="1" dirty="0"/>
              <a:t> </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a:extLst>
              <a:ext uri="{FF2B5EF4-FFF2-40B4-BE49-F238E27FC236}">
                <a16:creationId xmlns:a16="http://schemas.microsoft.com/office/drawing/2014/main" id="{6BB83C3E-776E-A2AB-2495-DBE719B756CD}"/>
              </a:ext>
            </a:extLst>
          </p:cNvPr>
          <p:cNvGraphicFramePr>
            <a:graphicFrameLocks noGrp="1"/>
          </p:cNvGraphicFramePr>
          <p:nvPr>
            <p:extLst>
              <p:ext uri="{D42A27DB-BD31-4B8C-83A1-F6EECF244321}">
                <p14:modId xmlns:p14="http://schemas.microsoft.com/office/powerpoint/2010/main" val="1700679807"/>
              </p:ext>
            </p:extLst>
          </p:nvPr>
        </p:nvGraphicFramePr>
        <p:xfrm>
          <a:off x="1280592" y="1492695"/>
          <a:ext cx="6948256" cy="2159998"/>
        </p:xfrm>
        <a:graphic>
          <a:graphicData uri="http://schemas.openxmlformats.org/drawingml/2006/table">
            <a:tbl>
              <a:tblPr firstRow="1" bandRow="1">
                <a:tableStyleId>{073A0DAA-6AF3-43AB-8588-CEC1D06C72B9}</a:tableStyleId>
              </a:tblPr>
              <a:tblGrid>
                <a:gridCol w="2304256">
                  <a:extLst>
                    <a:ext uri="{9D8B030D-6E8A-4147-A177-3AD203B41FA5}">
                      <a16:colId xmlns:a16="http://schemas.microsoft.com/office/drawing/2014/main" val="2039730266"/>
                    </a:ext>
                  </a:extLst>
                </a:gridCol>
                <a:gridCol w="1548000">
                  <a:extLst>
                    <a:ext uri="{9D8B030D-6E8A-4147-A177-3AD203B41FA5}">
                      <a16:colId xmlns:a16="http://schemas.microsoft.com/office/drawing/2014/main" val="2821653428"/>
                    </a:ext>
                  </a:extLst>
                </a:gridCol>
                <a:gridCol w="1548000">
                  <a:extLst>
                    <a:ext uri="{9D8B030D-6E8A-4147-A177-3AD203B41FA5}">
                      <a16:colId xmlns:a16="http://schemas.microsoft.com/office/drawing/2014/main" val="410040887"/>
                    </a:ext>
                  </a:extLst>
                </a:gridCol>
                <a:gridCol w="1548000">
                  <a:extLst>
                    <a:ext uri="{9D8B030D-6E8A-4147-A177-3AD203B41FA5}">
                      <a16:colId xmlns:a16="http://schemas.microsoft.com/office/drawing/2014/main" val="638605545"/>
                    </a:ext>
                  </a:extLst>
                </a:gridCol>
              </a:tblGrid>
              <a:tr h="382442">
                <a:tc>
                  <a:txBody>
                    <a:bodyPr/>
                    <a:lstStyle/>
                    <a:p>
                      <a:pPr algn="ctr"/>
                      <a:r>
                        <a:rPr kumimoji="1" lang="ja-JP" altLang="en-US" sz="1200" b="0" dirty="0">
                          <a:solidFill>
                            <a:schemeClr val="tx1"/>
                          </a:solidFill>
                        </a:rPr>
                        <a:t>指標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18948170"/>
                  </a:ext>
                </a:extLst>
              </a:tr>
              <a:tr h="444389">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0047043"/>
                  </a:ext>
                </a:extLst>
              </a:tr>
              <a:tr h="444389">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789984908"/>
                  </a:ext>
                </a:extLst>
              </a:tr>
              <a:tr h="444389">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50145200"/>
                  </a:ext>
                </a:extLst>
              </a:tr>
              <a:tr h="444389">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117838070"/>
                  </a:ext>
                </a:extLst>
              </a:tr>
            </a:tbl>
          </a:graphicData>
        </a:graphic>
      </p:graphicFrame>
      <p:sp>
        <p:nvSpPr>
          <p:cNvPr id="2" name="スライド番号プレースホルダー 4">
            <a:extLst>
              <a:ext uri="{FF2B5EF4-FFF2-40B4-BE49-F238E27FC236}">
                <a16:creationId xmlns:a16="http://schemas.microsoft.com/office/drawing/2014/main" id="{9FEE6029-ACA5-B55C-5C01-08E771D2EBF0}"/>
              </a:ext>
            </a:extLst>
          </p:cNvPr>
          <p:cNvSpPr>
            <a:spLocks noGrp="1"/>
          </p:cNvSpPr>
          <p:nvPr>
            <p:ph type="sldNum" sz="quarter" idx="12"/>
          </p:nvPr>
        </p:nvSpPr>
        <p:spPr>
          <a:xfrm>
            <a:off x="7253684" y="6350743"/>
            <a:ext cx="2311400" cy="365125"/>
          </a:xfrm>
        </p:spPr>
        <p:txBody>
          <a:bodyPr/>
          <a:lstStyle/>
          <a:p>
            <a:fld id="{973FA57C-AB59-4833-AF31-95C44D5249F2}" type="slidenum">
              <a:rPr kumimoji="1" lang="ja-JP" altLang="en-US" smtClean="0"/>
              <a:t>11</a:t>
            </a:fld>
            <a:endParaRPr kumimoji="1" lang="ja-JP" altLang="en-US"/>
          </a:p>
        </p:txBody>
      </p:sp>
    </p:spTree>
    <p:extLst>
      <p:ext uri="{BB962C8B-B14F-4D97-AF65-F5344CB8AC3E}">
        <p14:creationId xmlns:p14="http://schemas.microsoft.com/office/powerpoint/2010/main" val="785639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920552" y="2857500"/>
            <a:ext cx="7737462" cy="1143000"/>
          </a:xfrm>
        </p:spPr>
        <p:txBody>
          <a:bodyPr>
            <a:normAutofit/>
          </a:bodyPr>
          <a:lstStyle/>
          <a:p>
            <a:r>
              <a:rPr kumimoji="1" lang="ja-JP" altLang="en-US" sz="4000" dirty="0"/>
              <a:t>（３）計画概要一枚紙</a:t>
            </a:r>
          </a:p>
        </p:txBody>
      </p:sp>
      <p:sp>
        <p:nvSpPr>
          <p:cNvPr id="5" name="スライド番号プレースホルダー 4">
            <a:extLst>
              <a:ext uri="{FF2B5EF4-FFF2-40B4-BE49-F238E27FC236}">
                <a16:creationId xmlns:a16="http://schemas.microsoft.com/office/drawing/2014/main" id="{898DC5BC-C154-4DB5-6F6D-14162695CFD5}"/>
              </a:ext>
            </a:extLst>
          </p:cNvPr>
          <p:cNvSpPr>
            <a:spLocks noGrp="1"/>
          </p:cNvSpPr>
          <p:nvPr>
            <p:ph type="sldNum" sz="quarter" idx="12"/>
          </p:nvPr>
        </p:nvSpPr>
        <p:spPr/>
        <p:txBody>
          <a:bodyPr/>
          <a:lstStyle/>
          <a:p>
            <a:fld id="{973FA57C-AB59-4833-AF31-95C44D5249F2}" type="slidenum">
              <a:rPr kumimoji="1" lang="ja-JP" altLang="en-US" smtClean="0"/>
              <a:t>12</a:t>
            </a:fld>
            <a:endParaRPr kumimoji="1" lang="ja-JP" altLang="en-US" dirty="0"/>
          </a:p>
        </p:txBody>
      </p:sp>
    </p:spTree>
    <p:extLst>
      <p:ext uri="{BB962C8B-B14F-4D97-AF65-F5344CB8AC3E}">
        <p14:creationId xmlns:p14="http://schemas.microsoft.com/office/powerpoint/2010/main" val="3646020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FDBE366-4F69-74C4-C2CC-458D1EE8BCBD}"/>
              </a:ext>
            </a:extLst>
          </p:cNvPr>
          <p:cNvSpPr txBox="1"/>
          <p:nvPr/>
        </p:nvSpPr>
        <p:spPr>
          <a:xfrm>
            <a:off x="7027753" y="6306195"/>
            <a:ext cx="2790089" cy="467119"/>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6" name="テキスト ボックス 35"/>
          <p:cNvSpPr txBox="1"/>
          <p:nvPr/>
        </p:nvSpPr>
        <p:spPr>
          <a:xfrm>
            <a:off x="7020815" y="6129755"/>
            <a:ext cx="2803967" cy="253916"/>
          </a:xfrm>
          <a:prstGeom prst="rect">
            <a:avLst/>
          </a:prstGeom>
          <a:solidFill>
            <a:schemeClr val="accent4">
              <a:lumMod val="75000"/>
            </a:schemeClr>
          </a:solidFill>
          <a:ln w="9525">
            <a:solidFill>
              <a:schemeClr val="accent4">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bg1"/>
                </a:solidFill>
                <a:effectLst/>
                <a:uLnTx/>
                <a:uFillTx/>
                <a:latin typeface="Meiryo UI"/>
                <a:ea typeface="Meiryo UI"/>
                <a:cs typeface="+mn-cs"/>
              </a:rPr>
              <a:t>問合せ先・電話番号</a:t>
            </a:r>
            <a:endParaRPr kumimoji="1" lang="ja-JP" altLang="en-US" sz="1050" b="0"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71" name="テキスト ボックス 70"/>
          <p:cNvSpPr txBox="1"/>
          <p:nvPr/>
        </p:nvSpPr>
        <p:spPr>
          <a:xfrm>
            <a:off x="128464" y="1853088"/>
            <a:ext cx="6794577" cy="773961"/>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lang="en-US" altLang="ja-JP" b="0" dirty="0">
              <a:solidFill>
                <a:prstClr val="black"/>
              </a:solidFill>
            </a:endParaRPr>
          </a:p>
        </p:txBody>
      </p:sp>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208584" y="557318"/>
            <a:ext cx="36004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Meiryo UI"/>
                <a:ea typeface="Meiryo UI"/>
              </a:rPr>
              <a:t>　</a:t>
            </a:r>
            <a:r>
              <a:rPr lang="ja-JP" altLang="en-US" sz="1200" b="1" dirty="0">
                <a:solidFill>
                  <a:prstClr val="black"/>
                </a:solidFill>
                <a:latin typeface="Meiryo UI"/>
                <a:ea typeface="Meiryo UI"/>
              </a:rPr>
              <a:t>計画</a:t>
            </a:r>
            <a:r>
              <a:rPr kumimoji="1" lang="ja-JP" altLang="en-US" sz="1200" b="1" i="0" u="none" strike="noStrike" kern="1200" cap="none" spc="0" normalizeH="0" baseline="0" noProof="0" dirty="0">
                <a:ln>
                  <a:noFill/>
                </a:ln>
                <a:solidFill>
                  <a:prstClr val="black"/>
                </a:solidFill>
                <a:uLnTx/>
                <a:uFillTx/>
                <a:latin typeface="Meiryo UI"/>
                <a:ea typeface="Meiryo UI"/>
              </a:rPr>
              <a:t>期間：</a:t>
            </a:r>
            <a:r>
              <a:rPr kumimoji="1" lang="ja-JP" altLang="en-US" sz="1200" i="0" u="none" strike="noStrike" kern="1200" cap="none" spc="0" normalizeH="0" baseline="0" noProof="0" dirty="0">
                <a:ln>
                  <a:noFill/>
                </a:ln>
                <a:solidFill>
                  <a:prstClr val="black"/>
                </a:solidFill>
                <a:uLnTx/>
                <a:uFillTx/>
                <a:latin typeface="Meiryo UI"/>
                <a:ea typeface="Meiryo UI"/>
              </a:rPr>
              <a:t>～令和　　年</a:t>
            </a:r>
            <a:r>
              <a:rPr lang="ja-JP" altLang="en-US" sz="1200" dirty="0">
                <a:solidFill>
                  <a:prstClr val="black"/>
                </a:solidFill>
                <a:latin typeface="Meiryo UI"/>
                <a:ea typeface="Meiryo UI"/>
              </a:rPr>
              <a:t>　　</a:t>
            </a:r>
            <a:r>
              <a:rPr kumimoji="1" lang="ja-JP" altLang="en-US" sz="1200" i="0" u="none" strike="noStrike" kern="1200" cap="none" spc="0" normalizeH="0" baseline="0" noProof="0" dirty="0">
                <a:ln>
                  <a:noFill/>
                </a:ln>
                <a:solidFill>
                  <a:prstClr val="black"/>
                </a:solidFill>
                <a:uLnTx/>
                <a:uFillTx/>
                <a:latin typeface="Meiryo UI"/>
                <a:ea typeface="Meiryo UI"/>
              </a:rPr>
              <a:t>月　　日</a:t>
            </a:r>
          </a:p>
        </p:txBody>
      </p:sp>
      <p:sp>
        <p:nvSpPr>
          <p:cNvPr id="69" name="テキスト ボックス 68"/>
          <p:cNvSpPr txBox="1"/>
          <p:nvPr/>
        </p:nvSpPr>
        <p:spPr>
          <a:xfrm>
            <a:off x="6992066" y="835852"/>
            <a:ext cx="2790090" cy="2657917"/>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grpSp>
        <p:nvGrpSpPr>
          <p:cNvPr id="7" name="グループ化 6">
            <a:extLst>
              <a:ext uri="{FF2B5EF4-FFF2-40B4-BE49-F238E27FC236}">
                <a16:creationId xmlns:a16="http://schemas.microsoft.com/office/drawing/2014/main" id="{625FCE38-75FB-4621-BF20-93916DCB4074}"/>
              </a:ext>
            </a:extLst>
          </p:cNvPr>
          <p:cNvGrpSpPr/>
          <p:nvPr/>
        </p:nvGrpSpPr>
        <p:grpSpPr>
          <a:xfrm>
            <a:off x="127607" y="6242654"/>
            <a:ext cx="6818588" cy="548249"/>
            <a:chOff x="7723088" y="6237144"/>
            <a:chExt cx="2109234" cy="548249"/>
          </a:xfrm>
        </p:grpSpPr>
        <p:sp>
          <p:nvSpPr>
            <p:cNvPr id="59" name="テキスト ボックス 58"/>
            <p:cNvSpPr txBox="1"/>
            <p:nvPr/>
          </p:nvSpPr>
          <p:spPr>
            <a:xfrm>
              <a:off x="7723089" y="6427900"/>
              <a:ext cx="2109233" cy="357493"/>
            </a:xfrm>
            <a:prstGeom prst="rect">
              <a:avLst/>
            </a:prstGeom>
            <a:solidFill>
              <a:schemeClr val="bg1"/>
            </a:solidFill>
            <a:ln w="9525">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wrap="square" lIns="36000" rIns="36000" rtlCol="0">
              <a:noAutofit/>
            </a:bodyPr>
            <a:lstStyle>
              <a:defPPr>
                <a:defRPr lang="ja-JP"/>
              </a:defPPr>
              <a:lvl1pPr>
                <a:defRPr sz="1200"/>
              </a:lvl1pPr>
            </a:lstStyle>
            <a:p>
              <a:pPr marR="0" lvl="0" algn="l" defTabSz="914400" rtl="0" eaLnBrk="1" fontAlgn="auto" latinLnBrk="0" hangingPunct="1">
                <a:lnSpc>
                  <a:spcPct val="100000"/>
                </a:lnSpc>
                <a:spcBef>
                  <a:spcPts val="0"/>
                </a:spcBef>
                <a:spcAft>
                  <a:spcPts val="300"/>
                </a:spcAft>
                <a:buClrTx/>
                <a:buSzTx/>
                <a:tabLst/>
                <a:defRPr/>
              </a:pPr>
              <a:endParaRPr kumimoji="1" lang="en-US" altLang="ja-JP" sz="1100" b="0" i="0" u="none" strike="noStrike" kern="1200" cap="none" spc="0" normalizeH="0" baseline="0" noProof="0" dirty="0">
                <a:ln>
                  <a:solidFill>
                    <a:srgbClr val="00B050"/>
                  </a:solidFill>
                </a:ln>
                <a:solidFill>
                  <a:prstClr val="black"/>
                </a:solidFill>
                <a:effectLst/>
                <a:uLnTx/>
                <a:uFillTx/>
                <a:latin typeface="Meiryo UI"/>
                <a:ea typeface="Meiryo UI"/>
                <a:cs typeface="+mn-cs"/>
              </a:endParaRPr>
            </a:p>
          </p:txBody>
        </p:sp>
        <p:sp>
          <p:nvSpPr>
            <p:cNvPr id="60" name="テキスト ボックス 59"/>
            <p:cNvSpPr txBox="1"/>
            <p:nvPr/>
          </p:nvSpPr>
          <p:spPr>
            <a:xfrm>
              <a:off x="7723088" y="6237144"/>
              <a:ext cx="2109233" cy="215444"/>
            </a:xfrm>
            <a:prstGeom prst="rect">
              <a:avLst/>
            </a:prstGeom>
            <a:solidFill>
              <a:schemeClr val="accent4">
                <a:lumMod val="75000"/>
              </a:schemeClr>
            </a:solidFill>
            <a:ln w="9525">
              <a:solidFill>
                <a:schemeClr val="accent4">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36000" rIns="360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white"/>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フォローアップ欄</a:t>
              </a:r>
              <a:r>
                <a:rPr kumimoji="1" lang="en-US" altLang="ja-JP" sz="800" b="0" i="0" u="none" strike="noStrike" kern="1200" cap="none" spc="0" normalizeH="0" baseline="0" noProof="0" dirty="0">
                  <a:ln>
                    <a:noFill/>
                  </a:ln>
                  <a:solidFill>
                    <a:prstClr val="white"/>
                  </a:solidFill>
                  <a:effectLst/>
                  <a:uLnTx/>
                  <a:uFillTx/>
                  <a:latin typeface="Meiryo UI"/>
                  <a:ea typeface="Meiryo UI"/>
                  <a:cs typeface="+mn-cs"/>
                </a:rPr>
                <a:t>】 </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令和</a:t>
              </a:r>
              <a:r>
                <a:rPr lang="en-US" altLang="ja-JP" sz="800" dirty="0">
                  <a:solidFill>
                    <a:prstClr val="white"/>
                  </a:solidFill>
                  <a:latin typeface="Meiryo UI"/>
                  <a:ea typeface="Meiryo UI"/>
                </a:rPr>
                <a:t>7</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年度以降における計画の進捗状況</a:t>
              </a:r>
            </a:p>
          </p:txBody>
        </p:sp>
      </p:grpSp>
      <p:sp>
        <p:nvSpPr>
          <p:cNvPr id="37" name="正方形/長方形 36">
            <a:extLst>
              <a:ext uri="{FF2B5EF4-FFF2-40B4-BE49-F238E27FC236}">
                <a16:creationId xmlns:a16="http://schemas.microsoft.com/office/drawing/2014/main" id="{8130123C-9507-4AE7-B938-AE54A6B2A6C9}"/>
              </a:ext>
            </a:extLst>
          </p:cNvPr>
          <p:cNvSpPr/>
          <p:nvPr/>
        </p:nvSpPr>
        <p:spPr>
          <a:xfrm>
            <a:off x="150529" y="825679"/>
            <a:ext cx="6744831" cy="831856"/>
          </a:xfrm>
          <a:prstGeom prst="rect">
            <a:avLst/>
          </a:prstGeom>
          <a:noFill/>
          <a:ln>
            <a:solidFill>
              <a:schemeClr val="accent4"/>
            </a:solidFill>
          </a:ln>
        </p:spPr>
        <p:txBody>
          <a:bodyPr wrap="square" anchor="ctr" anchorCtr="0">
            <a:no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3E500868-5F44-44DD-9707-9010EE7BAB67}"/>
              </a:ext>
            </a:extLst>
          </p:cNvPr>
          <p:cNvSpPr txBox="1"/>
          <p:nvPr/>
        </p:nvSpPr>
        <p:spPr>
          <a:xfrm>
            <a:off x="113750" y="557318"/>
            <a:ext cx="125003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uLnTx/>
                <a:uFillTx/>
                <a:latin typeface="Meiryo UI"/>
                <a:ea typeface="Meiryo UI"/>
                <a:cs typeface="+mn-cs"/>
              </a:rPr>
              <a:t>＜目標＞</a:t>
            </a:r>
          </a:p>
        </p:txBody>
      </p:sp>
      <p:sp>
        <p:nvSpPr>
          <p:cNvPr id="54" name="テキスト ボックス 53">
            <a:extLst>
              <a:ext uri="{FF2B5EF4-FFF2-40B4-BE49-F238E27FC236}">
                <a16:creationId xmlns:a16="http://schemas.microsoft.com/office/drawing/2014/main" id="{8FBA2B97-4DE3-47AD-9F5C-BB1C451BFC3D}"/>
              </a:ext>
            </a:extLst>
          </p:cNvPr>
          <p:cNvSpPr txBox="1"/>
          <p:nvPr/>
        </p:nvSpPr>
        <p:spPr>
          <a:xfrm>
            <a:off x="7681368" y="3493775"/>
            <a:ext cx="1719752" cy="261610"/>
          </a:xfrm>
          <a:prstGeom prst="rect">
            <a:avLst/>
          </a:prstGeom>
          <a:noFill/>
        </p:spPr>
        <p:txBody>
          <a:bodyPr wrap="square" rtlCol="0">
            <a:spAutoFit/>
          </a:bodyPr>
          <a:lstStyle/>
          <a:p>
            <a:pPr>
              <a:defRPr/>
            </a:pPr>
            <a:r>
              <a:rPr kumimoji="1" lang="ja-JP" altLang="en-US" sz="1100" b="1" i="0" u="none" strike="noStrike" kern="1200" cap="none" spc="0" normalizeH="0" baseline="0" noProof="0" dirty="0">
                <a:ln>
                  <a:noFill/>
                </a:ln>
                <a:solidFill>
                  <a:prstClr val="black"/>
                </a:solidFill>
                <a:uLnTx/>
                <a:uFillTx/>
                <a:latin typeface="Meiryo UI"/>
                <a:ea typeface="Meiryo UI"/>
              </a:rPr>
              <a:t>＜</a:t>
            </a:r>
            <a:r>
              <a:rPr lang="ja-JP" altLang="en-US" sz="1100" b="1" dirty="0">
                <a:solidFill>
                  <a:prstClr val="black"/>
                </a:solidFill>
                <a:latin typeface="Meiryo UI"/>
                <a:ea typeface="Meiryo UI"/>
              </a:rPr>
              <a:t>セルフチェックシート</a:t>
            </a:r>
            <a:r>
              <a:rPr kumimoji="1" lang="ja-JP" altLang="en-US" sz="1100" b="1" i="0" u="none" strike="noStrike" kern="1200" cap="none" spc="0" normalizeH="0" baseline="0" noProof="0" dirty="0">
                <a:ln>
                  <a:noFill/>
                </a:ln>
                <a:solidFill>
                  <a:prstClr val="black"/>
                </a:solidFill>
                <a:uLnTx/>
                <a:uFillTx/>
                <a:latin typeface="Meiryo UI"/>
                <a:ea typeface="Meiryo UI"/>
              </a:rPr>
              <a:t>＞</a:t>
            </a:r>
          </a:p>
        </p:txBody>
      </p:sp>
      <p:sp>
        <p:nvSpPr>
          <p:cNvPr id="57" name="テキスト ボックス 56">
            <a:extLst>
              <a:ext uri="{FF2B5EF4-FFF2-40B4-BE49-F238E27FC236}">
                <a16:creationId xmlns:a16="http://schemas.microsoft.com/office/drawing/2014/main" id="{D4BB1630-DFB1-4697-A0EC-B61CAE058CEF}"/>
              </a:ext>
            </a:extLst>
          </p:cNvPr>
          <p:cNvSpPr txBox="1"/>
          <p:nvPr/>
        </p:nvSpPr>
        <p:spPr>
          <a:xfrm>
            <a:off x="89944" y="1618449"/>
            <a:ext cx="176419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uLnTx/>
                <a:uFillTx/>
                <a:latin typeface="Meiryo UI"/>
                <a:ea typeface="Meiryo UI"/>
                <a:cs typeface="+mn-cs"/>
              </a:rPr>
              <a:t>＜ＰＲポイント＞</a:t>
            </a:r>
          </a:p>
        </p:txBody>
      </p:sp>
      <p:sp>
        <p:nvSpPr>
          <p:cNvPr id="81" name="正方形/長方形 80"/>
          <p:cNvSpPr/>
          <p:nvPr/>
        </p:nvSpPr>
        <p:spPr>
          <a:xfrm>
            <a:off x="74220" y="2647761"/>
            <a:ext cx="1498005" cy="310846"/>
          </a:xfrm>
          <a:prstGeom prst="rect">
            <a:avLst/>
          </a:prstGeom>
          <a:noFill/>
          <a:ln w="31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chemeClr val="tx1"/>
                </a:solidFill>
              </a:rPr>
              <a:t>〈</a:t>
            </a:r>
            <a:r>
              <a:rPr kumimoji="1" lang="ja-JP" altLang="en-US" sz="1200" b="1" dirty="0">
                <a:solidFill>
                  <a:schemeClr val="tx1"/>
                </a:solidFill>
              </a:rPr>
              <a:t>現状・課題＞</a:t>
            </a:r>
          </a:p>
        </p:txBody>
      </p:sp>
      <p:sp>
        <p:nvSpPr>
          <p:cNvPr id="4" name="テキスト ボックス 3">
            <a:extLst>
              <a:ext uri="{FF2B5EF4-FFF2-40B4-BE49-F238E27FC236}">
                <a16:creationId xmlns:a16="http://schemas.microsoft.com/office/drawing/2014/main" id="{6E099B71-4710-250F-1996-84E3779EA224}"/>
              </a:ext>
            </a:extLst>
          </p:cNvPr>
          <p:cNvSpPr txBox="1"/>
          <p:nvPr/>
        </p:nvSpPr>
        <p:spPr>
          <a:xfrm>
            <a:off x="8253720" y="58831"/>
            <a:ext cx="1538530"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uLnTx/>
                <a:uFillTx/>
                <a:latin typeface="Meiryo UI"/>
                <a:ea typeface="Meiryo UI"/>
                <a:cs typeface="+mn-cs"/>
              </a:rPr>
              <a:t>スポまち！表彰</a:t>
            </a:r>
            <a:r>
              <a:rPr kumimoji="1" lang="en-US" altLang="ja-JP" sz="1050" b="1" i="0" u="none" strike="noStrike" kern="1200" cap="none" spc="0" normalizeH="0" baseline="0" noProof="0" dirty="0">
                <a:ln>
                  <a:noFill/>
                </a:ln>
                <a:solidFill>
                  <a:prstClr val="black"/>
                </a:solidFill>
                <a:uLnTx/>
                <a:uFillTx/>
                <a:latin typeface="Meiryo UI"/>
                <a:ea typeface="Meiryo UI"/>
                <a:cs typeface="+mn-cs"/>
              </a:rPr>
              <a:t>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prstClr val="black"/>
              </a:solidFill>
              <a:uLnTx/>
              <a:uFillTx/>
              <a:latin typeface="Meiryo UI"/>
              <a:ea typeface="Meiryo UI"/>
              <a:cs typeface="+mn-cs"/>
            </a:endParaRPr>
          </a:p>
        </p:txBody>
      </p:sp>
      <p:sp>
        <p:nvSpPr>
          <p:cNvPr id="15" name="テキスト ボックス 14">
            <a:extLst>
              <a:ext uri="{FF2B5EF4-FFF2-40B4-BE49-F238E27FC236}">
                <a16:creationId xmlns:a16="http://schemas.microsoft.com/office/drawing/2014/main" id="{4124C6EA-1CCF-E0C5-A254-8A2AEFED01B4}"/>
              </a:ext>
            </a:extLst>
          </p:cNvPr>
          <p:cNvSpPr txBox="1"/>
          <p:nvPr/>
        </p:nvSpPr>
        <p:spPr>
          <a:xfrm>
            <a:off x="136904" y="4047663"/>
            <a:ext cx="6809291" cy="2127628"/>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kumimoji="1" lang="ja-JP" altLang="en-US" sz="12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 name="テキスト ボックス 15">
            <a:extLst>
              <a:ext uri="{FF2B5EF4-FFF2-40B4-BE49-F238E27FC236}">
                <a16:creationId xmlns:a16="http://schemas.microsoft.com/office/drawing/2014/main" id="{9E0D9621-D3D5-AAB3-9C74-71FFB8A3AF74}"/>
              </a:ext>
            </a:extLst>
          </p:cNvPr>
          <p:cNvSpPr txBox="1"/>
          <p:nvPr/>
        </p:nvSpPr>
        <p:spPr>
          <a:xfrm>
            <a:off x="136904" y="2938808"/>
            <a:ext cx="6794577" cy="830346"/>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lang="en-US" altLang="ja-JP" b="0" dirty="0">
              <a:solidFill>
                <a:prstClr val="black"/>
              </a:solidFill>
            </a:endParaRPr>
          </a:p>
        </p:txBody>
      </p:sp>
      <p:sp>
        <p:nvSpPr>
          <p:cNvPr id="18" name="正方形/長方形 17">
            <a:extLst>
              <a:ext uri="{FF2B5EF4-FFF2-40B4-BE49-F238E27FC236}">
                <a16:creationId xmlns:a16="http://schemas.microsoft.com/office/drawing/2014/main" id="{E09B22EE-50F5-424F-EE5C-3A80848C89FD}"/>
              </a:ext>
            </a:extLst>
          </p:cNvPr>
          <p:cNvSpPr/>
          <p:nvPr/>
        </p:nvSpPr>
        <p:spPr>
          <a:xfrm>
            <a:off x="62281" y="3767201"/>
            <a:ext cx="1828853" cy="310846"/>
          </a:xfrm>
          <a:prstGeom prst="rect">
            <a:avLst/>
          </a:prstGeom>
          <a:noFill/>
          <a:ln w="31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chemeClr val="tx1"/>
                </a:solidFill>
              </a:rPr>
              <a:t>〈</a:t>
            </a:r>
            <a:r>
              <a:rPr lang="ja-JP" altLang="en-US" sz="1200" b="1" dirty="0">
                <a:solidFill>
                  <a:schemeClr val="tx1"/>
                </a:solidFill>
              </a:rPr>
              <a:t>総合的な取組内容</a:t>
            </a:r>
            <a:r>
              <a:rPr kumimoji="1" lang="ja-JP" altLang="en-US" sz="1200" b="1" dirty="0">
                <a:solidFill>
                  <a:schemeClr val="tx1"/>
                </a:solidFill>
              </a:rPr>
              <a:t>＞</a:t>
            </a:r>
          </a:p>
        </p:txBody>
      </p:sp>
      <p:sp>
        <p:nvSpPr>
          <p:cNvPr id="19" name="テキスト ボックス 18">
            <a:extLst>
              <a:ext uri="{FF2B5EF4-FFF2-40B4-BE49-F238E27FC236}">
                <a16:creationId xmlns:a16="http://schemas.microsoft.com/office/drawing/2014/main" id="{FD581212-38C6-0C81-0AAA-D78D8349A5A8}"/>
              </a:ext>
            </a:extLst>
          </p:cNvPr>
          <p:cNvSpPr txBox="1"/>
          <p:nvPr/>
        </p:nvSpPr>
        <p:spPr>
          <a:xfrm>
            <a:off x="7018108" y="3728816"/>
            <a:ext cx="2790089" cy="2352715"/>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0" name="テキスト ボックス 19">
            <a:extLst>
              <a:ext uri="{FF2B5EF4-FFF2-40B4-BE49-F238E27FC236}">
                <a16:creationId xmlns:a16="http://schemas.microsoft.com/office/drawing/2014/main" id="{6C4CC876-5397-5E3D-3AD1-C17740E1726A}"/>
              </a:ext>
            </a:extLst>
          </p:cNvPr>
          <p:cNvSpPr txBox="1"/>
          <p:nvPr/>
        </p:nvSpPr>
        <p:spPr>
          <a:xfrm>
            <a:off x="7091223" y="579634"/>
            <a:ext cx="2803967" cy="261610"/>
          </a:xfrm>
          <a:prstGeom prst="rect">
            <a:avLst/>
          </a:prstGeom>
          <a:noFill/>
        </p:spPr>
        <p:txBody>
          <a:bodyPr wrap="square" rtlCol="0">
            <a:spAutoFit/>
          </a:bodyPr>
          <a:lstStyle/>
          <a:p>
            <a:pPr>
              <a:defRPr/>
            </a:pPr>
            <a:r>
              <a:rPr kumimoji="1" lang="ja-JP" altLang="en-US" sz="1100" b="1" i="0" u="none" strike="noStrike" kern="1200" cap="none" spc="0" normalizeH="0" baseline="0" noProof="0" dirty="0">
                <a:ln>
                  <a:noFill/>
                </a:ln>
                <a:solidFill>
                  <a:prstClr val="black"/>
                </a:solidFill>
                <a:uLnTx/>
                <a:uFillTx/>
                <a:latin typeface="Meiryo UI"/>
                <a:ea typeface="Meiryo UI"/>
              </a:rPr>
              <a:t>＜</a:t>
            </a:r>
            <a:r>
              <a:rPr lang="ja-JP" altLang="en-US" sz="1100" b="1" dirty="0">
                <a:solidFill>
                  <a:prstClr val="black"/>
                </a:solidFill>
                <a:latin typeface="Meiryo UI"/>
                <a:ea typeface="Meiryo UI"/>
              </a:rPr>
              <a:t>継続的な取組を確保できる体制（図）</a:t>
            </a:r>
            <a:r>
              <a:rPr kumimoji="1" lang="ja-JP" altLang="en-US" sz="1100" b="1" i="0" u="none" strike="noStrike" kern="1200" cap="none" spc="0" normalizeH="0" baseline="0" noProof="0" dirty="0">
                <a:ln>
                  <a:noFill/>
                </a:ln>
                <a:solidFill>
                  <a:prstClr val="black"/>
                </a:solidFill>
                <a:uLnTx/>
                <a:uFillTx/>
                <a:latin typeface="Meiryo UI"/>
                <a:ea typeface="Meiryo UI"/>
              </a:rPr>
              <a:t>＞</a:t>
            </a:r>
          </a:p>
        </p:txBody>
      </p:sp>
      <p:sp>
        <p:nvSpPr>
          <p:cNvPr id="5" name="テキスト ボックス 4">
            <a:extLst>
              <a:ext uri="{FF2B5EF4-FFF2-40B4-BE49-F238E27FC236}">
                <a16:creationId xmlns:a16="http://schemas.microsoft.com/office/drawing/2014/main" id="{9B52DA71-47F6-C384-4E67-E9D71418B353}"/>
              </a:ext>
            </a:extLst>
          </p:cNvPr>
          <p:cNvSpPr txBox="1"/>
          <p:nvPr/>
        </p:nvSpPr>
        <p:spPr>
          <a:xfrm>
            <a:off x="113750" y="158636"/>
            <a:ext cx="5365292" cy="369332"/>
          </a:xfrm>
          <a:prstGeom prst="rect">
            <a:avLst/>
          </a:prstGeom>
          <a:noFill/>
        </p:spPr>
        <p:txBody>
          <a:bodyPr wrap="square">
            <a:spAutoFit/>
          </a:bodyPr>
          <a:lstStyle/>
          <a:p>
            <a:pPr>
              <a:defRPr/>
            </a:pPr>
            <a:r>
              <a:rPr lang="ja-JP" altLang="en-US" sz="1800" b="1" dirty="0"/>
              <a:t>取組名称</a:t>
            </a:r>
            <a:endParaRPr kumimoji="1" lang="en-US" altLang="ja-JP" sz="1800" b="1" dirty="0"/>
          </a:p>
        </p:txBody>
      </p:sp>
      <p:sp>
        <p:nvSpPr>
          <p:cNvPr id="25" name="テキスト ボックス 24">
            <a:extLst>
              <a:ext uri="{FF2B5EF4-FFF2-40B4-BE49-F238E27FC236}">
                <a16:creationId xmlns:a16="http://schemas.microsoft.com/office/drawing/2014/main" id="{F8B69E5A-458B-67DF-954D-350062573B04}"/>
              </a:ext>
            </a:extLst>
          </p:cNvPr>
          <p:cNvSpPr txBox="1"/>
          <p:nvPr/>
        </p:nvSpPr>
        <p:spPr>
          <a:xfrm>
            <a:off x="163772" y="1958536"/>
            <a:ext cx="36004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Meiryo UI"/>
                <a:ea typeface="Meiryo UI"/>
              </a:rPr>
              <a:t>　</a:t>
            </a:r>
            <a:endParaRPr kumimoji="1" lang="ja-JP" altLang="en-US" sz="1050" i="0" u="none" strike="noStrike" kern="1200" cap="none" spc="0" normalizeH="0" baseline="0" noProof="0" dirty="0">
              <a:ln>
                <a:noFill/>
              </a:ln>
              <a:solidFill>
                <a:prstClr val="black"/>
              </a:solidFill>
              <a:uLnTx/>
              <a:uFillTx/>
              <a:latin typeface="Meiryo UI"/>
              <a:ea typeface="Meiryo UI"/>
            </a:endParaRPr>
          </a:p>
        </p:txBody>
      </p:sp>
    </p:spTree>
    <p:extLst>
      <p:ext uri="{BB962C8B-B14F-4D97-AF65-F5344CB8AC3E}">
        <p14:creationId xmlns:p14="http://schemas.microsoft.com/office/powerpoint/2010/main" val="2859037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510789" y="2857500"/>
            <a:ext cx="8915400" cy="1143000"/>
          </a:xfrm>
        </p:spPr>
        <p:txBody>
          <a:bodyPr>
            <a:normAutofit/>
          </a:bodyPr>
          <a:lstStyle/>
          <a:p>
            <a:r>
              <a:rPr lang="ja-JP" altLang="en-US" sz="4000" kern="100" dirty="0">
                <a:latin typeface="Meiryo UI" panose="020B0604030504040204" pitchFamily="50" charset="-128"/>
                <a:ea typeface="Meiryo UI" panose="020B0604030504040204" pitchFamily="50" charset="-128"/>
                <a:cs typeface="Times New Roman" panose="02020603050405020304" pitchFamily="18" charset="0"/>
              </a:rPr>
              <a:t>（１）</a:t>
            </a:r>
            <a:r>
              <a:rPr lang="ja-JP" altLang="ja-JP" sz="4000"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p>
        </p:txBody>
      </p:sp>
      <p:sp>
        <p:nvSpPr>
          <p:cNvPr id="5" name="スライド番号プレースホルダー 4">
            <a:extLst>
              <a:ext uri="{FF2B5EF4-FFF2-40B4-BE49-F238E27FC236}">
                <a16:creationId xmlns:a16="http://schemas.microsoft.com/office/drawing/2014/main" id="{2B8941EA-97BA-1871-0006-CBD5CECE6FEF}"/>
              </a:ext>
            </a:extLst>
          </p:cNvPr>
          <p:cNvSpPr>
            <a:spLocks noGrp="1"/>
          </p:cNvSpPr>
          <p:nvPr>
            <p:ph type="sldNum" sz="quarter" idx="12"/>
          </p:nvPr>
        </p:nvSpPr>
        <p:spPr/>
        <p:txBody>
          <a:bodyPr/>
          <a:lstStyle/>
          <a:p>
            <a:fld id="{973FA57C-AB59-4833-AF31-95C44D5249F2}" type="slidenum">
              <a:rPr kumimoji="1" lang="ja-JP" altLang="en-US" smtClean="0"/>
              <a:t>2</a:t>
            </a:fld>
            <a:endParaRPr kumimoji="1" lang="ja-JP" altLang="en-US"/>
          </a:p>
        </p:txBody>
      </p:sp>
    </p:spTree>
    <p:extLst>
      <p:ext uri="{BB962C8B-B14F-4D97-AF65-F5344CB8AC3E}">
        <p14:creationId xmlns:p14="http://schemas.microsoft.com/office/powerpoint/2010/main" val="90027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BD00ACCF-0EF4-AB99-6E21-D1E40ECD85EF}"/>
              </a:ext>
            </a:extLst>
          </p:cNvPr>
          <p:cNvGraphicFramePr>
            <a:graphicFrameLocks noGrp="1"/>
          </p:cNvGraphicFramePr>
          <p:nvPr>
            <p:extLst>
              <p:ext uri="{D42A27DB-BD31-4B8C-83A1-F6EECF244321}">
                <p14:modId xmlns:p14="http://schemas.microsoft.com/office/powerpoint/2010/main" val="1580157514"/>
              </p:ext>
            </p:extLst>
          </p:nvPr>
        </p:nvGraphicFramePr>
        <p:xfrm>
          <a:off x="394504" y="642692"/>
          <a:ext cx="9228921" cy="998992"/>
        </p:xfrm>
        <a:graphic>
          <a:graphicData uri="http://schemas.openxmlformats.org/drawingml/2006/table">
            <a:tbl>
              <a:tblPr firstRow="1" bandRow="1">
                <a:tableStyleId>{5C22544A-7EE6-4342-B048-85BDC9FD1C3A}</a:tableStyleId>
              </a:tblPr>
              <a:tblGrid>
                <a:gridCol w="9228921">
                  <a:extLst>
                    <a:ext uri="{9D8B030D-6E8A-4147-A177-3AD203B41FA5}">
                      <a16:colId xmlns:a16="http://schemas.microsoft.com/office/drawing/2014/main" val="3487129135"/>
                    </a:ext>
                  </a:extLst>
                </a:gridCol>
              </a:tblGrid>
              <a:tr h="35891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ja-JP" sz="1200" b="1"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スポーツ・健康まちづくり計画の名称</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dirty="0"/>
                    </a:p>
                    <a:p>
                      <a:endParaRPr kumimoji="1" lang="en-US" altLang="ja-JP" sz="1200" dirty="0"/>
                    </a:p>
                    <a:p>
                      <a:endParaRPr kumimoji="1" lang="ja-JP" altLang="en-US"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8" name="表 7">
            <a:extLst>
              <a:ext uri="{FF2B5EF4-FFF2-40B4-BE49-F238E27FC236}">
                <a16:creationId xmlns:a16="http://schemas.microsoft.com/office/drawing/2014/main" id="{A36330F0-1553-AB3E-F8A7-F46D2C869BF8}"/>
              </a:ext>
            </a:extLst>
          </p:cNvPr>
          <p:cNvGraphicFramePr>
            <a:graphicFrameLocks noGrp="1"/>
          </p:cNvGraphicFramePr>
          <p:nvPr>
            <p:extLst>
              <p:ext uri="{D42A27DB-BD31-4B8C-83A1-F6EECF244321}">
                <p14:modId xmlns:p14="http://schemas.microsoft.com/office/powerpoint/2010/main" val="570669605"/>
              </p:ext>
            </p:extLst>
          </p:nvPr>
        </p:nvGraphicFramePr>
        <p:xfrm>
          <a:off x="394504" y="2108967"/>
          <a:ext cx="9228921" cy="998992"/>
        </p:xfrm>
        <a:graphic>
          <a:graphicData uri="http://schemas.openxmlformats.org/drawingml/2006/table">
            <a:tbl>
              <a:tblPr firstRow="1" bandRow="1">
                <a:tableStyleId>{5C22544A-7EE6-4342-B048-85BDC9FD1C3A}</a:tableStyleId>
              </a:tblPr>
              <a:tblGrid>
                <a:gridCol w="9228921">
                  <a:extLst>
                    <a:ext uri="{9D8B030D-6E8A-4147-A177-3AD203B41FA5}">
                      <a16:colId xmlns:a16="http://schemas.microsoft.com/office/drawing/2014/main" val="3487129135"/>
                    </a:ext>
                  </a:extLst>
                </a:gridCol>
              </a:tblGrid>
              <a:tr h="358912">
                <a:tc>
                  <a:txBody>
                    <a:bodyPr/>
                    <a:lstStyle/>
                    <a:p>
                      <a:pPr algn="l" defTabSz="990570">
                        <a:defRPr/>
                      </a:pP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スポーツ・健康まちづくり計画の作成主体の名称</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dirty="0"/>
                    </a:p>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1337285446"/>
              </p:ext>
            </p:extLst>
          </p:nvPr>
        </p:nvGraphicFramePr>
        <p:xfrm>
          <a:off x="404840" y="3729081"/>
          <a:ext cx="9208248" cy="904518"/>
        </p:xfrm>
        <a:graphic>
          <a:graphicData uri="http://schemas.openxmlformats.org/drawingml/2006/table">
            <a:tbl>
              <a:tblPr firstRow="1" bandRow="1">
                <a:tableStyleId>{5C22544A-7EE6-4342-B048-85BDC9FD1C3A}</a:tableStyleId>
              </a:tblPr>
              <a:tblGrid>
                <a:gridCol w="9208248">
                  <a:extLst>
                    <a:ext uri="{9D8B030D-6E8A-4147-A177-3AD203B41FA5}">
                      <a16:colId xmlns:a16="http://schemas.microsoft.com/office/drawing/2014/main" val="3487129135"/>
                    </a:ext>
                  </a:extLst>
                </a:gridCol>
              </a:tblGrid>
              <a:tr h="28803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スポーツ・健康まちづくり計画の区域</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616486">
                <a:tc>
                  <a:txBody>
                    <a:bodyPr/>
                    <a:lstStyle/>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2" name="スライド番号プレースホルダー 4">
            <a:extLst>
              <a:ext uri="{FF2B5EF4-FFF2-40B4-BE49-F238E27FC236}">
                <a16:creationId xmlns:a16="http://schemas.microsoft.com/office/drawing/2014/main" id="{CE488D9C-26E0-38F4-72F7-FB77268000C3}"/>
              </a:ext>
            </a:extLst>
          </p:cNvPr>
          <p:cNvSpPr>
            <a:spLocks noGrp="1"/>
          </p:cNvSpPr>
          <p:nvPr>
            <p:ph type="sldNum" sz="quarter" idx="12"/>
          </p:nvPr>
        </p:nvSpPr>
        <p:spPr>
          <a:xfrm>
            <a:off x="7185248" y="6352727"/>
            <a:ext cx="2311400" cy="365125"/>
          </a:xfrm>
        </p:spPr>
        <p:txBody>
          <a:bodyPr/>
          <a:lstStyle/>
          <a:p>
            <a:fld id="{973FA57C-AB59-4833-AF31-95C44D5249F2}" type="slidenum">
              <a:rPr kumimoji="1" lang="ja-JP" altLang="en-US" smtClean="0"/>
              <a:t>3</a:t>
            </a:fld>
            <a:endParaRPr kumimoji="1" lang="ja-JP" altLang="en-US" dirty="0"/>
          </a:p>
        </p:txBody>
      </p:sp>
      <p:graphicFrame>
        <p:nvGraphicFramePr>
          <p:cNvPr id="3" name="表 2">
            <a:extLst>
              <a:ext uri="{FF2B5EF4-FFF2-40B4-BE49-F238E27FC236}">
                <a16:creationId xmlns:a16="http://schemas.microsoft.com/office/drawing/2014/main" id="{43AB931F-9356-A547-B42E-29A6E0CE65E1}"/>
              </a:ext>
            </a:extLst>
          </p:cNvPr>
          <p:cNvGraphicFramePr>
            <a:graphicFrameLocks noGrp="1"/>
          </p:cNvGraphicFramePr>
          <p:nvPr>
            <p:extLst>
              <p:ext uri="{D42A27DB-BD31-4B8C-83A1-F6EECF244321}">
                <p14:modId xmlns:p14="http://schemas.microsoft.com/office/powerpoint/2010/main" val="3940979312"/>
              </p:ext>
            </p:extLst>
          </p:nvPr>
        </p:nvGraphicFramePr>
        <p:xfrm>
          <a:off x="363587" y="5313544"/>
          <a:ext cx="9208248" cy="904518"/>
        </p:xfrm>
        <a:graphic>
          <a:graphicData uri="http://schemas.openxmlformats.org/drawingml/2006/table">
            <a:tbl>
              <a:tblPr firstRow="1" bandRow="1">
                <a:tableStyleId>{5C22544A-7EE6-4342-B048-85BDC9FD1C3A}</a:tableStyleId>
              </a:tblPr>
              <a:tblGrid>
                <a:gridCol w="9208248">
                  <a:extLst>
                    <a:ext uri="{9D8B030D-6E8A-4147-A177-3AD203B41FA5}">
                      <a16:colId xmlns:a16="http://schemas.microsoft.com/office/drawing/2014/main" val="3487129135"/>
                    </a:ext>
                  </a:extLst>
                </a:gridCol>
              </a:tblGrid>
              <a:tr h="28803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a:t>
                      </a: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計画で対象とするスポーツ</a:t>
                      </a:r>
                      <a:endPar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616486">
                <a:tc>
                  <a:txBody>
                    <a:bodyPr/>
                    <a:lstStyle/>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Tree>
    <p:extLst>
      <p:ext uri="{BB962C8B-B14F-4D97-AF65-F5344CB8AC3E}">
        <p14:creationId xmlns:p14="http://schemas.microsoft.com/office/powerpoint/2010/main" val="285676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id="{FB66C69F-D135-D641-1380-62AFD8416CBB}"/>
              </a:ext>
            </a:extLst>
          </p:cNvPr>
          <p:cNvGraphicFramePr>
            <a:graphicFrameLocks noGrp="1"/>
          </p:cNvGraphicFramePr>
          <p:nvPr>
            <p:extLst>
              <p:ext uri="{D42A27DB-BD31-4B8C-83A1-F6EECF244321}">
                <p14:modId xmlns:p14="http://schemas.microsoft.com/office/powerpoint/2010/main" val="3303544173"/>
              </p:ext>
            </p:extLst>
          </p:nvPr>
        </p:nvGraphicFramePr>
        <p:xfrm>
          <a:off x="272480" y="648887"/>
          <a:ext cx="9266716" cy="5486400"/>
        </p:xfrm>
        <a:graphic>
          <a:graphicData uri="http://schemas.openxmlformats.org/drawingml/2006/table">
            <a:tbl>
              <a:tblPr firstRow="1" bandRow="1">
                <a:tableStyleId>{5C22544A-7EE6-4342-B048-85BDC9FD1C3A}</a:tableStyleId>
              </a:tblPr>
              <a:tblGrid>
                <a:gridCol w="9266716">
                  <a:extLst>
                    <a:ext uri="{9D8B030D-6E8A-4147-A177-3AD203B41FA5}">
                      <a16:colId xmlns:a16="http://schemas.microsoft.com/office/drawing/2014/main" val="3487129135"/>
                    </a:ext>
                  </a:extLst>
                </a:gridCol>
              </a:tblGrid>
              <a:tr h="263927">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ea typeface="+mn-ea"/>
                          <a:cs typeface="+mn-cs"/>
                        </a:rPr>
                        <a:t>５．</a:t>
                      </a:r>
                      <a:r>
                        <a:rPr kumimoji="1" lang="ja-JP" altLang="ja-JP" sz="1200" b="1" kern="1200" dirty="0">
                          <a:solidFill>
                            <a:schemeClr val="tx1"/>
                          </a:solidFill>
                          <a:effectLst/>
                          <a:latin typeface="+mn-lt"/>
                          <a:ea typeface="+mn-ea"/>
                          <a:cs typeface="+mn-cs"/>
                        </a:rPr>
                        <a:t>スポーツ・健康まちづくり計画の目標</a:t>
                      </a:r>
                    </a:p>
                    <a:p>
                      <a:r>
                        <a:rPr kumimoji="1" lang="ja-JP" altLang="en-US" sz="1200" b="1" kern="1200" dirty="0">
                          <a:solidFill>
                            <a:schemeClr val="tx1"/>
                          </a:solidFill>
                          <a:effectLst/>
                          <a:latin typeface="+mn-lt"/>
                          <a:ea typeface="+mn-ea"/>
                          <a:cs typeface="+mn-cs"/>
                        </a:rPr>
                        <a:t>　５</a:t>
                      </a:r>
                      <a:r>
                        <a:rPr kumimoji="1" lang="ja-JP" altLang="ja-JP" sz="1200" b="1" kern="1200" dirty="0">
                          <a:solidFill>
                            <a:schemeClr val="tx1"/>
                          </a:solidFill>
                          <a:effectLst/>
                          <a:latin typeface="+mn-lt"/>
                          <a:ea typeface="+mn-ea"/>
                          <a:cs typeface="+mn-cs"/>
                        </a:rPr>
                        <a:t>－</a:t>
                      </a:r>
                      <a:r>
                        <a:rPr kumimoji="1" lang="ja-JP" altLang="en-US" sz="1200" b="1" kern="1200" dirty="0">
                          <a:solidFill>
                            <a:schemeClr val="tx1"/>
                          </a:solidFill>
                          <a:effectLst/>
                          <a:latin typeface="+mn-lt"/>
                          <a:ea typeface="+mn-ea"/>
                          <a:cs typeface="+mn-cs"/>
                        </a:rPr>
                        <a:t>１</a:t>
                      </a:r>
                      <a:r>
                        <a:rPr kumimoji="1" lang="ja-JP" altLang="ja-JP" sz="1200" b="1" kern="1200" dirty="0">
                          <a:solidFill>
                            <a:schemeClr val="tx1"/>
                          </a:solidFill>
                          <a:effectLst/>
                          <a:latin typeface="+mn-lt"/>
                          <a:ea typeface="+mn-ea"/>
                          <a:cs typeface="+mn-cs"/>
                        </a:rPr>
                        <a:t>　地域の課題</a:t>
                      </a:r>
                      <a:r>
                        <a:rPr kumimoji="1" lang="ja-JP" altLang="en-US" sz="1200" b="1" kern="1200" dirty="0">
                          <a:solidFill>
                            <a:schemeClr val="tx1"/>
                          </a:solidFill>
                          <a:effectLst/>
                          <a:latin typeface="+mn-lt"/>
                          <a:ea typeface="+mn-ea"/>
                          <a:cs typeface="+mn-cs"/>
                        </a:rPr>
                        <a:t>・現状</a:t>
                      </a:r>
                      <a:endParaRPr kumimoji="1" lang="en-US" altLang="ja-JP" sz="12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431046">
                <a:tc>
                  <a:txBody>
                    <a:bodyPr/>
                    <a:lstStyle/>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3" name="スライド番号プレースホルダー 4">
            <a:extLst>
              <a:ext uri="{FF2B5EF4-FFF2-40B4-BE49-F238E27FC236}">
                <a16:creationId xmlns:a16="http://schemas.microsoft.com/office/drawing/2014/main" id="{550AC47A-7868-906C-86A9-5BA315CA6EC3}"/>
              </a:ext>
            </a:extLst>
          </p:cNvPr>
          <p:cNvSpPr>
            <a:spLocks noGrp="1"/>
          </p:cNvSpPr>
          <p:nvPr>
            <p:ph type="sldNum" sz="quarter" idx="12"/>
          </p:nvPr>
        </p:nvSpPr>
        <p:spPr>
          <a:xfrm>
            <a:off x="7128623" y="6148174"/>
            <a:ext cx="2311400" cy="365125"/>
          </a:xfrm>
        </p:spPr>
        <p:txBody>
          <a:bodyPr/>
          <a:lstStyle/>
          <a:p>
            <a:fld id="{973FA57C-AB59-4833-AF31-95C44D5249F2}" type="slidenum">
              <a:rPr kumimoji="1" lang="ja-JP" altLang="en-US" smtClean="0"/>
              <a:t>4</a:t>
            </a:fld>
            <a:endParaRPr kumimoji="1" lang="ja-JP" altLang="en-US" dirty="0"/>
          </a:p>
        </p:txBody>
      </p:sp>
    </p:spTree>
    <p:extLst>
      <p:ext uri="{BB962C8B-B14F-4D97-AF65-F5344CB8AC3E}">
        <p14:creationId xmlns:p14="http://schemas.microsoft.com/office/powerpoint/2010/main" val="170429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3648881419"/>
              </p:ext>
            </p:extLst>
          </p:nvPr>
        </p:nvGraphicFramePr>
        <p:xfrm>
          <a:off x="318946" y="692696"/>
          <a:ext cx="9338724" cy="5364270"/>
        </p:xfrm>
        <a:graphic>
          <a:graphicData uri="http://schemas.openxmlformats.org/drawingml/2006/table">
            <a:tbl>
              <a:tblPr firstRow="1" bandRow="1">
                <a:tableStyleId>{5C22544A-7EE6-4342-B048-85BDC9FD1C3A}</a:tableStyleId>
              </a:tblPr>
              <a:tblGrid>
                <a:gridCol w="9338724">
                  <a:extLst>
                    <a:ext uri="{9D8B030D-6E8A-4147-A177-3AD203B41FA5}">
                      <a16:colId xmlns:a16="http://schemas.microsoft.com/office/drawing/2014/main" val="3487129135"/>
                    </a:ext>
                  </a:extLst>
                </a:gridCol>
              </a:tblGrid>
              <a:tr h="335070">
                <a:tc>
                  <a:txBody>
                    <a:bodyPr/>
                    <a:lstStyle/>
                    <a:p>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　５</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２</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　目標</a:t>
                      </a: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【概要】</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1366033">
                <a:tc>
                  <a:txBody>
                    <a:bodyPr/>
                    <a:lstStyle/>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3" name="スライド番号プレースホルダー 4">
            <a:extLst>
              <a:ext uri="{FF2B5EF4-FFF2-40B4-BE49-F238E27FC236}">
                <a16:creationId xmlns:a16="http://schemas.microsoft.com/office/drawing/2014/main" id="{550AC47A-7868-906C-86A9-5BA315CA6EC3}"/>
              </a:ext>
            </a:extLst>
          </p:cNvPr>
          <p:cNvSpPr>
            <a:spLocks noGrp="1"/>
          </p:cNvSpPr>
          <p:nvPr>
            <p:ph type="sldNum" sz="quarter" idx="12"/>
          </p:nvPr>
        </p:nvSpPr>
        <p:spPr>
          <a:xfrm>
            <a:off x="7099300" y="6356351"/>
            <a:ext cx="2311400" cy="365125"/>
          </a:xfrm>
        </p:spPr>
        <p:txBody>
          <a:bodyPr/>
          <a:lstStyle/>
          <a:p>
            <a:fld id="{973FA57C-AB59-4833-AF31-95C44D5249F2}" type="slidenum">
              <a:rPr kumimoji="1" lang="ja-JP" altLang="en-US" smtClean="0"/>
              <a:t>5</a:t>
            </a:fld>
            <a:endParaRPr kumimoji="1" lang="ja-JP" altLang="en-US"/>
          </a:p>
        </p:txBody>
      </p:sp>
    </p:spTree>
    <p:extLst>
      <p:ext uri="{BB962C8B-B14F-4D97-AF65-F5344CB8AC3E}">
        <p14:creationId xmlns:p14="http://schemas.microsoft.com/office/powerpoint/2010/main" val="55022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1227488882"/>
              </p:ext>
            </p:extLst>
          </p:nvPr>
        </p:nvGraphicFramePr>
        <p:xfrm>
          <a:off x="284473" y="702053"/>
          <a:ext cx="9387022" cy="2785410"/>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499410">
                <a:tc>
                  <a:txBody>
                    <a:bodyPr/>
                    <a:lstStyle/>
                    <a:p>
                      <a:r>
                        <a:rPr kumimoji="1" lang="ja-JP" altLang="en-US" sz="1200" b="1" kern="1200" dirty="0">
                          <a:solidFill>
                            <a:schemeClr val="tx1"/>
                          </a:solidFill>
                          <a:effectLst/>
                          <a:latin typeface="+mn-lt"/>
                          <a:ea typeface="+mn-ea"/>
                          <a:cs typeface="+mn-cs"/>
                        </a:rPr>
                        <a:t>６．</a:t>
                      </a:r>
                      <a:r>
                        <a:rPr kumimoji="1" lang="ja-JP" altLang="ja-JP" sz="1200" b="1" kern="1200" dirty="0">
                          <a:solidFill>
                            <a:schemeClr val="tx1"/>
                          </a:solidFill>
                          <a:effectLst/>
                          <a:latin typeface="+mn-lt"/>
                          <a:ea typeface="+mn-ea"/>
                          <a:cs typeface="+mn-cs"/>
                        </a:rPr>
                        <a:t>スポーツ・健康まちづくりの実現を図るために行う取組</a:t>
                      </a:r>
                    </a:p>
                    <a:p>
                      <a:r>
                        <a:rPr kumimoji="1" lang="ja-JP" altLang="ja-JP" sz="1200" b="1"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６</a:t>
                      </a:r>
                      <a:r>
                        <a:rPr kumimoji="1" lang="ja-JP" altLang="ja-JP" sz="1200" b="1" kern="1200" dirty="0">
                          <a:solidFill>
                            <a:schemeClr val="tx1"/>
                          </a:solidFill>
                          <a:effectLst/>
                          <a:latin typeface="+mn-lt"/>
                          <a:ea typeface="+mn-ea"/>
                          <a:cs typeface="+mn-cs"/>
                        </a:rPr>
                        <a:t>－１　</a:t>
                      </a:r>
                      <a:r>
                        <a:rPr kumimoji="1" lang="ja-JP" altLang="en-US" sz="1200" b="1" kern="1200" dirty="0">
                          <a:solidFill>
                            <a:schemeClr val="tx1"/>
                          </a:solidFill>
                          <a:effectLst/>
                          <a:latin typeface="+mn-lt"/>
                          <a:ea typeface="+mn-ea"/>
                          <a:cs typeface="+mn-cs"/>
                        </a:rPr>
                        <a:t>取組計画の事業</a:t>
                      </a:r>
                      <a:r>
                        <a:rPr kumimoji="1" lang="ja-JP" altLang="ja-JP" sz="1200" b="1" kern="1200" dirty="0">
                          <a:solidFill>
                            <a:schemeClr val="tx1"/>
                          </a:solidFill>
                          <a:effectLst/>
                          <a:latin typeface="+mn-lt"/>
                          <a:ea typeface="+mn-ea"/>
                          <a:cs typeface="+mn-cs"/>
                        </a:rPr>
                        <a:t>概要</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1498229">
                <a:tc>
                  <a:txBody>
                    <a:bodyPr/>
                    <a:lstStyle/>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6" name="表 5">
            <a:extLst>
              <a:ext uri="{FF2B5EF4-FFF2-40B4-BE49-F238E27FC236}">
                <a16:creationId xmlns:a16="http://schemas.microsoft.com/office/drawing/2014/main" id="{CE0CAB1B-20B1-3B68-CA7C-AEFDABE420CF}"/>
              </a:ext>
            </a:extLst>
          </p:cNvPr>
          <p:cNvGraphicFramePr>
            <a:graphicFrameLocks noGrp="1"/>
          </p:cNvGraphicFramePr>
          <p:nvPr>
            <p:extLst>
              <p:ext uri="{D42A27DB-BD31-4B8C-83A1-F6EECF244321}">
                <p14:modId xmlns:p14="http://schemas.microsoft.com/office/powerpoint/2010/main" val="317649049"/>
              </p:ext>
            </p:extLst>
          </p:nvPr>
        </p:nvGraphicFramePr>
        <p:xfrm>
          <a:off x="279607" y="5269450"/>
          <a:ext cx="9362713" cy="998992"/>
        </p:xfrm>
        <a:graphic>
          <a:graphicData uri="http://schemas.openxmlformats.org/drawingml/2006/table">
            <a:tbl>
              <a:tblPr firstRow="1" bandRow="1">
                <a:tableStyleId>{5C22544A-7EE6-4342-B048-85BDC9FD1C3A}</a:tableStyleId>
              </a:tblPr>
              <a:tblGrid>
                <a:gridCol w="9362713">
                  <a:extLst>
                    <a:ext uri="{9D8B030D-6E8A-4147-A177-3AD203B41FA5}">
                      <a16:colId xmlns:a16="http://schemas.microsoft.com/office/drawing/2014/main" val="3487129135"/>
                    </a:ext>
                  </a:extLst>
                </a:gridCol>
              </a:tblGrid>
              <a:tr h="358912">
                <a:tc>
                  <a:txBody>
                    <a:bodyPr/>
                    <a:lstStyle/>
                    <a:p>
                      <a:r>
                        <a:rPr kumimoji="1" lang="ja-JP" altLang="en-US" sz="1100" b="1" kern="1200" dirty="0">
                          <a:solidFill>
                            <a:schemeClr val="tx1"/>
                          </a:solidFill>
                          <a:effectLst/>
                          <a:latin typeface="+mn-lt"/>
                          <a:ea typeface="+mn-ea"/>
                          <a:cs typeface="+mn-cs"/>
                        </a:rPr>
                        <a:t>７．</a:t>
                      </a:r>
                      <a:r>
                        <a:rPr kumimoji="1" lang="ja-JP" altLang="ja-JP" sz="1100" b="1" kern="1200" dirty="0">
                          <a:solidFill>
                            <a:schemeClr val="tx1"/>
                          </a:solidFill>
                          <a:effectLst/>
                          <a:latin typeface="+mn-lt"/>
                          <a:ea typeface="+mn-ea"/>
                          <a:cs typeface="+mn-cs"/>
                        </a:rPr>
                        <a:t>計画期間</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12" name="表 11">
            <a:extLst>
              <a:ext uri="{FF2B5EF4-FFF2-40B4-BE49-F238E27FC236}">
                <a16:creationId xmlns:a16="http://schemas.microsoft.com/office/drawing/2014/main" id="{4DB53472-7F49-2897-BC18-F3FEF68323B1}"/>
              </a:ext>
            </a:extLst>
          </p:cNvPr>
          <p:cNvGraphicFramePr>
            <a:graphicFrameLocks noGrp="1"/>
          </p:cNvGraphicFramePr>
          <p:nvPr>
            <p:extLst>
              <p:ext uri="{D42A27DB-BD31-4B8C-83A1-F6EECF244321}">
                <p14:modId xmlns:p14="http://schemas.microsoft.com/office/powerpoint/2010/main" val="2085142118"/>
              </p:ext>
            </p:extLst>
          </p:nvPr>
        </p:nvGraphicFramePr>
        <p:xfrm>
          <a:off x="279607" y="3600086"/>
          <a:ext cx="9387022" cy="1532740"/>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359260">
                <a:tc>
                  <a:txBody>
                    <a:bodyPr/>
                    <a:lstStyle/>
                    <a:p>
                      <a:r>
                        <a:rPr kumimoji="1" lang="ja-JP" altLang="ja-JP" sz="1100" b="1" kern="1200" dirty="0">
                          <a:solidFill>
                            <a:schemeClr val="tx1"/>
                          </a:solidFill>
                          <a:effectLst/>
                          <a:latin typeface="+mn-lt"/>
                          <a:ea typeface="+mn-ea"/>
                          <a:cs typeface="+mn-cs"/>
                        </a:rPr>
                        <a:t>　</a:t>
                      </a:r>
                      <a:r>
                        <a:rPr kumimoji="1" lang="ja-JP" altLang="en-US" sz="1100" b="1" kern="1200" dirty="0">
                          <a:solidFill>
                            <a:schemeClr val="tx1"/>
                          </a:solidFill>
                          <a:effectLst/>
                          <a:latin typeface="+mn-lt"/>
                          <a:ea typeface="+mn-ea"/>
                          <a:cs typeface="+mn-cs"/>
                        </a:rPr>
                        <a:t>６</a:t>
                      </a:r>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２　事業の推進体制</a:t>
                      </a:r>
                      <a:endParaRPr kumimoji="1" lang="ja-JP" altLang="ja-JP" sz="11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752823">
                <a:tc>
                  <a:txBody>
                    <a:bodyPr/>
                    <a:lstStyle/>
                    <a:p>
                      <a:r>
                        <a:rPr lang="ja-JP" altLang="en-US" sz="1200" dirty="0"/>
                        <a:t>　</a:t>
                      </a:r>
                      <a:endParaRPr lang="en-US" altLang="ja-JP" sz="1200" dirty="0"/>
                    </a:p>
                    <a:p>
                      <a:endParaRPr lang="en-US" altLang="ja-JP" sz="1200" dirty="0"/>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100" b="1"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7" name="スライド番号プレースホルダー 4">
            <a:extLst>
              <a:ext uri="{FF2B5EF4-FFF2-40B4-BE49-F238E27FC236}">
                <a16:creationId xmlns:a16="http://schemas.microsoft.com/office/drawing/2014/main" id="{E0904DE5-7DB3-6BC9-38D0-0E5248B29E9C}"/>
              </a:ext>
            </a:extLst>
          </p:cNvPr>
          <p:cNvSpPr>
            <a:spLocks noGrp="1"/>
          </p:cNvSpPr>
          <p:nvPr>
            <p:ph type="sldNum" sz="quarter" idx="12"/>
          </p:nvPr>
        </p:nvSpPr>
        <p:spPr>
          <a:xfrm>
            <a:off x="7330920" y="6405067"/>
            <a:ext cx="2311400" cy="365125"/>
          </a:xfrm>
        </p:spPr>
        <p:txBody>
          <a:bodyPr/>
          <a:lstStyle/>
          <a:p>
            <a:fld id="{973FA57C-AB59-4833-AF31-95C44D5249F2}" type="slidenum">
              <a:rPr kumimoji="1" lang="ja-JP" altLang="en-US" smtClean="0"/>
              <a:t>6</a:t>
            </a:fld>
            <a:endParaRPr kumimoji="1" lang="ja-JP" altLang="en-US"/>
          </a:p>
        </p:txBody>
      </p:sp>
    </p:spTree>
    <p:extLst>
      <p:ext uri="{BB962C8B-B14F-4D97-AF65-F5344CB8AC3E}">
        <p14:creationId xmlns:p14="http://schemas.microsoft.com/office/powerpoint/2010/main" val="268224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50FCEFA8-8DDB-5CB3-40BC-1D93CD22FD74}"/>
              </a:ext>
            </a:extLst>
          </p:cNvPr>
          <p:cNvGraphicFramePr>
            <a:graphicFrameLocks noGrp="1"/>
          </p:cNvGraphicFramePr>
          <p:nvPr>
            <p:extLst>
              <p:ext uri="{D42A27DB-BD31-4B8C-83A1-F6EECF244321}">
                <p14:modId xmlns:p14="http://schemas.microsoft.com/office/powerpoint/2010/main" val="3669780045"/>
              </p:ext>
            </p:extLst>
          </p:nvPr>
        </p:nvGraphicFramePr>
        <p:xfrm>
          <a:off x="259489" y="2743339"/>
          <a:ext cx="9387022" cy="1547632"/>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358912">
                <a:tc>
                  <a:txBody>
                    <a:bodyPr/>
                    <a:lstStyle/>
                    <a:p>
                      <a:r>
                        <a:rPr kumimoji="1" lang="ja-JP" altLang="en-US" sz="1200" b="0"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８</a:t>
                      </a:r>
                      <a:r>
                        <a:rPr kumimoji="1" lang="ja-JP" altLang="ja-JP" sz="1200" b="1" kern="1200" dirty="0">
                          <a:solidFill>
                            <a:schemeClr val="tx1"/>
                          </a:solidFill>
                          <a:effectLst/>
                          <a:latin typeface="+mn-lt"/>
                          <a:ea typeface="+mn-ea"/>
                          <a:cs typeface="+mn-cs"/>
                        </a:rPr>
                        <a:t>－２　目標の達成状況に係る評価の時期及び評価の内容</a:t>
                      </a:r>
                      <a:endParaRPr kumimoji="1" lang="en-US" altLang="ja-JP" sz="12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3" name="表 2">
            <a:extLst>
              <a:ext uri="{FF2B5EF4-FFF2-40B4-BE49-F238E27FC236}">
                <a16:creationId xmlns:a16="http://schemas.microsoft.com/office/drawing/2014/main" id="{1ED2DBC6-0B16-E5B7-C146-56EF44BC6C12}"/>
              </a:ext>
            </a:extLst>
          </p:cNvPr>
          <p:cNvGraphicFramePr>
            <a:graphicFrameLocks noGrp="1"/>
          </p:cNvGraphicFramePr>
          <p:nvPr>
            <p:extLst>
              <p:ext uri="{D42A27DB-BD31-4B8C-83A1-F6EECF244321}">
                <p14:modId xmlns:p14="http://schemas.microsoft.com/office/powerpoint/2010/main" val="4001702357"/>
              </p:ext>
            </p:extLst>
          </p:nvPr>
        </p:nvGraphicFramePr>
        <p:xfrm>
          <a:off x="267139" y="822514"/>
          <a:ext cx="9379372" cy="1813560"/>
        </p:xfrm>
        <a:graphic>
          <a:graphicData uri="http://schemas.openxmlformats.org/drawingml/2006/table">
            <a:tbl>
              <a:tblPr firstRow="1" bandRow="1">
                <a:tableStyleId>{5C22544A-7EE6-4342-B048-85BDC9FD1C3A}</a:tableStyleId>
              </a:tblPr>
              <a:tblGrid>
                <a:gridCol w="9379372">
                  <a:extLst>
                    <a:ext uri="{9D8B030D-6E8A-4147-A177-3AD203B41FA5}">
                      <a16:colId xmlns:a16="http://schemas.microsoft.com/office/drawing/2014/main" val="3487129135"/>
                    </a:ext>
                  </a:extLst>
                </a:gridCol>
              </a:tblGrid>
              <a:tr h="358912">
                <a:tc>
                  <a:txBody>
                    <a:bodyPr/>
                    <a:lstStyle/>
                    <a:p>
                      <a:r>
                        <a:rPr kumimoji="1" lang="ja-JP" altLang="en-US" sz="1200" b="1" kern="1200" dirty="0">
                          <a:solidFill>
                            <a:schemeClr val="tx1"/>
                          </a:solidFill>
                          <a:effectLst/>
                          <a:latin typeface="Meiryo UI 本文"/>
                          <a:ea typeface="+mn-ea"/>
                          <a:cs typeface="+mn-cs"/>
                        </a:rPr>
                        <a:t>８．</a:t>
                      </a:r>
                      <a:r>
                        <a:rPr kumimoji="1" lang="ja-JP" altLang="ja-JP" sz="1200" b="1" kern="1200" dirty="0">
                          <a:solidFill>
                            <a:schemeClr val="tx1"/>
                          </a:solidFill>
                          <a:effectLst/>
                          <a:latin typeface="Meiryo UI 本文"/>
                          <a:ea typeface="+mn-ea"/>
                          <a:cs typeface="+mn-cs"/>
                        </a:rPr>
                        <a:t>目標の達成状況に係る評価に関する事項</a:t>
                      </a:r>
                    </a:p>
                    <a:p>
                      <a:r>
                        <a:rPr kumimoji="1" lang="ja-JP" altLang="ja-JP" sz="1200" b="1" kern="1200" dirty="0">
                          <a:solidFill>
                            <a:schemeClr val="tx1"/>
                          </a:solidFill>
                          <a:effectLst/>
                          <a:latin typeface="Meiryo UI 本文"/>
                          <a:ea typeface="+mn-ea"/>
                          <a:cs typeface="+mn-cs"/>
                        </a:rPr>
                        <a:t>　</a:t>
                      </a:r>
                      <a:r>
                        <a:rPr kumimoji="1" lang="ja-JP" altLang="en-US" sz="1200" b="1" kern="1200" dirty="0">
                          <a:solidFill>
                            <a:schemeClr val="tx1"/>
                          </a:solidFill>
                          <a:effectLst/>
                          <a:latin typeface="Meiryo UI 本文"/>
                          <a:ea typeface="+mn-ea"/>
                          <a:cs typeface="+mn-cs"/>
                        </a:rPr>
                        <a:t>８</a:t>
                      </a:r>
                      <a:r>
                        <a:rPr kumimoji="1" lang="ja-JP" altLang="ja-JP" sz="1200" b="1" kern="1200" dirty="0">
                          <a:solidFill>
                            <a:schemeClr val="tx1"/>
                          </a:solidFill>
                          <a:effectLst/>
                          <a:latin typeface="Meiryo UI 本文"/>
                          <a:ea typeface="+mn-ea"/>
                          <a:cs typeface="+mn-cs"/>
                        </a:rPr>
                        <a:t>－１　目標の達成状況に係る評価の手法</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r>
                        <a:rPr lang="ja-JP" altLang="en-US" sz="1200" dirty="0">
                          <a:latin typeface="+mn-ea"/>
                          <a:ea typeface="+mn-ea"/>
                        </a:rPr>
                        <a:t>　</a:t>
                      </a:r>
                      <a:endParaRPr lang="en-US" altLang="ja-JP" sz="1200" dirty="0">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100" b="0" dirty="0">
                        <a:solidFill>
                          <a:schemeClr val="tx1"/>
                        </a:solidFill>
                        <a:latin typeface="Meiryo UI 本文"/>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5" name="表 4">
            <a:extLst>
              <a:ext uri="{FF2B5EF4-FFF2-40B4-BE49-F238E27FC236}">
                <a16:creationId xmlns:a16="http://schemas.microsoft.com/office/drawing/2014/main" id="{9BA01B29-FA2C-0E17-3D49-ECA469FAB128}"/>
              </a:ext>
            </a:extLst>
          </p:cNvPr>
          <p:cNvGraphicFramePr>
            <a:graphicFrameLocks noGrp="1"/>
          </p:cNvGraphicFramePr>
          <p:nvPr>
            <p:extLst>
              <p:ext uri="{D42A27DB-BD31-4B8C-83A1-F6EECF244321}">
                <p14:modId xmlns:p14="http://schemas.microsoft.com/office/powerpoint/2010/main" val="2335551883"/>
              </p:ext>
            </p:extLst>
          </p:nvPr>
        </p:nvGraphicFramePr>
        <p:xfrm>
          <a:off x="270654" y="4523923"/>
          <a:ext cx="9383507" cy="1599475"/>
        </p:xfrm>
        <a:graphic>
          <a:graphicData uri="http://schemas.openxmlformats.org/drawingml/2006/table">
            <a:tbl>
              <a:tblPr firstRow="1" bandRow="1">
                <a:tableStyleId>{5C22544A-7EE6-4342-B048-85BDC9FD1C3A}</a:tableStyleId>
              </a:tblPr>
              <a:tblGrid>
                <a:gridCol w="9383507">
                  <a:extLst>
                    <a:ext uri="{9D8B030D-6E8A-4147-A177-3AD203B41FA5}">
                      <a16:colId xmlns:a16="http://schemas.microsoft.com/office/drawing/2014/main" val="3487129135"/>
                    </a:ext>
                  </a:extLst>
                </a:gridCol>
              </a:tblGrid>
              <a:tr h="410755">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８ー</a:t>
                      </a:r>
                      <a:r>
                        <a:rPr kumimoji="1" lang="ja-JP" altLang="ja-JP" sz="1200" b="1" kern="1200" dirty="0">
                          <a:solidFill>
                            <a:schemeClr val="tx1"/>
                          </a:solidFill>
                          <a:effectLst/>
                          <a:latin typeface="+mn-lt"/>
                          <a:ea typeface="+mn-ea"/>
                          <a:cs typeface="+mn-cs"/>
                        </a:rPr>
                        <a:t>３　目標の達成状況に係る評価の公表の手法</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9" name="スライド番号プレースホルダー 4">
            <a:extLst>
              <a:ext uri="{FF2B5EF4-FFF2-40B4-BE49-F238E27FC236}">
                <a16:creationId xmlns:a16="http://schemas.microsoft.com/office/drawing/2014/main" id="{F643ED49-6520-54F1-0EE1-A46F8CAEB09D}"/>
              </a:ext>
            </a:extLst>
          </p:cNvPr>
          <p:cNvSpPr>
            <a:spLocks noGrp="1"/>
          </p:cNvSpPr>
          <p:nvPr>
            <p:ph type="sldNum" sz="quarter" idx="12"/>
          </p:nvPr>
        </p:nvSpPr>
        <p:spPr>
          <a:xfrm>
            <a:off x="7099300" y="6356351"/>
            <a:ext cx="2311400" cy="365125"/>
          </a:xfrm>
        </p:spPr>
        <p:txBody>
          <a:bodyPr/>
          <a:lstStyle/>
          <a:p>
            <a:fld id="{973FA57C-AB59-4833-AF31-95C44D5249F2}" type="slidenum">
              <a:rPr kumimoji="1" lang="ja-JP" altLang="en-US" smtClean="0"/>
              <a:t>7</a:t>
            </a:fld>
            <a:endParaRPr kumimoji="1" lang="ja-JP" altLang="en-US"/>
          </a:p>
        </p:txBody>
      </p:sp>
    </p:spTree>
    <p:extLst>
      <p:ext uri="{BB962C8B-B14F-4D97-AF65-F5344CB8AC3E}">
        <p14:creationId xmlns:p14="http://schemas.microsoft.com/office/powerpoint/2010/main" val="694791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495300" y="2857500"/>
            <a:ext cx="8915400" cy="1143000"/>
          </a:xfrm>
        </p:spPr>
        <p:txBody>
          <a:bodyPr>
            <a:normAutofit/>
          </a:bodyPr>
          <a:lstStyle/>
          <a:p>
            <a:r>
              <a:rPr lang="ja-JP" altLang="en-US" sz="4000" dirty="0"/>
              <a:t>（２）</a:t>
            </a:r>
            <a:r>
              <a:rPr kumimoji="1" lang="ja-JP" altLang="en-US" sz="4000" dirty="0"/>
              <a:t>スポまちセルフチェックシート</a:t>
            </a:r>
          </a:p>
        </p:txBody>
      </p:sp>
      <p:sp>
        <p:nvSpPr>
          <p:cNvPr id="5" name="スライド番号プレースホルダー 4">
            <a:extLst>
              <a:ext uri="{FF2B5EF4-FFF2-40B4-BE49-F238E27FC236}">
                <a16:creationId xmlns:a16="http://schemas.microsoft.com/office/drawing/2014/main" id="{D33EC085-4CA4-0956-453E-08B3E805915C}"/>
              </a:ext>
            </a:extLst>
          </p:cNvPr>
          <p:cNvSpPr>
            <a:spLocks noGrp="1"/>
          </p:cNvSpPr>
          <p:nvPr>
            <p:ph type="sldNum" sz="quarter" idx="12"/>
          </p:nvPr>
        </p:nvSpPr>
        <p:spPr/>
        <p:txBody>
          <a:bodyPr/>
          <a:lstStyle/>
          <a:p>
            <a:fld id="{973FA57C-AB59-4833-AF31-95C44D5249F2}" type="slidenum">
              <a:rPr kumimoji="1" lang="ja-JP" altLang="en-US" smtClean="0"/>
              <a:t>8</a:t>
            </a:fld>
            <a:endParaRPr kumimoji="1" lang="ja-JP" altLang="en-US"/>
          </a:p>
        </p:txBody>
      </p:sp>
    </p:spTree>
    <p:extLst>
      <p:ext uri="{BB962C8B-B14F-4D97-AF65-F5344CB8AC3E}">
        <p14:creationId xmlns:p14="http://schemas.microsoft.com/office/powerpoint/2010/main" val="338853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a:extLst>
              <a:ext uri="{FF2B5EF4-FFF2-40B4-BE49-F238E27FC236}">
                <a16:creationId xmlns:a16="http://schemas.microsoft.com/office/drawing/2014/main" id="{53DC616B-0110-D0E9-408B-BBC995AB5ED6}"/>
              </a:ext>
            </a:extLst>
          </p:cNvPr>
          <p:cNvGraphicFramePr>
            <a:graphicFrameLocks noGrp="1"/>
          </p:cNvGraphicFramePr>
          <p:nvPr>
            <p:extLst>
              <p:ext uri="{D42A27DB-BD31-4B8C-83A1-F6EECF244321}">
                <p14:modId xmlns:p14="http://schemas.microsoft.com/office/powerpoint/2010/main" val="2830905836"/>
              </p:ext>
            </p:extLst>
          </p:nvPr>
        </p:nvGraphicFramePr>
        <p:xfrm>
          <a:off x="375672" y="1797532"/>
          <a:ext cx="9262963" cy="4878233"/>
        </p:xfrm>
        <a:graphic>
          <a:graphicData uri="http://schemas.openxmlformats.org/drawingml/2006/table">
            <a:tbl>
              <a:tblPr firstRow="1" bandRow="1">
                <a:tableStyleId>{5C22544A-7EE6-4342-B048-85BDC9FD1C3A}</a:tableStyleId>
              </a:tblPr>
              <a:tblGrid>
                <a:gridCol w="723854">
                  <a:extLst>
                    <a:ext uri="{9D8B030D-6E8A-4147-A177-3AD203B41FA5}">
                      <a16:colId xmlns:a16="http://schemas.microsoft.com/office/drawing/2014/main" val="2553838510"/>
                    </a:ext>
                  </a:extLst>
                </a:gridCol>
                <a:gridCol w="1439581">
                  <a:extLst>
                    <a:ext uri="{9D8B030D-6E8A-4147-A177-3AD203B41FA5}">
                      <a16:colId xmlns:a16="http://schemas.microsoft.com/office/drawing/2014/main" val="1424252084"/>
                    </a:ext>
                  </a:extLst>
                </a:gridCol>
                <a:gridCol w="1447494">
                  <a:extLst>
                    <a:ext uri="{9D8B030D-6E8A-4147-A177-3AD203B41FA5}">
                      <a16:colId xmlns:a16="http://schemas.microsoft.com/office/drawing/2014/main" val="3757701796"/>
                    </a:ext>
                  </a:extLst>
                </a:gridCol>
                <a:gridCol w="1368152">
                  <a:extLst>
                    <a:ext uri="{9D8B030D-6E8A-4147-A177-3AD203B41FA5}">
                      <a16:colId xmlns:a16="http://schemas.microsoft.com/office/drawing/2014/main" val="2722896249"/>
                    </a:ext>
                  </a:extLst>
                </a:gridCol>
                <a:gridCol w="1440160">
                  <a:extLst>
                    <a:ext uri="{9D8B030D-6E8A-4147-A177-3AD203B41FA5}">
                      <a16:colId xmlns:a16="http://schemas.microsoft.com/office/drawing/2014/main" val="3267774700"/>
                    </a:ext>
                  </a:extLst>
                </a:gridCol>
                <a:gridCol w="1440160">
                  <a:extLst>
                    <a:ext uri="{9D8B030D-6E8A-4147-A177-3AD203B41FA5}">
                      <a16:colId xmlns:a16="http://schemas.microsoft.com/office/drawing/2014/main" val="3317225683"/>
                    </a:ext>
                  </a:extLst>
                </a:gridCol>
                <a:gridCol w="1403562">
                  <a:extLst>
                    <a:ext uri="{9D8B030D-6E8A-4147-A177-3AD203B41FA5}">
                      <a16:colId xmlns:a16="http://schemas.microsoft.com/office/drawing/2014/main" val="2903685202"/>
                    </a:ext>
                  </a:extLst>
                </a:gridCol>
              </a:tblGrid>
              <a:tr h="956079">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経済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8CBAD"/>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59934836"/>
                  </a:ext>
                </a:extLst>
              </a:tr>
              <a:tr h="1011181">
                <a:tc>
                  <a:txBody>
                    <a:bodyPr/>
                    <a:lstStyle/>
                    <a:p>
                      <a:pPr algn="ctr"/>
                      <a:r>
                        <a:rPr kumimoji="1" lang="ja-JP" altLang="en-US" sz="1200" b="0" dirty="0"/>
                        <a:t>環境</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92D050"/>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highlight>
                          <a:srgbClr val="9DC3E6"/>
                        </a:highlight>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427206632"/>
                  </a:ext>
                </a:extLst>
              </a:tr>
              <a:tr h="942448">
                <a:tc>
                  <a:txBody>
                    <a:bodyPr/>
                    <a:lstStyle/>
                    <a:p>
                      <a:pPr algn="ctr"/>
                      <a:r>
                        <a:rPr kumimoji="1" lang="ja-JP" altLang="en-US" sz="1200" b="0" dirty="0"/>
                        <a:t>健康</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FE699"/>
                    </a:solid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427865258"/>
                  </a:ext>
                </a:extLst>
              </a:tr>
              <a:tr h="1032525">
                <a:tc>
                  <a:txBody>
                    <a:bodyPr/>
                    <a:lstStyle/>
                    <a:p>
                      <a:pPr algn="ctr"/>
                      <a:r>
                        <a:rPr kumimoji="1" lang="ja-JP" altLang="en-US" sz="1200" b="0" dirty="0"/>
                        <a:t>交流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9DC3E6"/>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174312751"/>
                  </a:ext>
                </a:extLst>
              </a:tr>
              <a:tr h="936000">
                <a:tc>
                  <a:txBody>
                    <a:bodyPr/>
                    <a:lstStyle/>
                    <a:p>
                      <a:pPr algn="ctr"/>
                      <a:r>
                        <a:rPr kumimoji="1" lang="ja-JP" altLang="en-US" sz="1200" b="0" dirty="0"/>
                        <a:t>ローカル</a:t>
                      </a:r>
                      <a:endParaRPr kumimoji="1" lang="en-US" altLang="ja-JP" sz="1200" b="0" dirty="0"/>
                    </a:p>
                    <a:p>
                      <a:pPr algn="ctr"/>
                      <a:r>
                        <a:rPr kumimoji="1" lang="ja-JP" altLang="en-US" sz="1200" b="0" dirty="0"/>
                        <a:t>ブランド</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C5E0B4"/>
                    </a:solid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61825416"/>
                  </a:ext>
                </a:extLst>
              </a:tr>
            </a:tbl>
          </a:graphicData>
        </a:graphic>
      </p:graphicFrame>
      <p:sp>
        <p:nvSpPr>
          <p:cNvPr id="5" name="正方形/長方形 4">
            <a:extLst>
              <a:ext uri="{FF2B5EF4-FFF2-40B4-BE49-F238E27FC236}">
                <a16:creationId xmlns:a16="http://schemas.microsoft.com/office/drawing/2014/main" id="{CA42577E-33E0-EAD8-1D8F-CF0E09366293}"/>
              </a:ext>
            </a:extLst>
          </p:cNvPr>
          <p:cNvSpPr/>
          <p:nvPr/>
        </p:nvSpPr>
        <p:spPr>
          <a:xfrm>
            <a:off x="367010" y="1077819"/>
            <a:ext cx="709462" cy="61994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dirty="0"/>
              <a:t>５つの</a:t>
            </a:r>
            <a:endParaRPr kumimoji="1" lang="en-US" altLang="ja-JP" sz="1400" dirty="0"/>
          </a:p>
          <a:p>
            <a:pPr algn="ctr"/>
            <a:r>
              <a:rPr kumimoji="1" lang="ja-JP" altLang="en-US" sz="1400" dirty="0"/>
              <a:t>価値</a:t>
            </a:r>
          </a:p>
        </p:txBody>
      </p:sp>
      <p:sp>
        <p:nvSpPr>
          <p:cNvPr id="7" name="タイトル 1">
            <a:extLst>
              <a:ext uri="{FF2B5EF4-FFF2-40B4-BE49-F238E27FC236}">
                <a16:creationId xmlns:a16="http://schemas.microsoft.com/office/drawing/2014/main" id="{5FE4AB05-A47C-AC50-06F7-91BBB512A455}"/>
              </a:ext>
            </a:extLst>
          </p:cNvPr>
          <p:cNvSpPr txBox="1">
            <a:spLocks/>
          </p:cNvSpPr>
          <p:nvPr/>
        </p:nvSpPr>
        <p:spPr>
          <a:xfrm>
            <a:off x="317871" y="442233"/>
            <a:ext cx="3987058" cy="355967"/>
          </a:xfrm>
          <a:prstGeom prst="rect">
            <a:avLst/>
          </a:prstGeom>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algn="l"/>
            <a:r>
              <a:rPr lang="ja-JP" altLang="en-US" sz="2000" b="1" dirty="0"/>
              <a:t>スポまちセルフチェックシート</a:t>
            </a:r>
          </a:p>
        </p:txBody>
      </p:sp>
      <p:pic>
        <p:nvPicPr>
          <p:cNvPr id="25" name="図 24">
            <a:extLst>
              <a:ext uri="{FF2B5EF4-FFF2-40B4-BE49-F238E27FC236}">
                <a16:creationId xmlns:a16="http://schemas.microsoft.com/office/drawing/2014/main" id="{A2C8E176-7E51-6513-51F6-BE374556A2D2}"/>
              </a:ext>
            </a:extLst>
          </p:cNvPr>
          <p:cNvPicPr>
            <a:picLocks noChangeAspect="1"/>
          </p:cNvPicPr>
          <p:nvPr/>
        </p:nvPicPr>
        <p:blipFill>
          <a:blip r:embed="rId3"/>
          <a:stretch>
            <a:fillRect/>
          </a:stretch>
        </p:blipFill>
        <p:spPr>
          <a:xfrm>
            <a:off x="1055934" y="994974"/>
            <a:ext cx="8640000" cy="835579"/>
          </a:xfrm>
          <a:prstGeom prst="rect">
            <a:avLst/>
          </a:prstGeom>
        </p:spPr>
      </p:pic>
      <p:sp>
        <p:nvSpPr>
          <p:cNvPr id="4" name="スライド番号プレースホルダー 4">
            <a:extLst>
              <a:ext uri="{FF2B5EF4-FFF2-40B4-BE49-F238E27FC236}">
                <a16:creationId xmlns:a16="http://schemas.microsoft.com/office/drawing/2014/main" id="{1ACD50F4-2CA6-51AF-AF7A-D30DB448F61E}"/>
              </a:ext>
            </a:extLst>
          </p:cNvPr>
          <p:cNvSpPr>
            <a:spLocks noGrp="1"/>
          </p:cNvSpPr>
          <p:nvPr>
            <p:ph type="sldNum" sz="quarter" idx="12"/>
          </p:nvPr>
        </p:nvSpPr>
        <p:spPr>
          <a:xfrm>
            <a:off x="7631904" y="6472428"/>
            <a:ext cx="2311400" cy="365125"/>
          </a:xfrm>
        </p:spPr>
        <p:txBody>
          <a:bodyPr/>
          <a:lstStyle/>
          <a:p>
            <a:fld id="{973FA57C-AB59-4833-AF31-95C44D5249F2}" type="slidenum">
              <a:rPr kumimoji="1" lang="ja-JP" altLang="en-US" smtClean="0"/>
              <a:t>9</a:t>
            </a:fld>
            <a:endParaRPr kumimoji="1" lang="ja-JP" altLang="en-US" dirty="0"/>
          </a:p>
        </p:txBody>
      </p:sp>
      <p:sp>
        <p:nvSpPr>
          <p:cNvPr id="6" name="テキスト ボックス 5">
            <a:extLst>
              <a:ext uri="{FF2B5EF4-FFF2-40B4-BE49-F238E27FC236}">
                <a16:creationId xmlns:a16="http://schemas.microsoft.com/office/drawing/2014/main" id="{61E072CF-FA69-14FB-A78D-166FACB393E6}"/>
              </a:ext>
            </a:extLst>
          </p:cNvPr>
          <p:cNvSpPr txBox="1"/>
          <p:nvPr/>
        </p:nvSpPr>
        <p:spPr>
          <a:xfrm>
            <a:off x="4420282" y="434957"/>
            <a:ext cx="5218353" cy="430887"/>
          </a:xfrm>
          <a:prstGeom prst="rect">
            <a:avLst/>
          </a:prstGeom>
          <a:noFill/>
        </p:spPr>
        <p:txBody>
          <a:bodyPr wrap="square">
            <a:spAutoFit/>
          </a:bodyPr>
          <a:lstStyle/>
          <a:p>
            <a:r>
              <a:rPr lang="ja-JP" altLang="en-US" sz="1100" dirty="0"/>
              <a:t>セルフチェックは、</a:t>
            </a:r>
            <a:r>
              <a:rPr lang="ja-JP" altLang="en-US" sz="1100" u="sng" dirty="0">
                <a:solidFill>
                  <a:srgbClr val="FF0000"/>
                </a:solidFill>
              </a:rPr>
              <a:t>５つの価値全てを向上させることを目的とするものではありません。</a:t>
            </a:r>
            <a:endParaRPr lang="en-US" altLang="ja-JP" sz="1100" u="sng" dirty="0">
              <a:solidFill>
                <a:srgbClr val="FF0000"/>
              </a:solidFill>
            </a:endParaRPr>
          </a:p>
          <a:p>
            <a:r>
              <a:rPr lang="ja-JP" altLang="en-US" sz="1100" dirty="0"/>
              <a:t>セルフチェックにより、どの地域課題を解決したいのか明確にしていただく目的で行うものです。</a:t>
            </a:r>
            <a:endParaRPr lang="en-US" altLang="ja-JP" sz="1100" dirty="0"/>
          </a:p>
        </p:txBody>
      </p:sp>
    </p:spTree>
    <p:extLst>
      <p:ext uri="{BB962C8B-B14F-4D97-AF65-F5344CB8AC3E}">
        <p14:creationId xmlns:p14="http://schemas.microsoft.com/office/powerpoint/2010/main" val="2817632025"/>
      </p:ext>
    </p:extLst>
  </p:cSld>
  <p:clrMapOvr>
    <a:masterClrMapping/>
  </p:clrMapOvr>
</p:sld>
</file>

<file path=ppt/theme/theme1.xml><?xml version="1.0" encoding="utf-8"?>
<a:theme xmlns:a="http://schemas.openxmlformats.org/drawingml/2006/main" name="blank">
  <a:themeElements>
    <a:clrScheme name="赤味がかったオレンジ">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9144</TotalTime>
  <Words>379</Words>
  <Application>Microsoft Office PowerPoint</Application>
  <PresentationFormat>A4 210 x 297 mm</PresentationFormat>
  <Paragraphs>162</Paragraphs>
  <Slides>13</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Meiryo UI 本文</vt:lpstr>
      <vt:lpstr>游ゴシック</vt:lpstr>
      <vt:lpstr>Arial</vt:lpstr>
      <vt:lpstr>blank</vt:lpstr>
      <vt:lpstr>「スポーツ・健康まちづくり」優良自治体表彰 申請書</vt:lpstr>
      <vt:lpstr>（１）スポーツ・健康まちづくり計画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（２）スポまちセルフチェックシート</vt:lpstr>
      <vt:lpstr>PowerPoint プレゼンテーション</vt:lpstr>
      <vt:lpstr>PowerPoint プレゼンテーション</vt:lpstr>
      <vt:lpstr>PowerPoint プレゼンテーション</vt:lpstr>
      <vt:lpstr>（３）計画概要一枚紙</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スポーツ庁</dc:creator>
  <cp:lastModifiedBy>山田奈美江</cp:lastModifiedBy>
  <cp:revision>374</cp:revision>
  <cp:lastPrinted>2024-08-28T07:37:08Z</cp:lastPrinted>
  <dcterms:created xsi:type="dcterms:W3CDTF">2018-12-06T06:12:46Z</dcterms:created>
  <dcterms:modified xsi:type="dcterms:W3CDTF">2024-09-10T00:51:37Z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2022-09-02T02:43:57Z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0bbf37f5-2909-4be7-9c3c-9597be4ff22d</vt:lpwstr>
  </property>
  <property fmtid="{D5CDD505-2E9C-101B-9397-08002B2CF9AE}" pid="8" name="MSIP_Label_d899a617-f30e-4fb8-b81c-fb6d0b94ac5b_ContentBits">
    <vt:lpwstr>0</vt:lpwstr>
  </property>
</Properties>
</file>