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2" r:id="rId4"/>
    <p:sldId id="267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FDB"/>
    <a:srgbClr val="000000"/>
    <a:srgbClr val="FFE8CB"/>
    <a:srgbClr val="A7D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8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458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11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50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83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05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13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8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32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085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37DDE-031E-4BE6-A00E-5617BBCF8240}" type="datetimeFigureOut">
              <a:rPr kumimoji="1" lang="ja-JP" altLang="en-US" smtClean="0"/>
              <a:t>2023/8/28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C5FA-191E-41EF-9EBD-6A75EACF2DF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87BC4E-B768-7E3B-EC96-CBB184AEB7A5}"/>
              </a:ext>
            </a:extLst>
          </p:cNvPr>
          <p:cNvSpPr/>
          <p:nvPr userDrawn="1"/>
        </p:nvSpPr>
        <p:spPr>
          <a:xfrm>
            <a:off x="0" y="0"/>
            <a:ext cx="9144000" cy="7573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89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C585F394-77C5-487F-8726-8AC2C302A8FB}"/>
              </a:ext>
            </a:extLst>
          </p:cNvPr>
          <p:cNvSpPr txBox="1">
            <a:spLocks/>
          </p:cNvSpPr>
          <p:nvPr/>
        </p:nvSpPr>
        <p:spPr>
          <a:xfrm>
            <a:off x="163286" y="134440"/>
            <a:ext cx="6858000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プラス認定根拠資料用アンケート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0D66FF-9B0A-4CFC-84DD-B8529B5859D3}"/>
              </a:ext>
            </a:extLst>
          </p:cNvPr>
          <p:cNvSpPr txBox="1"/>
          <p:nvPr/>
        </p:nvSpPr>
        <p:spPr>
          <a:xfrm>
            <a:off x="393196" y="2640280"/>
            <a:ext cx="902811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必須回答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CA3EC97-119A-4E1E-8BDD-3CA465BBED70}"/>
              </a:ext>
            </a:extLst>
          </p:cNvPr>
          <p:cNvSpPr/>
          <p:nvPr/>
        </p:nvSpPr>
        <p:spPr>
          <a:xfrm>
            <a:off x="338002" y="3061561"/>
            <a:ext cx="82554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）社内取組の実施率で申請する場合</a:t>
            </a:r>
            <a:endParaRPr lang="en-US" altLang="ja-JP" sz="14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・取組の実施頻度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・従業員数　　　・取組への参加者数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字幕 2">
            <a:extLst>
              <a:ext uri="{FF2B5EF4-FFF2-40B4-BE49-F238E27FC236}">
                <a16:creationId xmlns:a16="http://schemas.microsoft.com/office/drawing/2014/main" id="{BB171782-CD5C-4C80-BE11-A48C19F08351}"/>
              </a:ext>
            </a:extLst>
          </p:cNvPr>
          <p:cNvSpPr txBox="1">
            <a:spLocks/>
          </p:cNvSpPr>
          <p:nvPr/>
        </p:nvSpPr>
        <p:spPr>
          <a:xfrm>
            <a:off x="338002" y="1008016"/>
            <a:ext cx="8432774" cy="14168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 anchor="ctr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はじめに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で「プラス認定」を希望する企業は、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従業員の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回以上のスポーツ実施率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％以上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であることを証する根拠資料を提出いただきます。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社内取組の実施頻度や参加者数、従業員に対する社内アンケートを用いて作成をお願いいたします。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（アンケート結果のローデータをご提出いただく場合もございます。予めご了承ください）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なお、本資料はあくまで参考となります。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ご提出いただく根拠資料は任意様式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で結構です。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FD4E4F9-F62C-6E05-DEB8-864657AA4272}"/>
              </a:ext>
            </a:extLst>
          </p:cNvPr>
          <p:cNvSpPr/>
          <p:nvPr/>
        </p:nvSpPr>
        <p:spPr>
          <a:xfrm>
            <a:off x="338002" y="6210184"/>
            <a:ext cx="82554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）（</a:t>
            </a:r>
            <a:r>
              <a:rPr lang="en-US" altLang="ja-JP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）いずれも　　　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属性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：男性・女性・回答しない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63D929F-72C3-CB8D-98E6-2ED9186A835B}"/>
              </a:ext>
            </a:extLst>
          </p:cNvPr>
          <p:cNvSpPr/>
          <p:nvPr/>
        </p:nvSpPr>
        <p:spPr>
          <a:xfrm>
            <a:off x="338002" y="3943079"/>
            <a:ext cx="82554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）社内取組外でのスポーツ実施率で申請する場合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アンケート集約を想定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Q1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週1回以上スポーツをしていますか？　　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回以上）・週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ヵ月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回（年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回）・それ以外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Q2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回以上のスポーツを行っている場合、どんなスポーツをしていますか？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（複数回答可、</a:t>
            </a:r>
            <a:r>
              <a:rPr lang="ja-JP" altLang="en-US" sz="9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選択肢は次ページ参照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7C1AA7A4-ECAC-B1C8-8997-FE335245A519}"/>
              </a:ext>
            </a:extLst>
          </p:cNvPr>
          <p:cNvSpPr txBox="1"/>
          <p:nvPr/>
        </p:nvSpPr>
        <p:spPr>
          <a:xfrm>
            <a:off x="393196" y="5769720"/>
            <a:ext cx="543739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</a:p>
        </p:txBody>
      </p:sp>
    </p:spTree>
    <p:extLst>
      <p:ext uri="{BB962C8B-B14F-4D97-AF65-F5344CB8AC3E}">
        <p14:creationId xmlns:p14="http://schemas.microsoft.com/office/powerpoint/2010/main" val="1073709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C585F394-77C5-487F-8726-8AC2C302A8FB}"/>
              </a:ext>
            </a:extLst>
          </p:cNvPr>
          <p:cNvSpPr txBox="1">
            <a:spLocks/>
          </p:cNvSpPr>
          <p:nvPr/>
        </p:nvSpPr>
        <p:spPr>
          <a:xfrm>
            <a:off x="163286" y="134440"/>
            <a:ext cx="6858000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プラス認定根拠資料用アンケート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CA3EC97-119A-4E1E-8BDD-3CA465BBED70}"/>
              </a:ext>
            </a:extLst>
          </p:cNvPr>
          <p:cNvSpPr/>
          <p:nvPr/>
        </p:nvSpPr>
        <p:spPr>
          <a:xfrm>
            <a:off x="338002" y="953431"/>
            <a:ext cx="72477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回以上のスポーツを行っている場合、どんなスポーツをしていますか？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（複数回答可）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40639BE4-AD04-487A-C910-36FE4B897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525997"/>
              </p:ext>
            </p:extLst>
          </p:nvPr>
        </p:nvGraphicFramePr>
        <p:xfrm>
          <a:off x="338002" y="1339831"/>
          <a:ext cx="8424000" cy="516360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695132403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793562581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609379328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928941948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3495114303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3538958517"/>
                    </a:ext>
                  </a:extLst>
                </a:gridCol>
              </a:tblGrid>
              <a:tr h="46535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基本運動・トレーニング・陸上関連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体操「競技」・ダンス関連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球技系種目関連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格闘技・武道関連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ウォータースポーツ・マリンスポーツ関連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20450"/>
                  </a:ext>
                </a:extLst>
              </a:tr>
              <a:tr h="1637677">
                <a:tc rowSpan="5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ウォーキング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（散歩・ぶらぶら歩き・一駅歩きなどを含む）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階段昇降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アップ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ダウン等）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ランニング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（ジョギング）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・マラソン・駅伝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陸上競技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自転車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BMX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含む）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・サイクリング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スケートボード・ローラースケート・インラインスケート・一輪車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トレーニング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（筋力トレーニング・トレッドミル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ランニングマシーン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・エアロバイク・室内運動器具を使ってする運動等）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体操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（ラジオ体操・職場体操・美容体操等）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エアロビクス・ヨガ・バレエ・ピラティス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縄跳び・ダブルダッチ</a:t>
                      </a: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器械体操・新体操・トランポリン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ダンス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（ブレイキン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ブレイクダンス</a:t>
                      </a:r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・フォークダンス・ジャズダンス・社交ダンス・民謡踊り・フラダンス等）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チアリーディング・バトントワリング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野球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（硬式・軟式等）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ソフトボール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キャッチボール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テニス・ソフトテニス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バドミントン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卓球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（ラージボール含む）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ゴルフ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（コースでのラウンド）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ゴルフ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（練習場・シミュレーションゴルフ）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グラウンドゴルフ・パークゴルフ・マレットゴルフ・スナッグゴルフ・ディスクゴルフ・パターゴルフ等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バレーボール・ビーチバレー・ソフトバレーボール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バスケットボール・</a:t>
                      </a:r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3×3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・ポートボール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ドッジボール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ハンドボール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サッカー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フットサル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ラグビー・アメリカンフットボール・タグラグビー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グラウンドホッケー・ラクロス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ボウリング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ゲートボール</a:t>
                      </a: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レスリング・相撲・ボクシング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テコンドー・太極拳・合気道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柔道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剣道・居合道・なぎなた・銃剣道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空手・少林寺拳法</a:t>
                      </a:r>
                    </a:p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ボート・漕艇・カヌー・カヤック・ラフティング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ヨット・水上スキー・ウェイクボード・水上バイク・ジェットスキー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スクーバダイビング・スキンダイビング・フリーダイビング・シュノーケリング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サーフィン・ボディボード・ボードセーリング・ウインドサーフィン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釣り</a:t>
                      </a:r>
                    </a:p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アーチェリー・弓道・射撃・クレー射撃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グライダー・ハンググライダー・パラグライダー・スカイダイビング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乗馬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レクリエーションスポーツ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（ティーボール・フライングディスク・インディアカ・スポーツチャンバラ・ユニカール・アルティメット・キンボール・シャフルボード・ペタンク・綱引き・ダーツ・スポーツ吹き矢　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障害者スポーツ　</a:t>
                      </a:r>
                      <a:r>
                        <a:rPr kumimoji="1" lang="ja-JP" altLang="en-US" sz="10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競技名：</a:t>
                      </a:r>
                      <a:r>
                        <a:rPr kumimoji="1" lang="en-US" altLang="ja-JP" sz="10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  FA  ]</a:t>
                      </a:r>
                      <a:r>
                        <a:rPr kumimoji="1" lang="en-US" altLang="ja-JP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回答必須）</a:t>
                      </a:r>
                      <a:endParaRPr kumimoji="1" lang="en-US" altLang="ja-JP" sz="800" dirty="0">
                        <a:solidFill>
                          <a:schemeClr val="accent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その他：</a:t>
                      </a:r>
                      <a:r>
                        <a:rPr kumimoji="1" lang="en-US" altLang="ja-JP" sz="10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  FA  ]</a:t>
                      </a:r>
                      <a:r>
                        <a:rPr kumimoji="1" lang="en-US" altLang="ja-JP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回答必須</a:t>
                      </a:r>
                      <a:r>
                        <a:rPr kumimoji="1" lang="en-US" altLang="ja-JP" sz="800" dirty="0">
                          <a:solidFill>
                            <a:schemeClr val="accent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800" dirty="0">
                        <a:solidFill>
                          <a:schemeClr val="accent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426172"/>
                  </a:ext>
                </a:extLst>
              </a:tr>
              <a:tr h="4650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水泳関連</a:t>
                      </a:r>
                      <a:endParaRPr kumimoji="1" lang="ja-JP" altLang="en-US" sz="2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クライミング・野外活動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818798"/>
                  </a:ext>
                </a:extLst>
              </a:tr>
              <a:tr h="4650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水泳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（競泳・水球・飛び込み・アーティスティックスイミング・オープンウォータースイミング等）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アクアエクササイズ・水中ウォーキング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rgbClr val="FFE8CB">
                        <a:alpha val="69804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登山・トレッキング・トレイルランニング・ロッククライミング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フリークライミング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（ボルダリング・リードクライミング・スピードクライミング等）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キャンプ・オートキャンプ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ハイキング・ワンダーフォーゲル・オリエンテーリング</a:t>
                      </a:r>
                      <a:endParaRPr kumimoji="1" lang="ja-JP" altLang="en-US" sz="2000" dirty="0"/>
                    </a:p>
                  </a:txBody>
                  <a:tcPr>
                    <a:solidFill>
                      <a:srgbClr val="FFEF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44263"/>
                  </a:ext>
                </a:extLst>
              </a:tr>
              <a:tr h="4650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水泳</a:t>
                      </a:r>
                      <a:r>
                        <a:rPr kumimoji="1" lang="ja-JP" altLang="en-US" sz="7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（競泳・水球・飛び込み・アーティスティックスイミング・オープンウォータースイミング等）</a:t>
                      </a:r>
                    </a:p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アクアエクササイズ・水中ウォーキング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FFE8C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ウインタースポーツ関連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63274"/>
                  </a:ext>
                </a:extLst>
              </a:tr>
              <a:tr h="16653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水泳</a:t>
                      </a:r>
                      <a:r>
                        <a:rPr kumimoji="1" lang="ja-JP" altLang="en-US" sz="7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（競泳・水球・飛び込み・アーティスティックスイミング・オープンウォータースイミング等）</a:t>
                      </a:r>
                    </a:p>
                    <a:p>
                      <a:r>
                        <a:rPr kumimoji="1" lang="en-US" altLang="ja-JP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</a:t>
                      </a:r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アクアエクササイズ・水中ウォーキング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スキー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スノーボード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クロスカントリースキー・スノーシュー</a:t>
                      </a:r>
                    </a:p>
                    <a:p>
                      <a: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52.</a:t>
                      </a:r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アイススケート・アイスホッケー・カーリング</a:t>
                      </a:r>
                    </a:p>
                  </a:txBody>
                  <a:tcPr>
                    <a:solidFill>
                      <a:srgbClr val="FFEFD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9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93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字幕 2">
            <a:extLst>
              <a:ext uri="{FF2B5EF4-FFF2-40B4-BE49-F238E27FC236}">
                <a16:creationId xmlns:a16="http://schemas.microsoft.com/office/drawing/2014/main" id="{176B04B1-399B-4C44-AC17-BE9DB2C02D2A}"/>
              </a:ext>
            </a:extLst>
          </p:cNvPr>
          <p:cNvSpPr txBox="1">
            <a:spLocks/>
          </p:cNvSpPr>
          <p:nvPr/>
        </p:nvSpPr>
        <p:spPr>
          <a:xfrm>
            <a:off x="467312" y="1093823"/>
            <a:ext cx="6946637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コンソーシアム加盟団体名（加盟団体</a:t>
            </a:r>
            <a:r>
              <a:rPr lang="en-US" altLang="ja-JP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）：　</a:t>
            </a:r>
            <a:endParaRPr lang="ja-JP" altLang="en-US" sz="135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694C2F9B-DFB1-4D51-9AF6-4EA7813CA0FA}"/>
              </a:ext>
            </a:extLst>
          </p:cNvPr>
          <p:cNvSpPr txBox="1">
            <a:spLocks/>
          </p:cNvSpPr>
          <p:nvPr/>
        </p:nvSpPr>
        <p:spPr>
          <a:xfrm>
            <a:off x="670402" y="1564466"/>
            <a:ext cx="4574333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従業員数：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F592302F-32DC-49FD-B3B5-FEB60AE5F151}"/>
              </a:ext>
            </a:extLst>
          </p:cNvPr>
          <p:cNvSpPr txBox="1">
            <a:spLocks/>
          </p:cNvSpPr>
          <p:nvPr/>
        </p:nvSpPr>
        <p:spPr>
          <a:xfrm>
            <a:off x="670401" y="1930270"/>
            <a:ext cx="4574333" cy="77715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回以上スポーツをしている従業員数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または週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回以上の社内取組に参加している従業員数：　</a:t>
            </a:r>
            <a:r>
              <a:rPr lang="ja-JP" altLang="en-US" sz="11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687838E5-177D-45AB-AFC3-396714A274D7}"/>
              </a:ext>
            </a:extLst>
          </p:cNvPr>
          <p:cNvSpPr txBox="1">
            <a:spLocks/>
          </p:cNvSpPr>
          <p:nvPr/>
        </p:nvSpPr>
        <p:spPr>
          <a:xfrm>
            <a:off x="6260916" y="1724760"/>
            <a:ext cx="1968684" cy="690943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1877785"/>
                      <a:gd name="connsiteY0" fmla="*/ 0 h 454551"/>
                      <a:gd name="connsiteX1" fmla="*/ 1877785 w 1877785"/>
                      <a:gd name="connsiteY1" fmla="*/ 0 h 454551"/>
                      <a:gd name="connsiteX2" fmla="*/ 1877785 w 1877785"/>
                      <a:gd name="connsiteY2" fmla="*/ 454551 h 454551"/>
                      <a:gd name="connsiteX3" fmla="*/ 0 w 1877785"/>
                      <a:gd name="connsiteY3" fmla="*/ 454551 h 454551"/>
                      <a:gd name="connsiteX4" fmla="*/ 0 w 1877785"/>
                      <a:gd name="connsiteY4" fmla="*/ 0 h 45455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877785" h="454551" fill="none" extrusionOk="0">
                        <a:moveTo>
                          <a:pt x="0" y="0"/>
                        </a:moveTo>
                        <a:cubicBezTo>
                          <a:pt x="471052" y="-24751"/>
                          <a:pt x="1615176" y="-43069"/>
                          <a:pt x="1877785" y="0"/>
                        </a:cubicBezTo>
                        <a:cubicBezTo>
                          <a:pt x="1850267" y="157244"/>
                          <a:pt x="1850233" y="274504"/>
                          <a:pt x="1877785" y="454551"/>
                        </a:cubicBezTo>
                        <a:cubicBezTo>
                          <a:pt x="1271333" y="525464"/>
                          <a:pt x="508188" y="579066"/>
                          <a:pt x="0" y="454551"/>
                        </a:cubicBezTo>
                        <a:cubicBezTo>
                          <a:pt x="9365" y="378182"/>
                          <a:pt x="31004" y="148796"/>
                          <a:pt x="0" y="0"/>
                        </a:cubicBezTo>
                        <a:close/>
                      </a:path>
                      <a:path w="1877785" h="454551" stroke="0" extrusionOk="0">
                        <a:moveTo>
                          <a:pt x="0" y="0"/>
                        </a:moveTo>
                        <a:cubicBezTo>
                          <a:pt x="319167" y="16846"/>
                          <a:pt x="1613760" y="164788"/>
                          <a:pt x="1877785" y="0"/>
                        </a:cubicBezTo>
                        <a:cubicBezTo>
                          <a:pt x="1869133" y="144488"/>
                          <a:pt x="1907281" y="306893"/>
                          <a:pt x="1877785" y="454551"/>
                        </a:cubicBezTo>
                        <a:cubicBezTo>
                          <a:pt x="948213" y="378038"/>
                          <a:pt x="267157" y="556167"/>
                          <a:pt x="0" y="454551"/>
                        </a:cubicBezTo>
                        <a:cubicBezTo>
                          <a:pt x="12410" y="387869"/>
                          <a:pt x="-12214" y="17121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割合：</a:t>
            </a:r>
            <a:r>
              <a:rPr lang="ja-JP" altLang="en-US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EB970FE-5591-1BA3-A274-7F1CAB2C80D5}"/>
              </a:ext>
            </a:extLst>
          </p:cNvPr>
          <p:cNvSpPr txBox="1">
            <a:spLocks/>
          </p:cNvSpPr>
          <p:nvPr/>
        </p:nvSpPr>
        <p:spPr>
          <a:xfrm>
            <a:off x="163286" y="134440"/>
            <a:ext cx="6858000" cy="454551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スポーツエールカンパニー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プラス認定根拠資料</a:t>
            </a: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FA875DC5-96CE-74DD-E261-CEA6B395405A}"/>
              </a:ext>
            </a:extLst>
          </p:cNvPr>
          <p:cNvSpPr txBox="1">
            <a:spLocks/>
          </p:cNvSpPr>
          <p:nvPr/>
        </p:nvSpPr>
        <p:spPr>
          <a:xfrm>
            <a:off x="338002" y="1008016"/>
            <a:ext cx="8432774" cy="169264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68580" tIns="34290" rIns="68580" bIns="3429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4ABECEB-751C-CBA5-A7FD-C8D04D1B9117}"/>
              </a:ext>
            </a:extLst>
          </p:cNvPr>
          <p:cNvSpPr/>
          <p:nvPr/>
        </p:nvSpPr>
        <p:spPr>
          <a:xfrm>
            <a:off x="338002" y="2895600"/>
            <a:ext cx="8432774" cy="37052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表、グラフ等</a:t>
            </a:r>
            <a:endParaRPr kumimoji="1" lang="en-US" altLang="ja-JP" dirty="0">
              <a:solidFill>
                <a:schemeClr val="bg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アンケート結果貼り付け箇所</a:t>
            </a:r>
          </a:p>
        </p:txBody>
      </p:sp>
    </p:spTree>
    <p:extLst>
      <p:ext uri="{BB962C8B-B14F-4D97-AF65-F5344CB8AC3E}">
        <p14:creationId xmlns:p14="http://schemas.microsoft.com/office/powerpoint/2010/main" val="256820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テキスト&#10;&#10;自動的に生成された説明">
            <a:extLst>
              <a:ext uri="{FF2B5EF4-FFF2-40B4-BE49-F238E27FC236}">
                <a16:creationId xmlns:a16="http://schemas.microsoft.com/office/drawing/2014/main" id="{631E7A67-67B3-7550-1E74-135C555601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6" y="34836"/>
            <a:ext cx="8725677" cy="656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5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1EC50F27-C121-E110-D6B8-C9BB656FA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" y="37737"/>
            <a:ext cx="90264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4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356</TotalTime>
  <Words>884</Words>
  <Application>Microsoft Office PowerPoint</Application>
  <PresentationFormat>画面に合わせる (4:3)</PresentationFormat>
  <Paragraphs>97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浩美 田中</dc:creator>
  <cp:lastModifiedBy>平井　慧子（JCD）</cp:lastModifiedBy>
  <cp:revision>15</cp:revision>
  <dcterms:created xsi:type="dcterms:W3CDTF">2023-08-04T07:13:28Z</dcterms:created>
  <dcterms:modified xsi:type="dcterms:W3CDTF">2023-08-28T05:33:41Z</dcterms:modified>
</cp:coreProperties>
</file>