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5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>
      <p:cViewPr varScale="1">
        <p:scale>
          <a:sx n="114" d="100"/>
          <a:sy n="114" d="100"/>
        </p:scale>
        <p:origin x="1410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4AD18-BC40-4743-B131-ED4D8A497A47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17AEB-5CAE-4EC1-AC7E-04B0836EA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08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245379-8AF7-4925-8332-32F88E7676F2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24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7107099" y="4837943"/>
            <a:ext cx="2706231" cy="1948197"/>
            <a:chOff x="7155774" y="4124396"/>
            <a:chExt cx="2657556" cy="2661742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7155774" y="4124396"/>
              <a:ext cx="2657556" cy="346915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各種基礎データ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93A62133-9E3B-4326-ADC1-868DDF60D672}"/>
                </a:ext>
              </a:extLst>
            </p:cNvPr>
            <p:cNvSpPr txBox="1"/>
            <p:nvPr/>
          </p:nvSpPr>
          <p:spPr>
            <a:xfrm>
              <a:off x="7156076" y="4429658"/>
              <a:ext cx="2656768" cy="2356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 lvl="0">
                <a:spcAft>
                  <a:spcPts val="300"/>
                </a:spcAft>
                <a:defRPr/>
              </a:pPr>
              <a:r>
                <a:rPr lang="ja-JP" altLang="en-US" sz="900" dirty="0">
                  <a:solidFill>
                    <a:sysClr val="windowText" lastClr="000000"/>
                  </a:solidFill>
                </a:rPr>
                <a:t>●スポーツ部局の所属先：</a:t>
              </a:r>
            </a:p>
            <a:p>
              <a:pPr lvl="0">
                <a:spcAft>
                  <a:spcPts val="300"/>
                </a:spcAft>
                <a:defRPr/>
              </a:pPr>
              <a:r>
                <a:rPr lang="ja-JP" altLang="en-US" sz="900" dirty="0">
                  <a:solidFill>
                    <a:sysClr val="windowText" lastClr="000000"/>
                  </a:solidFill>
                </a:rPr>
                <a:t>●地方スポーツ推進計画：</a:t>
              </a:r>
              <a:endParaRPr lang="en-US" altLang="ja-JP" sz="900" dirty="0">
                <a:solidFill>
                  <a:sysClr val="windowText" lastClr="000000"/>
                </a:solidFill>
              </a:endParaRPr>
            </a:p>
            <a:p>
              <a:pPr lvl="0">
                <a:spcAft>
                  <a:spcPts val="300"/>
                </a:spcAft>
                <a:defRPr/>
              </a:pPr>
              <a:r>
                <a:rPr lang="ja-JP" altLang="en-US" sz="900" dirty="0">
                  <a:solidFill>
                    <a:sysClr val="windowText" lastClr="000000"/>
                  </a:solidFill>
                </a:rPr>
                <a:t>●地方版総合戦略：</a:t>
              </a:r>
            </a:p>
            <a:p>
              <a:pPr lvl="0">
                <a:spcAft>
                  <a:spcPts val="300"/>
                </a:spcAft>
                <a:defRPr/>
              </a:pPr>
              <a:r>
                <a:rPr lang="ja-JP" altLang="en-US" sz="900" dirty="0">
                  <a:solidFill>
                    <a:sysClr val="windowText" lastClr="000000"/>
                  </a:solidFill>
                </a:rPr>
                <a:t>●地域スポーツコミッション：</a:t>
              </a:r>
            </a:p>
          </p:txBody>
        </p:sp>
      </p:grp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72007CE-5C26-4C1C-AB61-061FE03533E2}"/>
              </a:ext>
            </a:extLst>
          </p:cNvPr>
          <p:cNvSpPr txBox="1"/>
          <p:nvPr/>
        </p:nvSpPr>
        <p:spPr>
          <a:xfrm>
            <a:off x="102076" y="3033040"/>
            <a:ext cx="6947372" cy="3162752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lIns="36000" tIns="36000" rIns="0" bIns="36000" rtlCol="0" anchor="ctr">
            <a:noAutofit/>
          </a:bodyPr>
          <a:lstStyle>
            <a:defPPr>
              <a:defRPr lang="ja-JP"/>
            </a:defPPr>
            <a:lvl1pPr marL="177800" indent="-177800">
              <a:buFont typeface="+mj-ea"/>
              <a:buAutoNum type="circleNumDbPlain"/>
              <a:defRPr sz="1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141548" y="6130609"/>
            <a:ext cx="2636845" cy="610984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36000" r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問合せ先・電話番号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28464" y="1871684"/>
            <a:ext cx="6912080" cy="921152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lIns="36000" tIns="36000" rIns="0" bIns="36000" rtlCol="0" anchor="ctr">
            <a:noAutofit/>
          </a:bodyPr>
          <a:lstStyle>
            <a:defPPr>
              <a:defRPr lang="ja-JP"/>
            </a:defPPr>
            <a:lvl1pPr marL="177800" indent="-177800">
              <a:buFont typeface="+mj-ea"/>
              <a:buAutoNum type="circleNumDbPlain"/>
              <a:defRPr sz="1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None/>
              <a:tabLst/>
              <a:defRPr/>
            </a:pPr>
            <a:endParaRPr lang="en-US" altLang="ja-JP" b="0" dirty="0">
              <a:solidFill>
                <a:prstClr val="black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63772" y="548680"/>
            <a:ext cx="9649072" cy="0"/>
          </a:xfrm>
          <a:prstGeom prst="line">
            <a:avLst/>
          </a:prstGeom>
          <a:ln w="63500" cmpd="thinThick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128464" y="828151"/>
            <a:ext cx="2505977" cy="7745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①　スポーツを活用した経済・社会の活性化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②　スポーツを通じた健康増進・心身形成・病気予防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③　自然と体を動かしてしまう「楽しいまち」への転換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452" y="559133"/>
            <a:ext cx="2916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  <a:cs typeface="+mn-cs"/>
              </a:rPr>
              <a:t>＜目標分野＞　</a:t>
            </a:r>
            <a:r>
              <a:rPr kumimoji="1" lang="en-US" altLang="ja-JP" sz="10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  <a:cs typeface="+mn-cs"/>
              </a:rPr>
              <a:t>※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  <a:cs typeface="+mn-cs"/>
              </a:rPr>
              <a:t>該当するものに全て印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-15552" y="2780928"/>
            <a:ext cx="4053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  <a:cs typeface="+mn-cs"/>
              </a:rPr>
              <a:t>＜概要＞</a:t>
            </a:r>
            <a:r>
              <a:rPr lang="ja-JP" altLang="en-US" sz="1200" dirty="0">
                <a:solidFill>
                  <a:prstClr val="black"/>
                </a:solidFill>
                <a:latin typeface="Meiryo UI"/>
                <a:ea typeface="Meiryo UI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/>
                <a:ea typeface="Meiryo UI"/>
              </a:rPr>
              <a:t>計画</a:t>
            </a: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</a:rPr>
              <a:t>期間：～令和●年●月●日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107099" y="1882423"/>
            <a:ext cx="2705745" cy="2922333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lIns="36000" tIns="36000" rIns="0" bIns="36000" rtlCol="0" anchor="ctr">
            <a:noAutofit/>
          </a:bodyPr>
          <a:lstStyle>
            <a:defPPr>
              <a:defRPr lang="ja-JP"/>
            </a:defPPr>
            <a:lvl1pPr marL="177800" indent="-177800">
              <a:buFont typeface="+mj-ea"/>
              <a:buAutoNum type="circleNumDbPlain"/>
              <a:defRPr sz="1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25FCE38-75FB-4621-BF20-93916DCB4074}"/>
              </a:ext>
            </a:extLst>
          </p:cNvPr>
          <p:cNvGrpSpPr/>
          <p:nvPr/>
        </p:nvGrpSpPr>
        <p:grpSpPr>
          <a:xfrm>
            <a:off x="102076" y="6290168"/>
            <a:ext cx="6946225" cy="548249"/>
            <a:chOff x="7723088" y="6237144"/>
            <a:chExt cx="2109234" cy="548249"/>
          </a:xfrm>
        </p:grpSpPr>
        <p:sp>
          <p:nvSpPr>
            <p:cNvPr id="59" name="テキスト ボックス 58"/>
            <p:cNvSpPr txBox="1"/>
            <p:nvPr/>
          </p:nvSpPr>
          <p:spPr>
            <a:xfrm>
              <a:off x="7723089" y="6427900"/>
              <a:ext cx="2109233" cy="35749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723088" y="6237144"/>
              <a:ext cx="2109233" cy="215444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lIns="36000" rIns="3600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【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フォローアップ欄</a:t>
              </a: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】 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令和</a:t>
              </a:r>
              <a:r>
                <a:rPr lang="en-US" altLang="ja-JP" sz="800" dirty="0">
                  <a:solidFill>
                    <a:prstClr val="white"/>
                  </a:solidFill>
                  <a:latin typeface="Meiryo UI"/>
                  <a:ea typeface="Meiryo UI"/>
                </a:rPr>
                <a:t>6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年度以降における計画の進捗状況</a:t>
              </a:r>
            </a:p>
          </p:txBody>
        </p:sp>
      </p:grp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130123C-9507-4AE7-B938-AE54A6B2A6C9}"/>
              </a:ext>
            </a:extLst>
          </p:cNvPr>
          <p:cNvSpPr/>
          <p:nvPr/>
        </p:nvSpPr>
        <p:spPr>
          <a:xfrm>
            <a:off x="2742454" y="799624"/>
            <a:ext cx="6962616" cy="8318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E500868-5F44-44DD-9707-9010EE7BAB67}"/>
              </a:ext>
            </a:extLst>
          </p:cNvPr>
          <p:cNvSpPr txBox="1"/>
          <p:nvPr/>
        </p:nvSpPr>
        <p:spPr>
          <a:xfrm>
            <a:off x="2635793" y="548680"/>
            <a:ext cx="1250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  <a:cs typeface="+mn-cs"/>
              </a:rPr>
              <a:t>＜目標内容＞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FBA2B97-4DE3-47AD-9F5C-BB1C451BFC3D}"/>
              </a:ext>
            </a:extLst>
          </p:cNvPr>
          <p:cNvSpPr txBox="1"/>
          <p:nvPr/>
        </p:nvSpPr>
        <p:spPr>
          <a:xfrm>
            <a:off x="7066479" y="1637375"/>
            <a:ext cx="29343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</a:rPr>
              <a:t>＜</a:t>
            </a:r>
            <a:r>
              <a:rPr lang="ja-JP" altLang="en-US" sz="1100" b="1" dirty="0">
                <a:solidFill>
                  <a:prstClr val="black"/>
                </a:solidFill>
                <a:latin typeface="Meiryo UI"/>
                <a:ea typeface="Meiryo UI"/>
              </a:rPr>
              <a:t>継続的な取組を確保できる体制（図）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</a:rPr>
              <a:t>＞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4BB1630-DFB1-4697-A0EC-B61CAE058CEF}"/>
              </a:ext>
            </a:extLst>
          </p:cNvPr>
          <p:cNvSpPr txBox="1"/>
          <p:nvPr/>
        </p:nvSpPr>
        <p:spPr>
          <a:xfrm>
            <a:off x="20452" y="1630569"/>
            <a:ext cx="1764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  <a:cs typeface="+mn-cs"/>
              </a:rPr>
              <a:t>＜ＰＲポイント＞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0932" y="3133048"/>
            <a:ext cx="6722109" cy="6808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50" b="1" dirty="0">
                <a:solidFill>
                  <a:schemeClr val="tx1"/>
                </a:solidFill>
              </a:rPr>
              <a:t>〈</a:t>
            </a:r>
            <a:r>
              <a:rPr kumimoji="1" lang="ja-JP" altLang="en-US" sz="1050" b="1" dirty="0">
                <a:solidFill>
                  <a:schemeClr val="tx1"/>
                </a:solidFill>
              </a:rPr>
              <a:t>現状・課題</a:t>
            </a:r>
            <a:r>
              <a:rPr kumimoji="1" lang="en-US" altLang="ja-JP" sz="1050" b="1" dirty="0">
                <a:solidFill>
                  <a:schemeClr val="tx1"/>
                </a:solidFill>
              </a:rPr>
              <a:t>〉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05710" y="3827710"/>
            <a:ext cx="1498005" cy="310846"/>
          </a:xfrm>
          <a:prstGeom prst="rect">
            <a:avLst/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50" b="1" dirty="0">
                <a:solidFill>
                  <a:schemeClr val="tx1"/>
                </a:solidFill>
              </a:rPr>
              <a:t>〈</a:t>
            </a:r>
            <a:r>
              <a:rPr kumimoji="1" lang="ja-JP" altLang="en-US" sz="1050" b="1" dirty="0">
                <a:solidFill>
                  <a:schemeClr val="tx1"/>
                </a:solidFill>
              </a:rPr>
              <a:t>総合的な取組内容</a:t>
            </a:r>
            <a:r>
              <a:rPr kumimoji="1" lang="en-US" altLang="ja-JP" sz="1050" b="1" dirty="0">
                <a:solidFill>
                  <a:schemeClr val="tx1"/>
                </a:solidFill>
              </a:rPr>
              <a:t>〉</a:t>
            </a:r>
            <a:endParaRPr kumimoji="1"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099B71-4710-250F-1996-84E3779EA224}"/>
              </a:ext>
            </a:extLst>
          </p:cNvPr>
          <p:cNvSpPr txBox="1"/>
          <p:nvPr/>
        </p:nvSpPr>
        <p:spPr>
          <a:xfrm>
            <a:off x="8200606" y="20529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  <a:cs typeface="+mn-cs"/>
              </a:rPr>
              <a:t>スポまち！長官表彰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/>
                <a:ea typeface="Meiryo UI"/>
                <a:cs typeface="+mn-cs"/>
              </a:rPr>
              <a:t>2023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8F8CF7E-859F-1BC4-0397-E358B1BE44BF}"/>
              </a:ext>
            </a:extLst>
          </p:cNvPr>
          <p:cNvSpPr/>
          <p:nvPr/>
        </p:nvSpPr>
        <p:spPr>
          <a:xfrm>
            <a:off x="543678" y="1105150"/>
            <a:ext cx="6065505" cy="556421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/>
              <a:t>①</a:t>
            </a:r>
            <a:r>
              <a:rPr lang="ja-JP" altLang="en-US" sz="16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「</a:t>
            </a:r>
            <a:r>
              <a:rPr lang="ja-JP" altLang="ja-JP" sz="16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スポーツ・健康まちづくり計画の名称</a:t>
            </a:r>
            <a:r>
              <a:rPr lang="ja-JP" altLang="en-US" sz="16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」をご記入ください。</a:t>
            </a:r>
            <a:endParaRPr lang="en-US" altLang="ja-JP" sz="16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endParaRPr lang="en-US" altLang="ja-JP" sz="16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endParaRPr lang="en-US" altLang="ja-JP" sz="16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endParaRPr lang="en-US" altLang="ja-JP" sz="16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endParaRPr lang="en-US" altLang="ja-JP" sz="16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1600" dirty="0"/>
              <a:t>②</a:t>
            </a:r>
            <a:r>
              <a:rPr lang="ja-JP" altLang="en-US" sz="1600" dirty="0">
                <a:solidFill>
                  <a:prstClr val="black"/>
                </a:solidFill>
                <a:latin typeface="Meiryo UI"/>
                <a:ea typeface="Meiryo UI"/>
              </a:rPr>
              <a:t>継続的な取組を確保できる体制（図）をご記入ください。</a:t>
            </a:r>
            <a:endParaRPr lang="en-US" altLang="ja-JP" sz="1600" dirty="0">
              <a:solidFill>
                <a:prstClr val="black"/>
              </a:solidFill>
              <a:latin typeface="Meiryo UI"/>
              <a:ea typeface="Meiryo UI"/>
            </a:endParaRPr>
          </a:p>
          <a:p>
            <a:endParaRPr lang="en-US" altLang="ja-JP" sz="1600" dirty="0">
              <a:solidFill>
                <a:prstClr val="black"/>
              </a:solidFill>
              <a:latin typeface="Meiryo UI"/>
              <a:ea typeface="Meiryo UI"/>
            </a:endParaRPr>
          </a:p>
          <a:p>
            <a:endParaRPr lang="en-US" altLang="ja-JP" sz="1600" dirty="0">
              <a:solidFill>
                <a:prstClr val="black"/>
              </a:solidFill>
              <a:latin typeface="Meiryo UI"/>
              <a:ea typeface="Meiryo UI"/>
            </a:endParaRPr>
          </a:p>
          <a:p>
            <a:endParaRPr lang="en-US" altLang="ja-JP" sz="1600" dirty="0">
              <a:solidFill>
                <a:prstClr val="black"/>
              </a:solidFill>
              <a:latin typeface="Meiryo UI"/>
              <a:ea typeface="Meiryo UI"/>
            </a:endParaRPr>
          </a:p>
          <a:p>
            <a:endParaRPr lang="en-US" altLang="ja-JP" sz="1600" dirty="0"/>
          </a:p>
          <a:p>
            <a:r>
              <a:rPr lang="ja-JP" altLang="en-US" sz="1600" dirty="0"/>
              <a:t>③</a:t>
            </a:r>
            <a:r>
              <a:rPr lang="ja-JP" altLang="en-US" sz="1600" dirty="0">
                <a:solidFill>
                  <a:sysClr val="windowText" lastClr="000000"/>
                </a:solidFill>
              </a:rPr>
              <a:t>各種基礎データ、問合わせ先をご記入ください。</a:t>
            </a:r>
            <a:endParaRPr lang="en-US" altLang="ja-JP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9750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6460</TotalTime>
  <Words>180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文部科学省</dc:creator>
  <cp:lastModifiedBy>山田奈美江</cp:lastModifiedBy>
  <cp:revision>328</cp:revision>
  <cp:lastPrinted>2023-05-31T04:24:08Z</cp:lastPrinted>
  <dcterms:created xsi:type="dcterms:W3CDTF">2018-12-06T06:12:46Z</dcterms:created>
  <dcterms:modified xsi:type="dcterms:W3CDTF">2023-05-31T05:51:37Z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2022-09-02T02:43:57Z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0bbf37f5-2909-4be7-9c3c-9597be4ff22d</vt:lpwstr>
  </property>
  <property fmtid="{D5CDD505-2E9C-101B-9397-08002B2CF9AE}" pid="8" name="MSIP_Label_d899a617-f30e-4fb8-b81c-fb6d0b94ac5b_ContentBits">
    <vt:lpwstr>0</vt:lpwstr>
  </property>
</Properties>
</file>