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0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2E50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905" autoAdjust="0"/>
    <p:restoredTop sz="94660"/>
  </p:normalViewPr>
  <p:slideViewPr>
    <p:cSldViewPr>
      <p:cViewPr varScale="1">
        <p:scale>
          <a:sx n="114" d="100"/>
          <a:sy n="114" d="100"/>
        </p:scale>
        <p:origin x="1410" y="9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349" y="1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F4AD18-BC40-4743-B131-ED4D8A497A47}" type="datetimeFigureOut">
              <a:rPr kumimoji="1" lang="ja-JP" altLang="en-US" smtClean="0"/>
              <a:t>2023/5/31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198" y="4783138"/>
            <a:ext cx="5444806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4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349" y="9440864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617AEB-5CAE-4EC1-AC7E-04B0836EA4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0871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81075" y="1243013"/>
            <a:ext cx="484505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245379-8AF7-4925-8332-32F88E7676F2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92462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52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05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858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811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764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71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669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62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2023/5/31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8139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2023/5/31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4253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2023/5/31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5964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2023/5/31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2165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333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167">
                <a:solidFill>
                  <a:schemeClr val="tx1">
                    <a:tint val="75000"/>
                  </a:schemeClr>
                </a:solidFill>
              </a:defRPr>
            </a:lvl1pPr>
            <a:lvl2pPr marL="495285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2pPr>
            <a:lvl3pPr marL="990570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3pPr>
            <a:lvl4pPr marL="148585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4pPr>
            <a:lvl5pPr marL="198113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5pPr>
            <a:lvl6pPr marL="247642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6pPr>
            <a:lvl7pPr marL="297170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7pPr>
            <a:lvl8pPr marL="3466993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8pPr>
            <a:lvl9pPr marL="3962278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2023/5/31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4893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3033"/>
            </a:lvl1pPr>
            <a:lvl2pPr>
              <a:defRPr sz="2600"/>
            </a:lvl2pPr>
            <a:lvl3pPr>
              <a:defRPr sz="2167"/>
            </a:lvl3pPr>
            <a:lvl4pPr>
              <a:defRPr sz="1950"/>
            </a:lvl4pPr>
            <a:lvl5pPr>
              <a:defRPr sz="1950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3033"/>
            </a:lvl1pPr>
            <a:lvl2pPr>
              <a:defRPr sz="2600"/>
            </a:lvl2pPr>
            <a:lvl3pPr>
              <a:defRPr sz="2167"/>
            </a:lvl3pPr>
            <a:lvl4pPr>
              <a:defRPr sz="1950"/>
            </a:lvl4pPr>
            <a:lvl5pPr>
              <a:defRPr sz="1950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2023/5/31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5169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600"/>
            </a:lvl1pPr>
            <a:lvl2pPr>
              <a:defRPr sz="2167"/>
            </a:lvl2pPr>
            <a:lvl3pPr>
              <a:defRPr sz="1950"/>
            </a:lvl3pPr>
            <a:lvl4pPr>
              <a:defRPr sz="1733"/>
            </a:lvl4pPr>
            <a:lvl5pPr>
              <a:defRPr sz="1733"/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600"/>
            </a:lvl1pPr>
            <a:lvl2pPr>
              <a:defRPr sz="2167"/>
            </a:lvl2pPr>
            <a:lvl3pPr>
              <a:defRPr sz="1950"/>
            </a:lvl3pPr>
            <a:lvl4pPr>
              <a:defRPr sz="1733"/>
            </a:lvl4pPr>
            <a:lvl5pPr>
              <a:defRPr sz="1733"/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2023/5/31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8370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2023/5/31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2767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2023/5/31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2790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167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467"/>
            </a:lvl1pPr>
            <a:lvl2pPr>
              <a:defRPr sz="3033"/>
            </a:lvl2pPr>
            <a:lvl3pPr>
              <a:defRPr sz="2600"/>
            </a:lvl3pPr>
            <a:lvl4pPr>
              <a:defRPr sz="2167"/>
            </a:lvl4pPr>
            <a:lvl5pPr>
              <a:defRPr sz="2167"/>
            </a:lvl5pPr>
            <a:lvl6pPr>
              <a:defRPr sz="2167"/>
            </a:lvl6pPr>
            <a:lvl7pPr>
              <a:defRPr sz="2167"/>
            </a:lvl7pPr>
            <a:lvl8pPr>
              <a:defRPr sz="2167"/>
            </a:lvl8pPr>
            <a:lvl9pPr>
              <a:defRPr sz="216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517"/>
            </a:lvl1pPr>
            <a:lvl2pPr marL="495285" indent="0">
              <a:buNone/>
              <a:defRPr sz="1300"/>
            </a:lvl2pPr>
            <a:lvl3pPr marL="990570" indent="0">
              <a:buNone/>
              <a:defRPr sz="1083"/>
            </a:lvl3pPr>
            <a:lvl4pPr marL="1485854" indent="0">
              <a:buNone/>
              <a:defRPr sz="975"/>
            </a:lvl4pPr>
            <a:lvl5pPr marL="1981139" indent="0">
              <a:buNone/>
              <a:defRPr sz="975"/>
            </a:lvl5pPr>
            <a:lvl6pPr marL="2476424" indent="0">
              <a:buNone/>
              <a:defRPr sz="975"/>
            </a:lvl6pPr>
            <a:lvl7pPr marL="2971709" indent="0">
              <a:buNone/>
              <a:defRPr sz="975"/>
            </a:lvl7pPr>
            <a:lvl8pPr marL="3466993" indent="0">
              <a:buNone/>
              <a:defRPr sz="975"/>
            </a:lvl8pPr>
            <a:lvl9pPr marL="3962278" indent="0">
              <a:buNone/>
              <a:defRPr sz="97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2023/5/31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373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167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467"/>
            </a:lvl1pPr>
            <a:lvl2pPr marL="495285" indent="0">
              <a:buNone/>
              <a:defRPr sz="3033"/>
            </a:lvl2pPr>
            <a:lvl3pPr marL="990570" indent="0">
              <a:buNone/>
              <a:defRPr sz="2600"/>
            </a:lvl3pPr>
            <a:lvl4pPr marL="1485854" indent="0">
              <a:buNone/>
              <a:defRPr sz="2167"/>
            </a:lvl4pPr>
            <a:lvl5pPr marL="1981139" indent="0">
              <a:buNone/>
              <a:defRPr sz="2167"/>
            </a:lvl5pPr>
            <a:lvl6pPr marL="2476424" indent="0">
              <a:buNone/>
              <a:defRPr sz="2167"/>
            </a:lvl6pPr>
            <a:lvl7pPr marL="2971709" indent="0">
              <a:buNone/>
              <a:defRPr sz="2167"/>
            </a:lvl7pPr>
            <a:lvl8pPr marL="3466993" indent="0">
              <a:buNone/>
              <a:defRPr sz="2167"/>
            </a:lvl8pPr>
            <a:lvl9pPr marL="3962278" indent="0">
              <a:buNone/>
              <a:defRPr sz="2167"/>
            </a:lvl9pPr>
          </a:lstStyle>
          <a:p>
            <a:r>
              <a:rPr kumimoji="1" lang="ja-JP" altLang="en-US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517"/>
            </a:lvl1pPr>
            <a:lvl2pPr marL="495285" indent="0">
              <a:buNone/>
              <a:defRPr sz="1300"/>
            </a:lvl2pPr>
            <a:lvl3pPr marL="990570" indent="0">
              <a:buNone/>
              <a:defRPr sz="1083"/>
            </a:lvl3pPr>
            <a:lvl4pPr marL="1485854" indent="0">
              <a:buNone/>
              <a:defRPr sz="975"/>
            </a:lvl4pPr>
            <a:lvl5pPr marL="1981139" indent="0">
              <a:buNone/>
              <a:defRPr sz="975"/>
            </a:lvl5pPr>
            <a:lvl6pPr marL="2476424" indent="0">
              <a:buNone/>
              <a:defRPr sz="975"/>
            </a:lvl6pPr>
            <a:lvl7pPr marL="2971709" indent="0">
              <a:buNone/>
              <a:defRPr sz="975"/>
            </a:lvl7pPr>
            <a:lvl8pPr marL="3466993" indent="0">
              <a:buNone/>
              <a:defRPr sz="975"/>
            </a:lvl8pPr>
            <a:lvl9pPr marL="3962278" indent="0">
              <a:buNone/>
              <a:defRPr sz="97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2023/5/31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6932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26DF16-7525-422B-87F4-094CDA04A3FC}" type="datetimeFigureOut">
              <a:rPr kumimoji="1" lang="ja-JP" altLang="en-US" smtClean="0"/>
              <a:t>2023/5/31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905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0570" rtl="0" eaLnBrk="1" latinLnBrk="0" hangingPunct="1">
        <a:spcBef>
          <a:spcPct val="0"/>
        </a:spcBef>
        <a:buNone/>
        <a:defRPr kumimoji="1" sz="47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1464" indent="-371464" algn="l" defTabSz="990570" rtl="0" eaLnBrk="1" latinLnBrk="0" hangingPunct="1">
        <a:spcBef>
          <a:spcPct val="20000"/>
        </a:spcBef>
        <a:buFont typeface="Arial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1pPr>
      <a:lvl2pPr marL="804838" indent="-309553" algn="l" defTabSz="990570" rtl="0" eaLnBrk="1" latinLnBrk="0" hangingPunct="1">
        <a:spcBef>
          <a:spcPct val="20000"/>
        </a:spcBef>
        <a:buFont typeface="Arial" pitchFamily="34" charset="0"/>
        <a:buChar char="–"/>
        <a:defRPr kumimoji="1" sz="3033" kern="1200">
          <a:solidFill>
            <a:schemeClr val="tx1"/>
          </a:solidFill>
          <a:latin typeface="+mn-lt"/>
          <a:ea typeface="+mn-ea"/>
          <a:cs typeface="+mn-cs"/>
        </a:defRPr>
      </a:lvl2pPr>
      <a:lvl3pPr marL="1238212" indent="-247642" algn="l" defTabSz="990570" rtl="0" eaLnBrk="1" latinLnBrk="0" hangingPunct="1">
        <a:spcBef>
          <a:spcPct val="20000"/>
        </a:spcBef>
        <a:buFont typeface="Arial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33497" indent="-247642" algn="l" defTabSz="990570" rtl="0" eaLnBrk="1" latinLnBrk="0" hangingPunct="1">
        <a:spcBef>
          <a:spcPct val="20000"/>
        </a:spcBef>
        <a:buFont typeface="Arial" pitchFamily="34" charset="0"/>
        <a:buChar char="–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4pPr>
      <a:lvl5pPr marL="2228781" indent="-247642" algn="l" defTabSz="990570" rtl="0" eaLnBrk="1" latinLnBrk="0" hangingPunct="1">
        <a:spcBef>
          <a:spcPct val="20000"/>
        </a:spcBef>
        <a:buFont typeface="Arial" pitchFamily="34" charset="0"/>
        <a:buChar char="»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5pPr>
      <a:lvl6pPr marL="2724066" indent="-247642" algn="l" defTabSz="990570" rtl="0" eaLnBrk="1" latinLnBrk="0" hangingPunct="1">
        <a:spcBef>
          <a:spcPct val="20000"/>
        </a:spcBef>
        <a:buFont typeface="Arial" pitchFamily="34" charset="0"/>
        <a:buChar char="•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6pPr>
      <a:lvl7pPr marL="3219351" indent="-247642" algn="l" defTabSz="990570" rtl="0" eaLnBrk="1" latinLnBrk="0" hangingPunct="1">
        <a:spcBef>
          <a:spcPct val="20000"/>
        </a:spcBef>
        <a:buFont typeface="Arial" pitchFamily="34" charset="0"/>
        <a:buChar char="•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7pPr>
      <a:lvl8pPr marL="3714636" indent="-247642" algn="l" defTabSz="990570" rtl="0" eaLnBrk="1" latinLnBrk="0" hangingPunct="1">
        <a:spcBef>
          <a:spcPct val="20000"/>
        </a:spcBef>
        <a:buFont typeface="Arial" pitchFamily="34" charset="0"/>
        <a:buChar char="•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8pPr>
      <a:lvl9pPr marL="4209920" indent="-247642" algn="l" defTabSz="990570" rtl="0" eaLnBrk="1" latinLnBrk="0" hangingPunct="1">
        <a:spcBef>
          <a:spcPct val="20000"/>
        </a:spcBef>
        <a:buFont typeface="Arial" pitchFamily="34" charset="0"/>
        <a:buChar char="•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5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70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54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39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24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09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93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78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グループ化 8"/>
          <p:cNvGrpSpPr/>
          <p:nvPr/>
        </p:nvGrpSpPr>
        <p:grpSpPr>
          <a:xfrm>
            <a:off x="7107099" y="4837943"/>
            <a:ext cx="2706231" cy="1948197"/>
            <a:chOff x="7155774" y="4124396"/>
            <a:chExt cx="2657556" cy="2661742"/>
          </a:xfrm>
        </p:grpSpPr>
        <p:sp>
          <p:nvSpPr>
            <p:cNvPr id="36" name="テキスト ボックス 35"/>
            <p:cNvSpPr txBox="1"/>
            <p:nvPr/>
          </p:nvSpPr>
          <p:spPr>
            <a:xfrm>
              <a:off x="7155774" y="4124396"/>
              <a:ext cx="2657556" cy="346915"/>
            </a:xfrm>
            <a:prstGeom prst="rect">
              <a:avLst/>
            </a:prstGeom>
            <a:solidFill>
              <a:srgbClr val="0070C0"/>
            </a:solidFill>
            <a:ln w="9525">
              <a:solidFill>
                <a:srgbClr val="0070C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 rtlCol="0" anchor="ctr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eiryo UI"/>
                  <a:ea typeface="Meiryo UI"/>
                  <a:cs typeface="+mn-cs"/>
                </a:rPr>
                <a:t>各種基礎データ</a:t>
              </a:r>
            </a:p>
          </p:txBody>
        </p:sp>
        <p:sp>
          <p:nvSpPr>
            <p:cNvPr id="55" name="テキスト ボックス 54">
              <a:extLst>
                <a:ext uri="{FF2B5EF4-FFF2-40B4-BE49-F238E27FC236}">
                  <a16:creationId xmlns:a16="http://schemas.microsoft.com/office/drawing/2014/main" id="{93A62133-9E3B-4326-ADC1-868DDF60D672}"/>
                </a:ext>
              </a:extLst>
            </p:cNvPr>
            <p:cNvSpPr txBox="1"/>
            <p:nvPr/>
          </p:nvSpPr>
          <p:spPr>
            <a:xfrm>
              <a:off x="7156076" y="4429658"/>
              <a:ext cx="2656768" cy="2356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206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 lIns="36000" rIns="36000" rtlCol="0">
              <a:noAutofit/>
            </a:bodyPr>
            <a:lstStyle/>
            <a:p>
              <a:pPr lvl="0">
                <a:spcAft>
                  <a:spcPts val="300"/>
                </a:spcAft>
                <a:defRPr/>
              </a:pPr>
              <a:r>
                <a:rPr lang="ja-JP" altLang="en-US" sz="900" dirty="0">
                  <a:solidFill>
                    <a:sysClr val="windowText" lastClr="000000"/>
                  </a:solidFill>
                </a:rPr>
                <a:t>●スポーツ部局の所属先：</a:t>
              </a:r>
            </a:p>
            <a:p>
              <a:pPr lvl="0">
                <a:spcAft>
                  <a:spcPts val="300"/>
                </a:spcAft>
                <a:defRPr/>
              </a:pPr>
              <a:r>
                <a:rPr lang="ja-JP" altLang="en-US" sz="900" dirty="0">
                  <a:solidFill>
                    <a:sysClr val="windowText" lastClr="000000"/>
                  </a:solidFill>
                </a:rPr>
                <a:t>●地方スポーツ推進計画：</a:t>
              </a:r>
              <a:endParaRPr lang="en-US" altLang="ja-JP" sz="900" dirty="0">
                <a:solidFill>
                  <a:sysClr val="windowText" lastClr="000000"/>
                </a:solidFill>
              </a:endParaRPr>
            </a:p>
            <a:p>
              <a:pPr lvl="0">
                <a:spcAft>
                  <a:spcPts val="300"/>
                </a:spcAft>
                <a:defRPr/>
              </a:pPr>
              <a:r>
                <a:rPr lang="ja-JP" altLang="en-US" sz="900" dirty="0">
                  <a:solidFill>
                    <a:sysClr val="windowText" lastClr="000000"/>
                  </a:solidFill>
                </a:rPr>
                <a:t>●地方版総合戦略：</a:t>
              </a:r>
            </a:p>
            <a:p>
              <a:pPr lvl="0">
                <a:spcAft>
                  <a:spcPts val="300"/>
                </a:spcAft>
                <a:defRPr/>
              </a:pPr>
              <a:r>
                <a:rPr lang="ja-JP" altLang="en-US" sz="900" dirty="0">
                  <a:solidFill>
                    <a:sysClr val="windowText" lastClr="000000"/>
                  </a:solidFill>
                </a:rPr>
                <a:t>●地域スポーツコミッション：</a:t>
              </a:r>
            </a:p>
          </p:txBody>
        </p:sp>
      </p:grp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372007CE-5C26-4C1C-AB61-061FE03533E2}"/>
              </a:ext>
            </a:extLst>
          </p:cNvPr>
          <p:cNvSpPr txBox="1"/>
          <p:nvPr/>
        </p:nvSpPr>
        <p:spPr>
          <a:xfrm>
            <a:off x="102076" y="3033040"/>
            <a:ext cx="6947372" cy="3162752"/>
          </a:xfrm>
          <a:prstGeom prst="rect">
            <a:avLst/>
          </a:prstGeom>
          <a:noFill/>
          <a:ln w="9525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lIns="36000" tIns="36000" rIns="0" bIns="36000" rtlCol="0" anchor="ctr">
            <a:noAutofit/>
          </a:bodyPr>
          <a:lstStyle>
            <a:defPPr>
              <a:defRPr lang="ja-JP"/>
            </a:defPPr>
            <a:lvl1pPr marL="177800" indent="-177800">
              <a:buFont typeface="+mj-ea"/>
              <a:buAutoNum type="circleNumDbPlain"/>
              <a:defRPr sz="12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ea"/>
              <a:buNone/>
              <a:tabLst/>
              <a:defRPr/>
            </a:pPr>
            <a:endParaRPr kumimoji="1" lang="ja-JP" alt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7141548" y="6130609"/>
            <a:ext cx="2636845" cy="610984"/>
          </a:xfrm>
          <a:prstGeom prst="rect">
            <a:avLst/>
          </a:prstGeom>
          <a:solidFill>
            <a:schemeClr val="bg1"/>
          </a:solidFill>
          <a:ln w="9525">
            <a:solidFill>
              <a:srgbClr val="00206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36000" rIns="36000" rtlCol="0">
            <a:noAutofit/>
          </a:bodyPr>
          <a:lstStyle>
            <a:defPPr>
              <a:defRPr lang="ja-JP"/>
            </a:defPPr>
            <a:lvl1pPr>
              <a:defRPr sz="1200"/>
            </a:lvl1pPr>
          </a:lstStyle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tabLst/>
              <a:defRPr/>
            </a:pPr>
            <a:r>
              <a:rPr kumimoji="1" lang="en-US" altLang="ja-JP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【</a:t>
            </a:r>
            <a:r>
              <a: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問合せ先・電話番号</a:t>
            </a:r>
            <a:r>
              <a:rPr kumimoji="1" lang="en-US" altLang="ja-JP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】 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　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128464" y="1871684"/>
            <a:ext cx="6912080" cy="921152"/>
          </a:xfrm>
          <a:prstGeom prst="rect">
            <a:avLst/>
          </a:prstGeom>
          <a:noFill/>
          <a:ln w="9525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lIns="36000" tIns="36000" rIns="0" bIns="36000" rtlCol="0" anchor="ctr">
            <a:noAutofit/>
          </a:bodyPr>
          <a:lstStyle>
            <a:defPPr>
              <a:defRPr lang="ja-JP"/>
            </a:defPPr>
            <a:lvl1pPr marL="177800" indent="-177800">
              <a:buFont typeface="+mj-ea"/>
              <a:buAutoNum type="circleNumDbPlain"/>
              <a:defRPr sz="12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ea"/>
              <a:buNone/>
              <a:tabLst/>
              <a:defRPr/>
            </a:pPr>
            <a:endParaRPr lang="en-US" altLang="ja-JP" b="0" dirty="0">
              <a:solidFill>
                <a:prstClr val="black"/>
              </a:solidFill>
            </a:endParaRPr>
          </a:p>
        </p:txBody>
      </p:sp>
      <p:cxnSp>
        <p:nvCxnSpPr>
          <p:cNvPr id="23" name="直線コネクタ 22"/>
          <p:cNvCxnSpPr/>
          <p:nvPr/>
        </p:nvCxnSpPr>
        <p:spPr>
          <a:xfrm>
            <a:off x="163772" y="548680"/>
            <a:ext cx="9649072" cy="0"/>
          </a:xfrm>
          <a:prstGeom prst="line">
            <a:avLst/>
          </a:prstGeom>
          <a:ln w="63500" cmpd="thinThick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正方形/長方形 2"/>
          <p:cNvSpPr/>
          <p:nvPr/>
        </p:nvSpPr>
        <p:spPr>
          <a:xfrm>
            <a:off x="128464" y="828151"/>
            <a:ext cx="2505977" cy="7745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①　スポーツを活用した経済・社会の活性化</a:t>
            </a: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②　スポーツを通じた健康増進・心身形成・病気予防</a:t>
            </a: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③　自然と体を動かしてしまう「楽しいまち」への転換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0452" y="559133"/>
            <a:ext cx="29163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uLnTx/>
                <a:uFillTx/>
                <a:latin typeface="Meiryo UI"/>
                <a:ea typeface="Meiryo UI"/>
                <a:cs typeface="+mn-cs"/>
              </a:rPr>
              <a:t>＜目標分野＞　</a:t>
            </a:r>
            <a:r>
              <a:rPr kumimoji="1" lang="en-US" altLang="ja-JP" sz="105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uLnTx/>
                <a:uFillTx/>
                <a:latin typeface="Meiryo UI"/>
                <a:ea typeface="Meiryo UI"/>
                <a:cs typeface="+mn-cs"/>
              </a:rPr>
              <a:t>※</a:t>
            </a:r>
            <a:r>
              <a:rPr kumimoji="1" lang="ja-JP" altLang="en-US" sz="105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uLnTx/>
                <a:uFillTx/>
                <a:latin typeface="Meiryo UI"/>
                <a:ea typeface="Meiryo UI"/>
                <a:cs typeface="+mn-cs"/>
              </a:rPr>
              <a:t>該当するものに全て印</a:t>
            </a: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-15552" y="2780928"/>
            <a:ext cx="40538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uLnTx/>
                <a:uFillTx/>
                <a:latin typeface="Meiryo UI"/>
                <a:ea typeface="Meiryo UI"/>
                <a:cs typeface="+mn-cs"/>
              </a:rPr>
              <a:t>＜概要＞</a:t>
            </a:r>
            <a:r>
              <a:rPr lang="ja-JP" altLang="en-US" sz="1200" dirty="0">
                <a:solidFill>
                  <a:prstClr val="black"/>
                </a:solidFill>
                <a:latin typeface="Meiryo UI"/>
                <a:ea typeface="Meiryo UI"/>
              </a:rPr>
              <a:t>　</a:t>
            </a:r>
            <a:r>
              <a:rPr lang="ja-JP" altLang="en-US" sz="1050" dirty="0">
                <a:solidFill>
                  <a:prstClr val="black"/>
                </a:solidFill>
                <a:latin typeface="Meiryo UI"/>
                <a:ea typeface="Meiryo UI"/>
              </a:rPr>
              <a:t>計画</a:t>
            </a:r>
            <a:r>
              <a:rPr kumimoji="1" lang="ja-JP" altLang="en-US" sz="105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uLnTx/>
                <a:uFillTx/>
                <a:latin typeface="Meiryo UI"/>
                <a:ea typeface="Meiryo UI"/>
              </a:rPr>
              <a:t>期間：～令和●年●月●日</a:t>
            </a: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7107099" y="1882423"/>
            <a:ext cx="2705745" cy="2922333"/>
          </a:xfrm>
          <a:prstGeom prst="rect">
            <a:avLst/>
          </a:prstGeom>
          <a:noFill/>
          <a:ln w="9525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lIns="36000" tIns="36000" rIns="0" bIns="36000" rtlCol="0" anchor="ctr">
            <a:noAutofit/>
          </a:bodyPr>
          <a:lstStyle>
            <a:defPPr>
              <a:defRPr lang="ja-JP"/>
            </a:defPPr>
            <a:lvl1pPr marL="177800" indent="-177800">
              <a:buFont typeface="+mj-ea"/>
              <a:buAutoNum type="circleNumDbPlain"/>
              <a:defRPr sz="12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ea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625FCE38-75FB-4621-BF20-93916DCB4074}"/>
              </a:ext>
            </a:extLst>
          </p:cNvPr>
          <p:cNvGrpSpPr/>
          <p:nvPr/>
        </p:nvGrpSpPr>
        <p:grpSpPr>
          <a:xfrm>
            <a:off x="102076" y="6290168"/>
            <a:ext cx="6946225" cy="548249"/>
            <a:chOff x="7723088" y="6237144"/>
            <a:chExt cx="2109234" cy="548249"/>
          </a:xfrm>
        </p:grpSpPr>
        <p:sp>
          <p:nvSpPr>
            <p:cNvPr id="59" name="テキスト ボックス 58"/>
            <p:cNvSpPr txBox="1"/>
            <p:nvPr/>
          </p:nvSpPr>
          <p:spPr>
            <a:xfrm>
              <a:off x="7723089" y="6427900"/>
              <a:ext cx="2109233" cy="35749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70C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 lIns="36000" rIns="36000" rtlCol="0">
              <a:noAutofit/>
            </a:bodyPr>
            <a:lstStyle>
              <a:defPPr>
                <a:defRPr lang="ja-JP"/>
              </a:defPPr>
              <a:lvl1pPr>
                <a:defRPr sz="1200"/>
              </a:lvl1pPr>
            </a:lstStyle>
            <a:p>
              <a:pPr marR="0" lvl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tabLst/>
                <a:defRPr/>
              </a:pPr>
              <a:endParaRPr kumimoji="1" lang="en-US" altLang="ja-JP" sz="1100" b="0" i="0" u="none" strike="noStrike" kern="1200" cap="none" spc="0" normalizeH="0" baseline="0" noProof="0" dirty="0">
                <a:ln>
                  <a:solidFill>
                    <a:srgbClr val="00B050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endParaRPr>
            </a:p>
          </p:txBody>
        </p:sp>
        <p:sp>
          <p:nvSpPr>
            <p:cNvPr id="60" name="テキスト ボックス 59"/>
            <p:cNvSpPr txBox="1"/>
            <p:nvPr/>
          </p:nvSpPr>
          <p:spPr>
            <a:xfrm>
              <a:off x="7723088" y="6237144"/>
              <a:ext cx="2109233" cy="215444"/>
            </a:xfrm>
            <a:prstGeom prst="rect">
              <a:avLst/>
            </a:prstGeom>
            <a:solidFill>
              <a:srgbClr val="0070C0"/>
            </a:solidFill>
            <a:ln w="9525">
              <a:solidFill>
                <a:srgbClr val="0070C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 lIns="36000" rIns="3600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eiryo UI"/>
                  <a:ea typeface="Meiryo UI"/>
                  <a:cs typeface="+mn-cs"/>
                </a:rPr>
                <a:t>【</a:t>
              </a:r>
              <a:r>
                <a:rPr kumimoji="1" lang="ja-JP" altLang="en-US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eiryo UI"/>
                  <a:ea typeface="Meiryo UI"/>
                  <a:cs typeface="+mn-cs"/>
                </a:rPr>
                <a:t>フォローアップ欄</a:t>
              </a:r>
              <a:r>
                <a:rPr kumimoji="1" lang="en-US" altLang="ja-JP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eiryo UI"/>
                  <a:ea typeface="Meiryo UI"/>
                  <a:cs typeface="+mn-cs"/>
                </a:rPr>
                <a:t>】 </a:t>
              </a:r>
              <a:r>
                <a:rPr kumimoji="1" lang="ja-JP" altLang="en-US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eiryo UI"/>
                  <a:ea typeface="Meiryo UI"/>
                  <a:cs typeface="+mn-cs"/>
                </a:rPr>
                <a:t>令和</a:t>
              </a:r>
              <a:r>
                <a:rPr lang="en-US" altLang="ja-JP" sz="800" dirty="0">
                  <a:solidFill>
                    <a:prstClr val="white"/>
                  </a:solidFill>
                  <a:latin typeface="Meiryo UI"/>
                  <a:ea typeface="Meiryo UI"/>
                </a:rPr>
                <a:t>6</a:t>
              </a:r>
              <a:r>
                <a:rPr kumimoji="1" lang="ja-JP" altLang="en-US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eiryo UI"/>
                  <a:ea typeface="Meiryo UI"/>
                  <a:cs typeface="+mn-cs"/>
                </a:rPr>
                <a:t>年度以降における計画の進捗状況</a:t>
              </a:r>
            </a:p>
          </p:txBody>
        </p:sp>
      </p:grp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8130123C-9507-4AE7-B938-AE54A6B2A6C9}"/>
              </a:ext>
            </a:extLst>
          </p:cNvPr>
          <p:cNvSpPr/>
          <p:nvPr/>
        </p:nvSpPr>
        <p:spPr>
          <a:xfrm>
            <a:off x="2742454" y="799624"/>
            <a:ext cx="6962616" cy="83185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3E500868-5F44-44DD-9707-9010EE7BAB67}"/>
              </a:ext>
            </a:extLst>
          </p:cNvPr>
          <p:cNvSpPr txBox="1"/>
          <p:nvPr/>
        </p:nvSpPr>
        <p:spPr>
          <a:xfrm>
            <a:off x="2635793" y="548680"/>
            <a:ext cx="12500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uLnTx/>
                <a:uFillTx/>
                <a:latin typeface="Meiryo UI"/>
                <a:ea typeface="Meiryo UI"/>
                <a:cs typeface="+mn-cs"/>
              </a:rPr>
              <a:t>＜目標内容＞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8FBA2B97-4DE3-47AD-9F5C-BB1C451BFC3D}"/>
              </a:ext>
            </a:extLst>
          </p:cNvPr>
          <p:cNvSpPr txBox="1"/>
          <p:nvPr/>
        </p:nvSpPr>
        <p:spPr>
          <a:xfrm>
            <a:off x="7066479" y="1637375"/>
            <a:ext cx="293432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uLnTx/>
                <a:uFillTx/>
                <a:latin typeface="Meiryo UI"/>
                <a:ea typeface="Meiryo UI"/>
              </a:rPr>
              <a:t>＜</a:t>
            </a:r>
            <a:r>
              <a:rPr lang="ja-JP" altLang="en-US" sz="1100" b="1" dirty="0">
                <a:solidFill>
                  <a:prstClr val="black"/>
                </a:solidFill>
                <a:latin typeface="Meiryo UI"/>
                <a:ea typeface="Meiryo UI"/>
              </a:rPr>
              <a:t>継続的な取組を確保できる体制（図）</a:t>
            </a: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uLnTx/>
                <a:uFillTx/>
                <a:latin typeface="Meiryo UI"/>
                <a:ea typeface="Meiryo UI"/>
              </a:rPr>
              <a:t>＞</a:t>
            </a: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D4BB1630-DFB1-4697-A0EC-B61CAE058CEF}"/>
              </a:ext>
            </a:extLst>
          </p:cNvPr>
          <p:cNvSpPr txBox="1"/>
          <p:nvPr/>
        </p:nvSpPr>
        <p:spPr>
          <a:xfrm>
            <a:off x="20452" y="1630569"/>
            <a:ext cx="17641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uLnTx/>
                <a:uFillTx/>
                <a:latin typeface="Meiryo UI"/>
                <a:ea typeface="Meiryo UI"/>
                <a:cs typeface="+mn-cs"/>
              </a:rPr>
              <a:t>＜ＰＲポイント＞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200932" y="3133048"/>
            <a:ext cx="6722109" cy="6808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en-US" altLang="ja-JP" sz="1050" b="1" dirty="0">
                <a:solidFill>
                  <a:schemeClr val="tx1"/>
                </a:solidFill>
              </a:rPr>
              <a:t>〈</a:t>
            </a:r>
            <a:r>
              <a:rPr kumimoji="1" lang="ja-JP" altLang="en-US" sz="1050" b="1" dirty="0">
                <a:solidFill>
                  <a:schemeClr val="tx1"/>
                </a:solidFill>
              </a:rPr>
              <a:t>現状・課題</a:t>
            </a:r>
            <a:r>
              <a:rPr kumimoji="1" lang="en-US" altLang="ja-JP" sz="1050" b="1" dirty="0">
                <a:solidFill>
                  <a:schemeClr val="tx1"/>
                </a:solidFill>
              </a:rPr>
              <a:t>〉</a:t>
            </a:r>
            <a:endParaRPr kumimoji="1"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81" name="正方形/長方形 80"/>
          <p:cNvSpPr/>
          <p:nvPr/>
        </p:nvSpPr>
        <p:spPr>
          <a:xfrm>
            <a:off x="105710" y="3827710"/>
            <a:ext cx="1498005" cy="310846"/>
          </a:xfrm>
          <a:prstGeom prst="rect">
            <a:avLst/>
          </a:prstGeom>
          <a:noFill/>
          <a:ln w="3175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en-US" altLang="ja-JP" sz="1050" b="1" dirty="0">
                <a:solidFill>
                  <a:schemeClr val="tx1"/>
                </a:solidFill>
              </a:rPr>
              <a:t>〈</a:t>
            </a:r>
            <a:r>
              <a:rPr kumimoji="1" lang="ja-JP" altLang="en-US" sz="1050" b="1" dirty="0">
                <a:solidFill>
                  <a:schemeClr val="tx1"/>
                </a:solidFill>
              </a:rPr>
              <a:t>総合的な取組内容</a:t>
            </a:r>
            <a:r>
              <a:rPr kumimoji="1" lang="en-US" altLang="ja-JP" sz="1050" b="1" dirty="0">
                <a:solidFill>
                  <a:schemeClr val="tx1"/>
                </a:solidFill>
              </a:rPr>
              <a:t>〉</a:t>
            </a:r>
            <a:endParaRPr kumimoji="1" lang="ja-JP" altLang="en-US" sz="1050" b="1" dirty="0">
              <a:solidFill>
                <a:schemeClr val="tx1"/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E099B71-4710-250F-1996-84E3779EA224}"/>
              </a:ext>
            </a:extLst>
          </p:cNvPr>
          <p:cNvSpPr txBox="1"/>
          <p:nvPr/>
        </p:nvSpPr>
        <p:spPr>
          <a:xfrm>
            <a:off x="8200606" y="20529"/>
            <a:ext cx="1800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uLnTx/>
                <a:uFillTx/>
                <a:latin typeface="Meiryo UI"/>
                <a:ea typeface="Meiryo UI"/>
                <a:cs typeface="+mn-cs"/>
              </a:rPr>
              <a:t>スポまち！長官表彰</a:t>
            </a:r>
            <a:r>
              <a:rPr kumimoji="1" lang="en-US" altLang="ja-JP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uLnTx/>
                <a:uFillTx/>
                <a:latin typeface="Meiryo UI"/>
                <a:ea typeface="Meiryo UI"/>
                <a:cs typeface="+mn-cs"/>
              </a:rPr>
              <a:t>2023</a:t>
            </a:r>
            <a:endParaRPr kumimoji="1" lang="ja-JP" altLang="en-US" sz="10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uLnTx/>
              <a:uFillTx/>
              <a:latin typeface="Meiryo UI"/>
              <a:ea typeface="Meiryo UI"/>
              <a:cs typeface="+mn-cs"/>
            </a:endParaRPr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68F8CF7E-859F-1BC4-0397-E358B1BE44BF}"/>
              </a:ext>
            </a:extLst>
          </p:cNvPr>
          <p:cNvSpPr/>
          <p:nvPr/>
        </p:nvSpPr>
        <p:spPr>
          <a:xfrm>
            <a:off x="543678" y="1105150"/>
            <a:ext cx="6065505" cy="556421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600" dirty="0"/>
              <a:t>①</a:t>
            </a:r>
            <a:r>
              <a:rPr lang="ja-JP" altLang="en-US" sz="1600" kern="100" dirty="0">
                <a:effectLst/>
                <a:latin typeface="+mj-ea"/>
                <a:ea typeface="+mj-ea"/>
                <a:cs typeface="Times New Roman" panose="02020603050405020304" pitchFamily="18" charset="0"/>
              </a:rPr>
              <a:t>「</a:t>
            </a:r>
            <a:r>
              <a:rPr lang="ja-JP" altLang="ja-JP" sz="1600" kern="100" dirty="0">
                <a:effectLst/>
                <a:latin typeface="+mj-ea"/>
                <a:ea typeface="+mj-ea"/>
                <a:cs typeface="Times New Roman" panose="02020603050405020304" pitchFamily="18" charset="0"/>
              </a:rPr>
              <a:t>スポーツ・健康まちづくり計画の名称</a:t>
            </a:r>
            <a:r>
              <a:rPr lang="ja-JP" altLang="en-US" sz="1600" kern="100" dirty="0">
                <a:effectLst/>
                <a:latin typeface="+mj-ea"/>
                <a:ea typeface="+mj-ea"/>
                <a:cs typeface="Times New Roman" panose="02020603050405020304" pitchFamily="18" charset="0"/>
              </a:rPr>
              <a:t>」をご記入ください。</a:t>
            </a:r>
            <a:endParaRPr lang="en-US" altLang="ja-JP" sz="1600" kern="100" dirty="0">
              <a:effectLst/>
              <a:latin typeface="+mj-ea"/>
              <a:ea typeface="+mj-ea"/>
              <a:cs typeface="Times New Roman" panose="02020603050405020304" pitchFamily="18" charset="0"/>
            </a:endParaRPr>
          </a:p>
          <a:p>
            <a:endParaRPr lang="en-US" altLang="ja-JP" sz="1600" kern="100" dirty="0">
              <a:effectLst/>
              <a:latin typeface="+mj-ea"/>
              <a:ea typeface="+mj-ea"/>
              <a:cs typeface="Times New Roman" panose="02020603050405020304" pitchFamily="18" charset="0"/>
            </a:endParaRPr>
          </a:p>
          <a:p>
            <a:endParaRPr lang="en-US" altLang="ja-JP" sz="1600" kern="100" dirty="0">
              <a:effectLst/>
              <a:latin typeface="+mj-ea"/>
              <a:ea typeface="+mj-ea"/>
              <a:cs typeface="Times New Roman" panose="02020603050405020304" pitchFamily="18" charset="0"/>
            </a:endParaRPr>
          </a:p>
          <a:p>
            <a:endParaRPr lang="en-US" altLang="ja-JP" sz="1600" kern="100" dirty="0">
              <a:effectLst/>
              <a:latin typeface="+mj-ea"/>
              <a:ea typeface="+mj-ea"/>
              <a:cs typeface="Times New Roman" panose="02020603050405020304" pitchFamily="18" charset="0"/>
            </a:endParaRPr>
          </a:p>
          <a:p>
            <a:endParaRPr lang="en-US" altLang="ja-JP" sz="1600" kern="100" dirty="0">
              <a:effectLst/>
              <a:latin typeface="+mj-ea"/>
              <a:ea typeface="+mj-ea"/>
              <a:cs typeface="Times New Roman" panose="02020603050405020304" pitchFamily="18" charset="0"/>
            </a:endParaRPr>
          </a:p>
          <a:p>
            <a:r>
              <a:rPr lang="ja-JP" altLang="en-US" sz="1600" dirty="0"/>
              <a:t>②</a:t>
            </a:r>
            <a:r>
              <a:rPr lang="ja-JP" altLang="en-US" sz="1600" dirty="0">
                <a:solidFill>
                  <a:prstClr val="black"/>
                </a:solidFill>
                <a:latin typeface="Meiryo UI"/>
                <a:ea typeface="Meiryo UI"/>
              </a:rPr>
              <a:t>継続的な取組を確保できる体制（図）をご記入ください。</a:t>
            </a:r>
            <a:endParaRPr lang="en-US" altLang="ja-JP" sz="1600" dirty="0">
              <a:solidFill>
                <a:prstClr val="black"/>
              </a:solidFill>
              <a:latin typeface="Meiryo UI"/>
              <a:ea typeface="Meiryo UI"/>
            </a:endParaRPr>
          </a:p>
          <a:p>
            <a:endParaRPr lang="en-US" altLang="ja-JP" sz="1600" dirty="0">
              <a:solidFill>
                <a:prstClr val="black"/>
              </a:solidFill>
              <a:latin typeface="Meiryo UI"/>
              <a:ea typeface="Meiryo UI"/>
            </a:endParaRPr>
          </a:p>
          <a:p>
            <a:endParaRPr lang="en-US" altLang="ja-JP" sz="1600" dirty="0">
              <a:solidFill>
                <a:prstClr val="black"/>
              </a:solidFill>
              <a:latin typeface="Meiryo UI"/>
              <a:ea typeface="Meiryo UI"/>
            </a:endParaRPr>
          </a:p>
          <a:p>
            <a:endParaRPr lang="en-US" altLang="ja-JP" sz="1600" dirty="0">
              <a:solidFill>
                <a:prstClr val="black"/>
              </a:solidFill>
              <a:latin typeface="Meiryo UI"/>
              <a:ea typeface="Meiryo UI"/>
            </a:endParaRPr>
          </a:p>
          <a:p>
            <a:endParaRPr lang="en-US" altLang="ja-JP" sz="1600" dirty="0"/>
          </a:p>
          <a:p>
            <a:r>
              <a:rPr lang="ja-JP" altLang="en-US" sz="1600" dirty="0"/>
              <a:t>③</a:t>
            </a:r>
            <a:r>
              <a:rPr lang="ja-JP" altLang="en-US" sz="1600" dirty="0">
                <a:solidFill>
                  <a:sysClr val="windowText" lastClr="000000"/>
                </a:solidFill>
              </a:rPr>
              <a:t>各種基礎データ、問合わせ先をご記入ください。</a:t>
            </a:r>
            <a:endParaRPr lang="en-US" altLang="ja-JP" sz="160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9697507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2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6460</TotalTime>
  <Words>180</Words>
  <Application>Microsoft Office PowerPoint</Application>
  <PresentationFormat>A4 210 x 297 mm</PresentationFormat>
  <Paragraphs>31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Meiryo UI</vt:lpstr>
      <vt:lpstr>游ゴシック</vt:lpstr>
      <vt:lpstr>Arial</vt:lpstr>
      <vt:lpstr>blank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文部科学省</dc:creator>
  <cp:lastModifiedBy>山田奈美江</cp:lastModifiedBy>
  <cp:revision>328</cp:revision>
  <cp:lastPrinted>2023-05-31T04:24:08Z</cp:lastPrinted>
  <dcterms:created xsi:type="dcterms:W3CDTF">2018-12-06T06:12:46Z</dcterms:created>
  <dcterms:modified xsi:type="dcterms:W3CDTF">2023-05-31T05:51:37Z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899a617-f30e-4fb8-b81c-fb6d0b94ac5b_Enabled">
    <vt:lpwstr>true</vt:lpwstr>
  </property>
  <property fmtid="{D5CDD505-2E9C-101B-9397-08002B2CF9AE}" pid="3" name="MSIP_Label_d899a617-f30e-4fb8-b81c-fb6d0b94ac5b_SetDate">
    <vt:lpwstr>2022-09-02T02:43:57Z</vt:lpwstr>
  </property>
  <property fmtid="{D5CDD505-2E9C-101B-9397-08002B2CF9AE}" pid="4" name="MSIP_Label_d899a617-f30e-4fb8-b81c-fb6d0b94ac5b_Method">
    <vt:lpwstr>Standard</vt:lpwstr>
  </property>
  <property fmtid="{D5CDD505-2E9C-101B-9397-08002B2CF9AE}" pid="5" name="MSIP_Label_d899a617-f30e-4fb8-b81c-fb6d0b94ac5b_Name">
    <vt:lpwstr>機密性2情報</vt:lpwstr>
  </property>
  <property fmtid="{D5CDD505-2E9C-101B-9397-08002B2CF9AE}" pid="6" name="MSIP_Label_d899a617-f30e-4fb8-b81c-fb6d0b94ac5b_SiteId">
    <vt:lpwstr>545810b0-36cb-4290-8926-48dbc0f9e92f</vt:lpwstr>
  </property>
  <property fmtid="{D5CDD505-2E9C-101B-9397-08002B2CF9AE}" pid="7" name="MSIP_Label_d899a617-f30e-4fb8-b81c-fb6d0b94ac5b_ActionId">
    <vt:lpwstr>0bbf37f5-2909-4be7-9c3c-9597be4ff22d</vt:lpwstr>
  </property>
  <property fmtid="{D5CDD505-2E9C-101B-9397-08002B2CF9AE}" pid="8" name="MSIP_Label_d899a617-f30e-4fb8-b81c-fb6d0b94ac5b_ContentBits">
    <vt:lpwstr>0</vt:lpwstr>
  </property>
</Properties>
</file>