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719" r:id="rId1"/>
    <p:sldMasterId id="2147483740" r:id="rId2"/>
  </p:sldMasterIdLst>
  <p:notesMasterIdLst>
    <p:notesMasterId r:id="rId9"/>
  </p:notesMasterIdLst>
  <p:handoutMasterIdLst>
    <p:handoutMasterId r:id="rId10"/>
  </p:handoutMasterIdLst>
  <p:sldIdLst>
    <p:sldId id="1630" r:id="rId3"/>
    <p:sldId id="784" r:id="rId4"/>
    <p:sldId id="1627" r:id="rId5"/>
    <p:sldId id="1614" r:id="rId6"/>
    <p:sldId id="1628" r:id="rId7"/>
    <p:sldId id="1629" r:id="rId8"/>
  </p:sldIdLst>
  <p:sldSz cx="9906000" cy="6858000" type="A4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98989"/>
    <a:srgbClr val="FFF2CC"/>
    <a:srgbClr val="FF9900"/>
    <a:srgbClr val="FF5050"/>
    <a:srgbClr val="F57913"/>
    <a:srgbClr val="FFDC6D"/>
    <a:srgbClr val="EF7F2D"/>
    <a:srgbClr val="00CC00"/>
    <a:srgbClr val="0070C0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86" autoAdjust="0"/>
    <p:restoredTop sz="92966" autoAdjust="0"/>
  </p:normalViewPr>
  <p:slideViewPr>
    <p:cSldViewPr>
      <p:cViewPr varScale="1">
        <p:scale>
          <a:sx n="103" d="100"/>
          <a:sy n="103" d="100"/>
        </p:scale>
        <p:origin x="1704" y="9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75" d="100"/>
          <a:sy n="75" d="100"/>
        </p:scale>
        <p:origin x="151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860" cy="513284"/>
          </a:xfrm>
          <a:prstGeom prst="rect">
            <a:avLst/>
          </a:prstGeom>
        </p:spPr>
        <p:txBody>
          <a:bodyPr vert="horz" lIns="94650" tIns="47325" rIns="94650" bIns="4732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0784" y="0"/>
            <a:ext cx="3076860" cy="513284"/>
          </a:xfrm>
          <a:prstGeom prst="rect">
            <a:avLst/>
          </a:prstGeom>
        </p:spPr>
        <p:txBody>
          <a:bodyPr vert="horz" lIns="94650" tIns="47325" rIns="94650" bIns="47325" rtlCol="0"/>
          <a:lstStyle>
            <a:lvl1pPr algn="r">
              <a:defRPr sz="1200"/>
            </a:lvl1pPr>
          </a:lstStyle>
          <a:p>
            <a:fld id="{E6D7D6CD-76CF-49F7-9778-A992C00C5F53}" type="datetimeFigureOut">
              <a:rPr kumimoji="1" lang="ja-JP" altLang="en-US" smtClean="0"/>
              <a:t>2023/3/18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721330"/>
            <a:ext cx="3076860" cy="513284"/>
          </a:xfrm>
          <a:prstGeom prst="rect">
            <a:avLst/>
          </a:prstGeom>
        </p:spPr>
        <p:txBody>
          <a:bodyPr vert="horz" lIns="94650" tIns="47325" rIns="94650" bIns="4732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0784" y="9721330"/>
            <a:ext cx="3076860" cy="513284"/>
          </a:xfrm>
          <a:prstGeom prst="rect">
            <a:avLst/>
          </a:prstGeom>
        </p:spPr>
        <p:txBody>
          <a:bodyPr vert="horz" lIns="94650" tIns="47325" rIns="94650" bIns="47325" rtlCol="0" anchor="b"/>
          <a:lstStyle>
            <a:lvl1pPr algn="r">
              <a:defRPr sz="1200"/>
            </a:lvl1pPr>
          </a:lstStyle>
          <a:p>
            <a:fld id="{02E5D41C-6DFB-47A2-908B-B257CD1525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799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076142" cy="511649"/>
          </a:xfrm>
          <a:prstGeom prst="rect">
            <a:avLst/>
          </a:prstGeom>
        </p:spPr>
        <p:txBody>
          <a:bodyPr vert="horz" lIns="94641" tIns="47321" rIns="94641" bIns="4732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505" y="0"/>
            <a:ext cx="3076142" cy="511649"/>
          </a:xfrm>
          <a:prstGeom prst="rect">
            <a:avLst/>
          </a:prstGeom>
        </p:spPr>
        <p:txBody>
          <a:bodyPr vert="horz" lIns="94641" tIns="47321" rIns="94641" bIns="47321" rtlCol="0"/>
          <a:lstStyle>
            <a:lvl1pPr algn="r">
              <a:defRPr sz="1200"/>
            </a:lvl1pPr>
          </a:lstStyle>
          <a:p>
            <a:fld id="{5FAE6C02-A0C2-4993-BEDD-A2917D00D046}" type="datetimeFigureOut">
              <a:rPr kumimoji="1" lang="ja-JP" altLang="en-US" smtClean="0"/>
              <a:t>2023/3/18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768350"/>
            <a:ext cx="554355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41" tIns="47321" rIns="94641" bIns="4732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262" y="4861483"/>
            <a:ext cx="5678778" cy="4604841"/>
          </a:xfrm>
          <a:prstGeom prst="rect">
            <a:avLst/>
          </a:prstGeom>
        </p:spPr>
        <p:txBody>
          <a:bodyPr vert="horz" lIns="94641" tIns="47321" rIns="94641" bIns="4732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721331"/>
            <a:ext cx="3076142" cy="511648"/>
          </a:xfrm>
          <a:prstGeom prst="rect">
            <a:avLst/>
          </a:prstGeom>
        </p:spPr>
        <p:txBody>
          <a:bodyPr vert="horz" lIns="94641" tIns="47321" rIns="94641" bIns="4732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505" y="9721331"/>
            <a:ext cx="3076142" cy="511648"/>
          </a:xfrm>
          <a:prstGeom prst="rect">
            <a:avLst/>
          </a:prstGeom>
        </p:spPr>
        <p:txBody>
          <a:bodyPr vert="horz" lIns="94641" tIns="47321" rIns="94641" bIns="47321" rtlCol="0" anchor="b"/>
          <a:lstStyle>
            <a:lvl1pPr algn="r">
              <a:defRPr sz="1200"/>
            </a:lvl1pPr>
          </a:lstStyle>
          <a:p>
            <a:fld id="{9F2F35DC-B3A0-43F8-8733-3CB305DA87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3674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223" userDrawn="1">
          <p15:clr>
            <a:srgbClr val="F26B43"/>
          </p15:clr>
        </p15:guide>
        <p15:guide id="2" pos="2236" userDrawn="1">
          <p15:clr>
            <a:srgbClr val="F26B43"/>
          </p15:clr>
        </p15:guide>
      </p15:sldGuideLst>
    </p:ext>
  </p:extLst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ctr">
            <a:normAutofit/>
          </a:bodyPr>
          <a:lstStyle>
            <a:lvl1pPr algn="ctr">
              <a:defRPr sz="4800" b="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 anchor="ctr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2702" y="6453336"/>
            <a:ext cx="2228850" cy="365125"/>
          </a:xfr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3" descr="\\apfs02\スポ・政策課\政策課\総務係\秘書（スポーツ庁）\1.長官秘書\長官取材・講演\(28.4.2)市川シビック\スポーツ庁シンボルマーク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3391" y="260648"/>
            <a:ext cx="1304141" cy="1565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385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cut/>
      </p:transition>
    </mc:Choice>
    <mc:Fallback xmlns="">
      <p:transition advClick="0" advTm="5000">
        <p:cut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文化庁様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5C6FFF3D-280B-4421-889E-DC4EAA915988}"/>
              </a:ext>
            </a:extLst>
          </p:cNvPr>
          <p:cNvCxnSpPr>
            <a:cxnSpLocks/>
          </p:cNvCxnSpPr>
          <p:nvPr userDrawn="1"/>
        </p:nvCxnSpPr>
        <p:spPr>
          <a:xfrm>
            <a:off x="350056" y="785348"/>
            <a:ext cx="8738779" cy="1440"/>
          </a:xfrm>
          <a:prstGeom prst="line">
            <a:avLst/>
          </a:prstGeom>
          <a:ln w="25400">
            <a:solidFill>
              <a:srgbClr val="E4312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テキスト プレースホルダー 6">
            <a:extLst>
              <a:ext uri="{FF2B5EF4-FFF2-40B4-BE49-F238E27FC236}">
                <a16:creationId xmlns:a16="http://schemas.microsoft.com/office/drawing/2014/main" id="{E9EF9B94-5E9C-4F7C-8432-B58DE5F975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0057" y="313259"/>
            <a:ext cx="8738777" cy="457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ja-JP" altLang="en-US" sz="2177" b="1" baseline="0" smtClean="0">
                <a:solidFill>
                  <a:srgbClr val="E4312B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1477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60094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015714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430486" indent="0">
              <a:buNone/>
              <a:defRPr lang="ja-JP" altLang="en-US" sz="2177"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</a:lstStyle>
          <a:p>
            <a:pPr marL="0" lvl="0" defTabSz="414772"/>
            <a:r>
              <a:rPr kumimoji="1" lang="ja-JP" altLang="en-US" dirty="0"/>
              <a:t>タイトル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D0BE9C0-B4A8-41C8-8CF7-5850320F1997}"/>
              </a:ext>
            </a:extLst>
          </p:cNvPr>
          <p:cNvSpPr txBox="1"/>
          <p:nvPr userDrawn="1"/>
        </p:nvSpPr>
        <p:spPr>
          <a:xfrm>
            <a:off x="9555944" y="6532526"/>
            <a:ext cx="200125" cy="195951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r"/>
            <a:fld id="{9C1B02FA-3B43-4965-97B5-C29D405C4738}" type="slidenum">
              <a:rPr kumimoji="1" lang="ja-JP" altLang="en-US" sz="1452" b="0" smtClean="0">
                <a:latin typeface="+mn-ea"/>
                <a:ea typeface="+mn-ea"/>
                <a:cs typeface="Arial" panose="020B0604020202020204" pitchFamily="34" charset="0"/>
              </a:rPr>
              <a:pPr algn="r"/>
              <a:t>‹#›</a:t>
            </a:fld>
            <a:endParaRPr kumimoji="1" lang="ja-JP" altLang="en-US" sz="907" b="0" dirty="0">
              <a:latin typeface="+mn-ea"/>
              <a:ea typeface="+mn-ea"/>
              <a:cs typeface="Arial" panose="020B0604020202020204" pitchFamily="34" charset="0"/>
            </a:endParaRPr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19403" y="313260"/>
            <a:ext cx="536603" cy="431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865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E9B7DB8-1839-4F2F-B8FC-4E4238445B46}"/>
              </a:ext>
            </a:extLst>
          </p:cNvPr>
          <p:cNvSpPr txBox="1"/>
          <p:nvPr userDrawn="1"/>
        </p:nvSpPr>
        <p:spPr>
          <a:xfrm>
            <a:off x="9555944" y="6532526"/>
            <a:ext cx="200125" cy="195951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r"/>
            <a:fld id="{9C1B02FA-3B43-4965-97B5-C29D405C4738}" type="slidenum">
              <a:rPr kumimoji="1" lang="ja-JP" altLang="en-US" sz="1452" b="0" smtClean="0">
                <a:latin typeface="+mn-ea"/>
                <a:ea typeface="+mn-ea"/>
                <a:cs typeface="Arial" panose="020B0604020202020204" pitchFamily="34" charset="0"/>
              </a:rPr>
              <a:pPr algn="r"/>
              <a:t>‹#›</a:t>
            </a:fld>
            <a:endParaRPr kumimoji="1" lang="ja-JP" altLang="en-US" sz="998" b="0" dirty="0">
              <a:latin typeface="+mn-ea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7548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5" descr="文化省.psd">
            <a:extLst>
              <a:ext uri="{FF2B5EF4-FFF2-40B4-BE49-F238E27FC236}">
                <a16:creationId xmlns:a16="http://schemas.microsoft.com/office/drawing/2014/main" id="{AD8A4806-033A-4C05-8DC4-AADBFD82ED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9841" y="3074302"/>
            <a:ext cx="2406319" cy="709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7302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03397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20530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88396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25212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49062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45235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6277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417496" cy="548680"/>
          </a:xfrm>
          <a:solidFill>
            <a:srgbClr val="FF9900"/>
          </a:solidFill>
        </p:spPr>
        <p:txBody>
          <a:bodyPr>
            <a:noAutofit/>
          </a:bodyPr>
          <a:lstStyle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92702" y="6453336"/>
            <a:ext cx="2228850" cy="365125"/>
          </a:xfrm>
        </p:spPr>
        <p:txBody>
          <a:bodyPr/>
          <a:lstStyle/>
          <a:p>
            <a:fld id="{973FA57C-AB59-4833-AF31-95C44D5249F2}" type="slidenum">
              <a:rPr lang="ja-JP" altLang="en-US" smtClean="0"/>
              <a:pPr/>
              <a:t>‹#›</a:t>
            </a:fld>
            <a:endParaRPr lang="ja-JP" altLang="en-US"/>
          </a:p>
        </p:txBody>
      </p:sp>
      <p:pic>
        <p:nvPicPr>
          <p:cNvPr id="6" name="図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7638" y="-2"/>
            <a:ext cx="419910" cy="5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011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cut/>
      </p:transition>
    </mc:Choice>
    <mc:Fallback xmlns="">
      <p:transition advClick="0" advTm="5000">
        <p:cut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48982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0488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260108C3-A1AB-00C1-ADE0-A199F7EDA8B3}"/>
              </a:ext>
            </a:extLst>
          </p:cNvPr>
          <p:cNvCxnSpPr>
            <a:cxnSpLocks/>
          </p:cNvCxnSpPr>
          <p:nvPr userDrawn="1"/>
        </p:nvCxnSpPr>
        <p:spPr>
          <a:xfrm>
            <a:off x="416546" y="185049"/>
            <a:ext cx="0" cy="637898"/>
          </a:xfrm>
          <a:prstGeom prst="line">
            <a:avLst/>
          </a:prstGeom>
          <a:ln w="666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1">
            <a:extLst>
              <a:ext uri="{FF2B5EF4-FFF2-40B4-BE49-F238E27FC236}">
                <a16:creationId xmlns:a16="http://schemas.microsoft.com/office/drawing/2014/main" id="{14330591-CEFF-5EBC-61B1-D32523F75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504" y="229658"/>
            <a:ext cx="8064895" cy="548680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>
            <a:noAutofit/>
          </a:bodyPr>
          <a:lstStyle>
            <a:lvl1pPr algn="l">
              <a:defRPr sz="2400" b="1">
                <a:solidFill>
                  <a:sysClr val="windowText" lastClr="000000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A5B29C-233D-D093-EAA5-C3D50CFAB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92702" y="6453336"/>
            <a:ext cx="2228850" cy="365125"/>
          </a:xfrm>
        </p:spPr>
        <p:txBody>
          <a:bodyPr/>
          <a:lstStyle/>
          <a:p>
            <a:fld id="{973FA57C-AB59-4833-AF31-95C44D5249F2}" type="slidenum">
              <a:rPr lang="ja-JP" altLang="en-US" smtClean="0"/>
              <a:pPr/>
              <a:t>‹#›</a:t>
            </a:fld>
            <a:endParaRPr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19CD76B9-A7ED-6F3C-8CA9-C0CC5BD56F9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7638" y="-2"/>
            <a:ext cx="419910" cy="5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407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cut/>
      </p:transition>
    </mc:Choice>
    <mc:Fallback xmlns="">
      <p:transition advClick="0" advTm="5000">
        <p:cut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814E2-BF13-4DA6-850E-E1201FC5F8E5}" type="datetime1">
              <a:rPr kumimoji="1" lang="ja-JP" altLang="en-US" smtClean="0"/>
              <a:t>2023/3/18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7691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\\apfs02\スポ・政策課\政策課\総務係\秘書（スポーツ庁）\1.長官秘書\長官取材・講演\(28.4.2)市川シビック\スポーツ庁シンボルマーク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0474" y="504367"/>
            <a:ext cx="1304141" cy="1565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392827" y="4149080"/>
            <a:ext cx="6240694" cy="1440160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algn="l">
              <a:defRPr lang="en-US" sz="2954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ctr" defTabSz="771897"/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quarter" idx="10" hasCustomPrompt="1"/>
          </p:nvPr>
        </p:nvSpPr>
        <p:spPr>
          <a:xfrm>
            <a:off x="2012185" y="4149080"/>
            <a:ext cx="1380643" cy="144016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9050">
            <a:solidFill>
              <a:schemeClr val="bg1">
                <a:lumMod val="75000"/>
              </a:schemeClr>
            </a:solidFill>
          </a:ln>
        </p:spPr>
        <p:txBody>
          <a:bodyPr anchor="ctr"/>
          <a:lstStyle>
            <a:lvl1pPr marL="0" indent="0" algn="ctr">
              <a:buNone/>
              <a:defRPr sz="7385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sz="7385" b="1" dirty="0"/>
              <a:t>章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37300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5000">
        <p:cut/>
      </p:transition>
    </mc:Choice>
    <mc:Fallback xmlns="">
      <p:transition advClick="0" advTm="5000"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5">
            <a:extLst>
              <a:ext uri="{FF2B5EF4-FFF2-40B4-BE49-F238E27FC236}">
                <a16:creationId xmlns:a16="http://schemas.microsoft.com/office/drawing/2014/main" id="{222C2954-1561-4E74-ADEF-074E560B2F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85"/>
            <a:ext cx="9906173" cy="4800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プレースホルダー 4">
            <a:extLst>
              <a:ext uri="{FF2B5EF4-FFF2-40B4-BE49-F238E27FC236}">
                <a16:creationId xmlns:a16="http://schemas.microsoft.com/office/drawing/2014/main" id="{73192B8B-9C4E-4E56-9A2A-E9C7E2F0193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616853" y="2864985"/>
            <a:ext cx="6670824" cy="522537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355" b="1"/>
            </a:lvl1pPr>
            <a:lvl2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2pPr>
            <a:lvl3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3pPr>
            <a:lvl4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4pPr>
            <a:lvl5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5pPr>
          </a:lstStyle>
          <a:p>
            <a:pPr lvl="0"/>
            <a:r>
              <a:rPr kumimoji="1" lang="ja-JP" altLang="en-US" dirty="0"/>
              <a:t>表紙タイトル</a:t>
            </a:r>
          </a:p>
        </p:txBody>
      </p:sp>
      <p:sp>
        <p:nvSpPr>
          <p:cNvPr id="5" name="コンテンツ プレースホルダー 10">
            <a:extLst>
              <a:ext uri="{FF2B5EF4-FFF2-40B4-BE49-F238E27FC236}">
                <a16:creationId xmlns:a16="http://schemas.microsoft.com/office/drawing/2014/main" id="{38CAD2A8-CFEF-4EED-83B5-15D8791E645E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1616853" y="3947902"/>
            <a:ext cx="6670824" cy="326585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52" b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/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/>
            </a:lvl5pPr>
          </a:lstStyle>
          <a:p>
            <a:pPr lvl="0"/>
            <a:r>
              <a:rPr kumimoji="1" lang="en-US" altLang="ja-JP" dirty="0"/>
              <a:t>0000</a:t>
            </a:r>
            <a:r>
              <a:rPr kumimoji="1" lang="ja-JP" altLang="en-US" dirty="0"/>
              <a:t>年</a:t>
            </a:r>
            <a:r>
              <a:rPr kumimoji="1" lang="en-US" altLang="ja-JP" dirty="0"/>
              <a:t>00</a:t>
            </a:r>
            <a:r>
              <a:rPr kumimoji="1" lang="ja-JP" altLang="en-US" dirty="0"/>
              <a:t>月</a:t>
            </a:r>
            <a:r>
              <a:rPr kumimoji="1" lang="en-US" altLang="ja-JP" dirty="0"/>
              <a:t>00</a:t>
            </a:r>
            <a:r>
              <a:rPr kumimoji="1" lang="ja-JP" altLang="en-US" dirty="0"/>
              <a:t>日</a:t>
            </a:r>
          </a:p>
        </p:txBody>
      </p:sp>
      <p:sp>
        <p:nvSpPr>
          <p:cNvPr id="6" name="コンテンツ プレースホルダー 10">
            <a:extLst>
              <a:ext uri="{FF2B5EF4-FFF2-40B4-BE49-F238E27FC236}">
                <a16:creationId xmlns:a16="http://schemas.microsoft.com/office/drawing/2014/main" id="{F5E0E037-8FB9-4898-9B10-5C015D74AA2A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1616853" y="4287141"/>
            <a:ext cx="6670824" cy="326585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52" b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/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/>
            </a:lvl5pPr>
          </a:lstStyle>
          <a:p>
            <a:pPr lvl="0"/>
            <a:r>
              <a:rPr kumimoji="1" lang="zh-CN" altLang="en-US" dirty="0"/>
              <a:t>所属部署　氏名</a:t>
            </a:r>
          </a:p>
        </p:txBody>
      </p:sp>
      <p:pic>
        <p:nvPicPr>
          <p:cNvPr id="7" name="図 5" descr="文化省.psd">
            <a:extLst>
              <a:ext uri="{FF2B5EF4-FFF2-40B4-BE49-F238E27FC236}">
                <a16:creationId xmlns:a16="http://schemas.microsoft.com/office/drawing/2014/main" id="{BA80E641-5A32-46B9-884F-9D27990FFF7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56" y="274925"/>
            <a:ext cx="1683402" cy="496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8119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5">
            <a:extLst>
              <a:ext uri="{FF2B5EF4-FFF2-40B4-BE49-F238E27FC236}">
                <a16:creationId xmlns:a16="http://schemas.microsoft.com/office/drawing/2014/main" id="{041EC3A3-8515-48E3-A98B-662405FCF78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64" b="2864"/>
          <a:stretch/>
        </p:blipFill>
        <p:spPr bwMode="auto">
          <a:xfrm>
            <a:off x="-87" y="0"/>
            <a:ext cx="9906173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図 5" descr="文化省.psd">
            <a:extLst>
              <a:ext uri="{FF2B5EF4-FFF2-40B4-BE49-F238E27FC236}">
                <a16:creationId xmlns:a16="http://schemas.microsoft.com/office/drawing/2014/main" id="{3F698E58-61A7-49D0-BA46-64D1F76AAF7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56" y="274925"/>
            <a:ext cx="1683402" cy="496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D3DAC1E-6528-4A5E-9C83-74E27FF5B61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85823" y="2864188"/>
            <a:ext cx="6670824" cy="522537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3992" b="1"/>
            </a:lvl1pPr>
            <a:lvl2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2pPr>
            <a:lvl3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3pPr>
            <a:lvl4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4pPr>
            <a:lvl5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5pPr>
          </a:lstStyle>
          <a:p>
            <a:pPr lvl="0"/>
            <a:r>
              <a:rPr kumimoji="1" lang="ja-JP" altLang="en-US" dirty="0"/>
              <a:t>表紙タイトル</a:t>
            </a:r>
          </a:p>
        </p:txBody>
      </p:sp>
      <p:sp>
        <p:nvSpPr>
          <p:cNvPr id="12" name="コンテンツ プレースホルダー 10">
            <a:extLst>
              <a:ext uri="{FF2B5EF4-FFF2-40B4-BE49-F238E27FC236}">
                <a16:creationId xmlns:a16="http://schemas.microsoft.com/office/drawing/2014/main" id="{8EDD2A0B-CECF-4C0C-AB20-54E33E116C77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785823" y="3657429"/>
            <a:ext cx="6670824" cy="326585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52" b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/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/>
            </a:lvl5pPr>
          </a:lstStyle>
          <a:p>
            <a:pPr lvl="0"/>
            <a:r>
              <a:rPr kumimoji="1" lang="en-US" altLang="ja-JP" dirty="0"/>
              <a:t>0000</a:t>
            </a:r>
            <a:r>
              <a:rPr kumimoji="1" lang="ja-JP" altLang="en-US" dirty="0"/>
              <a:t>年</a:t>
            </a:r>
            <a:r>
              <a:rPr kumimoji="1" lang="en-US" altLang="ja-JP" dirty="0"/>
              <a:t>00</a:t>
            </a:r>
            <a:r>
              <a:rPr kumimoji="1" lang="ja-JP" altLang="en-US" dirty="0"/>
              <a:t>月</a:t>
            </a:r>
            <a:r>
              <a:rPr kumimoji="1" lang="en-US" altLang="ja-JP" dirty="0"/>
              <a:t>00</a:t>
            </a:r>
            <a:r>
              <a:rPr kumimoji="1" lang="ja-JP" altLang="en-US" dirty="0"/>
              <a:t>日</a:t>
            </a:r>
          </a:p>
        </p:txBody>
      </p:sp>
      <p:sp>
        <p:nvSpPr>
          <p:cNvPr id="13" name="コンテンツ プレースホルダー 10">
            <a:extLst>
              <a:ext uri="{FF2B5EF4-FFF2-40B4-BE49-F238E27FC236}">
                <a16:creationId xmlns:a16="http://schemas.microsoft.com/office/drawing/2014/main" id="{8FEB4824-B85D-47D9-8BCE-7C4194115B26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785823" y="3996668"/>
            <a:ext cx="6670824" cy="326585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52" b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/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/>
            </a:lvl5pPr>
          </a:lstStyle>
          <a:p>
            <a:pPr lvl="0"/>
            <a:r>
              <a:rPr kumimoji="1" lang="zh-CN" altLang="en-US" dirty="0"/>
              <a:t>所属部署　氏名</a:t>
            </a:r>
          </a:p>
        </p:txBody>
      </p:sp>
    </p:spTree>
    <p:extLst>
      <p:ext uri="{BB962C8B-B14F-4D97-AF65-F5344CB8AC3E}">
        <p14:creationId xmlns:p14="http://schemas.microsoft.com/office/powerpoint/2010/main" val="2750407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文科省様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5" descr="文化省.psd">
            <a:extLst>
              <a:ext uri="{FF2B5EF4-FFF2-40B4-BE49-F238E27FC236}">
                <a16:creationId xmlns:a16="http://schemas.microsoft.com/office/drawing/2014/main" id="{453AD1F1-19A2-4E9F-B374-DACDE709B84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7063" y="181459"/>
            <a:ext cx="358881" cy="5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5C6FFF3D-280B-4421-889E-DC4EAA915988}"/>
              </a:ext>
            </a:extLst>
          </p:cNvPr>
          <p:cNvCxnSpPr>
            <a:cxnSpLocks/>
          </p:cNvCxnSpPr>
          <p:nvPr userDrawn="1"/>
        </p:nvCxnSpPr>
        <p:spPr>
          <a:xfrm>
            <a:off x="350056" y="785348"/>
            <a:ext cx="8738779" cy="1440"/>
          </a:xfrm>
          <a:prstGeom prst="line">
            <a:avLst/>
          </a:prstGeom>
          <a:ln w="25400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テキスト プレースホルダー 6">
            <a:extLst>
              <a:ext uri="{FF2B5EF4-FFF2-40B4-BE49-F238E27FC236}">
                <a16:creationId xmlns:a16="http://schemas.microsoft.com/office/drawing/2014/main" id="{E9EF9B94-5E9C-4F7C-8432-B58DE5F975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0056" y="325475"/>
            <a:ext cx="8738777" cy="457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ja-JP" altLang="en-US" sz="2177" b="1" baseline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1477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60094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015714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430486" indent="0">
              <a:buNone/>
              <a:defRPr lang="ja-JP" altLang="en-US" sz="2177"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</a:lstStyle>
          <a:p>
            <a:pPr marL="0" lvl="0" defTabSz="414772"/>
            <a:r>
              <a:rPr kumimoji="1" lang="ja-JP" altLang="en-US" dirty="0"/>
              <a:t>タイトル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D0BE9C0-B4A8-41C8-8CF7-5850320F1997}"/>
              </a:ext>
            </a:extLst>
          </p:cNvPr>
          <p:cNvSpPr txBox="1"/>
          <p:nvPr userDrawn="1"/>
        </p:nvSpPr>
        <p:spPr>
          <a:xfrm>
            <a:off x="9555944" y="6532526"/>
            <a:ext cx="200125" cy="195951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r"/>
            <a:fld id="{9C1B02FA-3B43-4965-97B5-C29D405C4738}" type="slidenum">
              <a:rPr kumimoji="1" lang="ja-JP" altLang="en-US" sz="1452" b="0" smtClean="0">
                <a:latin typeface="+mn-ea"/>
                <a:ea typeface="+mn-ea"/>
                <a:cs typeface="Arial" panose="020B0604020202020204" pitchFamily="34" charset="0"/>
              </a:rPr>
              <a:pPr algn="r"/>
              <a:t>‹#›</a:t>
            </a:fld>
            <a:endParaRPr kumimoji="1" lang="ja-JP" altLang="en-US" sz="907" b="0" dirty="0">
              <a:latin typeface="+mn-ea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597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スポーツ庁様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5C6FFF3D-280B-4421-889E-DC4EAA915988}"/>
              </a:ext>
            </a:extLst>
          </p:cNvPr>
          <p:cNvCxnSpPr>
            <a:cxnSpLocks/>
          </p:cNvCxnSpPr>
          <p:nvPr userDrawn="1"/>
        </p:nvCxnSpPr>
        <p:spPr>
          <a:xfrm>
            <a:off x="350056" y="785348"/>
            <a:ext cx="8738779" cy="1440"/>
          </a:xfrm>
          <a:prstGeom prst="line">
            <a:avLst/>
          </a:prstGeom>
          <a:ln w="25400">
            <a:solidFill>
              <a:srgbClr val="F46D0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テキスト プレースホルダー 6">
            <a:extLst>
              <a:ext uri="{FF2B5EF4-FFF2-40B4-BE49-F238E27FC236}">
                <a16:creationId xmlns:a16="http://schemas.microsoft.com/office/drawing/2014/main" id="{E9EF9B94-5E9C-4F7C-8432-B58DE5F975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0056" y="325475"/>
            <a:ext cx="8738777" cy="457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ja-JP" altLang="en-US" sz="2177" b="1" baseline="0" smtClean="0">
                <a:solidFill>
                  <a:srgbClr val="F46D0F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1477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60094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015714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430486" indent="0">
              <a:buNone/>
              <a:defRPr lang="ja-JP" altLang="en-US" sz="2177"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</a:lstStyle>
          <a:p>
            <a:pPr marL="0" lvl="0" defTabSz="414772"/>
            <a:r>
              <a:rPr kumimoji="1" lang="ja-JP" altLang="en-US" dirty="0"/>
              <a:t>タイトル</a:t>
            </a:r>
          </a:p>
        </p:txBody>
      </p:sp>
      <p:pic>
        <p:nvPicPr>
          <p:cNvPr id="7" name="図 5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6976" y="194318"/>
            <a:ext cx="529030" cy="5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5211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slideLayout" Target="../slideLayouts/slideLayout18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6" Type="http://schemas.openxmlformats.org/officeDocument/2006/relationships/slideLayout" Target="../slideLayouts/slideLayout21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 baseline="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FBE8173C-14E0-4454-9E45-956F321CEBCE}" type="datetime1">
              <a:rPr lang="ja-JP" altLang="en-US" smtClean="0"/>
              <a:t>2023/3/18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 baseline="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 baseline="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65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5" r:id="rId2"/>
    <p:sldLayoutId id="2147483726" r:id="rId3"/>
    <p:sldLayoutId id="2147483784" r:id="rId4"/>
    <p:sldLayoutId id="2147483785" r:id="rId5"/>
  </p:sldLayoutIdLst>
  <mc:AlternateContent xmlns:mc="http://schemas.openxmlformats.org/markup-compatibility/2006" xmlns:p14="http://schemas.microsoft.com/office/powerpoint/2010/main">
    <mc:Choice Requires="p14">
      <p:transition p14:dur="10">
        <p:cut/>
      </p:transition>
    </mc:Choice>
    <mc:Fallback xmlns="">
      <p:transition advClick="0" advTm="5000">
        <p:cut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b="0" i="0" kern="1200" baseline="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b="0" i="0" kern="1200" baseline="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b="0" i="0" kern="1200" baseline="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b="0" i="0" kern="1200" baseline="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b="0" i="0" kern="1200" baseline="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b="0" i="0" kern="1200" baseline="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0" name="グループ化 199">
            <a:extLst>
              <a:ext uri="{FF2B5EF4-FFF2-40B4-BE49-F238E27FC236}">
                <a16:creationId xmlns:a16="http://schemas.microsoft.com/office/drawing/2014/main" id="{566A65A5-2837-4832-9CA3-7BDEBCBF86BB}"/>
              </a:ext>
            </a:extLst>
          </p:cNvPr>
          <p:cNvGrpSpPr/>
          <p:nvPr userDrawn="1"/>
        </p:nvGrpSpPr>
        <p:grpSpPr>
          <a:xfrm>
            <a:off x="350207" y="1044111"/>
            <a:ext cx="9205586" cy="5488415"/>
            <a:chOff x="377988" y="1150939"/>
            <a:chExt cx="9935837" cy="6049961"/>
          </a:xfrm>
        </p:grpSpPr>
        <p:grpSp>
          <p:nvGrpSpPr>
            <p:cNvPr id="128" name="グループ化 127">
              <a:extLst>
                <a:ext uri="{FF2B5EF4-FFF2-40B4-BE49-F238E27FC236}">
                  <a16:creationId xmlns:a16="http://schemas.microsoft.com/office/drawing/2014/main" id="{72A0710D-5BD8-4001-B9CE-9C652AD1F4DD}"/>
                </a:ext>
              </a:extLst>
            </p:cNvPr>
            <p:cNvGrpSpPr/>
            <p:nvPr userDrawn="1"/>
          </p:nvGrpSpPr>
          <p:grpSpPr>
            <a:xfrm>
              <a:off x="378263" y="1152901"/>
              <a:ext cx="9935559" cy="6047999"/>
              <a:chOff x="378263" y="1152901"/>
              <a:chExt cx="9935559" cy="6047999"/>
            </a:xfrm>
          </p:grpSpPr>
          <p:sp>
            <p:nvSpPr>
              <p:cNvPr id="78" name="Line 4">
                <a:extLst>
                  <a:ext uri="{FF2B5EF4-FFF2-40B4-BE49-F238E27FC236}">
                    <a16:creationId xmlns:a16="http://schemas.microsoft.com/office/drawing/2014/main" id="{94895187-C35A-4D02-B59E-A52B5A30437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912869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79" name="Line 4">
                <a:extLst>
                  <a:ext uri="{FF2B5EF4-FFF2-40B4-BE49-F238E27FC236}">
                    <a16:creationId xmlns:a16="http://schemas.microsoft.com/office/drawing/2014/main" id="{33071AE2-D797-4AA2-A4BC-892B4832131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7056869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80" name="Line 4">
                <a:extLst>
                  <a:ext uri="{FF2B5EF4-FFF2-40B4-BE49-F238E27FC236}">
                    <a16:creationId xmlns:a16="http://schemas.microsoft.com/office/drawing/2014/main" id="{41930938-C286-40A8-9E87-A039ECED59E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48214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81" name="Line 5">
                <a:extLst>
                  <a:ext uri="{FF2B5EF4-FFF2-40B4-BE49-F238E27FC236}">
                    <a16:creationId xmlns:a16="http://schemas.microsoft.com/office/drawing/2014/main" id="{BE22E4B9-1473-40BD-9CB5-3F8080E7073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33767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82" name="Line 6">
                <a:extLst>
                  <a:ext uri="{FF2B5EF4-FFF2-40B4-BE49-F238E27FC236}">
                    <a16:creationId xmlns:a16="http://schemas.microsoft.com/office/drawing/2014/main" id="{D458851A-5399-4C1E-948F-0F30E270491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19321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83" name="Line 7">
                <a:extLst>
                  <a:ext uri="{FF2B5EF4-FFF2-40B4-BE49-F238E27FC236}">
                    <a16:creationId xmlns:a16="http://schemas.microsoft.com/office/drawing/2014/main" id="{5B3D94E0-4AED-4D62-99AB-B7A29DE9117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04875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84" name="Line 8">
                <a:extLst>
                  <a:ext uri="{FF2B5EF4-FFF2-40B4-BE49-F238E27FC236}">
                    <a16:creationId xmlns:a16="http://schemas.microsoft.com/office/drawing/2014/main" id="{71EA17B2-BBBB-49BD-8D9A-B7F330C704B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90587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85" name="Line 9">
                <a:extLst>
                  <a:ext uri="{FF2B5EF4-FFF2-40B4-BE49-F238E27FC236}">
                    <a16:creationId xmlns:a16="http://schemas.microsoft.com/office/drawing/2014/main" id="{4A26A5DA-B073-4E91-81A4-B626A37F3DF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76141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86" name="Line 10">
                <a:extLst>
                  <a:ext uri="{FF2B5EF4-FFF2-40B4-BE49-F238E27FC236}">
                    <a16:creationId xmlns:a16="http://schemas.microsoft.com/office/drawing/2014/main" id="{A756B78E-7D22-40A7-AB8A-9BAA0C90750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61695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87" name="Line 11">
                <a:extLst>
                  <a:ext uri="{FF2B5EF4-FFF2-40B4-BE49-F238E27FC236}">
                    <a16:creationId xmlns:a16="http://schemas.microsoft.com/office/drawing/2014/main" id="{BDC4BC6A-F993-40D8-8CF7-DD1C01C9B27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47407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88" name="Line 12">
                <a:extLst>
                  <a:ext uri="{FF2B5EF4-FFF2-40B4-BE49-F238E27FC236}">
                    <a16:creationId xmlns:a16="http://schemas.microsoft.com/office/drawing/2014/main" id="{D8546119-C5E8-4CAC-953A-6EED841F343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32961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89" name="Line 13">
                <a:extLst>
                  <a:ext uri="{FF2B5EF4-FFF2-40B4-BE49-F238E27FC236}">
                    <a16:creationId xmlns:a16="http://schemas.microsoft.com/office/drawing/2014/main" id="{9CDAB148-3801-436E-A252-2823B4A57A4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18515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90" name="Line 14">
                <a:extLst>
                  <a:ext uri="{FF2B5EF4-FFF2-40B4-BE49-F238E27FC236}">
                    <a16:creationId xmlns:a16="http://schemas.microsoft.com/office/drawing/2014/main" id="{DA2CA409-1FAD-44E2-A2DF-F4AEED4B4EA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04069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91" name="Line 15">
                <a:extLst>
                  <a:ext uri="{FF2B5EF4-FFF2-40B4-BE49-F238E27FC236}">
                    <a16:creationId xmlns:a16="http://schemas.microsoft.com/office/drawing/2014/main" id="{BB016690-5A92-4908-8726-2795810F437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89781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92" name="Line 16">
                <a:extLst>
                  <a:ext uri="{FF2B5EF4-FFF2-40B4-BE49-F238E27FC236}">
                    <a16:creationId xmlns:a16="http://schemas.microsoft.com/office/drawing/2014/main" id="{7589B545-8E2C-44B1-BF87-BA629156DE3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75335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93" name="Line 17">
                <a:extLst>
                  <a:ext uri="{FF2B5EF4-FFF2-40B4-BE49-F238E27FC236}">
                    <a16:creationId xmlns:a16="http://schemas.microsoft.com/office/drawing/2014/main" id="{A04B68D3-7B40-4797-9562-7377C9F8DB6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60889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94" name="Line 18">
                <a:extLst>
                  <a:ext uri="{FF2B5EF4-FFF2-40B4-BE49-F238E27FC236}">
                    <a16:creationId xmlns:a16="http://schemas.microsoft.com/office/drawing/2014/main" id="{D1FCD96E-8153-42AE-99BC-5F91EAAF58D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46442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95" name="Line 19">
                <a:extLst>
                  <a:ext uri="{FF2B5EF4-FFF2-40B4-BE49-F238E27FC236}">
                    <a16:creationId xmlns:a16="http://schemas.microsoft.com/office/drawing/2014/main" id="{940D7FA7-3A6C-4B4E-B3C6-C67BECA45AA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32155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96" name="Line 20">
                <a:extLst>
                  <a:ext uri="{FF2B5EF4-FFF2-40B4-BE49-F238E27FC236}">
                    <a16:creationId xmlns:a16="http://schemas.microsoft.com/office/drawing/2014/main" id="{57F56B8A-01FA-4035-8DE4-D00FFC6707A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17709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97" name="Line 21">
                <a:extLst>
                  <a:ext uri="{FF2B5EF4-FFF2-40B4-BE49-F238E27FC236}">
                    <a16:creationId xmlns:a16="http://schemas.microsoft.com/office/drawing/2014/main" id="{925A4B1C-E3EB-4C13-A6C5-6EE9B98989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03262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98" name="Line 22">
                <a:extLst>
                  <a:ext uri="{FF2B5EF4-FFF2-40B4-BE49-F238E27FC236}">
                    <a16:creationId xmlns:a16="http://schemas.microsoft.com/office/drawing/2014/main" id="{0B2A3CA3-2F92-4542-B697-10F99607983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74529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99" name="Line 23">
                <a:extLst>
                  <a:ext uri="{FF2B5EF4-FFF2-40B4-BE49-F238E27FC236}">
                    <a16:creationId xmlns:a16="http://schemas.microsoft.com/office/drawing/2014/main" id="{BA0890CE-449E-48B6-9B53-5B1D0FF75BA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60082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00" name="Line 24">
                <a:extLst>
                  <a:ext uri="{FF2B5EF4-FFF2-40B4-BE49-F238E27FC236}">
                    <a16:creationId xmlns:a16="http://schemas.microsoft.com/office/drawing/2014/main" id="{BF9CCBE0-2CD6-493E-81AB-F9DD0DD340E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45636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01" name="Line 25">
                <a:extLst>
                  <a:ext uri="{FF2B5EF4-FFF2-40B4-BE49-F238E27FC236}">
                    <a16:creationId xmlns:a16="http://schemas.microsoft.com/office/drawing/2014/main" id="{6F424979-F1D6-4234-A003-9B26028E18B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31349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02" name="Line 26">
                <a:extLst>
                  <a:ext uri="{FF2B5EF4-FFF2-40B4-BE49-F238E27FC236}">
                    <a16:creationId xmlns:a16="http://schemas.microsoft.com/office/drawing/2014/main" id="{B72CCDB4-3F2A-48B5-9849-EB48526AD9B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16902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03" name="Line 27">
                <a:extLst>
                  <a:ext uri="{FF2B5EF4-FFF2-40B4-BE49-F238E27FC236}">
                    <a16:creationId xmlns:a16="http://schemas.microsoft.com/office/drawing/2014/main" id="{9414948D-0A9F-47E4-9CB5-E52CBEF1CB5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02456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04" name="Line 28">
                <a:extLst>
                  <a:ext uri="{FF2B5EF4-FFF2-40B4-BE49-F238E27FC236}">
                    <a16:creationId xmlns:a16="http://schemas.microsoft.com/office/drawing/2014/main" id="{2C5A77DB-8681-4BF2-80DB-88E181BB9A1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88169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05" name="Line 29">
                <a:extLst>
                  <a:ext uri="{FF2B5EF4-FFF2-40B4-BE49-F238E27FC236}">
                    <a16:creationId xmlns:a16="http://schemas.microsoft.com/office/drawing/2014/main" id="{88B5B2F0-EB79-4F72-BCFF-5D9EEFDB568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73722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06" name="Line 30">
                <a:extLst>
                  <a:ext uri="{FF2B5EF4-FFF2-40B4-BE49-F238E27FC236}">
                    <a16:creationId xmlns:a16="http://schemas.microsoft.com/office/drawing/2014/main" id="{D3517087-1372-41A4-9A6B-4C25D69BC66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59276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07" name="Line 31">
                <a:extLst>
                  <a:ext uri="{FF2B5EF4-FFF2-40B4-BE49-F238E27FC236}">
                    <a16:creationId xmlns:a16="http://schemas.microsoft.com/office/drawing/2014/main" id="{C626BD20-910D-4076-8067-3BF486E99CE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44830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08" name="Line 32">
                <a:extLst>
                  <a:ext uri="{FF2B5EF4-FFF2-40B4-BE49-F238E27FC236}">
                    <a16:creationId xmlns:a16="http://schemas.microsoft.com/office/drawing/2014/main" id="{372B950D-F2B6-48A4-8F4C-10E1D4476C9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30542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09" name="Line 33">
                <a:extLst>
                  <a:ext uri="{FF2B5EF4-FFF2-40B4-BE49-F238E27FC236}">
                    <a16:creationId xmlns:a16="http://schemas.microsoft.com/office/drawing/2014/main" id="{8A4A1B4C-E485-4593-BFA3-5CD07572655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16096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10" name="Line 34">
                <a:extLst>
                  <a:ext uri="{FF2B5EF4-FFF2-40B4-BE49-F238E27FC236}">
                    <a16:creationId xmlns:a16="http://schemas.microsoft.com/office/drawing/2014/main" id="{F7A11A6F-6BD7-47EA-BCE8-34D01067487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01650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11" name="Line 35">
                <a:extLst>
                  <a:ext uri="{FF2B5EF4-FFF2-40B4-BE49-F238E27FC236}">
                    <a16:creationId xmlns:a16="http://schemas.microsoft.com/office/drawing/2014/main" id="{84C5A8BA-97D6-401C-9D61-03B2676A897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87204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12" name="Line 36">
                <a:extLst>
                  <a:ext uri="{FF2B5EF4-FFF2-40B4-BE49-F238E27FC236}">
                    <a16:creationId xmlns:a16="http://schemas.microsoft.com/office/drawing/2014/main" id="{C480CFB1-FABD-482D-8E16-0FF97F40F3C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72916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13" name="Line 37">
                <a:extLst>
                  <a:ext uri="{FF2B5EF4-FFF2-40B4-BE49-F238E27FC236}">
                    <a16:creationId xmlns:a16="http://schemas.microsoft.com/office/drawing/2014/main" id="{B21949DC-6578-4194-9990-2B615D82147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58470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14" name="Line 38">
                <a:extLst>
                  <a:ext uri="{FF2B5EF4-FFF2-40B4-BE49-F238E27FC236}">
                    <a16:creationId xmlns:a16="http://schemas.microsoft.com/office/drawing/2014/main" id="{992A8411-E070-48DA-B652-E5C8EF5933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44024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15" name="Line 39">
                <a:extLst>
                  <a:ext uri="{FF2B5EF4-FFF2-40B4-BE49-F238E27FC236}">
                    <a16:creationId xmlns:a16="http://schemas.microsoft.com/office/drawing/2014/main" id="{0860C3FF-63CD-4832-B2B6-A2D7657A4F9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29736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16" name="Line 102">
                <a:extLst>
                  <a:ext uri="{FF2B5EF4-FFF2-40B4-BE49-F238E27FC236}">
                    <a16:creationId xmlns:a16="http://schemas.microsoft.com/office/drawing/2014/main" id="{F711A2EB-70DA-4E00-97E6-F3E09F448B4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889752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17" name="Line 4">
                <a:extLst>
                  <a:ext uri="{FF2B5EF4-FFF2-40B4-BE49-F238E27FC236}">
                    <a16:creationId xmlns:a16="http://schemas.microsoft.com/office/drawing/2014/main" id="{DEB78652-AD35-4408-A552-2CA51F553D5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625477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18" name="Line 4">
                <a:extLst>
                  <a:ext uri="{FF2B5EF4-FFF2-40B4-BE49-F238E27FC236}">
                    <a16:creationId xmlns:a16="http://schemas.microsoft.com/office/drawing/2014/main" id="{4EB84B71-037A-4BA6-B552-92B8E1E5ACE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769477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19" name="Line 39">
                <a:extLst>
                  <a:ext uri="{FF2B5EF4-FFF2-40B4-BE49-F238E27FC236}">
                    <a16:creationId xmlns:a16="http://schemas.microsoft.com/office/drawing/2014/main" id="{D8A87DFE-79BC-405B-8FB9-A13053014CD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152901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20" name="Line 4">
                <a:extLst>
                  <a:ext uri="{FF2B5EF4-FFF2-40B4-BE49-F238E27FC236}">
                    <a16:creationId xmlns:a16="http://schemas.microsoft.com/office/drawing/2014/main" id="{7F513F86-426A-430A-9CE5-1633C6F3DF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720090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21" name="Line 34">
                <a:extLst>
                  <a:ext uri="{FF2B5EF4-FFF2-40B4-BE49-F238E27FC236}">
                    <a16:creationId xmlns:a16="http://schemas.microsoft.com/office/drawing/2014/main" id="{702D22A1-F40B-44CD-93AA-BB4EBCB1AAE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152901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</p:grpSp>
        <p:grpSp>
          <p:nvGrpSpPr>
            <p:cNvPr id="129" name="グループ化 128">
              <a:extLst>
                <a:ext uri="{FF2B5EF4-FFF2-40B4-BE49-F238E27FC236}">
                  <a16:creationId xmlns:a16="http://schemas.microsoft.com/office/drawing/2014/main" id="{F51C46C4-7F85-4DC1-8B86-B95A648C9A5D}"/>
                </a:ext>
              </a:extLst>
            </p:cNvPr>
            <p:cNvGrpSpPr/>
            <p:nvPr userDrawn="1"/>
          </p:nvGrpSpPr>
          <p:grpSpPr>
            <a:xfrm>
              <a:off x="377988" y="1150939"/>
              <a:ext cx="9935837" cy="6049961"/>
              <a:chOff x="360363" y="863221"/>
              <a:chExt cx="9935837" cy="6337679"/>
            </a:xfrm>
          </p:grpSpPr>
          <p:sp>
            <p:nvSpPr>
              <p:cNvPr id="130" name="Line 41">
                <a:extLst>
                  <a:ext uri="{FF2B5EF4-FFF2-40B4-BE49-F238E27FC236}">
                    <a16:creationId xmlns:a16="http://schemas.microsoft.com/office/drawing/2014/main" id="{0E9446ED-A148-4D0F-BCEA-89BB479924C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512291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31" name="Line 42">
                <a:extLst>
                  <a:ext uri="{FF2B5EF4-FFF2-40B4-BE49-F238E27FC236}">
                    <a16:creationId xmlns:a16="http://schemas.microsoft.com/office/drawing/2014/main" id="{49D21962-0C22-48A0-BBAA-95B762F27E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5628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32" name="Line 43">
                <a:extLst>
                  <a:ext uri="{FF2B5EF4-FFF2-40B4-BE49-F238E27FC236}">
                    <a16:creationId xmlns:a16="http://schemas.microsoft.com/office/drawing/2014/main" id="{DFA3B380-B5B2-4B52-83A4-6CF3F80296F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80027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33" name="Line 44">
                <a:extLst>
                  <a:ext uri="{FF2B5EF4-FFF2-40B4-BE49-F238E27FC236}">
                    <a16:creationId xmlns:a16="http://schemas.microsoft.com/office/drawing/2014/main" id="{81872DC4-1F65-48D6-803C-BB283966CC6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94426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34" name="Line 45">
                <a:extLst>
                  <a:ext uri="{FF2B5EF4-FFF2-40B4-BE49-F238E27FC236}">
                    <a16:creationId xmlns:a16="http://schemas.microsoft.com/office/drawing/2014/main" id="{5F7E7F48-EEFA-46AD-834F-9D408869EAA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08825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35" name="Line 46">
                <a:extLst>
                  <a:ext uri="{FF2B5EF4-FFF2-40B4-BE49-F238E27FC236}">
                    <a16:creationId xmlns:a16="http://schemas.microsoft.com/office/drawing/2014/main" id="{B7950342-D595-48DB-B1FA-8232A76EFE5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23224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36" name="Line 47">
                <a:extLst>
                  <a:ext uri="{FF2B5EF4-FFF2-40B4-BE49-F238E27FC236}">
                    <a16:creationId xmlns:a16="http://schemas.microsoft.com/office/drawing/2014/main" id="{6208A691-C50F-4F0D-A53E-4BD3377F10D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37623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37" name="Line 48">
                <a:extLst>
                  <a:ext uri="{FF2B5EF4-FFF2-40B4-BE49-F238E27FC236}">
                    <a16:creationId xmlns:a16="http://schemas.microsoft.com/office/drawing/2014/main" id="{184DF9CA-912E-40AA-AC08-3101696A649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52022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38" name="Line 49">
                <a:extLst>
                  <a:ext uri="{FF2B5EF4-FFF2-40B4-BE49-F238E27FC236}">
                    <a16:creationId xmlns:a16="http://schemas.microsoft.com/office/drawing/2014/main" id="{E4EDAD27-7673-4A61-AF53-E728DC17C8B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66421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39" name="Line 50">
                <a:extLst>
                  <a:ext uri="{FF2B5EF4-FFF2-40B4-BE49-F238E27FC236}">
                    <a16:creationId xmlns:a16="http://schemas.microsoft.com/office/drawing/2014/main" id="{6646B97D-0AA7-4CE3-82A2-A2BAFAA4847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80821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40" name="Line 51">
                <a:extLst>
                  <a:ext uri="{FF2B5EF4-FFF2-40B4-BE49-F238E27FC236}">
                    <a16:creationId xmlns:a16="http://schemas.microsoft.com/office/drawing/2014/main" id="{C4AB8E1D-DC6E-4E15-B3E6-ABD707C44C0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952201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41" name="Line 52">
                <a:extLst>
                  <a:ext uri="{FF2B5EF4-FFF2-40B4-BE49-F238E27FC236}">
                    <a16:creationId xmlns:a16="http://schemas.microsoft.com/office/drawing/2014/main" id="{BFD91CA3-B587-4766-9662-16D52420DA7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9619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42" name="Line 53">
                <a:extLst>
                  <a:ext uri="{FF2B5EF4-FFF2-40B4-BE49-F238E27FC236}">
                    <a16:creationId xmlns:a16="http://schemas.microsoft.com/office/drawing/2014/main" id="{78BC4020-859E-4F8E-B997-DBC99C6BA6F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24018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43" name="Line 54">
                <a:extLst>
                  <a:ext uri="{FF2B5EF4-FFF2-40B4-BE49-F238E27FC236}">
                    <a16:creationId xmlns:a16="http://schemas.microsoft.com/office/drawing/2014/main" id="{813D1326-C629-4B12-94C0-226CBCFC381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38417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44" name="Line 55">
                <a:extLst>
                  <a:ext uri="{FF2B5EF4-FFF2-40B4-BE49-F238E27FC236}">
                    <a16:creationId xmlns:a16="http://schemas.microsoft.com/office/drawing/2014/main" id="{E1FF3999-B164-4E40-8135-C49079BA853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52816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45" name="Line 56">
                <a:extLst>
                  <a:ext uri="{FF2B5EF4-FFF2-40B4-BE49-F238E27FC236}">
                    <a16:creationId xmlns:a16="http://schemas.microsoft.com/office/drawing/2014/main" id="{5D551A92-51CC-473F-BD03-BD3BA1BB38A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67215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46" name="Line 57">
                <a:extLst>
                  <a:ext uri="{FF2B5EF4-FFF2-40B4-BE49-F238E27FC236}">
                    <a16:creationId xmlns:a16="http://schemas.microsoft.com/office/drawing/2014/main" id="{4C1BCE03-C75A-4DF5-A440-5D171A6100F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81614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47" name="Line 58">
                <a:extLst>
                  <a:ext uri="{FF2B5EF4-FFF2-40B4-BE49-F238E27FC236}">
                    <a16:creationId xmlns:a16="http://schemas.microsoft.com/office/drawing/2014/main" id="{B6FE9BA0-0D38-426B-A504-E7D9D7422B0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96013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48" name="Line 59">
                <a:extLst>
                  <a:ext uri="{FF2B5EF4-FFF2-40B4-BE49-F238E27FC236}">
                    <a16:creationId xmlns:a16="http://schemas.microsoft.com/office/drawing/2014/main" id="{1D573AFF-6DD9-40FC-BD6E-871B4F0BFB3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10412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49" name="Line 60">
                <a:extLst>
                  <a:ext uri="{FF2B5EF4-FFF2-40B4-BE49-F238E27FC236}">
                    <a16:creationId xmlns:a16="http://schemas.microsoft.com/office/drawing/2014/main" id="{F3B9C3AE-6216-43F3-8BBE-1F58E93228A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24812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50" name="Line 61">
                <a:extLst>
                  <a:ext uri="{FF2B5EF4-FFF2-40B4-BE49-F238E27FC236}">
                    <a16:creationId xmlns:a16="http://schemas.microsoft.com/office/drawing/2014/main" id="{5F5946A9-32F4-47C6-AC09-7B4DD16CA1E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392111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51" name="Line 62">
                <a:extLst>
                  <a:ext uri="{FF2B5EF4-FFF2-40B4-BE49-F238E27FC236}">
                    <a16:creationId xmlns:a16="http://schemas.microsoft.com/office/drawing/2014/main" id="{16995BAA-93F4-4DEE-8F1B-E6E7B39B3F9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53610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52" name="Line 63">
                <a:extLst>
                  <a:ext uri="{FF2B5EF4-FFF2-40B4-BE49-F238E27FC236}">
                    <a16:creationId xmlns:a16="http://schemas.microsoft.com/office/drawing/2014/main" id="{62274738-AE9D-482E-A5C0-CF1B5DD2E7F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68009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53" name="Line 64">
                <a:extLst>
                  <a:ext uri="{FF2B5EF4-FFF2-40B4-BE49-F238E27FC236}">
                    <a16:creationId xmlns:a16="http://schemas.microsoft.com/office/drawing/2014/main" id="{E116C106-EDD7-4525-8331-AF763DBD509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82408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54" name="Line 65">
                <a:extLst>
                  <a:ext uri="{FF2B5EF4-FFF2-40B4-BE49-F238E27FC236}">
                    <a16:creationId xmlns:a16="http://schemas.microsoft.com/office/drawing/2014/main" id="{01EDFBFB-DC26-4E57-A944-533C6EE0BA5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96807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55" name="Line 66">
                <a:extLst>
                  <a:ext uri="{FF2B5EF4-FFF2-40B4-BE49-F238E27FC236}">
                    <a16:creationId xmlns:a16="http://schemas.microsoft.com/office/drawing/2014/main" id="{516D8656-E3DA-45A8-BD0D-73310520E9C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11206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56" name="Line 67">
                <a:extLst>
                  <a:ext uri="{FF2B5EF4-FFF2-40B4-BE49-F238E27FC236}">
                    <a16:creationId xmlns:a16="http://schemas.microsoft.com/office/drawing/2014/main" id="{DCAB2907-1E27-45BF-B1C1-F8A2E1689BD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25605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57" name="Line 68">
                <a:extLst>
                  <a:ext uri="{FF2B5EF4-FFF2-40B4-BE49-F238E27FC236}">
                    <a16:creationId xmlns:a16="http://schemas.microsoft.com/office/drawing/2014/main" id="{81D1F1C5-94E6-4F1D-8239-10503B1EA52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40004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58" name="Line 69">
                <a:extLst>
                  <a:ext uri="{FF2B5EF4-FFF2-40B4-BE49-F238E27FC236}">
                    <a16:creationId xmlns:a16="http://schemas.microsoft.com/office/drawing/2014/main" id="{A56774E5-27EC-4B91-B2B6-43D35A11390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54403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59" name="Line 70">
                <a:extLst>
                  <a:ext uri="{FF2B5EF4-FFF2-40B4-BE49-F238E27FC236}">
                    <a16:creationId xmlns:a16="http://schemas.microsoft.com/office/drawing/2014/main" id="{9800AC9C-BCC9-4F13-892C-EECB0A1FC76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832021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60" name="Line 71">
                <a:extLst>
                  <a:ext uri="{FF2B5EF4-FFF2-40B4-BE49-F238E27FC236}">
                    <a16:creationId xmlns:a16="http://schemas.microsoft.com/office/drawing/2014/main" id="{A3263990-A43F-4BB3-8186-6604B03F062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97601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61" name="Line 72">
                <a:extLst>
                  <a:ext uri="{FF2B5EF4-FFF2-40B4-BE49-F238E27FC236}">
                    <a16:creationId xmlns:a16="http://schemas.microsoft.com/office/drawing/2014/main" id="{16BEC931-F307-4ACA-A3A8-CA67CE5625F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12000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62" name="Line 73">
                <a:extLst>
                  <a:ext uri="{FF2B5EF4-FFF2-40B4-BE49-F238E27FC236}">
                    <a16:creationId xmlns:a16="http://schemas.microsoft.com/office/drawing/2014/main" id="{A324BBE2-E676-4BDC-8778-60AA1DD15F3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26399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63" name="Line 74">
                <a:extLst>
                  <a:ext uri="{FF2B5EF4-FFF2-40B4-BE49-F238E27FC236}">
                    <a16:creationId xmlns:a16="http://schemas.microsoft.com/office/drawing/2014/main" id="{42FC0755-57F6-44A3-BB19-7D641ADCB84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40798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64" name="Line 75">
                <a:extLst>
                  <a:ext uri="{FF2B5EF4-FFF2-40B4-BE49-F238E27FC236}">
                    <a16:creationId xmlns:a16="http://schemas.microsoft.com/office/drawing/2014/main" id="{A5C58F26-C28C-4B35-917E-1E63621DB12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55197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65" name="Line 76">
                <a:extLst>
                  <a:ext uri="{FF2B5EF4-FFF2-40B4-BE49-F238E27FC236}">
                    <a16:creationId xmlns:a16="http://schemas.microsoft.com/office/drawing/2014/main" id="{30C881A0-EEBC-4BB4-9C17-2B5757877FC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69596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66" name="Line 77">
                <a:extLst>
                  <a:ext uri="{FF2B5EF4-FFF2-40B4-BE49-F238E27FC236}">
                    <a16:creationId xmlns:a16="http://schemas.microsoft.com/office/drawing/2014/main" id="{A48987BB-1B09-4C91-BB84-CFFD8D636BC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83995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67" name="Line 78">
                <a:extLst>
                  <a:ext uri="{FF2B5EF4-FFF2-40B4-BE49-F238E27FC236}">
                    <a16:creationId xmlns:a16="http://schemas.microsoft.com/office/drawing/2014/main" id="{6F310DF1-3F01-4BB7-A130-3CFA51FF99E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98394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68" name="Line 79">
                <a:extLst>
                  <a:ext uri="{FF2B5EF4-FFF2-40B4-BE49-F238E27FC236}">
                    <a16:creationId xmlns:a16="http://schemas.microsoft.com/office/drawing/2014/main" id="{F136FCEC-5AA3-4B96-9255-4FDF9D72B90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12794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69" name="Line 80">
                <a:extLst>
                  <a:ext uri="{FF2B5EF4-FFF2-40B4-BE49-F238E27FC236}">
                    <a16:creationId xmlns:a16="http://schemas.microsoft.com/office/drawing/2014/main" id="{8B9A911D-24C2-4C3A-9D3B-4753C339C8F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271931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70" name="Line 81">
                <a:extLst>
                  <a:ext uri="{FF2B5EF4-FFF2-40B4-BE49-F238E27FC236}">
                    <a16:creationId xmlns:a16="http://schemas.microsoft.com/office/drawing/2014/main" id="{EA85A6BB-33C3-4AFD-AC9D-203F9FFB59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41592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71" name="Line 82">
                <a:extLst>
                  <a:ext uri="{FF2B5EF4-FFF2-40B4-BE49-F238E27FC236}">
                    <a16:creationId xmlns:a16="http://schemas.microsoft.com/office/drawing/2014/main" id="{19E50750-9F84-48C5-AEC8-1D29E7AFECC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55991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72" name="Line 83">
                <a:extLst>
                  <a:ext uri="{FF2B5EF4-FFF2-40B4-BE49-F238E27FC236}">
                    <a16:creationId xmlns:a16="http://schemas.microsoft.com/office/drawing/2014/main" id="{903E5069-63FB-4302-9479-8881D694109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70390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73" name="Line 84">
                <a:extLst>
                  <a:ext uri="{FF2B5EF4-FFF2-40B4-BE49-F238E27FC236}">
                    <a16:creationId xmlns:a16="http://schemas.microsoft.com/office/drawing/2014/main" id="{139CC5DA-BD48-489C-B464-563C241A3BA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84789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74" name="Line 85">
                <a:extLst>
                  <a:ext uri="{FF2B5EF4-FFF2-40B4-BE49-F238E27FC236}">
                    <a16:creationId xmlns:a16="http://schemas.microsoft.com/office/drawing/2014/main" id="{E4E7648E-3908-44E2-B647-6CC9C84F69A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99188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75" name="Line 86">
                <a:extLst>
                  <a:ext uri="{FF2B5EF4-FFF2-40B4-BE49-F238E27FC236}">
                    <a16:creationId xmlns:a16="http://schemas.microsoft.com/office/drawing/2014/main" id="{21DF561F-A1E0-42DB-AC79-430B878E1EE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13587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76" name="Line 87">
                <a:extLst>
                  <a:ext uri="{FF2B5EF4-FFF2-40B4-BE49-F238E27FC236}">
                    <a16:creationId xmlns:a16="http://schemas.microsoft.com/office/drawing/2014/main" id="{DF80195F-4DE8-4B2E-85C5-667685F28B0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27986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77" name="Line 88">
                <a:extLst>
                  <a:ext uri="{FF2B5EF4-FFF2-40B4-BE49-F238E27FC236}">
                    <a16:creationId xmlns:a16="http://schemas.microsoft.com/office/drawing/2014/main" id="{950156CB-EC38-4330-ACB4-07153029921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42385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78" name="Line 89">
                <a:extLst>
                  <a:ext uri="{FF2B5EF4-FFF2-40B4-BE49-F238E27FC236}">
                    <a16:creationId xmlns:a16="http://schemas.microsoft.com/office/drawing/2014/main" id="{23CF9568-C7E2-46DF-ACAE-A058B124809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56785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79" name="Line 90">
                <a:extLst>
                  <a:ext uri="{FF2B5EF4-FFF2-40B4-BE49-F238E27FC236}">
                    <a16:creationId xmlns:a16="http://schemas.microsoft.com/office/drawing/2014/main" id="{13166C5E-416D-469C-AA8A-B8D07B21957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711841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80" name="Line 91">
                <a:extLst>
                  <a:ext uri="{FF2B5EF4-FFF2-40B4-BE49-F238E27FC236}">
                    <a16:creationId xmlns:a16="http://schemas.microsoft.com/office/drawing/2014/main" id="{9DAE61BC-BEBA-48C7-BC41-8DE2F005912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5583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81" name="Line 92">
                <a:extLst>
                  <a:ext uri="{FF2B5EF4-FFF2-40B4-BE49-F238E27FC236}">
                    <a16:creationId xmlns:a16="http://schemas.microsoft.com/office/drawing/2014/main" id="{0D115BF0-C553-4D94-ADCF-978740C1478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99982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82" name="Line 93">
                <a:extLst>
                  <a:ext uri="{FF2B5EF4-FFF2-40B4-BE49-F238E27FC236}">
                    <a16:creationId xmlns:a16="http://schemas.microsoft.com/office/drawing/2014/main" id="{3CF81141-7FF1-4862-BF52-DBAB1E11CD6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14381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83" name="Line 94">
                <a:extLst>
                  <a:ext uri="{FF2B5EF4-FFF2-40B4-BE49-F238E27FC236}">
                    <a16:creationId xmlns:a16="http://schemas.microsoft.com/office/drawing/2014/main" id="{825A71A9-F3FF-4722-A5F3-BE4C67CB25D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28780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84" name="Line 95">
                <a:extLst>
                  <a:ext uri="{FF2B5EF4-FFF2-40B4-BE49-F238E27FC236}">
                    <a16:creationId xmlns:a16="http://schemas.microsoft.com/office/drawing/2014/main" id="{73D58FDC-2752-4C5C-903A-E83E7C0BDB7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43179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85" name="Line 96">
                <a:extLst>
                  <a:ext uri="{FF2B5EF4-FFF2-40B4-BE49-F238E27FC236}">
                    <a16:creationId xmlns:a16="http://schemas.microsoft.com/office/drawing/2014/main" id="{1D9077B5-BA29-48A1-9E99-E6BC1338C0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57578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86" name="Line 97">
                <a:extLst>
                  <a:ext uri="{FF2B5EF4-FFF2-40B4-BE49-F238E27FC236}">
                    <a16:creationId xmlns:a16="http://schemas.microsoft.com/office/drawing/2014/main" id="{04D00D3D-AD1E-46F3-BBC1-6D706FD2E63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71977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 dirty="0"/>
              </a:p>
            </p:txBody>
          </p:sp>
          <p:sp>
            <p:nvSpPr>
              <p:cNvPr id="187" name="Line 98">
                <a:extLst>
                  <a:ext uri="{FF2B5EF4-FFF2-40B4-BE49-F238E27FC236}">
                    <a16:creationId xmlns:a16="http://schemas.microsoft.com/office/drawing/2014/main" id="{8B8C72C2-09DA-4E85-A6CF-0D49F6F062A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86376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88" name="Line 99">
                <a:extLst>
                  <a:ext uri="{FF2B5EF4-FFF2-40B4-BE49-F238E27FC236}">
                    <a16:creationId xmlns:a16="http://schemas.microsoft.com/office/drawing/2014/main" id="{023FB8CA-9249-41B9-B79D-E7047A11CDE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36830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89" name="Line 100">
                <a:extLst>
                  <a:ext uri="{FF2B5EF4-FFF2-40B4-BE49-F238E27FC236}">
                    <a16:creationId xmlns:a16="http://schemas.microsoft.com/office/drawing/2014/main" id="{5E2EE7B6-A266-41AD-AF8B-85E680009A9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00776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90" name="Line 103">
                <a:extLst>
                  <a:ext uri="{FF2B5EF4-FFF2-40B4-BE49-F238E27FC236}">
                    <a16:creationId xmlns:a16="http://schemas.microsoft.com/office/drawing/2014/main" id="{9106F1FC-96C8-4F51-8C03-CC29366E653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688030" y="863222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91" name="Line 99">
                <a:extLst>
                  <a:ext uri="{FF2B5EF4-FFF2-40B4-BE49-F238E27FC236}">
                    <a16:creationId xmlns:a16="http://schemas.microsoft.com/office/drawing/2014/main" id="{0A31AAB5-D66C-48CA-B6DE-775F077AF4F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22430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92" name="Line 99">
                <a:extLst>
                  <a:ext uri="{FF2B5EF4-FFF2-40B4-BE49-F238E27FC236}">
                    <a16:creationId xmlns:a16="http://schemas.microsoft.com/office/drawing/2014/main" id="{F3BFD4DC-EBB1-4BA3-9B97-E79C17C2DB2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8031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93" name="Line 100">
                <a:extLst>
                  <a:ext uri="{FF2B5EF4-FFF2-40B4-BE49-F238E27FC236}">
                    <a16:creationId xmlns:a16="http://schemas.microsoft.com/office/drawing/2014/main" id="{C33333CF-1ABF-468B-BF92-F74F0290A88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15176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94" name="Line 99">
                <a:extLst>
                  <a:ext uri="{FF2B5EF4-FFF2-40B4-BE49-F238E27FC236}">
                    <a16:creationId xmlns:a16="http://schemas.microsoft.com/office/drawing/2014/main" id="{CBBA0E37-1032-4E8A-9FC3-A2763C41E44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0435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95" name="Line 99">
                <a:extLst>
                  <a:ext uri="{FF2B5EF4-FFF2-40B4-BE49-F238E27FC236}">
                    <a16:creationId xmlns:a16="http://schemas.microsoft.com/office/drawing/2014/main" id="{7913FFE3-4271-4AB8-AC51-28B477A79C7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6036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96" name="Line 99">
                <a:extLst>
                  <a:ext uri="{FF2B5EF4-FFF2-40B4-BE49-F238E27FC236}">
                    <a16:creationId xmlns:a16="http://schemas.microsoft.com/office/drawing/2014/main" id="{0B160B74-EA72-4E5F-9B88-FB26B1AB118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9233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97" name="Line 99">
                <a:extLst>
                  <a:ext uri="{FF2B5EF4-FFF2-40B4-BE49-F238E27FC236}">
                    <a16:creationId xmlns:a16="http://schemas.microsoft.com/office/drawing/2014/main" id="{267B3B24-A0FB-459F-8A45-2BA720ADF5B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4834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98" name="Line 99">
                <a:extLst>
                  <a:ext uri="{FF2B5EF4-FFF2-40B4-BE49-F238E27FC236}">
                    <a16:creationId xmlns:a16="http://schemas.microsoft.com/office/drawing/2014/main" id="{3A44C382-B68E-4435-8B76-841D87F9A5F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3632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99" name="Line 100">
                <a:extLst>
                  <a:ext uri="{FF2B5EF4-FFF2-40B4-BE49-F238E27FC236}">
                    <a16:creationId xmlns:a16="http://schemas.microsoft.com/office/drawing/2014/main" id="{12040A76-F4FC-45AE-AC38-6DAE9DCFF0E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29620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77224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9" r:id="rId8"/>
    <p:sldLayoutId id="2147483750" r:id="rId9"/>
    <p:sldLayoutId id="2147483751" r:id="rId10"/>
    <p:sldLayoutId id="2147483752" r:id="rId11"/>
    <p:sldLayoutId id="2147483753" r:id="rId12"/>
    <p:sldLayoutId id="2147483754" r:id="rId13"/>
    <p:sldLayoutId id="2147483755" r:id="rId14"/>
    <p:sldLayoutId id="2147483756" r:id="rId15"/>
    <p:sldLayoutId id="2147483757" r:id="rId16"/>
  </p:sldLayoutIdLst>
  <p:hf hdr="0" ftr="0" dt="0"/>
  <p:txStyles>
    <p:titleStyle>
      <a:lvl1pPr algn="l" defTabSz="914406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2" indent="-228602" algn="l" defTabSz="91440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4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8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10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13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17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19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23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25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3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6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9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12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15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18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21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24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367">
          <p15:clr>
            <a:srgbClr val="F26B43"/>
          </p15:clr>
        </p15:guide>
        <p15:guide id="2" orient="horz" pos="2630">
          <p15:clr>
            <a:srgbClr val="F26B43"/>
          </p15:clr>
        </p15:guide>
        <p15:guide id="3" orient="horz" pos="544">
          <p15:clr>
            <a:srgbClr val="F26B43"/>
          </p15:clr>
        </p15:guide>
        <p15:guide id="4" pos="238">
          <p15:clr>
            <a:srgbClr val="F26B43"/>
          </p15:clr>
        </p15:guide>
        <p15:guide id="5" pos="6497">
          <p15:clr>
            <a:srgbClr val="F26B43"/>
          </p15:clr>
        </p15:guide>
        <p15:guide id="6" orient="horz" pos="4536">
          <p15:clr>
            <a:srgbClr val="F26B43"/>
          </p15:clr>
        </p15:guide>
        <p15:guide id="7" orient="horz" pos="226">
          <p15:clr>
            <a:srgbClr val="F26B43"/>
          </p15:clr>
        </p15:guide>
        <p15:guide id="8" orient="horz" pos="7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 idx="4294967295"/>
          </p:nvPr>
        </p:nvSpPr>
        <p:spPr>
          <a:xfrm>
            <a:off x="190500" y="836712"/>
            <a:ext cx="9525000" cy="1727200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2400"/>
              </a:spcBef>
              <a:spcAft>
                <a:spcPts val="1200"/>
              </a:spcAft>
            </a:pPr>
            <a:r>
              <a:rPr lang="ja-JP" altLang="en-US" sz="3200" b="1" dirty="0"/>
              <a:t>令和</a:t>
            </a:r>
            <a:r>
              <a:rPr lang="en-US" altLang="ja-JP" sz="3200" b="1" dirty="0"/>
              <a:t>5</a:t>
            </a:r>
            <a:r>
              <a:rPr lang="ja-JP" altLang="en-US" sz="3200" b="1" dirty="0"/>
              <a:t>年度</a:t>
            </a:r>
            <a:br>
              <a:rPr lang="en-US" altLang="ja-JP" sz="3200" b="1" dirty="0"/>
            </a:br>
            <a:r>
              <a:rPr lang="ja-JP" altLang="en-US" sz="3200" b="1" dirty="0"/>
              <a:t>「誰もが気軽にスポーツに親しめる場づくり総合推進事業（民間スポーツ施設の公共的活用推進事業）」</a:t>
            </a:r>
          </a:p>
        </p:txBody>
      </p:sp>
      <p:sp>
        <p:nvSpPr>
          <p:cNvPr id="8" name="サブタイトル 4">
            <a:extLst>
              <a:ext uri="{FF2B5EF4-FFF2-40B4-BE49-F238E27FC236}">
                <a16:creationId xmlns:a16="http://schemas.microsoft.com/office/drawing/2014/main" id="{ED787401-37CF-6572-99E7-78F58E472ECB}"/>
              </a:ext>
            </a:extLst>
          </p:cNvPr>
          <p:cNvSpPr txBox="1">
            <a:spLocks/>
          </p:cNvSpPr>
          <p:nvPr/>
        </p:nvSpPr>
        <p:spPr>
          <a:xfrm>
            <a:off x="776536" y="4077072"/>
            <a:ext cx="8424936" cy="23762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b="0" i="0" kern="120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b="0" i="0" kern="120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b="0" i="0" kern="120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b="0" i="0" kern="120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b="0" i="0" kern="120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dirty="0"/>
              <a:t>皆様、以下の設定を行ってください。</a:t>
            </a:r>
            <a:endParaRPr lang="en-US" altLang="ja-JP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ja-JP" altLang="en-US" sz="2000" dirty="0">
                <a:cs typeface="ＭＳ Ｐゴシック" panose="020B0600070205080204" pitchFamily="50" charset="-128"/>
              </a:rPr>
              <a:t>表示される</a:t>
            </a:r>
            <a:r>
              <a:rPr lang="ja-JP" altLang="ja-JP" sz="2000" dirty="0">
                <a:effectLst/>
                <a:ea typeface="Meiryo UI" panose="020B0604030504040204" pitchFamily="50" charset="-128"/>
                <a:cs typeface="ＭＳ Ｐゴシック" panose="020B0600070205080204" pitchFamily="50" charset="-128"/>
              </a:rPr>
              <a:t>名前を「</a:t>
            </a:r>
            <a:r>
              <a:rPr lang="ja-JP" altLang="en-US" sz="2000" dirty="0">
                <a:effectLst/>
                <a:ea typeface="Meiryo UI" panose="020B0604030504040204" pitchFamily="50" charset="-128"/>
                <a:cs typeface="ＭＳ Ｐゴシック" panose="020B0600070205080204" pitchFamily="50" charset="-128"/>
              </a:rPr>
              <a:t>自治体・</a:t>
            </a:r>
            <a:r>
              <a:rPr lang="ja-JP" altLang="ja-JP" sz="2000" dirty="0">
                <a:effectLst/>
                <a:ea typeface="Meiryo UI" panose="020B0604030504040204" pitchFamily="50" charset="-128"/>
                <a:cs typeface="ＭＳ Ｐゴシック" panose="020B0600070205080204" pitchFamily="50" charset="-128"/>
              </a:rPr>
              <a:t>会社</a:t>
            </a:r>
            <a:r>
              <a:rPr lang="ja-JP" altLang="en-US" sz="2000" dirty="0">
                <a:effectLst/>
                <a:ea typeface="Meiryo UI" panose="020B0604030504040204" pitchFamily="50" charset="-128"/>
                <a:cs typeface="ＭＳ Ｐゴシック" panose="020B0600070205080204" pitchFamily="50" charset="-128"/>
              </a:rPr>
              <a:t>・団体</a:t>
            </a:r>
            <a:r>
              <a:rPr lang="ja-JP" altLang="ja-JP" sz="2000" dirty="0">
                <a:effectLst/>
                <a:ea typeface="Meiryo UI" panose="020B0604030504040204" pitchFamily="50" charset="-128"/>
                <a:cs typeface="ＭＳ Ｐゴシック" panose="020B0600070205080204" pitchFamily="50" charset="-128"/>
              </a:rPr>
              <a:t>名</a:t>
            </a:r>
            <a:r>
              <a:rPr lang="en-US" altLang="ja-JP" sz="2000" dirty="0">
                <a:effectLst/>
                <a:ea typeface="Meiryo UI" panose="020B0604030504040204" pitchFamily="50" charset="-128"/>
                <a:cs typeface="ＭＳ Ｐゴシック" panose="020B0600070205080204" pitchFamily="50" charset="-128"/>
              </a:rPr>
              <a:t>_</a:t>
            </a:r>
            <a:r>
              <a:rPr lang="ja-JP" altLang="ja-JP" sz="2000" dirty="0">
                <a:effectLst/>
                <a:ea typeface="Meiryo UI" panose="020B0604030504040204" pitchFamily="50" charset="-128"/>
                <a:cs typeface="ＭＳ Ｐゴシック" panose="020B0600070205080204" pitchFamily="50" charset="-128"/>
              </a:rPr>
              <a:t>氏名」（例：スポーツ庁</a:t>
            </a:r>
            <a:r>
              <a:rPr lang="en-US" altLang="ja-JP" sz="2000" dirty="0">
                <a:effectLst/>
                <a:ea typeface="Meiryo UI" panose="020B0604030504040204" pitchFamily="50" charset="-128"/>
                <a:cs typeface="ＭＳ Ｐゴシック" panose="020B0600070205080204" pitchFamily="50" charset="-128"/>
              </a:rPr>
              <a:t>_</a:t>
            </a:r>
            <a:r>
              <a:rPr lang="ja-JP" altLang="en-US" sz="2000" dirty="0">
                <a:effectLst/>
                <a:ea typeface="Meiryo UI" panose="020B0604030504040204" pitchFamily="50" charset="-128"/>
                <a:cs typeface="ＭＳ Ｐゴシック" panose="020B0600070205080204" pitchFamily="50" charset="-128"/>
              </a:rPr>
              <a:t>●●</a:t>
            </a:r>
            <a:r>
              <a:rPr lang="ja-JP" altLang="ja-JP" sz="2000" dirty="0">
                <a:effectLst/>
                <a:ea typeface="Meiryo UI" panose="020B0604030504040204" pitchFamily="50" charset="-128"/>
                <a:cs typeface="ＭＳ Ｐゴシック" panose="020B0600070205080204" pitchFamily="50" charset="-128"/>
              </a:rPr>
              <a:t>）</a:t>
            </a:r>
            <a:endParaRPr lang="en-US" altLang="ja-JP" sz="2000" dirty="0">
              <a:effectLst/>
              <a:ea typeface="Meiryo UI" panose="020B0604030504040204" pitchFamily="50" charset="-128"/>
              <a:cs typeface="ＭＳ Ｐゴシック" panose="020B0600070205080204" pitchFamily="50" charset="-128"/>
            </a:endParaRPr>
          </a:p>
          <a:p>
            <a:pPr algn="l"/>
            <a:r>
              <a:rPr lang="ja-JP" altLang="en-US" sz="1400" dirty="0"/>
              <a:t>　　　　①画面下部のメニューから「参加者」をクリック</a:t>
            </a:r>
            <a:endParaRPr lang="en-US" altLang="ja-JP" sz="1400" dirty="0"/>
          </a:p>
          <a:p>
            <a:pPr algn="l"/>
            <a:r>
              <a:rPr lang="ja-JP" altLang="en-US" sz="1400" dirty="0"/>
              <a:t>　　　　②自分の名前にカーソルを合わせ、「詳細」をクリック</a:t>
            </a:r>
            <a:endParaRPr lang="en-US" altLang="ja-JP" sz="1400" dirty="0"/>
          </a:p>
          <a:p>
            <a:pPr algn="l"/>
            <a:r>
              <a:rPr lang="ja-JP" altLang="en-US" sz="1400" dirty="0"/>
              <a:t>　　　　③「名前の変更」をクリック</a:t>
            </a:r>
            <a:endParaRPr lang="en-US" altLang="ja-JP" sz="1400" dirty="0"/>
          </a:p>
          <a:p>
            <a:pPr algn="l"/>
            <a:r>
              <a:rPr lang="ja-JP" altLang="en-US" sz="1400" dirty="0"/>
              <a:t>　　　　④表示させる名前を入力し、「</a:t>
            </a:r>
            <a:r>
              <a:rPr lang="en-US" altLang="ja-JP" sz="1400" dirty="0"/>
              <a:t>OK</a:t>
            </a:r>
            <a:r>
              <a:rPr lang="ja-JP" altLang="en-US" sz="1400" dirty="0"/>
              <a:t>」をクリック</a:t>
            </a:r>
            <a:endParaRPr lang="en-US" altLang="ja-JP" sz="14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7DA3F9A-9508-EDBF-37B8-EAE85CF25F24}"/>
              </a:ext>
            </a:extLst>
          </p:cNvPr>
          <p:cNvSpPr txBox="1"/>
          <p:nvPr/>
        </p:nvSpPr>
        <p:spPr>
          <a:xfrm>
            <a:off x="1950165" y="2924944"/>
            <a:ext cx="600566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2400" b="1" dirty="0">
                <a:solidFill>
                  <a:schemeClr val="accent6"/>
                </a:solidFill>
              </a:rPr>
              <a:t>１０：００から説明会を開始いたします。</a:t>
            </a:r>
            <a:endParaRPr lang="en-US" altLang="ja-JP" sz="2400" b="1" dirty="0">
              <a:solidFill>
                <a:schemeClr val="accent6"/>
              </a:solidFill>
            </a:endParaRPr>
          </a:p>
          <a:p>
            <a:pPr algn="ctr"/>
            <a:r>
              <a:rPr lang="ja-JP" altLang="en-US" sz="2400" b="1" dirty="0">
                <a:solidFill>
                  <a:schemeClr val="accent6"/>
                </a:solidFill>
              </a:rPr>
              <a:t>時間まで、お待ちください。</a:t>
            </a:r>
            <a:endParaRPr lang="en-US" altLang="ja-JP" sz="2400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730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190500" y="1988840"/>
            <a:ext cx="9525000" cy="172819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2400"/>
              </a:spcBef>
              <a:spcAft>
                <a:spcPts val="1200"/>
              </a:spcAft>
            </a:pPr>
            <a:r>
              <a:rPr lang="ja-JP" altLang="en-US" sz="3200" dirty="0"/>
              <a:t>令和</a:t>
            </a:r>
            <a:r>
              <a:rPr lang="en-US" altLang="ja-JP" sz="3200" dirty="0"/>
              <a:t>5</a:t>
            </a:r>
            <a:r>
              <a:rPr lang="ja-JP" altLang="en-US" sz="3200" dirty="0"/>
              <a:t>年度</a:t>
            </a:r>
            <a:br>
              <a:rPr lang="en-US" altLang="ja-JP" sz="3200" dirty="0"/>
            </a:br>
            <a:r>
              <a:rPr lang="ja-JP" altLang="en-US" sz="3200" dirty="0"/>
              <a:t>「誰もが気軽にスポーツに親しめる場づくり総合推進事業（民間スポーツ施設の公共的活用推進事業）」</a:t>
            </a: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xfrm>
            <a:off x="1238250" y="5913487"/>
            <a:ext cx="7429500" cy="647650"/>
          </a:xfrm>
        </p:spPr>
        <p:txBody>
          <a:bodyPr/>
          <a:lstStyle/>
          <a:p>
            <a:r>
              <a:rPr kumimoji="1" lang="ja-JP" altLang="en-US" b="1" dirty="0"/>
              <a:t>スポーツ庁　参事官（地域振興担当）</a:t>
            </a:r>
            <a:endParaRPr lang="en-US" altLang="ja-JP" b="1" dirty="0"/>
          </a:p>
        </p:txBody>
      </p:sp>
      <p:sp>
        <p:nvSpPr>
          <p:cNvPr id="2" name="サブタイトル 4">
            <a:extLst>
              <a:ext uri="{FF2B5EF4-FFF2-40B4-BE49-F238E27FC236}">
                <a16:creationId xmlns:a16="http://schemas.microsoft.com/office/drawing/2014/main" id="{C60B8EF2-7654-3566-ADEC-48B7B3ABD46D}"/>
              </a:ext>
            </a:extLst>
          </p:cNvPr>
          <p:cNvSpPr txBox="1">
            <a:spLocks/>
          </p:cNvSpPr>
          <p:nvPr/>
        </p:nvSpPr>
        <p:spPr>
          <a:xfrm>
            <a:off x="1238250" y="5229200"/>
            <a:ext cx="7429500" cy="6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b="0" i="0" kern="120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b="0" i="0" kern="120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b="0" i="0" kern="120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b="0" i="0" kern="120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b="0" i="0" kern="120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令和５年３月２０日</a:t>
            </a:r>
            <a:endParaRPr lang="en-US" altLang="ja-JP" dirty="0"/>
          </a:p>
        </p:txBody>
      </p:sp>
      <p:sp>
        <p:nvSpPr>
          <p:cNvPr id="6" name="サブタイトル 4">
            <a:extLst>
              <a:ext uri="{FF2B5EF4-FFF2-40B4-BE49-F238E27FC236}">
                <a16:creationId xmlns:a16="http://schemas.microsoft.com/office/drawing/2014/main" id="{2196FBDE-E909-3EEB-FA2F-52EE30660244}"/>
              </a:ext>
            </a:extLst>
          </p:cNvPr>
          <p:cNvSpPr txBox="1">
            <a:spLocks/>
          </p:cNvSpPr>
          <p:nvPr/>
        </p:nvSpPr>
        <p:spPr>
          <a:xfrm>
            <a:off x="3455665" y="4149291"/>
            <a:ext cx="2994670" cy="6476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b="0" i="0" kern="120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b="0" i="0" kern="120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b="0" i="0" kern="120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b="0" i="0" kern="120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b="0" i="0" kern="120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説明会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410623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3">
            <a:extLst>
              <a:ext uri="{FF2B5EF4-FFF2-40B4-BE49-F238E27FC236}">
                <a16:creationId xmlns:a16="http://schemas.microsoft.com/office/drawing/2014/main" id="{643EE575-8C1D-80D0-98E7-312879563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2827" y="1154895"/>
            <a:ext cx="6024669" cy="834112"/>
          </a:xfrm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ja-JP" altLang="en-US" sz="2800" dirty="0"/>
              <a:t>公募内容の説明</a:t>
            </a:r>
          </a:p>
        </p:txBody>
      </p:sp>
      <p:sp>
        <p:nvSpPr>
          <p:cNvPr id="6" name="コンテンツ プレースホルダー 4">
            <a:extLst>
              <a:ext uri="{FF2B5EF4-FFF2-40B4-BE49-F238E27FC236}">
                <a16:creationId xmlns:a16="http://schemas.microsoft.com/office/drawing/2014/main" id="{F400AC12-E34B-3FC6-FC93-C1A8273E544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012185" y="1154895"/>
            <a:ext cx="1380643" cy="834112"/>
          </a:xfrm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ja-JP" altLang="en-US" sz="5400" dirty="0"/>
              <a:t>１</a:t>
            </a:r>
            <a:endParaRPr lang="en-US" altLang="ja-JP" sz="5400" dirty="0"/>
          </a:p>
        </p:txBody>
      </p:sp>
      <p:sp>
        <p:nvSpPr>
          <p:cNvPr id="9" name="タイトル 3">
            <a:extLst>
              <a:ext uri="{FF2B5EF4-FFF2-40B4-BE49-F238E27FC236}">
                <a16:creationId xmlns:a16="http://schemas.microsoft.com/office/drawing/2014/main" id="{3CD67145-739E-47EC-1A61-25558E5E7F6A}"/>
              </a:ext>
            </a:extLst>
          </p:cNvPr>
          <p:cNvSpPr txBox="1">
            <a:spLocks/>
          </p:cNvSpPr>
          <p:nvPr/>
        </p:nvSpPr>
        <p:spPr>
          <a:xfrm>
            <a:off x="3392827" y="4365104"/>
            <a:ext cx="6024669" cy="83411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accent6">
                <a:lumMod val="75000"/>
              </a:schemeClr>
            </a:solidFill>
            <a:prstDash val="solid"/>
            <a:miter lim="800000"/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lang="en-US" sz="2954" b="0" i="0" kern="1200" baseline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/>
              <a:t>質疑応答</a:t>
            </a:r>
          </a:p>
        </p:txBody>
      </p:sp>
      <p:sp>
        <p:nvSpPr>
          <p:cNvPr id="10" name="コンテンツ プレースホルダー 4">
            <a:extLst>
              <a:ext uri="{FF2B5EF4-FFF2-40B4-BE49-F238E27FC236}">
                <a16:creationId xmlns:a16="http://schemas.microsoft.com/office/drawing/2014/main" id="{2EBA83EB-A9E2-2176-9955-3D02831E09EB}"/>
              </a:ext>
            </a:extLst>
          </p:cNvPr>
          <p:cNvSpPr txBox="1">
            <a:spLocks/>
          </p:cNvSpPr>
          <p:nvPr/>
        </p:nvSpPr>
        <p:spPr>
          <a:xfrm>
            <a:off x="2012185" y="4365104"/>
            <a:ext cx="1380643" cy="83411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9050">
            <a:solidFill>
              <a:schemeClr val="accent6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7385" b="1" i="0" kern="1200" baseline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b="0" i="0" kern="120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b="0" i="0" kern="120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b="0" i="0" kern="120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b="0" i="0" kern="120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dirty="0"/>
              <a:t>２</a:t>
            </a:r>
            <a:endParaRPr lang="en-US" altLang="ja-JP" sz="54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2DE6938-FBC7-9185-F237-348D2E6B5C8B}"/>
              </a:ext>
            </a:extLst>
          </p:cNvPr>
          <p:cNvSpPr txBox="1"/>
          <p:nvPr/>
        </p:nvSpPr>
        <p:spPr>
          <a:xfrm>
            <a:off x="2360712" y="2374825"/>
            <a:ext cx="70567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61993"/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①事業の内容</a:t>
            </a:r>
            <a:endParaRPr kumimoji="1"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861993"/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②事業の流れ（イメージ）</a:t>
            </a:r>
            <a:endParaRPr kumimoji="1"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861993"/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③企画提案書の留意点・審査基準</a:t>
            </a:r>
            <a:endParaRPr kumimoji="1"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260109E-0442-CBAA-45C1-C4B62C94068C}"/>
              </a:ext>
            </a:extLst>
          </p:cNvPr>
          <p:cNvSpPr txBox="1"/>
          <p:nvPr/>
        </p:nvSpPr>
        <p:spPr>
          <a:xfrm>
            <a:off x="2012185" y="595503"/>
            <a:ext cx="74053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61993"/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＜本日の流れ＞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4947E06-C5CA-09CC-3086-F283DD6F4550}"/>
              </a:ext>
            </a:extLst>
          </p:cNvPr>
          <p:cNvSpPr txBox="1"/>
          <p:nvPr/>
        </p:nvSpPr>
        <p:spPr>
          <a:xfrm>
            <a:off x="2360712" y="5674252"/>
            <a:ext cx="6912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61993"/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挙手ボタンより、手を挙げて質問してください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493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867E596A-28A2-F243-B70A-D7FB993B294C}"/>
              </a:ext>
            </a:extLst>
          </p:cNvPr>
          <p:cNvSpPr/>
          <p:nvPr/>
        </p:nvSpPr>
        <p:spPr>
          <a:xfrm>
            <a:off x="4545651" y="3284984"/>
            <a:ext cx="4871844" cy="195840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177800" indent="-177800" algn="just"/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" name="Picture 2" descr="テニスコートイラストイラスト／無料イラストなら「イラストAC」">
            <a:extLst>
              <a:ext uri="{FF2B5EF4-FFF2-40B4-BE49-F238E27FC236}">
                <a16:creationId xmlns:a16="http://schemas.microsoft.com/office/drawing/2014/main" id="{D9C67395-F709-E89B-E871-379CB596F9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210" y="3557401"/>
            <a:ext cx="1124779" cy="788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BC00E74-085D-7E74-4092-B7D11A018A14}"/>
              </a:ext>
            </a:extLst>
          </p:cNvPr>
          <p:cNvSpPr/>
          <p:nvPr/>
        </p:nvSpPr>
        <p:spPr>
          <a:xfrm>
            <a:off x="488504" y="935723"/>
            <a:ext cx="8928992" cy="969277"/>
          </a:xfrm>
          <a:prstGeom prst="rect">
            <a:avLst/>
          </a:prstGeom>
          <a:solidFill>
            <a:schemeClr val="bg1"/>
          </a:solidFill>
          <a:ln>
            <a:solidFill>
              <a:srgbClr val="EF7F2D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7171A65A-B420-E2CC-A802-E6851B2E6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①民間スポーツ施設の公共的活用推進事業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42D5EFB-C1CC-319F-F3BA-F3F58CD73E72}"/>
              </a:ext>
            </a:extLst>
          </p:cNvPr>
          <p:cNvSpPr/>
          <p:nvPr/>
        </p:nvSpPr>
        <p:spPr>
          <a:xfrm>
            <a:off x="556955" y="955456"/>
            <a:ext cx="8860541" cy="93838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第３期スポーツ基本計画　⑩スポーツ推進のためのハード、ソフト、人材</a:t>
            </a:r>
            <a:endParaRPr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（「質」的充実）</a:t>
            </a:r>
          </a:p>
          <a:p>
            <a:pPr marL="355600" indent="-177800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イ　国は、</a:t>
            </a:r>
            <a:r>
              <a:rPr lang="ja-JP" altLang="en-US" sz="1400" b="1" u="sng" dirty="0">
                <a:solidFill>
                  <a:srgbClr val="EF7F2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民間スポーツ施設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や大学スポーツ施設を含め、地域に存在する多様なスポーツ施設の有効活用を推進する。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382965A-E0C5-49A3-D6DE-24917850DFBE}"/>
              </a:ext>
            </a:extLst>
          </p:cNvPr>
          <p:cNvSpPr/>
          <p:nvPr/>
        </p:nvSpPr>
        <p:spPr>
          <a:xfrm>
            <a:off x="488504" y="2142934"/>
            <a:ext cx="8928992" cy="38966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民間スポーツ施設（町道場など個人所有の施設を含む）など、</a:t>
            </a:r>
            <a:r>
              <a:rPr kumimoji="1" lang="ja-JP" altLang="en-US" b="1" u="sng" dirty="0">
                <a:solidFill>
                  <a:srgbClr val="EF7F2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地域のスポーツ資源を最大限活用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していくことが求められる。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5191ACE-F944-A5D8-C5AC-987A4AA687D8}"/>
              </a:ext>
            </a:extLst>
          </p:cNvPr>
          <p:cNvSpPr/>
          <p:nvPr/>
        </p:nvSpPr>
        <p:spPr>
          <a:xfrm>
            <a:off x="488504" y="3284984"/>
            <a:ext cx="864096" cy="19483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＜現状＞</a:t>
            </a:r>
          </a:p>
        </p:txBody>
      </p: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D40FF6EC-EBBB-73D4-CDC7-4FC06DE11391}"/>
              </a:ext>
            </a:extLst>
          </p:cNvPr>
          <p:cNvGrpSpPr/>
          <p:nvPr/>
        </p:nvGrpSpPr>
        <p:grpSpPr>
          <a:xfrm>
            <a:off x="706072" y="4454023"/>
            <a:ext cx="2492561" cy="886781"/>
            <a:chOff x="325071" y="4233377"/>
            <a:chExt cx="2492561" cy="886781"/>
          </a:xfrm>
        </p:grpSpPr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86BC3046-3C6A-010D-E436-AB77CD37CF97}"/>
                </a:ext>
              </a:extLst>
            </p:cNvPr>
            <p:cNvSpPr/>
            <p:nvPr/>
          </p:nvSpPr>
          <p:spPr>
            <a:xfrm>
              <a:off x="1278971" y="4453103"/>
              <a:ext cx="962597" cy="389668"/>
            </a:xfrm>
            <a:prstGeom prst="rect">
              <a:avLst/>
            </a:prstGeom>
            <a:solidFill>
              <a:schemeClr val="tx2"/>
            </a:solidFill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50" b="1" dirty="0">
                  <a:solidFill>
                    <a:schemeClr val="bg1"/>
                  </a:solidFill>
                </a:rPr>
                <a:t>社員利用</a:t>
              </a:r>
              <a:endParaRPr lang="en-US" altLang="ja-JP" sz="1050" b="1" dirty="0">
                <a:solidFill>
                  <a:schemeClr val="bg1"/>
                </a:solidFill>
              </a:endParaRPr>
            </a:p>
            <a:p>
              <a:pPr algn="ctr"/>
              <a:r>
                <a:rPr kumimoji="1" lang="ja-JP" altLang="en-US" sz="1050" b="1" dirty="0">
                  <a:solidFill>
                    <a:schemeClr val="bg1"/>
                  </a:solidFill>
                </a:rPr>
                <a:t>稽古利用</a:t>
              </a:r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927236EE-90E8-3E66-0F26-6D065B5197E3}"/>
                </a:ext>
              </a:extLst>
            </p:cNvPr>
            <p:cNvSpPr/>
            <p:nvPr/>
          </p:nvSpPr>
          <p:spPr>
            <a:xfrm>
              <a:off x="441368" y="4453103"/>
              <a:ext cx="837603" cy="38966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accent2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64A29299-2C02-44FD-BB60-8E764B4CB02D}"/>
                </a:ext>
              </a:extLst>
            </p:cNvPr>
            <p:cNvSpPr/>
            <p:nvPr/>
          </p:nvSpPr>
          <p:spPr>
            <a:xfrm>
              <a:off x="2234099" y="4453103"/>
              <a:ext cx="439517" cy="38966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accent2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EB235CF9-12F6-C6D3-0846-48D3C284903E}"/>
                </a:ext>
              </a:extLst>
            </p:cNvPr>
            <p:cNvSpPr/>
            <p:nvPr/>
          </p:nvSpPr>
          <p:spPr>
            <a:xfrm>
              <a:off x="466353" y="4925324"/>
              <a:ext cx="2207263" cy="194834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（空き時間）</a:t>
              </a:r>
            </a:p>
          </p:txBody>
        </p:sp>
        <p:sp>
          <p:nvSpPr>
            <p:cNvPr id="17" name="フリーフォーム: 図形 16">
              <a:extLst>
                <a:ext uri="{FF2B5EF4-FFF2-40B4-BE49-F238E27FC236}">
                  <a16:creationId xmlns:a16="http://schemas.microsoft.com/office/drawing/2014/main" id="{AEBE629F-8030-1FD7-DE0A-0DF54393E4D9}"/>
                </a:ext>
              </a:extLst>
            </p:cNvPr>
            <p:cNvSpPr/>
            <p:nvPr/>
          </p:nvSpPr>
          <p:spPr>
            <a:xfrm>
              <a:off x="873416" y="4633073"/>
              <a:ext cx="268932" cy="389668"/>
            </a:xfrm>
            <a:custGeom>
              <a:avLst/>
              <a:gdLst>
                <a:gd name="connsiteX0" fmla="*/ 342900 w 342900"/>
                <a:gd name="connsiteY0" fmla="*/ 541020 h 541020"/>
                <a:gd name="connsiteX1" fmla="*/ 0 w 342900"/>
                <a:gd name="connsiteY1" fmla="*/ 541020 h 541020"/>
                <a:gd name="connsiteX2" fmla="*/ 0 w 342900"/>
                <a:gd name="connsiteY2" fmla="*/ 0 h 541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42900" h="541020">
                  <a:moveTo>
                    <a:pt x="342900" y="541020"/>
                  </a:moveTo>
                  <a:lnTo>
                    <a:pt x="0" y="541020"/>
                  </a:lnTo>
                  <a:lnTo>
                    <a:pt x="0" y="0"/>
                  </a:lnTo>
                </a:path>
              </a:pathLst>
            </a:custGeom>
            <a:ln w="19050">
              <a:tailEnd type="oval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フリーフォーム: 図形 18">
              <a:extLst>
                <a:ext uri="{FF2B5EF4-FFF2-40B4-BE49-F238E27FC236}">
                  <a16:creationId xmlns:a16="http://schemas.microsoft.com/office/drawing/2014/main" id="{BA346215-3896-D99F-DDEA-C6E24FFF379E}"/>
                </a:ext>
              </a:extLst>
            </p:cNvPr>
            <p:cNvSpPr/>
            <p:nvPr/>
          </p:nvSpPr>
          <p:spPr>
            <a:xfrm flipH="1">
              <a:off x="1979950" y="4633073"/>
              <a:ext cx="477640" cy="389668"/>
            </a:xfrm>
            <a:custGeom>
              <a:avLst/>
              <a:gdLst>
                <a:gd name="connsiteX0" fmla="*/ 342900 w 342900"/>
                <a:gd name="connsiteY0" fmla="*/ 541020 h 541020"/>
                <a:gd name="connsiteX1" fmla="*/ 0 w 342900"/>
                <a:gd name="connsiteY1" fmla="*/ 541020 h 541020"/>
                <a:gd name="connsiteX2" fmla="*/ 0 w 342900"/>
                <a:gd name="connsiteY2" fmla="*/ 0 h 541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42900" h="541020">
                  <a:moveTo>
                    <a:pt x="342900" y="541020"/>
                  </a:moveTo>
                  <a:lnTo>
                    <a:pt x="0" y="541020"/>
                  </a:lnTo>
                  <a:lnTo>
                    <a:pt x="0" y="0"/>
                  </a:lnTo>
                </a:path>
              </a:pathLst>
            </a:custGeom>
            <a:ln w="19050">
              <a:tailEnd type="oval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4BC12544-7C8D-36FC-6D99-79187B3CF2F9}"/>
                </a:ext>
              </a:extLst>
            </p:cNvPr>
            <p:cNvSpPr/>
            <p:nvPr/>
          </p:nvSpPr>
          <p:spPr>
            <a:xfrm>
              <a:off x="325071" y="4233377"/>
              <a:ext cx="559843" cy="194834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kumimoji="1" lang="en-US" altLang="ja-JP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0</a:t>
              </a:r>
              <a:r>
                <a:rPr kumimoji="1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時</a:t>
              </a:r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4164C9AA-FE79-9830-4FA9-3B2268F25297}"/>
                </a:ext>
              </a:extLst>
            </p:cNvPr>
            <p:cNvSpPr/>
            <p:nvPr/>
          </p:nvSpPr>
          <p:spPr>
            <a:xfrm>
              <a:off x="2257789" y="4233377"/>
              <a:ext cx="559843" cy="194834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r"/>
              <a:r>
                <a:rPr kumimoji="1" lang="en-US" altLang="ja-JP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24</a:t>
              </a:r>
              <a:r>
                <a:rPr kumimoji="1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時</a:t>
              </a:r>
            </a:p>
          </p:txBody>
        </p:sp>
      </p:grpSp>
      <p:sp>
        <p:nvSpPr>
          <p:cNvPr id="18" name="矢印: 右 17">
            <a:extLst>
              <a:ext uri="{FF2B5EF4-FFF2-40B4-BE49-F238E27FC236}">
                <a16:creationId xmlns:a16="http://schemas.microsoft.com/office/drawing/2014/main" id="{E4BE6140-D9AF-7A49-11CE-77E8CC5BDD16}"/>
              </a:ext>
            </a:extLst>
          </p:cNvPr>
          <p:cNvSpPr/>
          <p:nvPr/>
        </p:nvSpPr>
        <p:spPr>
          <a:xfrm>
            <a:off x="3330569" y="3916867"/>
            <a:ext cx="1089112" cy="657734"/>
          </a:xfrm>
          <a:prstGeom prst="rightArrow">
            <a:avLst>
              <a:gd name="adj1" fmla="val 50000"/>
              <a:gd name="adj2" fmla="val 35556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chemeClr val="bg1"/>
              </a:solidFill>
            </a:endParaRPr>
          </a:p>
        </p:txBody>
      </p:sp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5EF2A9FE-D630-29DE-525C-5061DA4C13F9}"/>
              </a:ext>
            </a:extLst>
          </p:cNvPr>
          <p:cNvSpPr/>
          <p:nvPr/>
        </p:nvSpPr>
        <p:spPr>
          <a:xfrm>
            <a:off x="3490719" y="3315964"/>
            <a:ext cx="576912" cy="1864899"/>
          </a:xfrm>
          <a:prstGeom prst="roundRect">
            <a:avLst>
              <a:gd name="adj" fmla="val 46364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既存ストックの</a:t>
            </a:r>
            <a:endParaRPr kumimoji="1"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フル活用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9AAF82BD-0714-D714-0D0A-8C6AC2BB3EA0}"/>
              </a:ext>
            </a:extLst>
          </p:cNvPr>
          <p:cNvSpPr/>
          <p:nvPr/>
        </p:nvSpPr>
        <p:spPr>
          <a:xfrm>
            <a:off x="5746607" y="1640908"/>
            <a:ext cx="363512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76325" indent="-1076325" algn="r" defTabSz="914400" fontAlgn="base" hangingPunct="0">
              <a:spcAft>
                <a:spcPts val="300"/>
              </a:spcAft>
              <a:tabLst>
                <a:tab pos="85725" algn="l"/>
              </a:tabLst>
              <a:defRPr/>
            </a:pPr>
            <a:r>
              <a:rPr kumimoji="1" lang="en-US" altLang="ja-JP" sz="1000" dirty="0">
                <a:solidFill>
                  <a:prstClr val="black"/>
                </a:solidFill>
                <a:latin typeface="Meiryo UI"/>
                <a:ea typeface="Meiryo UI"/>
              </a:rPr>
              <a:t>※</a:t>
            </a:r>
            <a:r>
              <a:rPr kumimoji="1" lang="ja-JP" altLang="en-US" sz="1000" dirty="0">
                <a:solidFill>
                  <a:prstClr val="black"/>
                </a:solidFill>
                <a:latin typeface="Meiryo UI"/>
                <a:ea typeface="Meiryo UI"/>
              </a:rPr>
              <a:t>個人所有の町道場や球技場、企業所有の福利厚生施設を想定</a:t>
            </a:r>
            <a:endParaRPr kumimoji="1" lang="en-US" altLang="ja-JP" sz="1000" dirty="0">
              <a:solidFill>
                <a:prstClr val="black"/>
              </a:solidFill>
              <a:latin typeface="Meiryo UI"/>
              <a:ea typeface="Meiryo UI"/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F9A28F64-35C3-68EF-8D99-747D82F53432}"/>
              </a:ext>
            </a:extLst>
          </p:cNvPr>
          <p:cNvSpPr/>
          <p:nvPr/>
        </p:nvSpPr>
        <p:spPr>
          <a:xfrm>
            <a:off x="488504" y="1974560"/>
            <a:ext cx="8928992" cy="23541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◎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地域のスポーツ環境を確保・充実していくために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…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" name="Picture 2" descr="道場の建物のイラスト | かわいいフリー素材集 いらすとや">
            <a:extLst>
              <a:ext uri="{FF2B5EF4-FFF2-40B4-BE49-F238E27FC236}">
                <a16:creationId xmlns:a16="http://schemas.microsoft.com/office/drawing/2014/main" id="{2FA453D5-741C-54ED-8CB3-04496DBAB1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3138" y="3444857"/>
            <a:ext cx="1124780" cy="964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BFFD499-5E16-C86D-C088-A60CC0FA3D71}"/>
              </a:ext>
            </a:extLst>
          </p:cNvPr>
          <p:cNvSpPr/>
          <p:nvPr/>
        </p:nvSpPr>
        <p:spPr>
          <a:xfrm>
            <a:off x="488504" y="2708749"/>
            <a:ext cx="2915161" cy="31040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本事業における民間スポーツ施設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D36D6237-DD07-22E9-99C7-A4435CEF2156}"/>
              </a:ext>
            </a:extLst>
          </p:cNvPr>
          <p:cNvSpPr/>
          <p:nvPr/>
        </p:nvSpPr>
        <p:spPr>
          <a:xfrm>
            <a:off x="3514359" y="2589477"/>
            <a:ext cx="4464496" cy="54799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1400" b="0" i="0" dirty="0">
                <a:solidFill>
                  <a:srgbClr val="222222"/>
                </a:solidFill>
                <a:effectLst/>
                <a:latin typeface="ヒラギノ角ゴ Pro W3"/>
              </a:rPr>
              <a:t>1</a:t>
            </a:r>
            <a:r>
              <a:rPr lang="ja-JP" altLang="en-US" sz="1400" b="0" i="0" dirty="0">
                <a:solidFill>
                  <a:srgbClr val="222222"/>
                </a:solidFill>
                <a:effectLst/>
                <a:latin typeface="ヒラギノ角ゴ Pro W3"/>
              </a:rPr>
              <a:t>）個人所有の町道場や球技場</a:t>
            </a:r>
            <a:r>
              <a:rPr lang="ja-JP" altLang="en-US" sz="1100" b="0" i="0" dirty="0">
                <a:solidFill>
                  <a:srgbClr val="222222"/>
                </a:solidFill>
                <a:effectLst/>
                <a:latin typeface="ヒラギノ角ゴ Pro W3"/>
              </a:rPr>
              <a:t>（以下、「町道場等」という）</a:t>
            </a:r>
            <a:br>
              <a:rPr lang="ja-JP" altLang="en-US" sz="1400" dirty="0"/>
            </a:br>
            <a:r>
              <a:rPr lang="en-US" altLang="ja-JP" sz="1400" b="0" i="0" dirty="0">
                <a:solidFill>
                  <a:srgbClr val="222222"/>
                </a:solidFill>
                <a:effectLst/>
                <a:latin typeface="ヒラギノ角ゴ Pro W3"/>
              </a:rPr>
              <a:t>2</a:t>
            </a:r>
            <a:r>
              <a:rPr lang="ja-JP" altLang="en-US" sz="1400" b="0" i="0" dirty="0">
                <a:solidFill>
                  <a:srgbClr val="222222"/>
                </a:solidFill>
                <a:effectLst/>
                <a:latin typeface="ヒラギノ角ゴ Pro W3"/>
              </a:rPr>
              <a:t>）企業所有の福利厚生施設</a:t>
            </a:r>
            <a:r>
              <a:rPr lang="ja-JP" altLang="en-US" sz="1100" b="0" i="0" dirty="0">
                <a:solidFill>
                  <a:srgbClr val="222222"/>
                </a:solidFill>
                <a:effectLst/>
                <a:latin typeface="ヒラギノ角ゴ Pro W3"/>
              </a:rPr>
              <a:t>（以下「職場スポーツ施設」という）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C6A9D7B1-4066-03F5-532B-4409E83DD1AA}"/>
              </a:ext>
            </a:extLst>
          </p:cNvPr>
          <p:cNvSpPr/>
          <p:nvPr/>
        </p:nvSpPr>
        <p:spPr>
          <a:xfrm>
            <a:off x="4545651" y="3284984"/>
            <a:ext cx="4871845" cy="3104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公共的活用</a:t>
            </a:r>
            <a:endParaRPr kumimoji="1" lang="ja-JP" altLang="en-US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BFFB0902-044B-3A0A-B091-EBDD71242828}"/>
              </a:ext>
            </a:extLst>
          </p:cNvPr>
          <p:cNvSpPr/>
          <p:nvPr/>
        </p:nvSpPr>
        <p:spPr>
          <a:xfrm>
            <a:off x="4548312" y="3653108"/>
            <a:ext cx="4833415" cy="46733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b="1" i="0" dirty="0">
                <a:solidFill>
                  <a:schemeClr val="tx1"/>
                </a:solidFill>
                <a:effectLst/>
                <a:latin typeface="ヒラギノ角ゴ Pro W3"/>
              </a:rPr>
              <a:t>地域課題</a:t>
            </a:r>
            <a:r>
              <a:rPr lang="en-US" altLang="ja-JP" b="1" i="0" baseline="30000" dirty="0">
                <a:solidFill>
                  <a:schemeClr val="tx1"/>
                </a:solidFill>
                <a:effectLst/>
                <a:latin typeface="ヒラギノ角ゴ Pro W3"/>
              </a:rPr>
              <a:t>※</a:t>
            </a:r>
            <a:r>
              <a:rPr lang="ja-JP" altLang="en-US" b="1" i="0" dirty="0">
                <a:solidFill>
                  <a:schemeClr val="tx1"/>
                </a:solidFill>
                <a:effectLst/>
                <a:latin typeface="ヒラギノ角ゴ Pro W3"/>
              </a:rPr>
              <a:t>の解決やまちづくりへの波及</a:t>
            </a:r>
            <a:endParaRPr kumimoji="1" lang="ja-JP" altLang="en-US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60C561B4-FB5D-0117-44BB-790FF2CA5B9B}"/>
              </a:ext>
            </a:extLst>
          </p:cNvPr>
          <p:cNvSpPr/>
          <p:nvPr/>
        </p:nvSpPr>
        <p:spPr>
          <a:xfrm>
            <a:off x="4816914" y="4127857"/>
            <a:ext cx="4296209" cy="10181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177800" indent="-177800" algn="just"/>
            <a:r>
              <a:rPr lang="en-US" altLang="ja-JP" sz="1400" i="0" dirty="0">
                <a:solidFill>
                  <a:schemeClr val="tx1"/>
                </a:solidFill>
                <a:effectLst/>
                <a:latin typeface="ヒラギノ角ゴ Pro W3"/>
              </a:rPr>
              <a:t>※</a:t>
            </a:r>
            <a:r>
              <a:rPr lang="ja-JP" altLang="en-US" sz="1400" i="0" dirty="0">
                <a:solidFill>
                  <a:schemeClr val="tx1"/>
                </a:solidFill>
                <a:effectLst/>
                <a:latin typeface="ヒラギノ角ゴ Pro W3"/>
              </a:rPr>
              <a:t>スポーツをする場や機会が少ない、スポーツ実施率が低い、住民の体力低下・健康不振、多世代交流機会の希薄、交流人口の減少、地域経済の衰退等</a:t>
            </a:r>
            <a:endParaRPr lang="en-US" altLang="ja-JP" sz="1400" i="0" dirty="0">
              <a:solidFill>
                <a:schemeClr val="tx1"/>
              </a:solidFill>
              <a:effectLst/>
              <a:latin typeface="ヒラギノ角ゴ Pro W3"/>
            </a:endParaRPr>
          </a:p>
          <a:p>
            <a:pPr marL="177800" indent="-177800" algn="r"/>
            <a:r>
              <a:rPr lang="ja-JP" altLang="en-US" sz="1400" dirty="0">
                <a:solidFill>
                  <a:schemeClr val="tx1"/>
                </a:solidFill>
                <a:latin typeface="ヒラギノ角ゴ Pro W3"/>
              </a:rPr>
              <a:t>（</a:t>
            </a:r>
            <a:r>
              <a:rPr lang="ja-JP" altLang="en-US" sz="1400" i="0" dirty="0">
                <a:solidFill>
                  <a:schemeClr val="tx1"/>
                </a:solidFill>
                <a:effectLst/>
                <a:latin typeface="ヒラギノ角ゴ Pro W3"/>
              </a:rPr>
              <a:t>これらに限定するものではない。）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フリーフォーム: 図形 49">
            <a:extLst>
              <a:ext uri="{FF2B5EF4-FFF2-40B4-BE49-F238E27FC236}">
                <a16:creationId xmlns:a16="http://schemas.microsoft.com/office/drawing/2014/main" id="{DFD5C221-FF13-0BC6-CBA9-4C567AB92F77}"/>
              </a:ext>
            </a:extLst>
          </p:cNvPr>
          <p:cNvSpPr/>
          <p:nvPr/>
        </p:nvSpPr>
        <p:spPr>
          <a:xfrm>
            <a:off x="488504" y="5125301"/>
            <a:ext cx="8928991" cy="1497100"/>
          </a:xfrm>
          <a:custGeom>
            <a:avLst/>
            <a:gdLst>
              <a:gd name="connsiteX0" fmla="*/ 3311630 w 8928991"/>
              <a:gd name="connsiteY0" fmla="*/ 0 h 1379013"/>
              <a:gd name="connsiteX1" fmla="*/ 3460909 w 8928991"/>
              <a:gd name="connsiteY1" fmla="*/ 312469 h 1379013"/>
              <a:gd name="connsiteX2" fmla="*/ 8751230 w 8928991"/>
              <a:gd name="connsiteY2" fmla="*/ 312469 h 1379013"/>
              <a:gd name="connsiteX3" fmla="*/ 8928991 w 8928991"/>
              <a:gd name="connsiteY3" fmla="*/ 490230 h 1379013"/>
              <a:gd name="connsiteX4" fmla="*/ 8928991 w 8928991"/>
              <a:gd name="connsiteY4" fmla="*/ 1201252 h 1379013"/>
              <a:gd name="connsiteX5" fmla="*/ 8751230 w 8928991"/>
              <a:gd name="connsiteY5" fmla="*/ 1379013 h 1379013"/>
              <a:gd name="connsiteX6" fmla="*/ 177761 w 8928991"/>
              <a:gd name="connsiteY6" fmla="*/ 1379013 h 1379013"/>
              <a:gd name="connsiteX7" fmla="*/ 0 w 8928991"/>
              <a:gd name="connsiteY7" fmla="*/ 1201252 h 1379013"/>
              <a:gd name="connsiteX8" fmla="*/ 0 w 8928991"/>
              <a:gd name="connsiteY8" fmla="*/ 490230 h 1379013"/>
              <a:gd name="connsiteX9" fmla="*/ 177761 w 8928991"/>
              <a:gd name="connsiteY9" fmla="*/ 312469 h 1379013"/>
              <a:gd name="connsiteX10" fmla="*/ 3162351 w 8928991"/>
              <a:gd name="connsiteY10" fmla="*/ 312469 h 1379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928991" h="1379013">
                <a:moveTo>
                  <a:pt x="3311630" y="0"/>
                </a:moveTo>
                <a:lnTo>
                  <a:pt x="3460909" y="312469"/>
                </a:lnTo>
                <a:lnTo>
                  <a:pt x="8751230" y="312469"/>
                </a:lnTo>
                <a:cubicBezTo>
                  <a:pt x="8849405" y="312469"/>
                  <a:pt x="8928991" y="392055"/>
                  <a:pt x="8928991" y="490230"/>
                </a:cubicBezTo>
                <a:lnTo>
                  <a:pt x="8928991" y="1201252"/>
                </a:lnTo>
                <a:cubicBezTo>
                  <a:pt x="8928991" y="1299427"/>
                  <a:pt x="8849405" y="1379013"/>
                  <a:pt x="8751230" y="1379013"/>
                </a:cubicBezTo>
                <a:lnTo>
                  <a:pt x="177761" y="1379013"/>
                </a:lnTo>
                <a:cubicBezTo>
                  <a:pt x="79586" y="1379013"/>
                  <a:pt x="0" y="1299427"/>
                  <a:pt x="0" y="1201252"/>
                </a:cubicBezTo>
                <a:lnTo>
                  <a:pt x="0" y="490230"/>
                </a:lnTo>
                <a:cubicBezTo>
                  <a:pt x="0" y="392055"/>
                  <a:pt x="79586" y="312469"/>
                  <a:pt x="177761" y="312469"/>
                </a:cubicBezTo>
                <a:lnTo>
                  <a:pt x="3162351" y="312469"/>
                </a:lnTo>
                <a:close/>
              </a:path>
            </a:pathLst>
          </a:cu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>
              <a:solidFill>
                <a:schemeClr val="dk1"/>
              </a:solidFill>
            </a:endParaRP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52A1FF8F-6086-AD55-7430-E37AF0473B95}"/>
              </a:ext>
            </a:extLst>
          </p:cNvPr>
          <p:cNvSpPr/>
          <p:nvPr/>
        </p:nvSpPr>
        <p:spPr>
          <a:xfrm>
            <a:off x="524507" y="5539861"/>
            <a:ext cx="1656184" cy="23529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本事業（例）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A0DBC7DD-6D91-E5ED-4324-4472CC7AA41B}"/>
              </a:ext>
            </a:extLst>
          </p:cNvPr>
          <p:cNvSpPr/>
          <p:nvPr/>
        </p:nvSpPr>
        <p:spPr>
          <a:xfrm>
            <a:off x="695256" y="5817248"/>
            <a:ext cx="2795463" cy="7285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①取組の検討</a:t>
            </a: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関係者による検討会議や意見聴取等により、具体的な取組案の構築</a:t>
            </a: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34202C0F-C62E-E2AE-175B-7B0B825536E4}"/>
              </a:ext>
            </a:extLst>
          </p:cNvPr>
          <p:cNvSpPr/>
          <p:nvPr/>
        </p:nvSpPr>
        <p:spPr>
          <a:xfrm>
            <a:off x="3723883" y="5817248"/>
            <a:ext cx="2795463" cy="7285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②取組の実証及び効果検証</a:t>
            </a: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一定期間、試行的な実証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取組の効果や課題の把握、検証</a:t>
            </a:r>
          </a:p>
        </p:txBody>
      </p:sp>
      <p:sp>
        <p:nvSpPr>
          <p:cNvPr id="57" name="矢印: 右 56">
            <a:extLst>
              <a:ext uri="{FF2B5EF4-FFF2-40B4-BE49-F238E27FC236}">
                <a16:creationId xmlns:a16="http://schemas.microsoft.com/office/drawing/2014/main" id="{A51C6131-C447-2A70-5FB4-AA91B2D10AAB}"/>
              </a:ext>
            </a:extLst>
          </p:cNvPr>
          <p:cNvSpPr/>
          <p:nvPr/>
        </p:nvSpPr>
        <p:spPr>
          <a:xfrm>
            <a:off x="3455150" y="5935931"/>
            <a:ext cx="304302" cy="540631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BFD85854-8D37-6289-06E2-D18A0E6E927F}"/>
              </a:ext>
            </a:extLst>
          </p:cNvPr>
          <p:cNvSpPr/>
          <p:nvPr/>
        </p:nvSpPr>
        <p:spPr>
          <a:xfrm>
            <a:off x="6752510" y="5817248"/>
            <a:ext cx="2510025" cy="728518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3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173038" indent="-173038" algn="just">
              <a:buFont typeface="Wingdings" panose="05000000000000000000" pitchFamily="2" charset="2"/>
              <a:buChar char="l"/>
            </a:pPr>
            <a:r>
              <a:rPr lang="ja-JP" altLang="en-US" sz="1200" b="0" i="0" dirty="0">
                <a:solidFill>
                  <a:srgbClr val="222222"/>
                </a:solidFill>
                <a:effectLst/>
                <a:latin typeface="ヒラギノ角ゴ Pro W3"/>
              </a:rPr>
              <a:t>公共的活用のモデル構築</a:t>
            </a:r>
            <a:endParaRPr lang="en-US" altLang="ja-JP" sz="1200" b="0" i="0" dirty="0">
              <a:solidFill>
                <a:srgbClr val="222222"/>
              </a:solidFill>
              <a:effectLst/>
              <a:latin typeface="ヒラギノ角ゴ Pro W3"/>
            </a:endParaRPr>
          </a:p>
          <a:p>
            <a:pPr marL="173038" indent="-173038" algn="just">
              <a:buFont typeface="Wingdings" panose="05000000000000000000" pitchFamily="2" charset="2"/>
              <a:buChar char="l"/>
            </a:pPr>
            <a:r>
              <a:rPr lang="ja-JP" altLang="en-US" sz="1200" b="0" i="0" dirty="0">
                <a:solidFill>
                  <a:srgbClr val="222222"/>
                </a:solidFill>
                <a:effectLst/>
                <a:latin typeface="ヒラギノ角ゴ Pro W3"/>
              </a:rPr>
              <a:t>次年度以降、継続的に実施できる仕組み（収益性等）の構築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8" name="矢印: 右 57">
            <a:extLst>
              <a:ext uri="{FF2B5EF4-FFF2-40B4-BE49-F238E27FC236}">
                <a16:creationId xmlns:a16="http://schemas.microsoft.com/office/drawing/2014/main" id="{2CECF678-3941-44D5-33FF-E0419E72925D}"/>
              </a:ext>
            </a:extLst>
          </p:cNvPr>
          <p:cNvSpPr/>
          <p:nvPr/>
        </p:nvSpPr>
        <p:spPr>
          <a:xfrm>
            <a:off x="6483777" y="5935931"/>
            <a:ext cx="304302" cy="540631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楕円 59">
            <a:extLst>
              <a:ext uri="{FF2B5EF4-FFF2-40B4-BE49-F238E27FC236}">
                <a16:creationId xmlns:a16="http://schemas.microsoft.com/office/drawing/2014/main" id="{4B494B17-FA3C-CC5A-EBF3-15F8E66F96B4}"/>
              </a:ext>
            </a:extLst>
          </p:cNvPr>
          <p:cNvSpPr/>
          <p:nvPr/>
        </p:nvSpPr>
        <p:spPr>
          <a:xfrm>
            <a:off x="8516539" y="2723686"/>
            <a:ext cx="1018697" cy="1018697"/>
          </a:xfrm>
          <a:prstGeom prst="ellipse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7C7380B6-FF8E-8C9B-F476-A1F12080C438}"/>
              </a:ext>
            </a:extLst>
          </p:cNvPr>
          <p:cNvSpPr/>
          <p:nvPr/>
        </p:nvSpPr>
        <p:spPr>
          <a:xfrm>
            <a:off x="8508541" y="2924944"/>
            <a:ext cx="1052105" cy="54799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b="1" i="0" dirty="0">
                <a:solidFill>
                  <a:schemeClr val="accent2"/>
                </a:solidFill>
                <a:effectLst/>
                <a:latin typeface="ヒラギノ角ゴ Pro W3"/>
              </a:rPr>
              <a:t>モデルの</a:t>
            </a:r>
            <a:endParaRPr lang="en-US" altLang="ja-JP" b="1" i="0" dirty="0">
              <a:solidFill>
                <a:schemeClr val="accent2"/>
              </a:solidFill>
              <a:effectLst/>
              <a:latin typeface="ヒラギノ角ゴ Pro W3"/>
            </a:endParaRPr>
          </a:p>
          <a:p>
            <a:pPr algn="ctr"/>
            <a:r>
              <a:rPr lang="ja-JP" altLang="en-US" b="1" i="0" dirty="0">
                <a:solidFill>
                  <a:schemeClr val="accent2"/>
                </a:solidFill>
                <a:effectLst/>
                <a:latin typeface="ヒラギノ角ゴ Pro W3"/>
              </a:rPr>
              <a:t>構築</a:t>
            </a:r>
            <a:endParaRPr kumimoji="1" lang="ja-JP" altLang="en-US" b="1" dirty="0">
              <a:solidFill>
                <a:schemeClr val="accent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7603E5D6-E806-8B30-5096-BC83B5160CB8}"/>
              </a:ext>
            </a:extLst>
          </p:cNvPr>
          <p:cNvSpPr/>
          <p:nvPr/>
        </p:nvSpPr>
        <p:spPr>
          <a:xfrm>
            <a:off x="8795937" y="3447651"/>
            <a:ext cx="477312" cy="25764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95E7AA5A-D7BA-72FA-65DB-623C99E1C94C}"/>
              </a:ext>
            </a:extLst>
          </p:cNvPr>
          <p:cNvSpPr/>
          <p:nvPr/>
        </p:nvSpPr>
        <p:spPr>
          <a:xfrm>
            <a:off x="6400081" y="360108"/>
            <a:ext cx="3017414" cy="34251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130175" indent="-130175"/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本事業は交付金ではなく、委託業務であるため、モデルを構築するための事業</a:t>
            </a:r>
          </a:p>
        </p:txBody>
      </p:sp>
    </p:spTree>
    <p:extLst>
      <p:ext uri="{BB962C8B-B14F-4D97-AF65-F5344CB8AC3E}">
        <p14:creationId xmlns:p14="http://schemas.microsoft.com/office/powerpoint/2010/main" val="3501003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6B74A1-D326-0C52-380F-D5E882829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②事業の流れ（イメージ）</a:t>
            </a:r>
            <a:endParaRPr kumimoji="1" lang="ja-JP" altLang="en-US" dirty="0"/>
          </a:p>
        </p:txBody>
      </p:sp>
      <p:sp>
        <p:nvSpPr>
          <p:cNvPr id="3" name="矢印: 五方向 2">
            <a:extLst>
              <a:ext uri="{FF2B5EF4-FFF2-40B4-BE49-F238E27FC236}">
                <a16:creationId xmlns:a16="http://schemas.microsoft.com/office/drawing/2014/main" id="{9DFC7397-927A-4F95-2110-8204681A785A}"/>
              </a:ext>
            </a:extLst>
          </p:cNvPr>
          <p:cNvSpPr/>
          <p:nvPr/>
        </p:nvSpPr>
        <p:spPr>
          <a:xfrm rot="5400000">
            <a:off x="720327" y="748905"/>
            <a:ext cx="832498" cy="1152128"/>
          </a:xfrm>
          <a:prstGeom prst="homePlate">
            <a:avLst>
              <a:gd name="adj" fmla="val 19539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chemeClr val="bg1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8AE6972-4401-124E-75A4-F2F051079CB8}"/>
              </a:ext>
            </a:extLst>
          </p:cNvPr>
          <p:cNvSpPr txBox="1"/>
          <p:nvPr/>
        </p:nvSpPr>
        <p:spPr>
          <a:xfrm>
            <a:off x="560512" y="908721"/>
            <a:ext cx="115212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b="1" dirty="0"/>
              <a:t>キックオフ</a:t>
            </a:r>
            <a:endParaRPr lang="en-US" altLang="ja-JP" b="1" dirty="0"/>
          </a:p>
          <a:p>
            <a:pPr algn="ctr"/>
            <a:r>
              <a:rPr lang="en-US" altLang="ja-JP" b="1" dirty="0"/>
              <a:t>MTG</a:t>
            </a:r>
            <a:endParaRPr lang="ja-JP" altLang="en-US" b="1" dirty="0"/>
          </a:p>
        </p:txBody>
      </p:sp>
      <p:sp>
        <p:nvSpPr>
          <p:cNvPr id="6" name="矢印: 五方向 5">
            <a:extLst>
              <a:ext uri="{FF2B5EF4-FFF2-40B4-BE49-F238E27FC236}">
                <a16:creationId xmlns:a16="http://schemas.microsoft.com/office/drawing/2014/main" id="{A974CBF1-F743-D324-9815-D4C453C3B29D}"/>
              </a:ext>
            </a:extLst>
          </p:cNvPr>
          <p:cNvSpPr/>
          <p:nvPr/>
        </p:nvSpPr>
        <p:spPr>
          <a:xfrm rot="5400000">
            <a:off x="-810711" y="3129843"/>
            <a:ext cx="3894574" cy="1152128"/>
          </a:xfrm>
          <a:prstGeom prst="homePlate">
            <a:avLst>
              <a:gd name="adj" fmla="val 19539"/>
            </a:avLst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chemeClr val="bg1"/>
              </a:solidFill>
            </a:endParaRPr>
          </a:p>
        </p:txBody>
      </p:sp>
      <p:sp>
        <p:nvSpPr>
          <p:cNvPr id="11" name="矢印: 五方向 10">
            <a:extLst>
              <a:ext uri="{FF2B5EF4-FFF2-40B4-BE49-F238E27FC236}">
                <a16:creationId xmlns:a16="http://schemas.microsoft.com/office/drawing/2014/main" id="{0CE47A10-505B-1FD9-E025-C59B20AF1892}"/>
              </a:ext>
            </a:extLst>
          </p:cNvPr>
          <p:cNvSpPr/>
          <p:nvPr/>
        </p:nvSpPr>
        <p:spPr>
          <a:xfrm rot="5400000">
            <a:off x="586473" y="5627233"/>
            <a:ext cx="1100205" cy="1152128"/>
          </a:xfrm>
          <a:prstGeom prst="homePlate">
            <a:avLst>
              <a:gd name="adj" fmla="val 19539"/>
            </a:avLst>
          </a:prstGeom>
          <a:solidFill>
            <a:schemeClr val="accent6">
              <a:lumMod val="75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chemeClr val="bg1"/>
              </a:solidFill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3D28A45-BC76-A8A6-04C6-68840783531B}"/>
              </a:ext>
            </a:extLst>
          </p:cNvPr>
          <p:cNvSpPr txBox="1"/>
          <p:nvPr/>
        </p:nvSpPr>
        <p:spPr>
          <a:xfrm>
            <a:off x="560512" y="5666783"/>
            <a:ext cx="115212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b="1" dirty="0"/>
              <a:t>報告書</a:t>
            </a:r>
            <a:endParaRPr lang="en-US" altLang="ja-JP" b="1" dirty="0"/>
          </a:p>
          <a:p>
            <a:pPr algn="ctr"/>
            <a:r>
              <a:rPr lang="ja-JP" altLang="en-US" b="1" dirty="0"/>
              <a:t>精算書類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D98D24E-30DC-5BEA-0BDA-58E39E2DD40F}"/>
              </a:ext>
            </a:extLst>
          </p:cNvPr>
          <p:cNvSpPr txBox="1"/>
          <p:nvPr/>
        </p:nvSpPr>
        <p:spPr>
          <a:xfrm>
            <a:off x="560512" y="1758618"/>
            <a:ext cx="11521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b="1" dirty="0"/>
              <a:t>事業実施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CE1ED0F4-3AF2-A830-1B08-7178A492D25B}"/>
              </a:ext>
            </a:extLst>
          </p:cNvPr>
          <p:cNvSpPr/>
          <p:nvPr/>
        </p:nvSpPr>
        <p:spPr>
          <a:xfrm>
            <a:off x="1928664" y="908720"/>
            <a:ext cx="7452574" cy="702116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>
                <a:solidFill>
                  <a:schemeClr val="tx1"/>
                </a:solidFill>
              </a:rPr>
              <a:t>■採択通知後、キックオフミーティングの実施</a:t>
            </a:r>
            <a:endParaRPr kumimoji="1" lang="en-US" altLang="ja-JP" sz="1600" b="1" dirty="0">
              <a:solidFill>
                <a:schemeClr val="tx1"/>
              </a:solidFill>
            </a:endParaRPr>
          </a:p>
          <a:p>
            <a:r>
              <a:rPr lang="ja-JP" altLang="en-US" sz="1600" dirty="0">
                <a:solidFill>
                  <a:schemeClr val="tx1"/>
                </a:solidFill>
              </a:rPr>
              <a:t>　　・業務内容の確認　　・業務計画書等の作成依頼　　・意見交換等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4BF68FB0-0547-04C5-FC4F-0D744D1E57CD}"/>
              </a:ext>
            </a:extLst>
          </p:cNvPr>
          <p:cNvSpPr/>
          <p:nvPr/>
        </p:nvSpPr>
        <p:spPr>
          <a:xfrm>
            <a:off x="1928664" y="1741555"/>
            <a:ext cx="5217695" cy="40774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>
                <a:solidFill>
                  <a:schemeClr val="tx1"/>
                </a:solidFill>
              </a:rPr>
              <a:t>■契約後、事業開始時の打合せ</a:t>
            </a:r>
            <a:endParaRPr kumimoji="1" lang="en-US" altLang="ja-JP" sz="1600" b="1" dirty="0">
              <a:solidFill>
                <a:schemeClr val="tx1"/>
              </a:solidFill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AF17F67A-C18F-462C-3DFC-1CDB7D1B1DE9}"/>
              </a:ext>
            </a:extLst>
          </p:cNvPr>
          <p:cNvSpPr/>
          <p:nvPr/>
        </p:nvSpPr>
        <p:spPr>
          <a:xfrm>
            <a:off x="8229110" y="1741218"/>
            <a:ext cx="1152128" cy="366077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ja-JP" altLang="en-US" sz="1600" b="1" dirty="0">
                <a:solidFill>
                  <a:schemeClr val="tx1"/>
                </a:solidFill>
              </a:rPr>
              <a:t>〇進捗報告様式の提出（〆翌月５日）</a:t>
            </a:r>
            <a:endParaRPr lang="en-US" altLang="ja-JP" sz="1600" b="1" dirty="0">
              <a:solidFill>
                <a:schemeClr val="tx1"/>
              </a:solidFill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</a:rPr>
              <a:t>　実施内容・今後の予定・課題等</a:t>
            </a:r>
            <a:endParaRPr kumimoji="1" lang="en-US" altLang="ja-JP" sz="1600" dirty="0">
              <a:solidFill>
                <a:schemeClr val="tx1"/>
              </a:solidFill>
            </a:endParaRPr>
          </a:p>
          <a:p>
            <a:r>
              <a:rPr lang="ja-JP" altLang="en-US" sz="1600" b="1" dirty="0">
                <a:solidFill>
                  <a:schemeClr val="tx1"/>
                </a:solidFill>
              </a:rPr>
              <a:t>〇打合せ記録簿（〆翌月５日）</a:t>
            </a:r>
            <a:endParaRPr lang="en-US" altLang="ja-JP" sz="1600" b="1" dirty="0">
              <a:solidFill>
                <a:schemeClr val="tx1"/>
              </a:solidFill>
            </a:endParaRPr>
          </a:p>
        </p:txBody>
      </p:sp>
      <p:sp>
        <p:nvSpPr>
          <p:cNvPr id="7" name="矢印: 右 6">
            <a:extLst>
              <a:ext uri="{FF2B5EF4-FFF2-40B4-BE49-F238E27FC236}">
                <a16:creationId xmlns:a16="http://schemas.microsoft.com/office/drawing/2014/main" id="{C0E864FF-BA70-262C-E3CC-E83C62C7BFDE}"/>
              </a:ext>
            </a:extLst>
          </p:cNvPr>
          <p:cNvSpPr/>
          <p:nvPr/>
        </p:nvSpPr>
        <p:spPr>
          <a:xfrm>
            <a:off x="7323028" y="1694477"/>
            <a:ext cx="792089" cy="3827995"/>
          </a:xfrm>
          <a:prstGeom prst="rightArrow">
            <a:avLst/>
          </a:prstGeom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chemeClr val="bg1"/>
              </a:solidFill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36166B5A-8521-3E9F-7391-72CADD8C1774}"/>
              </a:ext>
            </a:extLst>
          </p:cNvPr>
          <p:cNvSpPr/>
          <p:nvPr/>
        </p:nvSpPr>
        <p:spPr>
          <a:xfrm>
            <a:off x="7323027" y="2771468"/>
            <a:ext cx="576067" cy="165618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スポーツ庁へ</a:t>
            </a:r>
            <a:endParaRPr lang="en-US" altLang="ja-JP" sz="1600" b="1" dirty="0">
              <a:solidFill>
                <a:schemeClr val="tx1"/>
              </a:solidFill>
            </a:endParaRPr>
          </a:p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提出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8C908662-6D17-71E5-55AD-04ED99E72FB3}"/>
              </a:ext>
            </a:extLst>
          </p:cNvPr>
          <p:cNvSpPr/>
          <p:nvPr/>
        </p:nvSpPr>
        <p:spPr>
          <a:xfrm>
            <a:off x="5486468" y="2275609"/>
            <a:ext cx="1659890" cy="275317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accent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400" b="1" dirty="0">
              <a:solidFill>
                <a:schemeClr val="tx1"/>
              </a:solidFill>
            </a:endParaRPr>
          </a:p>
          <a:p>
            <a:endParaRPr lang="en-US" altLang="ja-JP" sz="1400" b="1" dirty="0">
              <a:solidFill>
                <a:schemeClr val="tx1"/>
              </a:solidFill>
            </a:endParaRPr>
          </a:p>
          <a:p>
            <a:endParaRPr lang="en-US" altLang="ja-JP" sz="1400" b="1" dirty="0">
              <a:solidFill>
                <a:schemeClr val="tx1"/>
              </a:solidFill>
            </a:endParaRPr>
          </a:p>
          <a:p>
            <a:r>
              <a:rPr kumimoji="1" lang="ja-JP" altLang="en-US" sz="1400" b="1" dirty="0">
                <a:solidFill>
                  <a:schemeClr val="tx1"/>
                </a:solidFill>
              </a:rPr>
              <a:t>〇随時、共有・相談</a:t>
            </a:r>
            <a:endParaRPr lang="en-US" altLang="ja-JP" sz="1400" b="1" dirty="0">
              <a:solidFill>
                <a:schemeClr val="tx1"/>
              </a:solidFill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</a:rPr>
              <a:t>・アンケート調査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r>
              <a:rPr lang="ja-JP" altLang="en-US" sz="1400" dirty="0">
                <a:solidFill>
                  <a:schemeClr val="tx1"/>
                </a:solidFill>
              </a:rPr>
              <a:t>・検討会の内容</a:t>
            </a:r>
            <a:endParaRPr lang="en-US" altLang="ja-JP" sz="1400" dirty="0">
              <a:solidFill>
                <a:schemeClr val="tx1"/>
              </a:solidFill>
            </a:endParaRPr>
          </a:p>
          <a:p>
            <a:pPr marL="85725" indent="-85725"/>
            <a:r>
              <a:rPr kumimoji="1" lang="ja-JP" altLang="en-US" sz="1400" dirty="0">
                <a:solidFill>
                  <a:schemeClr val="tx1"/>
                </a:solidFill>
              </a:rPr>
              <a:t>・各種事業実施にあたっての相談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pPr algn="r"/>
            <a:r>
              <a:rPr lang="ja-JP" altLang="en-US" sz="1400" dirty="0">
                <a:solidFill>
                  <a:schemeClr val="tx1"/>
                </a:solidFill>
              </a:rPr>
              <a:t>など</a:t>
            </a:r>
            <a:endParaRPr lang="en-US" altLang="ja-JP" sz="1400" dirty="0">
              <a:solidFill>
                <a:schemeClr val="tx1"/>
              </a:solidFill>
            </a:endParaRPr>
          </a:p>
          <a:p>
            <a:r>
              <a:rPr lang="ja-JP" altLang="en-US" sz="1400" b="1" dirty="0">
                <a:solidFill>
                  <a:srgbClr val="C00000"/>
                </a:solidFill>
              </a:rPr>
              <a:t>メールや電話等</a:t>
            </a:r>
            <a:endParaRPr lang="en-US" altLang="ja-JP" sz="1400" b="1" dirty="0">
              <a:solidFill>
                <a:srgbClr val="C00000"/>
              </a:solidFill>
            </a:endParaRPr>
          </a:p>
          <a:p>
            <a:r>
              <a:rPr lang="ja-JP" altLang="en-US" sz="1400" b="1" dirty="0">
                <a:solidFill>
                  <a:srgbClr val="C00000"/>
                </a:solidFill>
              </a:rPr>
              <a:t>その他、打合せ計４回程度想定</a:t>
            </a:r>
            <a:endParaRPr lang="en-US" altLang="ja-JP" sz="1400" b="1" dirty="0">
              <a:solidFill>
                <a:srgbClr val="C00000"/>
              </a:solidFill>
            </a:endParaRPr>
          </a:p>
          <a:p>
            <a:pPr algn="r"/>
            <a:r>
              <a:rPr lang="ja-JP" altLang="en-US" sz="1000" b="1" dirty="0">
                <a:solidFill>
                  <a:srgbClr val="C00000"/>
                </a:solidFill>
              </a:rPr>
              <a:t>（オンライン可）</a:t>
            </a:r>
            <a:endParaRPr kumimoji="1" lang="en-US" altLang="ja-JP" sz="1200" dirty="0">
              <a:solidFill>
                <a:srgbClr val="C00000"/>
              </a:solidFill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116A230-0CFB-4253-345F-4ADB65D413BF}"/>
              </a:ext>
            </a:extLst>
          </p:cNvPr>
          <p:cNvSpPr/>
          <p:nvPr/>
        </p:nvSpPr>
        <p:spPr>
          <a:xfrm>
            <a:off x="1928664" y="5653192"/>
            <a:ext cx="5217695" cy="494857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600" b="1" dirty="0">
                <a:solidFill>
                  <a:schemeClr val="tx1"/>
                </a:solidFill>
              </a:rPr>
              <a:t>〇スポーツ庁へ業務報告書の提出</a:t>
            </a:r>
            <a:endParaRPr kumimoji="1" lang="en-US" altLang="ja-JP" sz="1600" b="1" dirty="0">
              <a:solidFill>
                <a:schemeClr val="tx1"/>
              </a:solidFill>
            </a:endParaRPr>
          </a:p>
          <a:p>
            <a:pPr algn="r"/>
            <a:r>
              <a:rPr lang="ja-JP" altLang="en-US" sz="1200" b="1" dirty="0">
                <a:solidFill>
                  <a:srgbClr val="C00000"/>
                </a:solidFill>
                <a:latin typeface="+mn-ea"/>
              </a:rPr>
              <a:t>〆令和</a:t>
            </a:r>
            <a:r>
              <a:rPr lang="en-US" altLang="ja-JP" sz="1200" b="1" dirty="0">
                <a:solidFill>
                  <a:srgbClr val="C00000"/>
                </a:solidFill>
                <a:latin typeface="+mn-ea"/>
              </a:rPr>
              <a:t>6</a:t>
            </a:r>
            <a:r>
              <a:rPr lang="ja-JP" altLang="en-US" sz="1200" b="1" dirty="0">
                <a:solidFill>
                  <a:srgbClr val="C00000"/>
                </a:solidFill>
                <a:latin typeface="+mn-ea"/>
              </a:rPr>
              <a:t>年３月</a:t>
            </a:r>
            <a:r>
              <a:rPr lang="en-US" altLang="ja-JP" sz="1200" b="1" dirty="0">
                <a:solidFill>
                  <a:srgbClr val="C00000"/>
                </a:solidFill>
                <a:latin typeface="+mn-ea"/>
              </a:rPr>
              <a:t>15</a:t>
            </a:r>
            <a:r>
              <a:rPr lang="ja-JP" altLang="en-US" sz="1200" b="1" dirty="0">
                <a:solidFill>
                  <a:srgbClr val="C00000"/>
                </a:solidFill>
                <a:latin typeface="+mn-ea"/>
              </a:rPr>
              <a:t>日（金）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BABE021-2DBE-E594-ABD8-D0E8A9CBF03A}"/>
              </a:ext>
            </a:extLst>
          </p:cNvPr>
          <p:cNvSpPr/>
          <p:nvPr/>
        </p:nvSpPr>
        <p:spPr>
          <a:xfrm>
            <a:off x="1928664" y="6258542"/>
            <a:ext cx="5217695" cy="494857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600" b="1" dirty="0">
                <a:solidFill>
                  <a:schemeClr val="tx1"/>
                </a:solidFill>
              </a:rPr>
              <a:t>〇スポーツ庁へ精算書類の提出</a:t>
            </a:r>
            <a:endParaRPr kumimoji="1" lang="en-US" altLang="ja-JP" sz="1600" b="1" dirty="0">
              <a:solidFill>
                <a:schemeClr val="tx1"/>
              </a:solidFill>
            </a:endParaRPr>
          </a:p>
          <a:p>
            <a:pPr algn="r"/>
            <a:r>
              <a:rPr lang="ja-JP" altLang="en-US" sz="1200" b="1" dirty="0">
                <a:solidFill>
                  <a:srgbClr val="C00000"/>
                </a:solidFill>
                <a:latin typeface="+mn-ea"/>
              </a:rPr>
              <a:t>工期：令和</a:t>
            </a:r>
            <a:r>
              <a:rPr lang="en-US" altLang="ja-JP" sz="1200" b="1" dirty="0">
                <a:solidFill>
                  <a:srgbClr val="C00000"/>
                </a:solidFill>
                <a:latin typeface="+mn-ea"/>
              </a:rPr>
              <a:t>6</a:t>
            </a:r>
            <a:r>
              <a:rPr lang="ja-JP" altLang="en-US" sz="1200" b="1" dirty="0">
                <a:solidFill>
                  <a:srgbClr val="C00000"/>
                </a:solidFill>
                <a:latin typeface="+mn-ea"/>
              </a:rPr>
              <a:t>年３月</a:t>
            </a:r>
            <a:r>
              <a:rPr lang="en-US" altLang="ja-JP" sz="1200" b="1" dirty="0">
                <a:solidFill>
                  <a:srgbClr val="C00000"/>
                </a:solidFill>
                <a:latin typeface="+mn-ea"/>
              </a:rPr>
              <a:t>27</a:t>
            </a:r>
            <a:r>
              <a:rPr lang="ja-JP" altLang="en-US" sz="1200" b="1" dirty="0">
                <a:solidFill>
                  <a:srgbClr val="C00000"/>
                </a:solidFill>
                <a:latin typeface="+mn-ea"/>
              </a:rPr>
              <a:t>日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7F89D5F-05CD-E045-2EBB-FF749D38B2B8}"/>
              </a:ext>
            </a:extLst>
          </p:cNvPr>
          <p:cNvSpPr/>
          <p:nvPr/>
        </p:nvSpPr>
        <p:spPr>
          <a:xfrm>
            <a:off x="1928665" y="2275609"/>
            <a:ext cx="2910342" cy="2753176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600" b="1" dirty="0">
                <a:solidFill>
                  <a:schemeClr val="tx1"/>
                </a:solidFill>
              </a:rPr>
              <a:t>■事業実施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FC6BB42E-651B-D096-7B25-18A0095070BB}"/>
              </a:ext>
            </a:extLst>
          </p:cNvPr>
          <p:cNvSpPr/>
          <p:nvPr/>
        </p:nvSpPr>
        <p:spPr>
          <a:xfrm>
            <a:off x="1928664" y="5139278"/>
            <a:ext cx="5217695" cy="40774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>
                <a:solidFill>
                  <a:schemeClr val="tx1"/>
                </a:solidFill>
              </a:rPr>
              <a:t>■事業終了時の打合せ</a:t>
            </a:r>
            <a:endParaRPr kumimoji="1" lang="en-US" altLang="ja-JP" sz="1600" b="1" dirty="0">
              <a:solidFill>
                <a:schemeClr val="tx1"/>
              </a:solidFill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6FFD586A-0F66-27E2-85C9-B50FA8D2EFA1}"/>
              </a:ext>
            </a:extLst>
          </p:cNvPr>
          <p:cNvSpPr/>
          <p:nvPr/>
        </p:nvSpPr>
        <p:spPr>
          <a:xfrm>
            <a:off x="2054561" y="2608215"/>
            <a:ext cx="2682416" cy="10994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①取組の検討</a:t>
            </a: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関係者による検討会議や意見聴取等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により、具体的な取組案の構築</a:t>
            </a: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F3A38128-F873-CB57-987A-4E02B8F80E3C}"/>
              </a:ext>
            </a:extLst>
          </p:cNvPr>
          <p:cNvSpPr/>
          <p:nvPr/>
        </p:nvSpPr>
        <p:spPr>
          <a:xfrm>
            <a:off x="2054562" y="3813833"/>
            <a:ext cx="2682416" cy="10994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②取組の実証及び効果検証</a:t>
            </a: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一定期間、試行的な実証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取組の効果や課題の把握、検証</a:t>
            </a:r>
          </a:p>
        </p:txBody>
      </p:sp>
      <p:sp>
        <p:nvSpPr>
          <p:cNvPr id="34" name="矢印: 左 33">
            <a:extLst>
              <a:ext uri="{FF2B5EF4-FFF2-40B4-BE49-F238E27FC236}">
                <a16:creationId xmlns:a16="http://schemas.microsoft.com/office/drawing/2014/main" id="{8FF5ED14-A764-142D-01E6-5034BC22C706}"/>
              </a:ext>
            </a:extLst>
          </p:cNvPr>
          <p:cNvSpPr/>
          <p:nvPr/>
        </p:nvSpPr>
        <p:spPr>
          <a:xfrm>
            <a:off x="4693834" y="2686571"/>
            <a:ext cx="792089" cy="384329"/>
          </a:xfrm>
          <a:prstGeom prst="leftArrow">
            <a:avLst/>
          </a:prstGeom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32FBAB12-D5A0-8435-5F81-AD44AAF20964}"/>
              </a:ext>
            </a:extLst>
          </p:cNvPr>
          <p:cNvSpPr/>
          <p:nvPr/>
        </p:nvSpPr>
        <p:spPr>
          <a:xfrm>
            <a:off x="4602970" y="3125069"/>
            <a:ext cx="914534" cy="40426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accent5"/>
                </a:solidFill>
                <a:effectLst>
                  <a:glow rad="2286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会議等へ</a:t>
            </a:r>
            <a:endParaRPr kumimoji="1" lang="en-US" altLang="ja-JP" sz="1400" b="1" dirty="0">
              <a:solidFill>
                <a:schemeClr val="accent5"/>
              </a:solidFill>
              <a:effectLst>
                <a:glow rad="228600">
                  <a:schemeClr val="bg1"/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b="1" dirty="0">
                <a:solidFill>
                  <a:schemeClr val="accent5"/>
                </a:solidFill>
                <a:effectLst>
                  <a:glow rad="2286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同席</a:t>
            </a:r>
          </a:p>
        </p:txBody>
      </p:sp>
      <p:sp>
        <p:nvSpPr>
          <p:cNvPr id="37" name="矢印: 左 36">
            <a:extLst>
              <a:ext uri="{FF2B5EF4-FFF2-40B4-BE49-F238E27FC236}">
                <a16:creationId xmlns:a16="http://schemas.microsoft.com/office/drawing/2014/main" id="{1268EB7C-CF8A-CEBD-2A10-E40C51A221AD}"/>
              </a:ext>
            </a:extLst>
          </p:cNvPr>
          <p:cNvSpPr/>
          <p:nvPr/>
        </p:nvSpPr>
        <p:spPr>
          <a:xfrm>
            <a:off x="4693834" y="3934795"/>
            <a:ext cx="792089" cy="384329"/>
          </a:xfrm>
          <a:prstGeom prst="leftArrow">
            <a:avLst/>
          </a:prstGeom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8A5C6F4E-495F-BC8A-68FF-A38702CE521C}"/>
              </a:ext>
            </a:extLst>
          </p:cNvPr>
          <p:cNvSpPr/>
          <p:nvPr/>
        </p:nvSpPr>
        <p:spPr>
          <a:xfrm>
            <a:off x="4715405" y="4373293"/>
            <a:ext cx="792089" cy="40426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accent5"/>
                </a:solidFill>
                <a:effectLst>
                  <a:glow rad="2286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実証の</a:t>
            </a:r>
            <a:endParaRPr kumimoji="1" lang="en-US" altLang="ja-JP" sz="1400" b="1" dirty="0">
              <a:solidFill>
                <a:schemeClr val="accent5"/>
              </a:solidFill>
              <a:effectLst>
                <a:glow rad="228600">
                  <a:schemeClr val="bg1"/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b="1" dirty="0">
                <a:solidFill>
                  <a:schemeClr val="accent5"/>
                </a:solidFill>
                <a:effectLst>
                  <a:glow rad="2286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視察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B154E64C-E020-C7A6-7BC2-8017FA7A556D}"/>
              </a:ext>
            </a:extLst>
          </p:cNvPr>
          <p:cNvSpPr/>
          <p:nvPr/>
        </p:nvSpPr>
        <p:spPr>
          <a:xfrm>
            <a:off x="5599916" y="2330061"/>
            <a:ext cx="1432994" cy="556308"/>
          </a:xfrm>
          <a:prstGeom prst="rect">
            <a:avLst/>
          </a:prstGeom>
          <a:solidFill>
            <a:schemeClr val="accent5"/>
          </a:solidFill>
          <a:ln w="1905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伴走的な</a:t>
            </a:r>
            <a:endParaRPr kumimoji="1" lang="en-US" altLang="ja-JP" sz="16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kumimoji="1" lang="ja-JP" altLang="en-US" sz="16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支援</a:t>
            </a:r>
            <a:endParaRPr kumimoji="1" lang="en-US" altLang="ja-JP" sz="16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401025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5000"/>
    </mc:Choice>
    <mc:Fallback>
      <p:transition advClick="0" advTm="5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85D084-94FC-C20D-5D9A-DC4C115F7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③企画提案書の留意点・審査基準</a:t>
            </a:r>
            <a:endParaRPr kumimoji="1"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BD45811-7E6A-3DD5-6E8F-E27F257B630D}"/>
              </a:ext>
            </a:extLst>
          </p:cNvPr>
          <p:cNvSpPr/>
          <p:nvPr/>
        </p:nvSpPr>
        <p:spPr>
          <a:xfrm>
            <a:off x="344488" y="890531"/>
            <a:ext cx="4032449" cy="23779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様式：企画提案書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A3D31B07-A006-D7E4-0ADD-F6215F59CE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535" y="1128329"/>
            <a:ext cx="4053396" cy="4316895"/>
          </a:xfrm>
          <a:prstGeom prst="rect">
            <a:avLst/>
          </a:prstGeom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963A96D-2C0B-680C-5D09-1C465B325AD6}"/>
              </a:ext>
            </a:extLst>
          </p:cNvPr>
          <p:cNvSpPr/>
          <p:nvPr/>
        </p:nvSpPr>
        <p:spPr>
          <a:xfrm>
            <a:off x="1234679" y="1698625"/>
            <a:ext cx="3142258" cy="234951"/>
          </a:xfrm>
          <a:prstGeom prst="rect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9A5053A9-24C3-A282-62CD-D09E10215663}"/>
              </a:ext>
            </a:extLst>
          </p:cNvPr>
          <p:cNvSpPr/>
          <p:nvPr/>
        </p:nvSpPr>
        <p:spPr>
          <a:xfrm>
            <a:off x="1234679" y="2344589"/>
            <a:ext cx="3142258" cy="251208"/>
          </a:xfrm>
          <a:prstGeom prst="rect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D0ABACBC-FFA0-D9FA-D9D4-CEBBA3BBFA0F}"/>
              </a:ext>
            </a:extLst>
          </p:cNvPr>
          <p:cNvSpPr/>
          <p:nvPr/>
        </p:nvSpPr>
        <p:spPr>
          <a:xfrm>
            <a:off x="1234679" y="3097989"/>
            <a:ext cx="3142258" cy="157164"/>
          </a:xfrm>
          <a:prstGeom prst="rect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17B07103-3B87-DD04-08DE-1D8BD63EF99F}"/>
              </a:ext>
            </a:extLst>
          </p:cNvPr>
          <p:cNvSpPr/>
          <p:nvPr/>
        </p:nvSpPr>
        <p:spPr>
          <a:xfrm>
            <a:off x="4659183" y="890531"/>
            <a:ext cx="4881331" cy="23779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＜審査基準＞</a:t>
            </a:r>
          </a:p>
        </p:txBody>
      </p:sp>
      <p:sp>
        <p:nvSpPr>
          <p:cNvPr id="20" name="フリーフォーム: 図形 19">
            <a:extLst>
              <a:ext uri="{FF2B5EF4-FFF2-40B4-BE49-F238E27FC236}">
                <a16:creationId xmlns:a16="http://schemas.microsoft.com/office/drawing/2014/main" id="{75D75E49-6A81-409B-B3AD-6D8762559CA1}"/>
              </a:ext>
            </a:extLst>
          </p:cNvPr>
          <p:cNvSpPr/>
          <p:nvPr/>
        </p:nvSpPr>
        <p:spPr>
          <a:xfrm>
            <a:off x="3878664" y="1868993"/>
            <a:ext cx="864158" cy="251209"/>
          </a:xfrm>
          <a:custGeom>
            <a:avLst/>
            <a:gdLst>
              <a:gd name="connsiteX0" fmla="*/ 864158 w 864158"/>
              <a:gd name="connsiteY0" fmla="*/ 251209 h 251209"/>
              <a:gd name="connsiteX1" fmla="*/ 0 w 864158"/>
              <a:gd name="connsiteY1" fmla="*/ 251209 h 251209"/>
              <a:gd name="connsiteX2" fmla="*/ 0 w 864158"/>
              <a:gd name="connsiteY2" fmla="*/ 0 h 251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4158" h="251209">
                <a:moveTo>
                  <a:pt x="864158" y="251209"/>
                </a:moveTo>
                <a:lnTo>
                  <a:pt x="0" y="251209"/>
                </a:lnTo>
                <a:lnTo>
                  <a:pt x="0" y="0"/>
                </a:lnTo>
              </a:path>
            </a:pathLst>
          </a:custGeom>
          <a:ln w="19050">
            <a:headEnd type="oval" w="med" len="med"/>
            <a:tailEnd type="oval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D3A215E7-F3DF-C969-C1DF-518AAA2D38C6}"/>
              </a:ext>
            </a:extLst>
          </p:cNvPr>
          <p:cNvSpPr/>
          <p:nvPr/>
        </p:nvSpPr>
        <p:spPr>
          <a:xfrm>
            <a:off x="4664968" y="1251152"/>
            <a:ext cx="4881331" cy="1889816"/>
          </a:xfrm>
          <a:prstGeom prst="roundRect">
            <a:avLst>
              <a:gd name="adj" fmla="val 6654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kumimoji="1" lang="ja-JP" altLang="en-US" sz="1400" b="1" dirty="0">
                <a:solidFill>
                  <a:schemeClr val="tx1"/>
                </a:solidFill>
              </a:rPr>
              <a:t>（３）本事業の実施により、民間スポーツ施設が公共的な役割（地域課題の解決やまちづくりへの波及等）を担う取組であること</a:t>
            </a:r>
            <a:r>
              <a:rPr kumimoji="1" lang="ja-JP" altLang="en-US" sz="1400" dirty="0">
                <a:solidFill>
                  <a:schemeClr val="tx1"/>
                </a:solidFill>
              </a:rPr>
              <a:t>。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pPr algn="just"/>
            <a:r>
              <a:rPr kumimoji="1" lang="ja-JP" altLang="en-US" sz="1400" dirty="0">
                <a:solidFill>
                  <a:schemeClr val="tx1"/>
                </a:solidFill>
              </a:rPr>
              <a:t>取組を実施することによって、どのような地域課題に寄与するか等、民間スポーツ施設が果たす「</a:t>
            </a:r>
            <a:r>
              <a:rPr kumimoji="1" lang="ja-JP" altLang="en-US" sz="1600" b="1" dirty="0">
                <a:solidFill>
                  <a:srgbClr val="C00000"/>
                </a:solidFill>
              </a:rPr>
              <a:t>公共的な役割</a:t>
            </a:r>
            <a:r>
              <a:rPr kumimoji="1" lang="ja-JP" altLang="en-US" sz="1400" dirty="0">
                <a:solidFill>
                  <a:schemeClr val="tx1"/>
                </a:solidFill>
              </a:rPr>
              <a:t>」を記載してください。</a:t>
            </a:r>
            <a:endParaRPr kumimoji="1"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D89F06A5-1B7B-5A11-B45F-CA997F63350A}"/>
              </a:ext>
            </a:extLst>
          </p:cNvPr>
          <p:cNvSpPr/>
          <p:nvPr/>
        </p:nvSpPr>
        <p:spPr>
          <a:xfrm>
            <a:off x="4808984" y="2469117"/>
            <a:ext cx="4620346" cy="610384"/>
          </a:xfrm>
          <a:prstGeom prst="roundRect">
            <a:avLst>
              <a:gd name="adj" fmla="val 3048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kumimoji="1" lang="ja-JP" altLang="en-US" sz="1200" dirty="0">
                <a:solidFill>
                  <a:schemeClr val="tx1"/>
                </a:solidFill>
              </a:rPr>
              <a:t>（例）スポーツをする場や機会が少ない、スポーツ実施率が低い、住民の体力低下・健康不振、多世代交流機会の希薄、交流人口の減少、地域経済の衰退等</a:t>
            </a:r>
            <a:r>
              <a:rPr lang="ja-JP" altLang="en-US" sz="1200" dirty="0">
                <a:solidFill>
                  <a:schemeClr val="tx1"/>
                </a:solidFill>
                <a:latin typeface="ヒラギノ角ゴ Pro W3"/>
              </a:rPr>
              <a:t>（</a:t>
            </a:r>
            <a:r>
              <a:rPr lang="ja-JP" altLang="en-US" sz="1200" i="0" dirty="0">
                <a:solidFill>
                  <a:schemeClr val="tx1"/>
                </a:solidFill>
                <a:effectLst/>
                <a:latin typeface="ヒラギノ角ゴ Pro W3"/>
              </a:rPr>
              <a:t>これらに限定するものではない。）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6942815D-2F75-B29A-1064-A37C86899A39}"/>
              </a:ext>
            </a:extLst>
          </p:cNvPr>
          <p:cNvSpPr/>
          <p:nvPr/>
        </p:nvSpPr>
        <p:spPr>
          <a:xfrm>
            <a:off x="1234679" y="3818069"/>
            <a:ext cx="3142258" cy="157164"/>
          </a:xfrm>
          <a:prstGeom prst="rect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フリーフォーム: 図形 25">
            <a:extLst>
              <a:ext uri="{FF2B5EF4-FFF2-40B4-BE49-F238E27FC236}">
                <a16:creationId xmlns:a16="http://schemas.microsoft.com/office/drawing/2014/main" id="{FB77660C-B3D1-9C47-51B5-097A5130C959}"/>
              </a:ext>
            </a:extLst>
          </p:cNvPr>
          <p:cNvSpPr/>
          <p:nvPr/>
        </p:nvSpPr>
        <p:spPr>
          <a:xfrm>
            <a:off x="4248150" y="2531214"/>
            <a:ext cx="539750" cy="897785"/>
          </a:xfrm>
          <a:custGeom>
            <a:avLst/>
            <a:gdLst>
              <a:gd name="connsiteX0" fmla="*/ 539750 w 539750"/>
              <a:gd name="connsiteY0" fmla="*/ 927100 h 927100"/>
              <a:gd name="connsiteX1" fmla="*/ 349250 w 539750"/>
              <a:gd name="connsiteY1" fmla="*/ 927100 h 927100"/>
              <a:gd name="connsiteX2" fmla="*/ 349250 w 539750"/>
              <a:gd name="connsiteY2" fmla="*/ 0 h 927100"/>
              <a:gd name="connsiteX3" fmla="*/ 0 w 539750"/>
              <a:gd name="connsiteY3" fmla="*/ 0 h 927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750" h="927100">
                <a:moveTo>
                  <a:pt x="539750" y="927100"/>
                </a:moveTo>
                <a:lnTo>
                  <a:pt x="349250" y="927100"/>
                </a:lnTo>
                <a:lnTo>
                  <a:pt x="349250" y="0"/>
                </a:lnTo>
                <a:lnTo>
                  <a:pt x="0" y="0"/>
                </a:lnTo>
              </a:path>
            </a:pathLst>
          </a:custGeom>
          <a:ln w="19050">
            <a:headEnd type="oval" w="med" len="med"/>
            <a:tailEnd type="oval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8" name="フリーフォーム: 図形 27">
            <a:extLst>
              <a:ext uri="{FF2B5EF4-FFF2-40B4-BE49-F238E27FC236}">
                <a16:creationId xmlns:a16="http://schemas.microsoft.com/office/drawing/2014/main" id="{79CF1987-FB5A-3310-57BB-A49A356C3423}"/>
              </a:ext>
            </a:extLst>
          </p:cNvPr>
          <p:cNvSpPr/>
          <p:nvPr/>
        </p:nvSpPr>
        <p:spPr>
          <a:xfrm>
            <a:off x="4235450" y="3187700"/>
            <a:ext cx="533400" cy="1123950"/>
          </a:xfrm>
          <a:custGeom>
            <a:avLst/>
            <a:gdLst>
              <a:gd name="connsiteX0" fmla="*/ 533400 w 533400"/>
              <a:gd name="connsiteY0" fmla="*/ 1123950 h 1123950"/>
              <a:gd name="connsiteX1" fmla="*/ 234950 w 533400"/>
              <a:gd name="connsiteY1" fmla="*/ 1123950 h 1123950"/>
              <a:gd name="connsiteX2" fmla="*/ 234950 w 533400"/>
              <a:gd name="connsiteY2" fmla="*/ 0 h 1123950"/>
              <a:gd name="connsiteX3" fmla="*/ 0 w 533400"/>
              <a:gd name="connsiteY3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3400" h="1123950">
                <a:moveTo>
                  <a:pt x="533400" y="1123950"/>
                </a:moveTo>
                <a:lnTo>
                  <a:pt x="234950" y="1123950"/>
                </a:lnTo>
                <a:lnTo>
                  <a:pt x="234950" y="0"/>
                </a:lnTo>
                <a:lnTo>
                  <a:pt x="0" y="0"/>
                </a:lnTo>
              </a:path>
            </a:pathLst>
          </a:custGeom>
          <a:ln w="19050">
            <a:headEnd type="oval" w="med" len="med"/>
            <a:tailEnd type="oval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A12489F9-EB7E-EC3C-5CE0-DC6BB10ABF14}"/>
              </a:ext>
            </a:extLst>
          </p:cNvPr>
          <p:cNvSpPr/>
          <p:nvPr/>
        </p:nvSpPr>
        <p:spPr>
          <a:xfrm>
            <a:off x="4664968" y="3257756"/>
            <a:ext cx="4881331" cy="755364"/>
          </a:xfrm>
          <a:prstGeom prst="roundRect">
            <a:avLst>
              <a:gd name="adj" fmla="val 10645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kumimoji="1" lang="ja-JP" altLang="en-US" sz="1400" b="1" dirty="0">
                <a:solidFill>
                  <a:schemeClr val="tx1"/>
                </a:solidFill>
              </a:rPr>
              <a:t>（３）公共的活用の促進に向けた取組を推進するにあたり、施設管理者、地方公共団体、利用団体等の関係者が連携した内容となっていること。</a:t>
            </a:r>
            <a:endParaRPr kumimoji="1"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F2726D3E-4586-C857-8CFC-15405DA854E6}"/>
              </a:ext>
            </a:extLst>
          </p:cNvPr>
          <p:cNvSpPr/>
          <p:nvPr/>
        </p:nvSpPr>
        <p:spPr>
          <a:xfrm>
            <a:off x="4664968" y="4129908"/>
            <a:ext cx="4881331" cy="755364"/>
          </a:xfrm>
          <a:prstGeom prst="roundRect">
            <a:avLst>
              <a:gd name="adj" fmla="val 10645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kumimoji="1" lang="en-US" altLang="ja-JP" sz="1400" b="1" dirty="0">
                <a:solidFill>
                  <a:schemeClr val="tx1"/>
                </a:solidFill>
              </a:rPr>
              <a:t>(4)</a:t>
            </a:r>
            <a:r>
              <a:rPr kumimoji="1" lang="ja-JP" altLang="en-US" sz="1400" b="1" dirty="0">
                <a:solidFill>
                  <a:schemeClr val="tx1"/>
                </a:solidFill>
              </a:rPr>
              <a:t>民間スポーツ施設に関する公共的活用の促進に向けた取組案について、具体的な内容になっているとともに、試行的な実証を行う際に、その実施方法が適切であること。</a:t>
            </a:r>
            <a:endParaRPr kumimoji="1" lang="en-US" altLang="ja-JP" sz="1400" b="1" dirty="0">
              <a:solidFill>
                <a:schemeClr val="tx1"/>
              </a:solidFill>
            </a:endParaRPr>
          </a:p>
          <a:p>
            <a:pPr algn="just"/>
            <a:endParaRPr kumimoji="1"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29" name="フリーフォーム: 図形 28">
            <a:extLst>
              <a:ext uri="{FF2B5EF4-FFF2-40B4-BE49-F238E27FC236}">
                <a16:creationId xmlns:a16="http://schemas.microsoft.com/office/drawing/2014/main" id="{46F27DE2-BD5F-3D93-89D3-253E72B4F870}"/>
              </a:ext>
            </a:extLst>
          </p:cNvPr>
          <p:cNvSpPr/>
          <p:nvPr/>
        </p:nvSpPr>
        <p:spPr>
          <a:xfrm>
            <a:off x="4160912" y="3911639"/>
            <a:ext cx="581910" cy="1300657"/>
          </a:xfrm>
          <a:custGeom>
            <a:avLst/>
            <a:gdLst>
              <a:gd name="connsiteX0" fmla="*/ 864158 w 864158"/>
              <a:gd name="connsiteY0" fmla="*/ 251209 h 251209"/>
              <a:gd name="connsiteX1" fmla="*/ 0 w 864158"/>
              <a:gd name="connsiteY1" fmla="*/ 251209 h 251209"/>
              <a:gd name="connsiteX2" fmla="*/ 0 w 864158"/>
              <a:gd name="connsiteY2" fmla="*/ 0 h 251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4158" h="251209">
                <a:moveTo>
                  <a:pt x="864158" y="251209"/>
                </a:moveTo>
                <a:lnTo>
                  <a:pt x="0" y="251209"/>
                </a:lnTo>
                <a:lnTo>
                  <a:pt x="0" y="0"/>
                </a:lnTo>
              </a:path>
            </a:pathLst>
          </a:custGeom>
          <a:ln w="19050">
            <a:headEnd type="oval" w="med" len="med"/>
            <a:tailEnd type="oval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8FD66D66-B9BF-0B87-6129-E0B97342B53C}"/>
              </a:ext>
            </a:extLst>
          </p:cNvPr>
          <p:cNvSpPr/>
          <p:nvPr/>
        </p:nvSpPr>
        <p:spPr>
          <a:xfrm>
            <a:off x="4664968" y="5002061"/>
            <a:ext cx="4881331" cy="1687604"/>
          </a:xfrm>
          <a:prstGeom prst="roundRect">
            <a:avLst>
              <a:gd name="adj" fmla="val 5565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kumimoji="1" lang="en-US" altLang="ja-JP" sz="1400" b="1" dirty="0">
                <a:solidFill>
                  <a:schemeClr val="tx1"/>
                </a:solidFill>
              </a:rPr>
              <a:t>(4)</a:t>
            </a:r>
            <a:r>
              <a:rPr kumimoji="1" lang="ja-JP" altLang="en-US" sz="1400" b="1" dirty="0">
                <a:solidFill>
                  <a:schemeClr val="tx1"/>
                </a:solidFill>
              </a:rPr>
              <a:t>取組の効果測定や課題の把握、検証結果に基づく机上でのシミュレーション等</a:t>
            </a:r>
            <a:endParaRPr kumimoji="1" lang="en-US" altLang="ja-JP" sz="1400" b="1" dirty="0">
              <a:solidFill>
                <a:schemeClr val="tx1"/>
              </a:solidFill>
            </a:endParaRPr>
          </a:p>
          <a:p>
            <a:pPr algn="just"/>
            <a:r>
              <a:rPr kumimoji="1" lang="ja-JP" altLang="en-US" sz="1400" dirty="0">
                <a:solidFill>
                  <a:schemeClr val="tx1"/>
                </a:solidFill>
              </a:rPr>
              <a:t>取組の実施において、公共的な役割を果たしているか把握するための</a:t>
            </a:r>
            <a:r>
              <a:rPr kumimoji="1" lang="ja-JP" altLang="en-US" sz="1600" b="1" dirty="0">
                <a:solidFill>
                  <a:srgbClr val="C00000"/>
                </a:solidFill>
              </a:rPr>
              <a:t>検証方法（定量・定性）やその検証項目</a:t>
            </a:r>
            <a:r>
              <a:rPr kumimoji="1" lang="ja-JP" altLang="en-US" sz="1400" dirty="0">
                <a:solidFill>
                  <a:schemeClr val="tx1"/>
                </a:solidFill>
              </a:rPr>
              <a:t>について記載してください。また、検証結果に基づき、次年度以降、</a:t>
            </a:r>
            <a:r>
              <a:rPr kumimoji="1" lang="ja-JP" altLang="en-US" sz="1600" b="1" dirty="0">
                <a:solidFill>
                  <a:srgbClr val="C00000"/>
                </a:solidFill>
              </a:rPr>
              <a:t>継続的・持続的に実施できるよう経済的なシミュレーション</a:t>
            </a:r>
            <a:r>
              <a:rPr kumimoji="1" lang="ja-JP" altLang="en-US" sz="1400" dirty="0">
                <a:solidFill>
                  <a:schemeClr val="tx1"/>
                </a:solidFill>
              </a:rPr>
              <a:t>についても記載してください。</a:t>
            </a:r>
          </a:p>
          <a:p>
            <a:pPr algn="just"/>
            <a:endParaRPr kumimoji="1" lang="en-US" altLang="ja-JP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4011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theme/theme1.xml><?xml version="1.0" encoding="utf-8"?>
<a:theme xmlns:a="http://schemas.openxmlformats.org/drawingml/2006/main" name="1_Office テーマ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2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テーマ">
  <a:themeElements>
    <a:clrScheme name="ユーザー定義 3">
      <a:dk1>
        <a:srgbClr val="000000"/>
      </a:dk1>
      <a:lt1>
        <a:sysClr val="window" lastClr="FFFFFF"/>
      </a:lt1>
      <a:dk2>
        <a:srgbClr val="024FA1"/>
      </a:dk2>
      <a:lt2>
        <a:srgbClr val="FF501E"/>
      </a:lt2>
      <a:accent1>
        <a:srgbClr val="4BB5C5"/>
      </a:accent1>
      <a:accent2>
        <a:srgbClr val="801C49"/>
      </a:accent2>
      <a:accent3>
        <a:srgbClr val="FED232"/>
      </a:accent3>
      <a:accent4>
        <a:srgbClr val="007437"/>
      </a:accent4>
      <a:accent5>
        <a:srgbClr val="CDECF1"/>
      </a:accent5>
      <a:accent6>
        <a:srgbClr val="D8BFCD"/>
      </a:accent6>
      <a:hlink>
        <a:srgbClr val="002750"/>
      </a:hlink>
      <a:folHlink>
        <a:srgbClr val="002750"/>
      </a:folHlink>
    </a:clrScheme>
    <a:fontScheme name="文科省template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kumimoji="1" baseline="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13967</TotalTime>
  <Words>1056</Words>
  <Application>Microsoft Office PowerPoint</Application>
  <PresentationFormat>A4 210 x 297 mm</PresentationFormat>
  <Paragraphs>108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6</vt:i4>
      </vt:variant>
    </vt:vector>
  </HeadingPairs>
  <TitlesOfParts>
    <vt:vector size="15" baseType="lpstr">
      <vt:lpstr>Meiryo UI</vt:lpstr>
      <vt:lpstr>ヒラギノ角ゴ Pro W3</vt:lpstr>
      <vt:lpstr>メイリオ</vt:lpstr>
      <vt:lpstr>游ゴシック</vt:lpstr>
      <vt:lpstr>Arial</vt:lpstr>
      <vt:lpstr>Calibri</vt:lpstr>
      <vt:lpstr>Wingdings</vt:lpstr>
      <vt:lpstr>1_Office テーマ</vt:lpstr>
      <vt:lpstr>3_Office テーマ</vt:lpstr>
      <vt:lpstr>令和5年度 「誰もが気軽にスポーツに親しめる場づくり総合推進事業（民間スポーツ施設の公共的活用推進事業）」</vt:lpstr>
      <vt:lpstr>令和5年度 「誰もが気軽にスポーツに親しめる場づくり総合推進事業（民間スポーツ施設の公共的活用推進事業）」</vt:lpstr>
      <vt:lpstr>公募内容の説明</vt:lpstr>
      <vt:lpstr>①民間スポーツ施設の公共的活用推進事業</vt:lpstr>
      <vt:lpstr>②事業の流れ（イメージ）</vt:lpstr>
      <vt:lpstr>③企画提案書の留意点・審査基準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スポーツ施設に関する政策の 今後の方向性について</dc:title>
  <dc:creator>文部科学省</dc:creator>
  <cp:lastModifiedBy>岡部将己</cp:lastModifiedBy>
  <cp:revision>656</cp:revision>
  <cp:lastPrinted>2019-02-17T07:38:39Z</cp:lastPrinted>
  <dcterms:created xsi:type="dcterms:W3CDTF">2016-05-31T05:20:38Z</dcterms:created>
  <dcterms:modified xsi:type="dcterms:W3CDTF">2023-03-18T09:14:41Z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899a617-f30e-4fb8-b81c-fb6d0b94ac5b_Enabled">
    <vt:lpwstr>true</vt:lpwstr>
  </property>
  <property fmtid="{D5CDD505-2E9C-101B-9397-08002B2CF9AE}" pid="3" name="MSIP_Label_d899a617-f30e-4fb8-b81c-fb6d0b94ac5b_SetDate">
    <vt:lpwstr>2022-09-15T02:20:10Z</vt:lpwstr>
  </property>
  <property fmtid="{D5CDD505-2E9C-101B-9397-08002B2CF9AE}" pid="4" name="MSIP_Label_d899a617-f30e-4fb8-b81c-fb6d0b94ac5b_Method">
    <vt:lpwstr>Standard</vt:lpwstr>
  </property>
  <property fmtid="{D5CDD505-2E9C-101B-9397-08002B2CF9AE}" pid="5" name="MSIP_Label_d899a617-f30e-4fb8-b81c-fb6d0b94ac5b_Name">
    <vt:lpwstr>機密性2情報</vt:lpwstr>
  </property>
  <property fmtid="{D5CDD505-2E9C-101B-9397-08002B2CF9AE}" pid="6" name="MSIP_Label_d899a617-f30e-4fb8-b81c-fb6d0b94ac5b_SiteId">
    <vt:lpwstr>545810b0-36cb-4290-8926-48dbc0f9e92f</vt:lpwstr>
  </property>
  <property fmtid="{D5CDD505-2E9C-101B-9397-08002B2CF9AE}" pid="7" name="MSIP_Label_d899a617-f30e-4fb8-b81c-fb6d0b94ac5b_ActionId">
    <vt:lpwstr>0a227cb1-0b5a-48f0-b904-718815e098b2</vt:lpwstr>
  </property>
  <property fmtid="{D5CDD505-2E9C-101B-9397-08002B2CF9AE}" pid="8" name="MSIP_Label_d899a617-f30e-4fb8-b81c-fb6d0b94ac5b_ContentBits">
    <vt:lpwstr>0</vt:lpwstr>
  </property>
</Properties>
</file>