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AB"/>
    <a:srgbClr val="FFCC99"/>
    <a:srgbClr val="FFF5D5"/>
    <a:srgbClr val="228099"/>
    <a:srgbClr val="275791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818" autoAdjust="0"/>
    <p:restoredTop sz="94660"/>
  </p:normalViewPr>
  <p:slideViewPr>
    <p:cSldViewPr>
      <p:cViewPr varScale="1">
        <p:scale>
          <a:sx n="109" d="100"/>
          <a:sy n="109" d="100"/>
        </p:scale>
        <p:origin x="918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F4AD18-BC40-4743-B131-ED4D8A497A47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8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17AEB-5CAE-4EC1-AC7E-04B0836EA4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087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139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4253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5964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16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89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16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8370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2767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790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373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6DF16-7525-422B-87F4-094CDA04A3F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932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6DF16-7525-422B-87F4-094CDA04A3FC}" type="datetimeFigureOut">
              <a:rPr kumimoji="1" lang="ja-JP" altLang="en-US" smtClean="0"/>
              <a:t>2023/2/17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FA57C-AB59-4833-AF31-95C44D5249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5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 2">
            <a:extLst>
              <a:ext uri="{FF2B5EF4-FFF2-40B4-BE49-F238E27FC236}">
                <a16:creationId xmlns:a16="http://schemas.microsoft.com/office/drawing/2014/main" id="{DFB30875-BFA6-2758-AF4A-19B65221823B}"/>
              </a:ext>
            </a:extLst>
          </p:cNvPr>
          <p:cNvSpPr txBox="1">
            <a:spLocks/>
          </p:cNvSpPr>
          <p:nvPr/>
        </p:nvSpPr>
        <p:spPr bwMode="auto">
          <a:xfrm>
            <a:off x="107191" y="38214"/>
            <a:ext cx="7006049" cy="41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492433" fontAlgn="base">
              <a:spcAft>
                <a:spcPct val="0"/>
              </a:spcAft>
              <a:defRPr/>
            </a:pPr>
            <a:r>
              <a:rPr lang="ja-JP" altLang="en-US" sz="1100" b="1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「地域において誰もが気軽にスポーツに親しめる場づくり総合推進事業」</a:t>
            </a:r>
            <a:endParaRPr lang="en-US" altLang="ja-JP" sz="1100" b="1" dirty="0">
              <a:solidFill>
                <a:srgbClr val="FF501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92433" fontAlgn="base">
              <a:spcAft>
                <a:spcPct val="0"/>
              </a:spcAft>
              <a:defRPr/>
            </a:pPr>
            <a:r>
              <a:rPr lang="ja-JP" altLang="en-US" sz="1600" b="1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オープンスペースの活用等による誰もがアクセスできる場づくり促進事業</a:t>
            </a:r>
            <a:endParaRPr lang="ja-JP" altLang="en-US" sz="1600" b="1" dirty="0">
              <a:solidFill>
                <a:srgbClr val="FF501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56311B87-0EAA-0A0B-1F72-434901B21D23}"/>
              </a:ext>
            </a:extLst>
          </p:cNvPr>
          <p:cNvCxnSpPr/>
          <p:nvPr/>
        </p:nvCxnSpPr>
        <p:spPr>
          <a:xfrm>
            <a:off x="107191" y="478622"/>
            <a:ext cx="9144000" cy="0"/>
          </a:xfrm>
          <a:prstGeom prst="line">
            <a:avLst/>
          </a:prstGeom>
          <a:noFill/>
          <a:ln w="25400" cap="flat" cmpd="sng" algn="ctr">
            <a:solidFill>
              <a:srgbClr val="FF501E"/>
            </a:solidFill>
            <a:prstDash val="solid"/>
          </a:ln>
          <a:effectLst/>
        </p:spPr>
      </p:cxnSp>
      <p:pic>
        <p:nvPicPr>
          <p:cNvPr id="6" name="図 5">
            <a:extLst>
              <a:ext uri="{FF2B5EF4-FFF2-40B4-BE49-F238E27FC236}">
                <a16:creationId xmlns:a16="http://schemas.microsoft.com/office/drawing/2014/main" id="{E6066C60-33F0-1230-9DE5-FEBE452D79F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9834" y="4437"/>
            <a:ext cx="379885" cy="43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319DBE8-0BAB-D77E-DCF4-11C8E9722D42}"/>
              </a:ext>
            </a:extLst>
          </p:cNvPr>
          <p:cNvSpPr/>
          <p:nvPr/>
        </p:nvSpPr>
        <p:spPr>
          <a:xfrm>
            <a:off x="195460" y="891559"/>
            <a:ext cx="9510067" cy="3401537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400" b="1" dirty="0"/>
              <a:t>（１）オープンスペースの活用に関するモデル事業の実施</a:t>
            </a:r>
            <a:endParaRPr lang="en-US" altLang="ja-JP" sz="1400" b="1" dirty="0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47508A0-EF69-8927-D247-C34B8115EF3A}"/>
              </a:ext>
            </a:extLst>
          </p:cNvPr>
          <p:cNvSpPr/>
          <p:nvPr/>
        </p:nvSpPr>
        <p:spPr>
          <a:xfrm>
            <a:off x="344488" y="1179591"/>
            <a:ext cx="2880320" cy="2880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/>
              <a:t>①モデル地域の提案・選定</a:t>
            </a:r>
            <a:endParaRPr lang="en-US" altLang="ja-JP" sz="1400" b="1" dirty="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AB11EEA-4421-B1A4-993B-6905D2EEE70B}"/>
              </a:ext>
            </a:extLst>
          </p:cNvPr>
          <p:cNvSpPr/>
          <p:nvPr/>
        </p:nvSpPr>
        <p:spPr>
          <a:xfrm>
            <a:off x="344488" y="1569508"/>
            <a:ext cx="936104" cy="57606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スポーツ庁</a:t>
            </a:r>
            <a:endParaRPr lang="en-US" altLang="ja-JP" sz="1400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016CDD8-A025-56A7-F3C0-7555F383B85D}"/>
              </a:ext>
            </a:extLst>
          </p:cNvPr>
          <p:cNvSpPr/>
          <p:nvPr/>
        </p:nvSpPr>
        <p:spPr>
          <a:xfrm>
            <a:off x="1938316" y="1568299"/>
            <a:ext cx="1286492" cy="5760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受託事業者</a:t>
            </a:r>
            <a:endParaRPr lang="en-US" altLang="ja-JP" sz="1400" dirty="0"/>
          </a:p>
        </p:txBody>
      </p:sp>
      <p:sp>
        <p:nvSpPr>
          <p:cNvPr id="36" name="矢印: 左右 35">
            <a:extLst>
              <a:ext uri="{FF2B5EF4-FFF2-40B4-BE49-F238E27FC236}">
                <a16:creationId xmlns:a16="http://schemas.microsoft.com/office/drawing/2014/main" id="{B7BA7161-6042-CF73-09F5-76121177E0AD}"/>
              </a:ext>
            </a:extLst>
          </p:cNvPr>
          <p:cNvSpPr/>
          <p:nvPr/>
        </p:nvSpPr>
        <p:spPr>
          <a:xfrm>
            <a:off x="1292174" y="1729374"/>
            <a:ext cx="622112" cy="288032"/>
          </a:xfrm>
          <a:prstGeom prst="left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E18AAAF9-AF26-2C05-DFAD-1A13281A6FB4}"/>
              </a:ext>
            </a:extLst>
          </p:cNvPr>
          <p:cNvSpPr/>
          <p:nvPr/>
        </p:nvSpPr>
        <p:spPr>
          <a:xfrm>
            <a:off x="1292174" y="1505716"/>
            <a:ext cx="634559" cy="2347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提案</a:t>
            </a:r>
            <a:endParaRPr lang="en-US" altLang="ja-JP" sz="1200" dirty="0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FB26C35-9C9B-3500-C0DA-D781F1DD0E3F}"/>
              </a:ext>
            </a:extLst>
          </p:cNvPr>
          <p:cNvSpPr/>
          <p:nvPr/>
        </p:nvSpPr>
        <p:spPr>
          <a:xfrm>
            <a:off x="1292174" y="1985161"/>
            <a:ext cx="634559" cy="2347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選定</a:t>
            </a:r>
            <a:endParaRPr lang="en-US" altLang="ja-JP" sz="1200" dirty="0"/>
          </a:p>
        </p:txBody>
      </p:sp>
      <p:sp>
        <p:nvSpPr>
          <p:cNvPr id="44" name="吹き出し: 角を丸めた四角形 43">
            <a:extLst>
              <a:ext uri="{FF2B5EF4-FFF2-40B4-BE49-F238E27FC236}">
                <a16:creationId xmlns:a16="http://schemas.microsoft.com/office/drawing/2014/main" id="{861CF432-A5C6-B300-3270-C18E432ED6BD}"/>
              </a:ext>
            </a:extLst>
          </p:cNvPr>
          <p:cNvSpPr/>
          <p:nvPr/>
        </p:nvSpPr>
        <p:spPr>
          <a:xfrm>
            <a:off x="576674" y="3090985"/>
            <a:ext cx="2952328" cy="879993"/>
          </a:xfrm>
          <a:prstGeom prst="wedgeRoundRectCallout">
            <a:avLst>
              <a:gd name="adj1" fmla="val 43693"/>
              <a:gd name="adj2" fmla="val -142551"/>
              <a:gd name="adj3" fmla="val 16667"/>
            </a:avLst>
          </a:prstGeom>
          <a:solidFill>
            <a:srgbClr val="FFEBAB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76213" indent="-176213" algn="just">
              <a:buFont typeface="Arial" panose="020B0604020202020204" pitchFamily="34" charset="0"/>
              <a:buChar char="•"/>
            </a:pPr>
            <a:r>
              <a:rPr lang="ja-JP" altLang="en-US" sz="1200" dirty="0"/>
              <a:t>３つのモデル地域の選定にあたっては、受託事業者によるモデル地域候補の提案を踏まえ、有識者やスポーツ庁との協議のもと、決定する。</a:t>
            </a:r>
            <a:endParaRPr lang="en-US" altLang="ja-JP" sz="1200" dirty="0"/>
          </a:p>
        </p:txBody>
      </p:sp>
      <p:sp>
        <p:nvSpPr>
          <p:cNvPr id="45" name="吹き出し: 上矢印 44">
            <a:extLst>
              <a:ext uri="{FF2B5EF4-FFF2-40B4-BE49-F238E27FC236}">
                <a16:creationId xmlns:a16="http://schemas.microsoft.com/office/drawing/2014/main" id="{3062F504-2914-39A3-F547-25635A9382B7}"/>
              </a:ext>
            </a:extLst>
          </p:cNvPr>
          <p:cNvSpPr/>
          <p:nvPr/>
        </p:nvSpPr>
        <p:spPr>
          <a:xfrm>
            <a:off x="1178371" y="2228959"/>
            <a:ext cx="849718" cy="432048"/>
          </a:xfrm>
          <a:prstGeom prst="upArrowCallou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/>
              <a:t>有識者</a:t>
            </a: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5DFAD42-2562-A3FF-6A21-14E62E06C8A6}"/>
              </a:ext>
            </a:extLst>
          </p:cNvPr>
          <p:cNvSpPr/>
          <p:nvPr/>
        </p:nvSpPr>
        <p:spPr>
          <a:xfrm>
            <a:off x="1926733" y="2403685"/>
            <a:ext cx="755750" cy="2347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助言等</a:t>
            </a:r>
            <a:endParaRPr lang="en-US" altLang="ja-JP" sz="1200" dirty="0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4B7E99FD-12B4-56BB-1651-915621E4DF09}"/>
              </a:ext>
            </a:extLst>
          </p:cNvPr>
          <p:cNvSpPr/>
          <p:nvPr/>
        </p:nvSpPr>
        <p:spPr>
          <a:xfrm>
            <a:off x="3366094" y="1179591"/>
            <a:ext cx="3387105" cy="2880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/>
              <a:t>②モデル地域での実証事業の実施</a:t>
            </a:r>
            <a:endParaRPr lang="en-US" altLang="ja-JP" sz="1400" b="1" dirty="0"/>
          </a:p>
        </p:txBody>
      </p:sp>
      <p:sp>
        <p:nvSpPr>
          <p:cNvPr id="48" name="矢印: 右 47">
            <a:extLst>
              <a:ext uri="{FF2B5EF4-FFF2-40B4-BE49-F238E27FC236}">
                <a16:creationId xmlns:a16="http://schemas.microsoft.com/office/drawing/2014/main" id="{89BB62AD-E091-B24E-61EC-4729DCBE02DB}"/>
              </a:ext>
            </a:extLst>
          </p:cNvPr>
          <p:cNvSpPr/>
          <p:nvPr/>
        </p:nvSpPr>
        <p:spPr>
          <a:xfrm>
            <a:off x="3260812" y="1709101"/>
            <a:ext cx="396044" cy="32857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399AA3A-BA71-8B57-F7EF-A4097B449FB4}"/>
              </a:ext>
            </a:extLst>
          </p:cNvPr>
          <p:cNvSpPr/>
          <p:nvPr/>
        </p:nvSpPr>
        <p:spPr>
          <a:xfrm>
            <a:off x="3692860" y="1568299"/>
            <a:ext cx="3060339" cy="57606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＜３つのモデル地域＞</a:t>
            </a:r>
            <a:endParaRPr lang="en-US" altLang="ja-JP" sz="1400" dirty="0"/>
          </a:p>
          <a:p>
            <a:pPr algn="ctr"/>
            <a:r>
              <a:rPr lang="ja-JP" altLang="en-US" sz="1400" dirty="0"/>
              <a:t>公園　・　広場　・　歩行空間等</a:t>
            </a:r>
            <a:endParaRPr lang="en-US" altLang="ja-JP" sz="1400" dirty="0"/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9267D679-C33A-7E67-80FC-7C8C1D8795A2}"/>
              </a:ext>
            </a:extLst>
          </p:cNvPr>
          <p:cNvSpPr/>
          <p:nvPr/>
        </p:nvSpPr>
        <p:spPr>
          <a:xfrm>
            <a:off x="3211523" y="1505716"/>
            <a:ext cx="494621" cy="2347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実施</a:t>
            </a:r>
            <a:endParaRPr lang="en-US" altLang="ja-JP" sz="1200" dirty="0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EAB2A363-A077-528D-35B8-755810EAE566}"/>
              </a:ext>
            </a:extLst>
          </p:cNvPr>
          <p:cNvSpPr/>
          <p:nvPr/>
        </p:nvSpPr>
        <p:spPr>
          <a:xfrm>
            <a:off x="3211523" y="1985161"/>
            <a:ext cx="494621" cy="23475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支援</a:t>
            </a:r>
            <a:endParaRPr lang="en-US" altLang="ja-JP" sz="1200" dirty="0"/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F81BBFD6-96F7-B56B-C3DF-B1BD93B841D8}"/>
              </a:ext>
            </a:extLst>
          </p:cNvPr>
          <p:cNvSpPr/>
          <p:nvPr/>
        </p:nvSpPr>
        <p:spPr>
          <a:xfrm>
            <a:off x="6894485" y="1179591"/>
            <a:ext cx="2667027" cy="2880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/>
              <a:t>③モデル事業のとりまとめ</a:t>
            </a:r>
            <a:endParaRPr lang="en-US" altLang="ja-JP" sz="1400" b="1" dirty="0"/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AE2546F-F029-9EB6-3DEB-D6D86CEC1892}"/>
              </a:ext>
            </a:extLst>
          </p:cNvPr>
          <p:cNvSpPr/>
          <p:nvPr/>
        </p:nvSpPr>
        <p:spPr>
          <a:xfrm>
            <a:off x="199729" y="552585"/>
            <a:ext cx="2880320" cy="28803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/>
              <a:t>■委託事業の内容について</a:t>
            </a:r>
            <a:endParaRPr lang="en-US" altLang="ja-JP" sz="1600" b="1" dirty="0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967D81DF-B0B9-A7ED-7EB2-8AEC89458CB6}"/>
              </a:ext>
            </a:extLst>
          </p:cNvPr>
          <p:cNvSpPr/>
          <p:nvPr/>
        </p:nvSpPr>
        <p:spPr>
          <a:xfrm>
            <a:off x="3692860" y="2195304"/>
            <a:ext cx="3060338" cy="1949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ja-JP" altLang="en-US" sz="1200" dirty="0"/>
              <a:t>委託事業者がモデル地域と連携し、以下の取組を実施する</a:t>
            </a:r>
            <a:endParaRPr lang="en-US" altLang="ja-JP" sz="1200" dirty="0"/>
          </a:p>
          <a:p>
            <a:pPr marL="171450" indent="-17145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lang="ja-JP" altLang="en-US" sz="1200" dirty="0"/>
              <a:t>多様な主体との連携に向けた体制づくり（検討会議等の開催による体制の構築等）</a:t>
            </a:r>
            <a:endParaRPr lang="en-US" altLang="ja-JP" sz="1200" dirty="0"/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/>
              <a:t>活用の実現に向けたルール・運用の検討（ニーズ調査等の実施、関係者ワーキングの開催等）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/>
              <a:t>試行的な取組（１回以上実施）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ja-JP" altLang="en-US" sz="1200" dirty="0"/>
              <a:t>効果検証（試行的な取組の効果検証、活用するための仕組み構築等）  　　　　など</a:t>
            </a:r>
          </a:p>
        </p:txBody>
      </p:sp>
      <p:sp>
        <p:nvSpPr>
          <p:cNvPr id="55" name="右中かっこ 54">
            <a:extLst>
              <a:ext uri="{FF2B5EF4-FFF2-40B4-BE49-F238E27FC236}">
                <a16:creationId xmlns:a16="http://schemas.microsoft.com/office/drawing/2014/main" id="{4D91CE79-A958-9615-4CE4-DBC925DDA20C}"/>
              </a:ext>
            </a:extLst>
          </p:cNvPr>
          <p:cNvSpPr/>
          <p:nvPr/>
        </p:nvSpPr>
        <p:spPr>
          <a:xfrm>
            <a:off x="6862544" y="1568299"/>
            <a:ext cx="218755" cy="2652789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55027E3C-5F1F-4D31-7172-D1372E85CF1B}"/>
              </a:ext>
            </a:extLst>
          </p:cNvPr>
          <p:cNvSpPr/>
          <p:nvPr/>
        </p:nvSpPr>
        <p:spPr>
          <a:xfrm>
            <a:off x="7113240" y="1568299"/>
            <a:ext cx="2448272" cy="5760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モデル事業のとりまとめ</a:t>
            </a:r>
            <a:endParaRPr lang="en-US" altLang="ja-JP" sz="1400" dirty="0"/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EC08DE7B-AC7C-4167-EEBE-ED688EAA5E91}"/>
              </a:ext>
            </a:extLst>
          </p:cNvPr>
          <p:cNvSpPr/>
          <p:nvPr/>
        </p:nvSpPr>
        <p:spPr>
          <a:xfrm>
            <a:off x="7113240" y="2195304"/>
            <a:ext cx="2448272" cy="1949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ja-JP" altLang="en-US" sz="1200" dirty="0"/>
              <a:t>以下の事項等について、とりまとめ、</a:t>
            </a:r>
            <a:r>
              <a:rPr lang="ja-JP" altLang="en-US" sz="1200" b="1" u="sng" dirty="0">
                <a:solidFill>
                  <a:schemeClr val="tx1"/>
                </a:solidFill>
              </a:rPr>
              <a:t>地方自治体や地域団体等へ周知・横展開</a:t>
            </a:r>
            <a:r>
              <a:rPr lang="ja-JP" altLang="en-US" sz="1200" dirty="0"/>
              <a:t>を図る</a:t>
            </a:r>
            <a:endParaRPr lang="en-US" altLang="ja-JP" sz="1200" dirty="0"/>
          </a:p>
          <a:p>
            <a:pPr marL="171450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ja-JP" altLang="en-US" sz="1200" dirty="0"/>
              <a:t>各オープンスペースで想定される課題や懸念事項の整理</a:t>
            </a:r>
            <a:endParaRPr lang="en-US" altLang="ja-JP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ja-JP" altLang="en-US" sz="1200" dirty="0"/>
              <a:t>モデル事業での取組を通して、想定される課題等を解決するためのプロセスや考え方の提示</a:t>
            </a:r>
            <a:endParaRPr lang="en-US" altLang="ja-JP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ja-JP" altLang="en-US" sz="1200" dirty="0"/>
              <a:t>取組の効果</a:t>
            </a:r>
            <a:endParaRPr lang="en-US" altLang="ja-JP" sz="1200" dirty="0"/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ja-JP" altLang="en-US" sz="1200" dirty="0"/>
              <a:t>取組事例　　　　　　　　　　　　など</a:t>
            </a: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E863210D-4160-A310-A4F0-27761F271D53}"/>
              </a:ext>
            </a:extLst>
          </p:cNvPr>
          <p:cNvSpPr/>
          <p:nvPr/>
        </p:nvSpPr>
        <p:spPr>
          <a:xfrm>
            <a:off x="195460" y="4393772"/>
            <a:ext cx="9510067" cy="2279782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1400" b="1" dirty="0"/>
              <a:t>（２）地域の身近なスポーツの場づくりの推進に向けた普及啓発</a:t>
            </a:r>
            <a:endParaRPr lang="en-US" altLang="ja-JP" sz="1400" b="1" dirty="0"/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E4CA8E8A-406B-3F64-C306-646139E75AB2}"/>
              </a:ext>
            </a:extLst>
          </p:cNvPr>
          <p:cNvSpPr/>
          <p:nvPr/>
        </p:nvSpPr>
        <p:spPr>
          <a:xfrm>
            <a:off x="344487" y="4681305"/>
            <a:ext cx="4242131" cy="2880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/>
              <a:t>①「場づくり（官民連携）」事例集の作成</a:t>
            </a:r>
            <a:endParaRPr lang="en-US" altLang="ja-JP" sz="1400" b="1" dirty="0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C647723C-297A-43AC-9BFD-1C96309240DA}"/>
              </a:ext>
            </a:extLst>
          </p:cNvPr>
          <p:cNvSpPr/>
          <p:nvPr/>
        </p:nvSpPr>
        <p:spPr>
          <a:xfrm>
            <a:off x="3362449" y="5157192"/>
            <a:ext cx="1224170" cy="12700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u="sng" dirty="0"/>
              <a:t>先進事例集を</a:t>
            </a:r>
            <a:endParaRPr lang="en-US" altLang="ja-JP" sz="1400" b="1" u="sng" dirty="0"/>
          </a:p>
          <a:p>
            <a:pPr algn="ctr"/>
            <a:r>
              <a:rPr lang="ja-JP" altLang="en-US" sz="1400" b="1" u="sng" dirty="0"/>
              <a:t>作成</a:t>
            </a:r>
            <a:endParaRPr lang="en-US" altLang="ja-JP" sz="1400" b="1" u="sng" dirty="0"/>
          </a:p>
          <a:p>
            <a:pPr algn="ctr"/>
            <a:r>
              <a:rPr lang="ja-JP" altLang="en-US" sz="1400" b="1" u="sng" dirty="0"/>
              <a:t>情報提供</a:t>
            </a:r>
            <a:endParaRPr lang="en-US" altLang="ja-JP" sz="1400" dirty="0"/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F34B7F9-BCB7-DC29-7AFF-6C6B6CC511F8}"/>
              </a:ext>
            </a:extLst>
          </p:cNvPr>
          <p:cNvSpPr/>
          <p:nvPr/>
        </p:nvSpPr>
        <p:spPr>
          <a:xfrm>
            <a:off x="4735645" y="4681305"/>
            <a:ext cx="4825867" cy="28803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/>
              <a:t>②オンラインセミナーの開催</a:t>
            </a:r>
            <a:endParaRPr lang="en-US" altLang="ja-JP" sz="1400" b="1" dirty="0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E8E69A19-E766-D9D3-3DBF-0FDBC14034F6}"/>
              </a:ext>
            </a:extLst>
          </p:cNvPr>
          <p:cNvSpPr/>
          <p:nvPr/>
        </p:nvSpPr>
        <p:spPr>
          <a:xfrm>
            <a:off x="344488" y="5044264"/>
            <a:ext cx="2880320" cy="2576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76213" indent="-176213" algn="just">
              <a:buFont typeface="Arial" panose="020B0604020202020204" pitchFamily="34" charset="0"/>
              <a:buChar char="•"/>
            </a:pPr>
            <a:r>
              <a:rPr lang="ja-JP" altLang="en-US" sz="1400" dirty="0"/>
              <a:t>文献調査やヒアリング調査等を実施</a:t>
            </a:r>
            <a:endParaRPr lang="en-US" altLang="ja-JP" sz="1400" dirty="0"/>
          </a:p>
        </p:txBody>
      </p:sp>
      <p:sp>
        <p:nvSpPr>
          <p:cNvPr id="1024" name="正方形/長方形 1023">
            <a:extLst>
              <a:ext uri="{FF2B5EF4-FFF2-40B4-BE49-F238E27FC236}">
                <a16:creationId xmlns:a16="http://schemas.microsoft.com/office/drawing/2014/main" id="{8D39A910-5784-A7F7-101C-D4E8AE385A7C}"/>
              </a:ext>
            </a:extLst>
          </p:cNvPr>
          <p:cNvSpPr/>
          <p:nvPr/>
        </p:nvSpPr>
        <p:spPr>
          <a:xfrm>
            <a:off x="560512" y="5352284"/>
            <a:ext cx="2448272" cy="107500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176213" indent="-176213" algn="just">
              <a:buFont typeface="Wingdings" panose="05000000000000000000" pitchFamily="2" charset="2"/>
              <a:buChar char="Ø"/>
            </a:pPr>
            <a:r>
              <a:rPr lang="en-US" altLang="ja-JP" sz="1400" dirty="0"/>
              <a:t>PPP/PFI</a:t>
            </a:r>
            <a:r>
              <a:rPr lang="ja-JP" altLang="en-US" sz="1400" dirty="0"/>
              <a:t>など民間の資金・ノウハウを活用したスポーツ施設の収益性や魅力を向上させる取組等を収集・整理</a:t>
            </a:r>
            <a:endParaRPr lang="en-US" altLang="ja-JP" sz="1400" dirty="0"/>
          </a:p>
        </p:txBody>
      </p:sp>
      <p:sp>
        <p:nvSpPr>
          <p:cNvPr id="1025" name="矢印: 右 1024">
            <a:extLst>
              <a:ext uri="{FF2B5EF4-FFF2-40B4-BE49-F238E27FC236}">
                <a16:creationId xmlns:a16="http://schemas.microsoft.com/office/drawing/2014/main" id="{B4FCF7EA-C25C-46CB-6703-07FF64A44EAC}"/>
              </a:ext>
            </a:extLst>
          </p:cNvPr>
          <p:cNvSpPr/>
          <p:nvPr/>
        </p:nvSpPr>
        <p:spPr>
          <a:xfrm>
            <a:off x="3211523" y="5324711"/>
            <a:ext cx="89970" cy="926049"/>
          </a:xfrm>
          <a:prstGeom prst="rightArrow">
            <a:avLst>
              <a:gd name="adj1" fmla="val 50000"/>
              <a:gd name="adj2" fmla="val 120533"/>
            </a:avLst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7" name="正方形/長方形 1026">
            <a:extLst>
              <a:ext uri="{FF2B5EF4-FFF2-40B4-BE49-F238E27FC236}">
                <a16:creationId xmlns:a16="http://schemas.microsoft.com/office/drawing/2014/main" id="{AF96D1A2-608D-1907-79CE-AF34ACFB6DB8}"/>
              </a:ext>
            </a:extLst>
          </p:cNvPr>
          <p:cNvSpPr/>
          <p:nvPr/>
        </p:nvSpPr>
        <p:spPr>
          <a:xfrm>
            <a:off x="4735644" y="5044263"/>
            <a:ext cx="2809892" cy="1215859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スポーツ施設における</a:t>
            </a:r>
            <a:r>
              <a:rPr lang="ja-JP" altLang="en-US" sz="1200" b="1" dirty="0"/>
              <a:t>ﾕﾆﾊﾞｰｻﾙﾃﾞｻﾞｲﾝ化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スポーツ施設の</a:t>
            </a:r>
            <a:r>
              <a:rPr lang="ja-JP" altLang="en-US" sz="1200" b="1" dirty="0"/>
              <a:t>安全管理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/>
              <a:t>スポーツ施設の</a:t>
            </a:r>
            <a:r>
              <a:rPr lang="ja-JP" altLang="en-US" sz="1200" b="1" dirty="0"/>
              <a:t>官民連携手法の活用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b="1" dirty="0"/>
              <a:t>オープンスペース等の有効活用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b="1" dirty="0"/>
              <a:t>学校体育施設の有効活用</a:t>
            </a:r>
            <a:r>
              <a:rPr lang="ja-JP" altLang="en-US" sz="1200" dirty="0"/>
              <a:t>　　　　など</a:t>
            </a:r>
            <a:endParaRPr lang="en-US" altLang="ja-JP" sz="1400" dirty="0"/>
          </a:p>
        </p:txBody>
      </p:sp>
      <p:sp>
        <p:nvSpPr>
          <p:cNvPr id="1029" name="正方形/長方形 1028">
            <a:extLst>
              <a:ext uri="{FF2B5EF4-FFF2-40B4-BE49-F238E27FC236}">
                <a16:creationId xmlns:a16="http://schemas.microsoft.com/office/drawing/2014/main" id="{98F3A81A-6EE1-443E-ABAF-A7F204746AFA}"/>
              </a:ext>
            </a:extLst>
          </p:cNvPr>
          <p:cNvSpPr/>
          <p:nvPr/>
        </p:nvSpPr>
        <p:spPr>
          <a:xfrm>
            <a:off x="7689304" y="5044265"/>
            <a:ext cx="1872456" cy="537708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indent="-360363" algn="ctr"/>
            <a:r>
              <a:rPr lang="ja-JP" altLang="en-US" sz="1400" b="1" dirty="0"/>
              <a:t>オンラインセミナー開催</a:t>
            </a:r>
            <a:endParaRPr lang="en-US" altLang="ja-JP" sz="1400" b="1" dirty="0"/>
          </a:p>
          <a:p>
            <a:pPr marL="360363" indent="-360363" algn="ctr"/>
            <a:r>
              <a:rPr lang="ja-JP" altLang="en-US" sz="1200" b="1" dirty="0"/>
              <a:t>（３回以上）</a:t>
            </a:r>
            <a:endParaRPr lang="en-US" altLang="ja-JP" sz="1400" b="1" dirty="0"/>
          </a:p>
        </p:txBody>
      </p:sp>
      <p:sp>
        <p:nvSpPr>
          <p:cNvPr id="1031" name="正方形/長方形 1030">
            <a:extLst>
              <a:ext uri="{FF2B5EF4-FFF2-40B4-BE49-F238E27FC236}">
                <a16:creationId xmlns:a16="http://schemas.microsoft.com/office/drawing/2014/main" id="{26258C56-BC79-D845-8F14-BC24A2DBE9A8}"/>
              </a:ext>
            </a:extLst>
          </p:cNvPr>
          <p:cNvSpPr/>
          <p:nvPr/>
        </p:nvSpPr>
        <p:spPr>
          <a:xfrm>
            <a:off x="7689304" y="5741377"/>
            <a:ext cx="1872456" cy="518256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60363" indent="-360363" algn="ctr"/>
            <a:r>
              <a:rPr lang="ja-JP" altLang="en-US" sz="1400" b="1" dirty="0"/>
              <a:t>アンケート実施・</a:t>
            </a:r>
            <a:endParaRPr lang="en-US" altLang="ja-JP" sz="1400" b="1" dirty="0"/>
          </a:p>
          <a:p>
            <a:pPr marL="360363" indent="-360363" algn="ctr"/>
            <a:r>
              <a:rPr lang="ja-JP" altLang="en-US" sz="1400" b="1" dirty="0"/>
              <a:t>とりまとめ</a:t>
            </a:r>
            <a:endParaRPr lang="en-US" altLang="ja-JP" sz="1400" b="1" dirty="0"/>
          </a:p>
        </p:txBody>
      </p:sp>
      <p:sp>
        <p:nvSpPr>
          <p:cNvPr id="1037" name="コンテンツ プレースホルダ 2">
            <a:extLst>
              <a:ext uri="{FF2B5EF4-FFF2-40B4-BE49-F238E27FC236}">
                <a16:creationId xmlns:a16="http://schemas.microsoft.com/office/drawing/2014/main" id="{A7D6013D-1440-9AD0-5142-126B1E78B2EA}"/>
              </a:ext>
            </a:extLst>
          </p:cNvPr>
          <p:cNvSpPr txBox="1">
            <a:spLocks/>
          </p:cNvSpPr>
          <p:nvPr/>
        </p:nvSpPr>
        <p:spPr bwMode="auto">
          <a:xfrm>
            <a:off x="7595007" y="65686"/>
            <a:ext cx="1656184" cy="41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1163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tabLst>
                <a:tab pos="0" algn="l"/>
                <a:tab pos="1163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>
              <a:tabLst>
                <a:tab pos="0" algn="l"/>
                <a:tab pos="1163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>
              <a:tabLst>
                <a:tab pos="0" algn="l"/>
                <a:tab pos="1163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>
              <a:tabLst>
                <a:tab pos="0" algn="l"/>
                <a:tab pos="1163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447925" indent="-161925" defTabSz="4968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163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05125" indent="-161925" defTabSz="4968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163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362325" indent="-161925" defTabSz="4968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163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19525" indent="-161925" defTabSz="496888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1163638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defTabSz="492433" fontAlgn="base">
              <a:lnSpc>
                <a:spcPts val="1492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令和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1000" dirty="0">
                <a:solidFill>
                  <a:prstClr val="black"/>
                </a:solidFill>
                <a:latin typeface="Meiryo UI"/>
                <a:ea typeface="Meiryo UI"/>
              </a:rPr>
              <a:t>予算額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defTabSz="492433" fontAlgn="base">
              <a:lnSpc>
                <a:spcPts val="1492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23,008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千円</a:t>
            </a:r>
            <a:r>
              <a:rPr lang="ja-JP" altLang="en-US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（新規</a:t>
            </a:r>
            <a:r>
              <a:rPr lang="en-US" altLang="ja-JP" sz="10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6091D5D-EA7F-AAB5-0428-821E0BDFED1D}"/>
              </a:ext>
            </a:extLst>
          </p:cNvPr>
          <p:cNvSpPr/>
          <p:nvPr/>
        </p:nvSpPr>
        <p:spPr>
          <a:xfrm>
            <a:off x="4735643" y="6284499"/>
            <a:ext cx="4825867" cy="3285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ja-JP" altLang="en-US" sz="900" dirty="0"/>
              <a:t>＜参照＞令和元年度から、毎年開催</a:t>
            </a:r>
            <a:endParaRPr lang="en-US" altLang="ja-JP" sz="900" dirty="0"/>
          </a:p>
          <a:p>
            <a:pPr algn="r"/>
            <a:r>
              <a:rPr lang="ja-JP" altLang="en-US" sz="900" dirty="0"/>
              <a:t>スポーツ庁</a:t>
            </a:r>
            <a:r>
              <a:rPr lang="en-US" altLang="ja-JP" sz="900" dirty="0"/>
              <a:t>HP</a:t>
            </a:r>
            <a:r>
              <a:rPr lang="ja-JP" altLang="en-US" sz="900" dirty="0"/>
              <a:t>トップ </a:t>
            </a:r>
            <a:r>
              <a:rPr lang="en-US" altLang="ja-JP" sz="900" dirty="0"/>
              <a:t>&gt; </a:t>
            </a:r>
            <a:r>
              <a:rPr lang="ja-JP" altLang="en-US" sz="900" dirty="0"/>
              <a:t>政策 </a:t>
            </a:r>
            <a:r>
              <a:rPr lang="en-US" altLang="ja-JP" sz="900" dirty="0"/>
              <a:t>&gt; </a:t>
            </a:r>
            <a:r>
              <a:rPr lang="ja-JP" altLang="en-US" sz="900" dirty="0"/>
              <a:t>スポーツの場づくり </a:t>
            </a:r>
            <a:r>
              <a:rPr lang="en-US" altLang="ja-JP" sz="900" dirty="0"/>
              <a:t>&gt; </a:t>
            </a:r>
            <a:r>
              <a:rPr lang="ja-JP" altLang="en-US" sz="900" dirty="0"/>
              <a:t>全国セミナー：地域の身近なスポーツの場づくり</a:t>
            </a:r>
            <a:endParaRPr lang="en-US" altLang="ja-JP" sz="700" dirty="0"/>
          </a:p>
        </p:txBody>
      </p:sp>
      <p:sp>
        <p:nvSpPr>
          <p:cNvPr id="1033" name="矢印: 右 1032">
            <a:extLst>
              <a:ext uri="{FF2B5EF4-FFF2-40B4-BE49-F238E27FC236}">
                <a16:creationId xmlns:a16="http://schemas.microsoft.com/office/drawing/2014/main" id="{09FB7FA6-D73F-929B-E66F-E851E21E7572}"/>
              </a:ext>
            </a:extLst>
          </p:cNvPr>
          <p:cNvSpPr/>
          <p:nvPr/>
        </p:nvSpPr>
        <p:spPr>
          <a:xfrm>
            <a:off x="7509408" y="5175612"/>
            <a:ext cx="216024" cy="32857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5" name="矢印: 右 1034">
            <a:extLst>
              <a:ext uri="{FF2B5EF4-FFF2-40B4-BE49-F238E27FC236}">
                <a16:creationId xmlns:a16="http://schemas.microsoft.com/office/drawing/2014/main" id="{DC82133A-F6FD-6BDA-08A2-C548DB9E88B2}"/>
              </a:ext>
            </a:extLst>
          </p:cNvPr>
          <p:cNvSpPr/>
          <p:nvPr/>
        </p:nvSpPr>
        <p:spPr>
          <a:xfrm rot="5400000">
            <a:off x="8516317" y="5335035"/>
            <a:ext cx="163662" cy="665560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018537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7866</TotalTime>
  <Words>432</Words>
  <Application>Microsoft Office PowerPoint</Application>
  <PresentationFormat>A4 210 x 297 mm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Wingdings</vt:lpstr>
      <vt:lpstr>blank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</dc:creator>
  <cp:lastModifiedBy>岡部将己</cp:lastModifiedBy>
  <cp:revision>415</cp:revision>
  <cp:lastPrinted>2022-10-04T12:16:47Z</cp:lastPrinted>
  <dcterms:created xsi:type="dcterms:W3CDTF">2018-12-06T06:12:46Z</dcterms:created>
  <dcterms:modified xsi:type="dcterms:W3CDTF">2023-02-17T02:04:31Z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899a617-f30e-4fb8-b81c-fb6d0b94ac5b_Enabled">
    <vt:lpwstr>true</vt:lpwstr>
  </property>
  <property fmtid="{D5CDD505-2E9C-101B-9397-08002B2CF9AE}" pid="3" name="MSIP_Label_d899a617-f30e-4fb8-b81c-fb6d0b94ac5b_SetDate">
    <vt:lpwstr>2022-03-18T11:48:14Z</vt:lpwstr>
  </property>
  <property fmtid="{D5CDD505-2E9C-101B-9397-08002B2CF9AE}" pid="4" name="MSIP_Label_d899a617-f30e-4fb8-b81c-fb6d0b94ac5b_Method">
    <vt:lpwstr>Standard</vt:lpwstr>
  </property>
  <property fmtid="{D5CDD505-2E9C-101B-9397-08002B2CF9AE}" pid="5" name="MSIP_Label_d899a617-f30e-4fb8-b81c-fb6d0b94ac5b_Name">
    <vt:lpwstr>機密性2情報</vt:lpwstr>
  </property>
  <property fmtid="{D5CDD505-2E9C-101B-9397-08002B2CF9AE}" pid="6" name="MSIP_Label_d899a617-f30e-4fb8-b81c-fb6d0b94ac5b_SiteId">
    <vt:lpwstr>545810b0-36cb-4290-8926-48dbc0f9e92f</vt:lpwstr>
  </property>
  <property fmtid="{D5CDD505-2E9C-101B-9397-08002B2CF9AE}" pid="7" name="MSIP_Label_d899a617-f30e-4fb8-b81c-fb6d0b94ac5b_ActionId">
    <vt:lpwstr>f695e684-e2d1-4542-ab40-4c8c7cad0e32</vt:lpwstr>
  </property>
  <property fmtid="{D5CDD505-2E9C-101B-9397-08002B2CF9AE}" pid="8" name="MSIP_Label_d899a617-f30e-4fb8-b81c-fb6d0b94ac5b_ContentBits">
    <vt:lpwstr>0</vt:lpwstr>
  </property>
</Properties>
</file>