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3" r:id="rId2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CCECFF"/>
    <a:srgbClr val="FF9900"/>
    <a:srgbClr val="CC9900"/>
    <a:srgbClr val="C5FFB3"/>
    <a:srgbClr val="3693AC"/>
    <a:srgbClr val="E7073C"/>
    <a:srgbClr val="EFFDFF"/>
    <a:srgbClr val="EBF5F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 autoAdjust="0"/>
    <p:restoredTop sz="92986" autoAdjust="0"/>
  </p:normalViewPr>
  <p:slideViewPr>
    <p:cSldViewPr>
      <p:cViewPr varScale="1">
        <p:scale>
          <a:sx n="78" d="100"/>
          <a:sy n="78" d="100"/>
        </p:scale>
        <p:origin x="84" y="2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7ADAA-D9BF-4D44-AA0E-463B880CF19F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9C77-D01B-4AB6-8C97-27EB7CD90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12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2625" y="736600"/>
            <a:ext cx="5300663" cy="36687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2043-C7F0-47B4-A358-3D5F47D9B563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6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13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25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9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8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16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37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76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79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3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3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DF16-7525-422B-87F4-094CDA04A3FC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62" y="10028"/>
            <a:ext cx="9900438" cy="411197"/>
          </a:xfrm>
          <a:prstGeom prst="rect">
            <a:avLst/>
          </a:prstGeom>
          <a:solidFill>
            <a:srgbClr val="FF9900"/>
          </a:solidFill>
          <a:ln w="28575">
            <a:solidFill>
              <a:srgbClr val="FF9147"/>
            </a:solidFill>
          </a:ln>
          <a:effectLst/>
          <a:extLst/>
        </p:spPr>
        <p:txBody>
          <a:bodyPr wrap="none" lIns="87077" tIns="43538" rIns="87077" bIns="43538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8709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部活動指導員の制度化について</a:t>
            </a:r>
            <a:endParaRPr lang="ja-JP" altLang="en-US" sz="2000" b="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四角形: 角を丸くする 11"/>
          <p:cNvSpPr>
            <a:spLocks noChangeAspect="1"/>
          </p:cNvSpPr>
          <p:nvPr/>
        </p:nvSpPr>
        <p:spPr>
          <a:xfrm>
            <a:off x="2508482" y="3721118"/>
            <a:ext cx="7364014" cy="3092257"/>
          </a:xfrm>
          <a:prstGeom prst="roundRect">
            <a:avLst>
              <a:gd name="adj" fmla="val 5196"/>
            </a:avLst>
          </a:prstGeom>
          <a:noFill/>
          <a:ln w="19050">
            <a:solidFill>
              <a:schemeClr val="accent1">
                <a:alpha val="99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4881507" y="6134931"/>
            <a:ext cx="681315" cy="613783"/>
            <a:chOff x="-1059180" y="7824099"/>
            <a:chExt cx="940380" cy="885559"/>
          </a:xfrm>
        </p:grpSpPr>
        <p:sp>
          <p:nvSpPr>
            <p:cNvPr id="8" name="正方形/長方形 7"/>
            <p:cNvSpPr/>
            <p:nvPr/>
          </p:nvSpPr>
          <p:spPr>
            <a:xfrm>
              <a:off x="-1059180" y="7824099"/>
              <a:ext cx="940380" cy="88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" name="グループ化 8"/>
            <p:cNvGrpSpPr>
              <a:grpSpLocks noChangeAspect="1"/>
            </p:cNvGrpSpPr>
            <p:nvPr/>
          </p:nvGrpSpPr>
          <p:grpSpPr>
            <a:xfrm>
              <a:off x="-985750" y="7881418"/>
              <a:ext cx="827507" cy="772566"/>
              <a:chOff x="1209488" y="5768311"/>
              <a:chExt cx="483948" cy="473170"/>
            </a:xfrm>
            <a:solidFill>
              <a:schemeClr val="bg1"/>
            </a:solidFill>
          </p:grpSpPr>
          <p:pic>
            <p:nvPicPr>
              <p:cNvPr id="10" name="Picture 3" descr="C:\Users\Sato\AppData\Local\Microsoft\Windows\Temporary Internet Files\Content.IE5\CIRUDT2I\gatag-0000658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511968">
                <a:off x="1462986" y="5764420"/>
                <a:ext cx="226560" cy="234341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1" name="Picture 7" descr="C:\Users\Sato\AppData\Local\Microsoft\Windows\Temporary Internet Files\Content.IE5\LI2FS30V\lgi01a201402020900[1]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488" y="5844540"/>
                <a:ext cx="270394" cy="21441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" name="Picture 8" descr="C:\Users\Sato\AppData\Local\Microsoft\Windows\Temporary Internet Files\Content.IE5\3RZZQC1I\lgi01a201309201300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685" y="6056338"/>
                <a:ext cx="188456" cy="185143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7408064" y="6142938"/>
            <a:ext cx="681315" cy="613783"/>
            <a:chOff x="-1059180" y="7824099"/>
            <a:chExt cx="940380" cy="885559"/>
          </a:xfrm>
        </p:grpSpPr>
        <p:sp>
          <p:nvSpPr>
            <p:cNvPr id="17" name="正方形/長方形 16"/>
            <p:cNvSpPr/>
            <p:nvPr/>
          </p:nvSpPr>
          <p:spPr>
            <a:xfrm>
              <a:off x="-1059180" y="7824099"/>
              <a:ext cx="940380" cy="88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8" name="グループ化 17"/>
            <p:cNvGrpSpPr>
              <a:grpSpLocks noChangeAspect="1"/>
            </p:cNvGrpSpPr>
            <p:nvPr/>
          </p:nvGrpSpPr>
          <p:grpSpPr>
            <a:xfrm>
              <a:off x="-985748" y="7881418"/>
              <a:ext cx="827506" cy="772566"/>
              <a:chOff x="1209488" y="5768311"/>
              <a:chExt cx="483947" cy="473170"/>
            </a:xfrm>
            <a:solidFill>
              <a:schemeClr val="bg1"/>
            </a:solidFill>
          </p:grpSpPr>
          <p:pic>
            <p:nvPicPr>
              <p:cNvPr id="19" name="Picture 3" descr="C:\Users\Sato\AppData\Local\Microsoft\Windows\Temporary Internet Files\Content.IE5\CIRUDT2I\gatag-0000658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511968">
                <a:off x="1462985" y="5764420"/>
                <a:ext cx="226560" cy="234341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" name="Picture 7" descr="C:\Users\Sato\AppData\Local\Microsoft\Windows\Temporary Internet Files\Content.IE5\LI2FS30V\lgi01a201402020900[1]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488" y="5844540"/>
                <a:ext cx="270394" cy="21441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" name="Picture 8" descr="C:\Users\Sato\AppData\Local\Microsoft\Windows\Temporary Internet Files\Content.IE5\3RZZQC1I\lgi01a201309201300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685" y="6056338"/>
                <a:ext cx="188456" cy="185143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22" name="グループ化 21"/>
          <p:cNvGrpSpPr>
            <a:grpSpLocks noChangeAspect="1"/>
          </p:cNvGrpSpPr>
          <p:nvPr/>
        </p:nvGrpSpPr>
        <p:grpSpPr>
          <a:xfrm>
            <a:off x="7460635" y="4935174"/>
            <a:ext cx="763540" cy="973131"/>
            <a:chOff x="4019313" y="3001202"/>
            <a:chExt cx="297181" cy="43180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二等辺三角形 22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顧　問</a:t>
              </a:r>
            </a:p>
          </p:txBody>
        </p: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4019313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部活動指導員</a:t>
              </a:r>
            </a:p>
          </p:txBody>
        </p:sp>
      </p:grpSp>
      <p:grpSp>
        <p:nvGrpSpPr>
          <p:cNvPr id="25" name="グループ化 24"/>
          <p:cNvGrpSpPr>
            <a:grpSpLocks noChangeAspect="1"/>
          </p:cNvGrpSpPr>
          <p:nvPr/>
        </p:nvGrpSpPr>
        <p:grpSpPr>
          <a:xfrm>
            <a:off x="4929012" y="4898600"/>
            <a:ext cx="763540" cy="973131"/>
            <a:chOff x="4019313" y="3001202"/>
            <a:chExt cx="297181" cy="43180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6" name="二等辺三角形 25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顧　問</a:t>
              </a:r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4019313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部活動指導員</a:t>
              </a:r>
            </a:p>
          </p:txBody>
        </p:sp>
      </p:grpSp>
      <p:sp>
        <p:nvSpPr>
          <p:cNvPr id="28" name="テキスト ボックス 27"/>
          <p:cNvSpPr txBox="1">
            <a:spLocks noChangeAspect="1"/>
          </p:cNvSpPr>
          <p:nvPr/>
        </p:nvSpPr>
        <p:spPr>
          <a:xfrm>
            <a:off x="5027698" y="3759406"/>
            <a:ext cx="4904737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部活動指導員は、</a:t>
            </a:r>
            <a:r>
              <a:rPr lang="ja-JP" altLang="en-US" sz="1200" b="1" u="sng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部活動の顧問として技術的な指導を行う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とともに、</a:t>
            </a:r>
            <a:r>
              <a:rPr lang="ja-JP" altLang="en-US" sz="1200" b="1" u="sng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担当教諭等と日常的に指導内容や生徒の様子、事故が発生した場合の対応等について情報交換を行う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等の連携を十分に図る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872081" y="3547925"/>
            <a:ext cx="1898468" cy="330972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部活動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指導員の任用</a:t>
            </a:r>
          </a:p>
        </p:txBody>
      </p:sp>
      <p:sp>
        <p:nvSpPr>
          <p:cNvPr id="30" name="テキスト ボックス 29"/>
          <p:cNvSpPr txBox="1">
            <a:spLocks noChangeAspect="1"/>
          </p:cNvSpPr>
          <p:nvPr/>
        </p:nvSpPr>
        <p:spPr>
          <a:xfrm rot="1740404">
            <a:off x="7585489" y="6098041"/>
            <a:ext cx="82488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指導・</a:t>
            </a:r>
            <a:r>
              <a:rPr kumimoji="1" lang="ja-JP" altLang="en-US" sz="11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引率</a:t>
            </a:r>
            <a:endParaRPr kumimoji="1" lang="ja-JP" altLang="en-US" sz="12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1" name="グループ化 30"/>
          <p:cNvGrpSpPr>
            <a:grpSpLocks noChangeAspect="1"/>
          </p:cNvGrpSpPr>
          <p:nvPr/>
        </p:nvGrpSpPr>
        <p:grpSpPr>
          <a:xfrm>
            <a:off x="9072848" y="4975480"/>
            <a:ext cx="720085" cy="973131"/>
            <a:chOff x="4019311" y="3001202"/>
            <a:chExt cx="297183" cy="431808"/>
          </a:xfrm>
          <a:solidFill>
            <a:schemeClr val="bg1">
              <a:lumMod val="85000"/>
            </a:schemeClr>
          </a:solidFill>
        </p:grpSpPr>
        <p:sp>
          <p:nvSpPr>
            <p:cNvPr id="32" name="二等辺三角形 31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顧　問</a:t>
              </a:r>
            </a:p>
          </p:txBody>
        </p:sp>
        <p:sp>
          <p:nvSpPr>
            <p:cNvPr id="33" name="楕円 44"/>
            <p:cNvSpPr>
              <a:spLocks noChangeAspect="1"/>
            </p:cNvSpPr>
            <p:nvPr/>
          </p:nvSpPr>
          <p:spPr>
            <a:xfrm>
              <a:off x="4019311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　諭</a:t>
              </a:r>
            </a:p>
          </p:txBody>
        </p:sp>
      </p:grpSp>
      <p:cxnSp>
        <p:nvCxnSpPr>
          <p:cNvPr id="34" name="直線矢印コネクタ 33"/>
          <p:cNvCxnSpPr/>
          <p:nvPr/>
        </p:nvCxnSpPr>
        <p:spPr>
          <a:xfrm>
            <a:off x="7849940" y="5956823"/>
            <a:ext cx="451707" cy="233551"/>
          </a:xfrm>
          <a:prstGeom prst="straightConnector1">
            <a:avLst/>
          </a:prstGeom>
          <a:ln w="2540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>
            <a:spLocks noChangeAspect="1"/>
          </p:cNvSpPr>
          <p:nvPr/>
        </p:nvSpPr>
        <p:spPr>
          <a:xfrm>
            <a:off x="8270393" y="5445149"/>
            <a:ext cx="762355" cy="323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10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役割分担</a:t>
            </a:r>
            <a:r>
              <a:rPr lang="en-US" altLang="ja-JP" sz="10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kumimoji="1" lang="ja-JP" altLang="en-US" sz="11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連携・協力</a:t>
            </a:r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8198665" y="5826698"/>
            <a:ext cx="887195" cy="0"/>
          </a:xfrm>
          <a:prstGeom prst="straightConnector1">
            <a:avLst/>
          </a:prstGeom>
          <a:ln w="25400">
            <a:solidFill>
              <a:srgbClr val="FF660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四角形: 角を丸くする 11"/>
          <p:cNvSpPr>
            <a:spLocks noChangeAspect="1"/>
          </p:cNvSpPr>
          <p:nvPr/>
        </p:nvSpPr>
        <p:spPr>
          <a:xfrm>
            <a:off x="7354348" y="4729692"/>
            <a:ext cx="2462238" cy="1995536"/>
          </a:xfrm>
          <a:prstGeom prst="roundRect">
            <a:avLst>
              <a:gd name="adj" fmla="val 5196"/>
            </a:avLst>
          </a:prstGeom>
          <a:noFill/>
          <a:ln w="22225">
            <a:solidFill>
              <a:srgbClr val="002060">
                <a:alpha val="99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433922" y="4482220"/>
            <a:ext cx="2305015" cy="371348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ケース２ 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部活動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指導員及び教諭が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顧問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四角形: 角を丸くする 11"/>
          <p:cNvSpPr>
            <a:spLocks noChangeAspect="1"/>
          </p:cNvSpPr>
          <p:nvPr/>
        </p:nvSpPr>
        <p:spPr>
          <a:xfrm>
            <a:off x="4880992" y="4736513"/>
            <a:ext cx="2425584" cy="1995536"/>
          </a:xfrm>
          <a:prstGeom prst="roundRect">
            <a:avLst>
              <a:gd name="adj" fmla="val 5196"/>
            </a:avLst>
          </a:prstGeom>
          <a:noFill/>
          <a:ln w="22225">
            <a:solidFill>
              <a:srgbClr val="002060">
                <a:alpha val="99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72784" y="4482962"/>
            <a:ext cx="2275997" cy="368024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ケース１ 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部活動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指導員が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顧問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1" name="グループ化 40"/>
          <p:cNvGrpSpPr>
            <a:grpSpLocks noChangeAspect="1"/>
          </p:cNvGrpSpPr>
          <p:nvPr/>
        </p:nvGrpSpPr>
        <p:grpSpPr>
          <a:xfrm>
            <a:off x="8343489" y="5902581"/>
            <a:ext cx="553470" cy="783293"/>
            <a:chOff x="4019313" y="3001202"/>
            <a:chExt cx="297181" cy="431808"/>
          </a:xfrm>
          <a:solidFill>
            <a:srgbClr val="FFFFCC"/>
          </a:solidFill>
        </p:grpSpPr>
        <p:sp>
          <p:nvSpPr>
            <p:cNvPr id="42" name="二等辺三角形 41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3" name="楕円 47"/>
            <p:cNvSpPr>
              <a:spLocks noChangeAspect="1"/>
            </p:cNvSpPr>
            <p:nvPr/>
          </p:nvSpPr>
          <p:spPr>
            <a:xfrm>
              <a:off x="4019313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生　徒</a:t>
              </a:r>
            </a:p>
          </p:txBody>
        </p:sp>
      </p:grpSp>
      <p:cxnSp>
        <p:nvCxnSpPr>
          <p:cNvPr id="44" name="直線矢印コネクタ 43"/>
          <p:cNvCxnSpPr/>
          <p:nvPr/>
        </p:nvCxnSpPr>
        <p:spPr>
          <a:xfrm flipH="1">
            <a:off x="8902655" y="6002464"/>
            <a:ext cx="450791" cy="20515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>
            <a:spLocks noChangeAspect="1"/>
          </p:cNvSpPr>
          <p:nvPr/>
        </p:nvSpPr>
        <p:spPr>
          <a:xfrm rot="20035688">
            <a:off x="8893525" y="6162749"/>
            <a:ext cx="771024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指導・引率</a:t>
            </a:r>
          </a:p>
        </p:txBody>
      </p:sp>
      <p:grpSp>
        <p:nvGrpSpPr>
          <p:cNvPr id="46" name="グループ化 45"/>
          <p:cNvGrpSpPr>
            <a:grpSpLocks noChangeAspect="1"/>
          </p:cNvGrpSpPr>
          <p:nvPr/>
        </p:nvGrpSpPr>
        <p:grpSpPr>
          <a:xfrm>
            <a:off x="6544654" y="5064700"/>
            <a:ext cx="720085" cy="973131"/>
            <a:chOff x="4019311" y="3001202"/>
            <a:chExt cx="297183" cy="431808"/>
          </a:xfrm>
          <a:solidFill>
            <a:schemeClr val="bg1">
              <a:lumMod val="85000"/>
            </a:schemeClr>
          </a:solidFill>
        </p:grpSpPr>
        <p:sp>
          <p:nvSpPr>
            <p:cNvPr id="47" name="二等辺三角形 46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endParaRPr kumimoji="1"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8" name="楕円 44"/>
            <p:cNvSpPr>
              <a:spLocks noChangeAspect="1"/>
            </p:cNvSpPr>
            <p:nvPr/>
          </p:nvSpPr>
          <p:spPr>
            <a:xfrm>
              <a:off x="4019311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担　当</a:t>
              </a:r>
              <a:endParaRPr lang="en-US" altLang="ja-JP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　諭</a:t>
              </a:r>
            </a:p>
          </p:txBody>
        </p:sp>
      </p:grpSp>
      <p:grpSp>
        <p:nvGrpSpPr>
          <p:cNvPr id="49" name="グループ化 48"/>
          <p:cNvGrpSpPr>
            <a:grpSpLocks noChangeAspect="1"/>
          </p:cNvGrpSpPr>
          <p:nvPr/>
        </p:nvGrpSpPr>
        <p:grpSpPr>
          <a:xfrm>
            <a:off x="5832706" y="5901142"/>
            <a:ext cx="553470" cy="783293"/>
            <a:chOff x="4019313" y="3001202"/>
            <a:chExt cx="297181" cy="431808"/>
          </a:xfrm>
          <a:solidFill>
            <a:srgbClr val="FFFFCC"/>
          </a:solidFill>
        </p:grpSpPr>
        <p:sp>
          <p:nvSpPr>
            <p:cNvPr id="50" name="二等辺三角形 49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1" name="楕円 47"/>
            <p:cNvSpPr>
              <a:spLocks noChangeAspect="1"/>
            </p:cNvSpPr>
            <p:nvPr/>
          </p:nvSpPr>
          <p:spPr>
            <a:xfrm>
              <a:off x="4019313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生　徒</a:t>
              </a:r>
            </a:p>
          </p:txBody>
        </p:sp>
      </p:grpSp>
      <p:cxnSp>
        <p:nvCxnSpPr>
          <p:cNvPr id="52" name="直線矢印コネクタ 51"/>
          <p:cNvCxnSpPr/>
          <p:nvPr/>
        </p:nvCxnSpPr>
        <p:spPr>
          <a:xfrm>
            <a:off x="5339386" y="5926611"/>
            <a:ext cx="451707" cy="233551"/>
          </a:xfrm>
          <a:prstGeom prst="straightConnector1">
            <a:avLst/>
          </a:prstGeom>
          <a:ln w="2540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>
            <a:spLocks noChangeAspect="1"/>
          </p:cNvSpPr>
          <p:nvPr/>
        </p:nvSpPr>
        <p:spPr>
          <a:xfrm rot="1993937">
            <a:off x="5059526" y="6073689"/>
            <a:ext cx="82488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指導・</a:t>
            </a:r>
            <a:r>
              <a:rPr kumimoji="1" lang="ja-JP" altLang="en-US" sz="11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引率</a:t>
            </a:r>
            <a:endParaRPr kumimoji="1" lang="ja-JP" altLang="en-US" sz="12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>
            <a:spLocks noChangeAspect="1"/>
          </p:cNvSpPr>
          <p:nvPr/>
        </p:nvSpPr>
        <p:spPr>
          <a:xfrm>
            <a:off x="5762914" y="5566388"/>
            <a:ext cx="80034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協力</a:t>
            </a:r>
          </a:p>
        </p:txBody>
      </p:sp>
      <p:cxnSp>
        <p:nvCxnSpPr>
          <p:cNvPr id="55" name="直線矢印コネクタ 54"/>
          <p:cNvCxnSpPr/>
          <p:nvPr/>
        </p:nvCxnSpPr>
        <p:spPr>
          <a:xfrm flipH="1" flipV="1">
            <a:off x="5747496" y="5766189"/>
            <a:ext cx="758173" cy="2074"/>
          </a:xfrm>
          <a:prstGeom prst="straightConnector1">
            <a:avLst/>
          </a:prstGeom>
          <a:ln w="25400">
            <a:solidFill>
              <a:srgbClr val="FF660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>
            <a:spLocks noChangeAspect="1"/>
          </p:cNvSpPr>
          <p:nvPr/>
        </p:nvSpPr>
        <p:spPr>
          <a:xfrm>
            <a:off x="6632535" y="6053175"/>
            <a:ext cx="660544" cy="415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900" b="1" dirty="0" smtClean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</a:t>
            </a:r>
            <a:r>
              <a:rPr kumimoji="1" lang="ja-JP" altLang="en-US" sz="9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・月間指導計画の作成支援</a:t>
            </a:r>
            <a:r>
              <a:rPr kumimoji="1" lang="ja-JP" altLang="en-US" sz="900" b="1" dirty="0" smtClean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</a:t>
            </a:r>
            <a:endParaRPr kumimoji="1" lang="ja-JP" altLang="en-US" sz="900" b="1" dirty="0">
              <a:solidFill>
                <a:srgbClr val="FF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7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66" y="4869160"/>
            <a:ext cx="660704" cy="7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95" y="4869160"/>
            <a:ext cx="546592" cy="59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テキスト ボックス 58"/>
          <p:cNvSpPr txBox="1">
            <a:spLocks noChangeAspect="1"/>
          </p:cNvSpPr>
          <p:nvPr/>
        </p:nvSpPr>
        <p:spPr>
          <a:xfrm>
            <a:off x="2675344" y="884907"/>
            <a:ext cx="3080906" cy="4308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外部指導者は、顧問の</a:t>
            </a:r>
            <a:r>
              <a:rPr kumimoji="1" lang="ja-JP" altLang="en-US" sz="1100" b="1" u="sng" dirty="0">
                <a:solidFill>
                  <a:srgbClr val="009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教諭等と連携・協力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しながら</a:t>
            </a:r>
            <a:r>
              <a:rPr kumimoji="1" lang="ja-JP" altLang="en-US" sz="1100" b="1" u="sng" dirty="0">
                <a:solidFill>
                  <a:srgbClr val="009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部活動</a:t>
            </a:r>
            <a:r>
              <a:rPr lang="ja-JP" altLang="en-US" sz="1100" b="1" u="sng" dirty="0">
                <a:solidFill>
                  <a:srgbClr val="009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のコーチ等として技術的な指導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を行う。</a:t>
            </a:r>
          </a:p>
        </p:txBody>
      </p:sp>
      <p:sp>
        <p:nvSpPr>
          <p:cNvPr id="60" name="四角形: 角を丸くする 59"/>
          <p:cNvSpPr>
            <a:spLocks noChangeAspect="1"/>
          </p:cNvSpPr>
          <p:nvPr/>
        </p:nvSpPr>
        <p:spPr>
          <a:xfrm>
            <a:off x="2508482" y="726593"/>
            <a:ext cx="3247848" cy="2463911"/>
          </a:xfrm>
          <a:prstGeom prst="roundRect">
            <a:avLst>
              <a:gd name="adj" fmla="val 5196"/>
            </a:avLst>
          </a:prstGeom>
          <a:noFill/>
          <a:ln w="22225">
            <a:solidFill>
              <a:srgbClr val="00CC00">
                <a:alpha val="99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859986" y="579717"/>
            <a:ext cx="2435308" cy="261967"/>
          </a:xfrm>
          <a:prstGeom prst="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外部指導者の活用（従来）</a:t>
            </a:r>
          </a:p>
        </p:txBody>
      </p:sp>
      <p:sp>
        <p:nvSpPr>
          <p:cNvPr id="62" name="テキスト ボックス 61"/>
          <p:cNvSpPr txBox="1">
            <a:spLocks noChangeAspect="1"/>
          </p:cNvSpPr>
          <p:nvPr/>
        </p:nvSpPr>
        <p:spPr>
          <a:xfrm rot="18781653">
            <a:off x="4203165" y="2475473"/>
            <a:ext cx="855009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技術的指導</a:t>
            </a:r>
          </a:p>
        </p:txBody>
      </p:sp>
      <p:grpSp>
        <p:nvGrpSpPr>
          <p:cNvPr id="63" name="グループ化 62"/>
          <p:cNvGrpSpPr>
            <a:grpSpLocks noChangeAspect="1"/>
          </p:cNvGrpSpPr>
          <p:nvPr/>
        </p:nvGrpSpPr>
        <p:grpSpPr>
          <a:xfrm>
            <a:off x="2604341" y="1362408"/>
            <a:ext cx="720085" cy="973131"/>
            <a:chOff x="4019311" y="3001202"/>
            <a:chExt cx="297183" cy="431808"/>
          </a:xfrm>
          <a:solidFill>
            <a:schemeClr val="bg1">
              <a:lumMod val="85000"/>
            </a:schemeClr>
          </a:solidFill>
        </p:grpSpPr>
        <p:sp>
          <p:nvSpPr>
            <p:cNvPr id="64" name="二等辺三角形 63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顧　問</a:t>
              </a:r>
            </a:p>
          </p:txBody>
        </p:sp>
        <p:sp>
          <p:nvSpPr>
            <p:cNvPr id="65" name="楕円 64"/>
            <p:cNvSpPr>
              <a:spLocks noChangeAspect="1"/>
            </p:cNvSpPr>
            <p:nvPr/>
          </p:nvSpPr>
          <p:spPr>
            <a:xfrm>
              <a:off x="4019311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　諭</a:t>
              </a:r>
            </a:p>
          </p:txBody>
        </p:sp>
      </p:grpSp>
      <p:grpSp>
        <p:nvGrpSpPr>
          <p:cNvPr id="66" name="グループ化 65"/>
          <p:cNvGrpSpPr>
            <a:grpSpLocks noChangeAspect="1"/>
          </p:cNvGrpSpPr>
          <p:nvPr/>
        </p:nvGrpSpPr>
        <p:grpSpPr>
          <a:xfrm>
            <a:off x="4951489" y="1352570"/>
            <a:ext cx="687608" cy="973131"/>
            <a:chOff x="4019313" y="3001202"/>
            <a:chExt cx="297181" cy="431808"/>
          </a:xfrm>
          <a:solidFill>
            <a:srgbClr val="FFFFCC"/>
          </a:solidFill>
        </p:grpSpPr>
        <p:sp>
          <p:nvSpPr>
            <p:cNvPr id="67" name="二等辺三角形 66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8" name="楕円 67"/>
            <p:cNvSpPr>
              <a:spLocks noChangeAspect="1"/>
            </p:cNvSpPr>
            <p:nvPr/>
          </p:nvSpPr>
          <p:spPr>
            <a:xfrm>
              <a:off x="4019313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生　徒</a:t>
              </a:r>
            </a:p>
          </p:txBody>
        </p:sp>
      </p:grpSp>
      <p:sp>
        <p:nvSpPr>
          <p:cNvPr id="69" name="矢印: 右 68"/>
          <p:cNvSpPr/>
          <p:nvPr/>
        </p:nvSpPr>
        <p:spPr>
          <a:xfrm rot="5400000">
            <a:off x="3810745" y="2803733"/>
            <a:ext cx="593607" cy="888491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00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4477834" y="2371650"/>
            <a:ext cx="560747" cy="578190"/>
          </a:xfrm>
          <a:prstGeom prst="straightConnector1">
            <a:avLst/>
          </a:prstGeom>
          <a:ln w="25400">
            <a:solidFill>
              <a:srgbClr val="008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>
            <a:spLocks noChangeAspect="1"/>
          </p:cNvSpPr>
          <p:nvPr/>
        </p:nvSpPr>
        <p:spPr>
          <a:xfrm rot="2371786">
            <a:off x="3114033" y="2542344"/>
            <a:ext cx="76235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連携・協力</a:t>
            </a:r>
          </a:p>
        </p:txBody>
      </p:sp>
      <p:cxnSp>
        <p:nvCxnSpPr>
          <p:cNvPr id="72" name="直線矢印コネクタ 71"/>
          <p:cNvCxnSpPr/>
          <p:nvPr/>
        </p:nvCxnSpPr>
        <p:spPr>
          <a:xfrm flipH="1" flipV="1">
            <a:off x="3021790" y="2433304"/>
            <a:ext cx="648354" cy="578191"/>
          </a:xfrm>
          <a:prstGeom prst="straightConnector1">
            <a:avLst/>
          </a:prstGeom>
          <a:ln w="25400">
            <a:solidFill>
              <a:srgbClr val="00800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3349134" y="1542408"/>
            <a:ext cx="1557233" cy="249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>
            <a:spLocks noChangeAspect="1"/>
          </p:cNvSpPr>
          <p:nvPr/>
        </p:nvSpPr>
        <p:spPr>
          <a:xfrm>
            <a:off x="3679676" y="1324146"/>
            <a:ext cx="81637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指導・引率</a:t>
            </a:r>
          </a:p>
        </p:txBody>
      </p:sp>
      <p:pic>
        <p:nvPicPr>
          <p:cNvPr id="8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82" y="2495779"/>
            <a:ext cx="660704" cy="7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" name="グループ化 87"/>
          <p:cNvGrpSpPr>
            <a:grpSpLocks noChangeAspect="1"/>
          </p:cNvGrpSpPr>
          <p:nvPr/>
        </p:nvGrpSpPr>
        <p:grpSpPr>
          <a:xfrm>
            <a:off x="3768114" y="1571090"/>
            <a:ext cx="681315" cy="613783"/>
            <a:chOff x="-1059180" y="7824099"/>
            <a:chExt cx="940380" cy="885559"/>
          </a:xfrm>
        </p:grpSpPr>
        <p:sp>
          <p:nvSpPr>
            <p:cNvPr id="89" name="正方形/長方形 88"/>
            <p:cNvSpPr/>
            <p:nvPr/>
          </p:nvSpPr>
          <p:spPr>
            <a:xfrm>
              <a:off x="-1059180" y="7824099"/>
              <a:ext cx="940380" cy="88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0" name="グループ化 89"/>
            <p:cNvGrpSpPr>
              <a:grpSpLocks noChangeAspect="1"/>
            </p:cNvGrpSpPr>
            <p:nvPr/>
          </p:nvGrpSpPr>
          <p:grpSpPr>
            <a:xfrm>
              <a:off x="-985750" y="7881418"/>
              <a:ext cx="827507" cy="772566"/>
              <a:chOff x="1209488" y="5768311"/>
              <a:chExt cx="483948" cy="473170"/>
            </a:xfrm>
            <a:solidFill>
              <a:schemeClr val="bg1"/>
            </a:solidFill>
          </p:grpSpPr>
          <p:pic>
            <p:nvPicPr>
              <p:cNvPr id="91" name="Picture 3" descr="C:\Users\Sato\AppData\Local\Microsoft\Windows\Temporary Internet Files\Content.IE5\CIRUDT2I\gatag-0000658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511968">
                <a:off x="1462986" y="5764420"/>
                <a:ext cx="226560" cy="234341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92" name="Picture 7" descr="C:\Users\Sato\AppData\Local\Microsoft\Windows\Temporary Internet Files\Content.IE5\LI2FS30V\lgi01a201402020900[1]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488" y="5844540"/>
                <a:ext cx="270394" cy="21441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93" name="Picture 8" descr="C:\Users\Sato\AppData\Local\Microsoft\Windows\Temporary Internet Files\Content.IE5\3RZZQC1I\lgi01a201309201300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685" y="6056338"/>
                <a:ext cx="188456" cy="185143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94" name="グループ化 93"/>
          <p:cNvGrpSpPr>
            <a:grpSpLocks noChangeAspect="1"/>
          </p:cNvGrpSpPr>
          <p:nvPr/>
        </p:nvGrpSpPr>
        <p:grpSpPr>
          <a:xfrm>
            <a:off x="3751190" y="2114623"/>
            <a:ext cx="692993" cy="973131"/>
            <a:chOff x="4019313" y="3001202"/>
            <a:chExt cx="297181" cy="431808"/>
          </a:xfrm>
          <a:solidFill>
            <a:srgbClr val="C5FFB3"/>
          </a:solidFill>
        </p:grpSpPr>
        <p:sp>
          <p:nvSpPr>
            <p:cNvPr id="95" name="二等辺三角形 94"/>
            <p:cNvSpPr/>
            <p:nvPr/>
          </p:nvSpPr>
          <p:spPr>
            <a:xfrm>
              <a:off x="4019314" y="3108615"/>
              <a:ext cx="297180" cy="324395"/>
            </a:xfrm>
            <a:prstGeom prst="triangl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accent3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コーチ</a:t>
              </a:r>
            </a:p>
          </p:txBody>
        </p:sp>
        <p:sp>
          <p:nvSpPr>
            <p:cNvPr id="96" name="楕円 95"/>
            <p:cNvSpPr>
              <a:spLocks noChangeAspect="1"/>
            </p:cNvSpPr>
            <p:nvPr/>
          </p:nvSpPr>
          <p:spPr>
            <a:xfrm>
              <a:off x="4019313" y="3001202"/>
              <a:ext cx="288758" cy="292404"/>
            </a:xfrm>
            <a:prstGeom prst="ellips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accent3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外　部</a:t>
              </a:r>
              <a:endParaRPr kumimoji="1" lang="en-US" altLang="ja-JP" sz="1200" b="1" dirty="0">
                <a:solidFill>
                  <a:schemeClr val="accent3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3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指導者</a:t>
              </a:r>
            </a:p>
          </p:txBody>
        </p:sp>
      </p:grpSp>
      <p:sp>
        <p:nvSpPr>
          <p:cNvPr id="97" name="四角形: 角を丸くする 96"/>
          <p:cNvSpPr/>
          <p:nvPr/>
        </p:nvSpPr>
        <p:spPr>
          <a:xfrm>
            <a:off x="165086" y="912706"/>
            <a:ext cx="2181252" cy="5900670"/>
          </a:xfrm>
          <a:prstGeom prst="roundRect">
            <a:avLst>
              <a:gd name="adj" fmla="val 5745"/>
            </a:avLst>
          </a:prstGeom>
          <a:solidFill>
            <a:srgbClr val="CCFFFF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t" anchorCtr="1"/>
          <a:lstStyle/>
          <a:p>
            <a:r>
              <a:rPr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学校教育法施行規則</a:t>
            </a:r>
            <a:endParaRPr lang="en-US" altLang="ja-JP" sz="1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第七十八条の二</a:t>
            </a:r>
            <a:endParaRPr lang="en-US" altLang="ja-JP" sz="1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部活動指導員は、中学校におけるスポーツ、文化、科学等に関する教育活動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（中学校の教育課程として行われる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を除く。）</a:t>
            </a:r>
            <a:r>
              <a:rPr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に係る技術的な指導に従事する。</a:t>
            </a:r>
            <a:endParaRPr lang="en-US" altLang="ja-JP" sz="1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義務教育学校の後期課程、高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等学校、中等教育学校並びに特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別支援学校の中学部及び高等部　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については準用規定。</a:t>
            </a: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u="sng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baseline="30000" dirty="0">
              <a:solidFill>
                <a:srgbClr val="00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280938" y="579717"/>
            <a:ext cx="1992743" cy="466233"/>
          </a:xfrm>
          <a:prstGeom prst="rect">
            <a:avLst/>
          </a:prstGeom>
          <a:solidFill>
            <a:srgbClr val="0000FF"/>
          </a:solidFill>
          <a:ln w="222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部活動指導員の制度化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(H29.4.1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施行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四角形: 角を丸くする 98"/>
          <p:cNvSpPr/>
          <p:nvPr/>
        </p:nvSpPr>
        <p:spPr>
          <a:xfrm>
            <a:off x="2547059" y="3926820"/>
            <a:ext cx="2276125" cy="2843662"/>
          </a:xfrm>
          <a:prstGeom prst="roundRect">
            <a:avLst>
              <a:gd name="adj" fmla="val 76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algn="ctr"/>
            <a:r>
              <a:rPr kumimoji="1" lang="ja-JP" altLang="en-US" sz="13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＜職　務</a:t>
            </a:r>
            <a:r>
              <a:rPr kumimoji="1" lang="ja-JP" altLang="en-US" sz="13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kumimoji="1" lang="en-US" altLang="ja-JP" sz="1300" b="1" u="sng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実技指導</a:t>
            </a:r>
            <a:endParaRPr kumimoji="1" lang="en-US" altLang="ja-JP" sz="13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安全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・障害予防に関する知識・技能の</a:t>
            </a: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指導</a:t>
            </a:r>
            <a:endParaRPr kumimoji="1" lang="en-US" altLang="ja-JP" sz="13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学校外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での活動</a:t>
            </a:r>
            <a:r>
              <a:rPr kumimoji="1"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大会・練習試合等</a:t>
            </a:r>
            <a:r>
              <a:rPr kumimoji="1"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引率</a:t>
            </a:r>
            <a:endParaRPr kumimoji="1" lang="en-US" altLang="ja-JP" sz="13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用具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・施設の点検・</a:t>
            </a: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</a:t>
            </a:r>
            <a:endParaRPr kumimoji="1" lang="en-US" altLang="ja-JP" sz="13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部活動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の管理運営</a:t>
            </a:r>
            <a:r>
              <a:rPr kumimoji="1"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会計管理等</a:t>
            </a:r>
            <a:r>
              <a:rPr kumimoji="1"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en-US" altLang="ja-JP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保護者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等への</a:t>
            </a: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連絡</a:t>
            </a:r>
            <a:endParaRPr kumimoji="1" lang="en-US" altLang="ja-JP" sz="13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・月間指導計画の</a:t>
            </a: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endParaRPr kumimoji="1" lang="en-US" altLang="ja-JP" sz="13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生徒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指導に係る</a:t>
            </a: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endParaRPr kumimoji="1" lang="en-US" altLang="ja-JP" sz="13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80000">
              <a:buFont typeface="Wingdings" panose="05000000000000000000" pitchFamily="2" charset="2"/>
              <a:buChar char="ü"/>
            </a:pP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事故</a:t>
            </a:r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が発生した場合の現場対応　</a:t>
            </a:r>
            <a:r>
              <a:rPr kumimoji="1"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</a:p>
        </p:txBody>
      </p:sp>
      <p:sp>
        <p:nvSpPr>
          <p:cNvPr id="100" name="正方形/長方形 99"/>
          <p:cNvSpPr/>
          <p:nvPr/>
        </p:nvSpPr>
        <p:spPr>
          <a:xfrm>
            <a:off x="220355" y="4006845"/>
            <a:ext cx="2058850" cy="1099419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b" anchorCtr="0"/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学校設置者は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、身分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、任用、職務、災害補償、服務等に関する事項等必要な事項を定めた部活動指導員に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関する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規則等を策定。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220356" y="5410631"/>
            <a:ext cx="2071388" cy="1207801"/>
          </a:xfrm>
          <a:prstGeom prst="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 anchorCtr="0"/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学校設置者及び学校は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、部活動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指導員に対し、部活動の位置付けと教育的意義等について、事前に研修を行うほか、その後も定期的に研修を行う。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666797" y="3845138"/>
            <a:ext cx="1112795" cy="223639"/>
          </a:xfrm>
          <a:prstGeom prst="rect">
            <a:avLst/>
          </a:prstGeom>
          <a:solidFill>
            <a:srgbClr val="FF0066"/>
          </a:solidFill>
          <a:ln w="222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規則等の策定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695357" y="5242665"/>
            <a:ext cx="1112795" cy="223639"/>
          </a:xfrm>
          <a:prstGeom prst="rect">
            <a:avLst/>
          </a:prstGeom>
          <a:solidFill>
            <a:srgbClr val="FF0066"/>
          </a:solidFill>
          <a:ln w="222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研修の実施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ブローチ 103"/>
          <p:cNvSpPr/>
          <p:nvPr/>
        </p:nvSpPr>
        <p:spPr>
          <a:xfrm>
            <a:off x="220356" y="3450080"/>
            <a:ext cx="2064238" cy="288032"/>
          </a:xfrm>
          <a:prstGeom prst="plaque">
            <a:avLst>
              <a:gd name="adj" fmla="val 248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任用に当たっての体制整備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762498" y="525920"/>
            <a:ext cx="4153630" cy="3147585"/>
            <a:chOff x="5762498" y="525920"/>
            <a:chExt cx="4153630" cy="3350418"/>
          </a:xfrm>
        </p:grpSpPr>
        <p:sp>
          <p:nvSpPr>
            <p:cNvPr id="6" name="雲形吹き出し 94"/>
            <p:cNvSpPr/>
            <p:nvPr/>
          </p:nvSpPr>
          <p:spPr>
            <a:xfrm>
              <a:off x="5830345" y="532652"/>
              <a:ext cx="3980760" cy="3343686"/>
            </a:xfrm>
            <a:prstGeom prst="cloudCallout">
              <a:avLst>
                <a:gd name="adj1" fmla="val -84732"/>
                <a:gd name="adj2" fmla="val 30042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356" y="585044"/>
              <a:ext cx="776828" cy="62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868" y="856740"/>
              <a:ext cx="559107" cy="68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895" y="828458"/>
              <a:ext cx="853334" cy="378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062" y="1131620"/>
              <a:ext cx="666279" cy="576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255" y="525920"/>
              <a:ext cx="1125873" cy="94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498" y="1380771"/>
              <a:ext cx="1072134" cy="10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4308" y="1206443"/>
              <a:ext cx="1138188" cy="95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0436" y="1910176"/>
              <a:ext cx="975361" cy="75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1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770" y="2433304"/>
              <a:ext cx="886512" cy="935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1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61" y="2604709"/>
              <a:ext cx="790401" cy="726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1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763" y="2965864"/>
              <a:ext cx="742802" cy="647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テキスト ボックス 86"/>
            <p:cNvSpPr txBox="1">
              <a:spLocks noChangeAspect="1"/>
            </p:cNvSpPr>
            <p:nvPr/>
          </p:nvSpPr>
          <p:spPr>
            <a:xfrm>
              <a:off x="6661890" y="1741615"/>
              <a:ext cx="2357538" cy="786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活動中の事故等に対する</a:t>
              </a:r>
              <a:r>
                <a:rPr lang="ja-JP" altLang="en-US" sz="1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責任の所在が不明確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であることなどから、外部指導者だけでは、</a:t>
              </a:r>
              <a:r>
                <a:rPr lang="ja-JP" altLang="en-US" sz="1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大会等に生徒を引率できない</a:t>
              </a:r>
              <a:endPara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5" name="Picture 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837" y="2933732"/>
              <a:ext cx="883599" cy="62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632" y="2621475"/>
              <a:ext cx="480093" cy="616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27942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5577</TotalTime>
  <Words>465</Words>
  <Application>Microsoft Office PowerPoint</Application>
  <PresentationFormat>A4 210 x 297 mm</PresentationFormat>
  <Paragraphs>63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Meiryo UI</vt:lpstr>
      <vt:lpstr>ＭＳ Ｐゴシック</vt:lpstr>
      <vt:lpstr>Arial</vt:lpstr>
      <vt:lpstr>Calibri</vt:lpstr>
      <vt:lpstr>Wingdings</vt:lpstr>
      <vt:lpstr>blank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文部科学省</dc:creator>
  <cp:lastModifiedBy>m</cp:lastModifiedBy>
  <cp:revision>228</cp:revision>
  <cp:lastPrinted>2020-12-21T02:27:01Z</cp:lastPrinted>
  <dcterms:created xsi:type="dcterms:W3CDTF">2016-06-03T06:24:34Z</dcterms:created>
  <dcterms:modified xsi:type="dcterms:W3CDTF">2021-04-21T07:05:58Z</dcterms:modified>
</cp:coreProperties>
</file>