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66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6" r:id="rId23"/>
    <p:sldId id="407" r:id="rId24"/>
    <p:sldId id="403" r:id="rId2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66"/>
    <a:srgbClr val="FF3399"/>
    <a:srgbClr val="35CCFB"/>
    <a:srgbClr val="3C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5" autoAdjust="0"/>
    <p:restoredTop sz="87568" autoAdjust="0"/>
  </p:normalViewPr>
  <p:slideViewPr>
    <p:cSldViewPr snapToGrid="0">
      <p:cViewPr varScale="1">
        <p:scale>
          <a:sx n="101" d="100"/>
          <a:sy n="101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02703-9B09-42DF-BA7F-3D8C1981AFF7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AF834-F73B-4543-BA4E-C3C5EC987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09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45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6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6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10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3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7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7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23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19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03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88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98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27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47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1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87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8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05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53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9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6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hyperlink" Target="https://youtu.be/a5qrqR42-RI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1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openxmlformats.org/officeDocument/2006/relationships/hyperlink" Target="https://youtu.be/otRwF06z8J8" TargetMode="External"/><Relationship Id="rId15" Type="http://schemas.openxmlformats.org/officeDocument/2006/relationships/image" Target="../media/image6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29.pn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4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www.city.sapporo.jp/kyoiku/shido/home_karada_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hyperlink" Target="https://youtu.be/ZM5jRZDjupE" TargetMode="External"/><Relationship Id="rId7" Type="http://schemas.openxmlformats.org/officeDocument/2006/relationships/hyperlink" Target="https://youtu.be/wytbhuW4QX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11" Type="http://schemas.openxmlformats.org/officeDocument/2006/relationships/image" Target="../media/image6.png"/><Relationship Id="rId5" Type="http://schemas.openxmlformats.org/officeDocument/2006/relationships/hyperlink" Target="https://youtu.be/hdzEwFRnfiI" TargetMode="External"/><Relationship Id="rId10" Type="http://schemas.microsoft.com/office/2007/relationships/hdphoto" Target="../media/hdphoto15.wdp"/><Relationship Id="rId4" Type="http://schemas.openxmlformats.org/officeDocument/2006/relationships/image" Target="../media/image37.jp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hyperlink" Target="https://youtu.be/79ajaQw7OPk" TargetMode="External"/><Relationship Id="rId7" Type="http://schemas.openxmlformats.org/officeDocument/2006/relationships/hyperlink" Target="https://youtu.be/Hq6IyB_a0i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6.png"/><Relationship Id="rId5" Type="http://schemas.openxmlformats.org/officeDocument/2006/relationships/hyperlink" Target="https://youtu.be/hgO7RlsMyZQ" TargetMode="External"/><Relationship Id="rId10" Type="http://schemas.microsoft.com/office/2007/relationships/hdphoto" Target="../media/hdphoto16.wdp"/><Relationship Id="rId4" Type="http://schemas.openxmlformats.org/officeDocument/2006/relationships/image" Target="../media/image41.jp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6.png"/><Relationship Id="rId3" Type="http://schemas.openxmlformats.org/officeDocument/2006/relationships/hyperlink" Target="https://youtu.be/wfum5RvWs8I" TargetMode="External"/><Relationship Id="rId7" Type="http://schemas.openxmlformats.org/officeDocument/2006/relationships/hyperlink" Target="https://youtu.be/fJ3ma6xe8e8" TargetMode="External"/><Relationship Id="rId12" Type="http://schemas.microsoft.com/office/2007/relationships/hdphoto" Target="../media/hdphoto17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hyperlink" Target="https://youtu.be/IT-sYxmdHs8" TargetMode="External"/><Relationship Id="rId10" Type="http://schemas.openxmlformats.org/officeDocument/2006/relationships/image" Target="../media/image48.jpg"/><Relationship Id="rId4" Type="http://schemas.openxmlformats.org/officeDocument/2006/relationships/image" Target="../media/image45.jpg"/><Relationship Id="rId9" Type="http://schemas.openxmlformats.org/officeDocument/2006/relationships/hyperlink" Target="https://youtu.be/XNM2tMv725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hyperlink" Target="https://youtu.be/mdQTns491Fk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hyperlink" Target="https://youtu.be/mMYYyxKQz3U" TargetMode="External"/><Relationship Id="rId4" Type="http://schemas.openxmlformats.org/officeDocument/2006/relationships/image" Target="../media/image50.jpe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youtu.be/jddrBMh3kQY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microsoft.com/office/2007/relationships/hdphoto" Target="../media/hdphoto2.wdp"/><Relationship Id="rId5" Type="http://schemas.openxmlformats.org/officeDocument/2006/relationships/hyperlink" Target="https://youtu.be/jvT-zOtXPQ0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jpg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jpeg"/><Relationship Id="rId4" Type="http://schemas.microsoft.com/office/2007/relationships/hdphoto" Target="../media/hdphoto3.wdp"/><Relationship Id="rId9" Type="http://schemas.openxmlformats.org/officeDocument/2006/relationships/hyperlink" Target="https://youtu.be/htE2kyB_fm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PN5qtlC2_s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l0Bjdm_gtsU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hyperlink" Target="https://youtu.be/JualVRzWf6Y" TargetMode="Externa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www.city.sapporo.jp/kyoiku/shido/home_karada_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10787" y="557896"/>
            <a:ext cx="5892125" cy="12527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小学校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体育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学年及び第４学年</a:t>
            </a:r>
            <a:r>
              <a:rPr kumimoji="1"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7081" y="1810655"/>
            <a:ext cx="8112533" cy="38157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体つくり運動</a:t>
            </a:r>
            <a:endParaRPr kumimoji="1" lang="en-US" altLang="ja-JP" sz="6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</a:t>
            </a:r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ほぐしの運動」</a:t>
            </a:r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「多様な動きをつくる運動」</a:t>
            </a:r>
            <a:endParaRPr kumimoji="1" lang="en-US" altLang="ja-JP" sz="4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知識及び運動編②</a:t>
            </a:r>
            <a:r>
              <a:rPr kumimoji="1" lang="en-US" altLang="ja-JP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endParaRPr kumimoji="1"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005454" y="616098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25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95459" y="1317850"/>
            <a:ext cx="757911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力試しの運動例</a:t>
            </a:r>
            <a:endParaRPr kumimoji="1" lang="en-US" altLang="ja-JP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</a:t>
            </a:r>
            <a:r>
              <a:rPr kumimoji="1" lang="ja-JP" altLang="en-US" sz="28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をおす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引く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動きや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力比べ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動きがある運動</a:t>
            </a:r>
            <a:endParaRPr kumimoji="1" lang="en-US" altLang="ja-JP" sz="2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②</a:t>
            </a:r>
            <a:r>
              <a:rPr kumimoji="1" lang="ja-JP" altLang="en-US" sz="28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を運ぶ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ささえる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などの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動きがある運動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ものにぶら下がる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など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の動きがある運動</a:t>
            </a:r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33" y="1491718"/>
            <a:ext cx="7951217" cy="48925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22205" y="6303080"/>
            <a:ext cx="7473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</a:t>
            </a:r>
            <a:r>
              <a:rPr kumimoji="1" lang="ja-JP" altLang="en-US" dirty="0" smtClean="0"/>
              <a:t>パンフレット</a:t>
            </a:r>
            <a:endParaRPr kumimoji="1" lang="en-US" altLang="ja-JP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300569" y="585615"/>
            <a:ext cx="8338606" cy="90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①人をおす、引く動き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</a:t>
            </a:r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力比べ</a:t>
            </a:r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の動きがある運動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8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526944" y="1221886"/>
            <a:ext cx="7950855" cy="4697051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noFill/>
              </a:rPr>
              <a:t>ｚ</a:t>
            </a:r>
            <a:endParaRPr kumimoji="1" lang="ja-JP" altLang="en-US" dirty="0">
              <a:noFill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83" y="3317872"/>
            <a:ext cx="1561928" cy="2142513"/>
          </a:xfrm>
          <a:prstGeom prst="rect">
            <a:avLst/>
          </a:prstGeom>
        </p:spPr>
      </p:pic>
      <p:pic>
        <p:nvPicPr>
          <p:cNvPr id="29" name="図 28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42" y="3483178"/>
            <a:ext cx="2139696" cy="190195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530" y="1373377"/>
            <a:ext cx="1700381" cy="18802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288" y="1417938"/>
            <a:ext cx="3035808" cy="19324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99" y="1396072"/>
            <a:ext cx="2346582" cy="202250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14" name="右矢印 13"/>
          <p:cNvSpPr/>
          <p:nvPr/>
        </p:nvSpPr>
        <p:spPr>
          <a:xfrm rot="10800000">
            <a:off x="2884595" y="4310892"/>
            <a:ext cx="676416" cy="36180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899953" y="4280029"/>
            <a:ext cx="627797" cy="3422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flipV="1">
            <a:off x="800613" y="2923988"/>
            <a:ext cx="218562" cy="1653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 flipV="1">
            <a:off x="3139518" y="1389459"/>
            <a:ext cx="652801" cy="15065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 flipV="1">
            <a:off x="722479" y="1371279"/>
            <a:ext cx="849339" cy="11914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10800000">
            <a:off x="2980618" y="2220596"/>
            <a:ext cx="676415" cy="3514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 flipV="1">
            <a:off x="686716" y="2690693"/>
            <a:ext cx="121438" cy="3872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 flipV="1">
            <a:off x="5675674" y="1862580"/>
            <a:ext cx="720740" cy="1435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5761470" y="2234751"/>
            <a:ext cx="607285" cy="3646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 rot="18723684" flipV="1">
            <a:off x="7565239" y="3330899"/>
            <a:ext cx="448655" cy="970580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 3"/>
          <p:cNvSpPr/>
          <p:nvPr/>
        </p:nvSpPr>
        <p:spPr>
          <a:xfrm>
            <a:off x="6745481" y="4816575"/>
            <a:ext cx="1249251" cy="548463"/>
          </a:xfrm>
          <a:prstGeom prst="pie">
            <a:avLst>
              <a:gd name="adj1" fmla="val 20746738"/>
              <a:gd name="adj2" fmla="val 5548491"/>
            </a:avLst>
          </a:prstGeom>
          <a:solidFill>
            <a:srgbClr val="FFCCFF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840471" y="3572238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ゲーム</a:t>
            </a:r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をしてみよう</a:t>
            </a:r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251623" y="1867905"/>
            <a:ext cx="1788576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用具を使って</a:t>
            </a:r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105826" y="3097082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運び方を変えて</a:t>
            </a:r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図 20">
            <a:hlinkClick r:id="rId13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573" y="3465072"/>
            <a:ext cx="2206752" cy="1962912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 rot="19712031" flipV="1">
            <a:off x="7180144" y="5028908"/>
            <a:ext cx="665127" cy="359986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6300341" y="5130975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１人</a:t>
            </a:r>
            <a:r>
              <a:rPr kumimoji="1" lang="ja-JP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で挑戦</a:t>
            </a:r>
            <a:endParaRPr kumimoji="1" lang="en-US" altLang="ja-JP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26945" y="5918938"/>
            <a:ext cx="79310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多様な動きをつくる運動（遊び）パンフレット</a:t>
            </a:r>
            <a:endParaRPr kumimoji="1" lang="en-US" altLang="ja-JP" sz="1400" dirty="0"/>
          </a:p>
          <a:p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　</a:t>
            </a:r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兵庫県教育委員会体育保健課学校体育班動画サイト</a:t>
            </a:r>
            <a:endParaRPr lang="en-US" altLang="ja-JP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r>
              <a:rPr lang="ja-JP" altLang="en-US" sz="1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</a:t>
            </a:r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千葉県教育委員会指導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資料集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【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第３８集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】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新しい体育の</a:t>
            </a:r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展開</a:t>
            </a:r>
            <a:r>
              <a:rPr kumimoji="1"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kumimoji="1"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</a:t>
            </a:r>
            <a:endParaRPr kumimoji="1" lang="en-US" altLang="ja-JP" dirty="0"/>
          </a:p>
        </p:txBody>
      </p:sp>
      <p:sp>
        <p:nvSpPr>
          <p:cNvPr id="19" name="角丸四角形 18"/>
          <p:cNvSpPr/>
          <p:nvPr/>
        </p:nvSpPr>
        <p:spPr>
          <a:xfrm>
            <a:off x="8099911" y="3747752"/>
            <a:ext cx="200232" cy="560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8010028" y="3667890"/>
            <a:ext cx="200232" cy="560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00569" y="585615"/>
            <a:ext cx="8338606" cy="6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②人を運ぶ、ささえるなどの動きがある運動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2618877" y="5517309"/>
            <a:ext cx="3888942" cy="354375"/>
            <a:chOff x="3446852" y="5001113"/>
            <a:chExt cx="3888942" cy="354375"/>
          </a:xfrm>
        </p:grpSpPr>
        <p:sp>
          <p:nvSpPr>
            <p:cNvPr id="40" name="角丸四角形 39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24" b="11259"/>
            <a:stretch/>
          </p:blipFill>
          <p:spPr>
            <a:xfrm>
              <a:off x="6818478" y="5013024"/>
              <a:ext cx="435622" cy="3190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5381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916" y="1781753"/>
            <a:ext cx="1724628" cy="20617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072" y="3612186"/>
            <a:ext cx="4222044" cy="219004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17" name="図 1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4754" y="1759442"/>
            <a:ext cx="1900927" cy="162106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254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図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932" y="3620466"/>
            <a:ext cx="1913974" cy="203981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25400"/>
          </a:effectLst>
        </p:spPr>
      </p:pic>
      <p:sp>
        <p:nvSpPr>
          <p:cNvPr id="23" name="右矢印 22"/>
          <p:cNvSpPr/>
          <p:nvPr/>
        </p:nvSpPr>
        <p:spPr>
          <a:xfrm rot="2724022">
            <a:off x="3649511" y="3357519"/>
            <a:ext cx="627797" cy="3422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3009275" y="4495037"/>
            <a:ext cx="627797" cy="3422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8051327">
            <a:off x="5665490" y="3342131"/>
            <a:ext cx="627797" cy="3422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3830075" y="2268458"/>
            <a:ext cx="2387087" cy="15609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登</a:t>
            </a:r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るものや</a:t>
            </a:r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人数</a:t>
            </a:r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ぶら下がり方</a:t>
            </a:r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を変化させて</a:t>
            </a:r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71816" y="5912455"/>
            <a:ext cx="747342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多様な動きをつくる運動（遊び）パンフレット</a:t>
            </a:r>
            <a:endParaRPr kumimoji="1" lang="en-US" altLang="ja-JP" sz="1400" dirty="0"/>
          </a:p>
          <a:p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</a:t>
            </a:r>
            <a:r>
              <a:rPr lang="ja-JP" altLang="en-US" sz="1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 千葉県</a:t>
            </a:r>
            <a:r>
              <a:rPr lang="ja-JP" altLang="en-US" sz="1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教育</a:t>
            </a:r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委員会ホームページ内</a:t>
            </a:r>
            <a:endParaRPr lang="ja-JP" altLang="en-US" sz="1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指導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資料集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【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第３８集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】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新しい体育の</a:t>
            </a:r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展開</a:t>
            </a:r>
            <a:endParaRPr lang="ja-JP" altLang="en-US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00569" y="585615"/>
            <a:ext cx="8338606" cy="6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③ものにぶら下がるなどの動きがある運動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26944" y="1485899"/>
            <a:ext cx="7950855" cy="442655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noFill/>
              </a:rPr>
              <a:t>ｚ</a:t>
            </a:r>
            <a:endParaRPr kumimoji="1" lang="ja-JP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842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0816" y="490806"/>
            <a:ext cx="7528560" cy="813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力</a:t>
            </a:r>
            <a:r>
              <a:rPr kumimoji="1" lang="ja-JP" altLang="en-US" sz="36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</a:t>
            </a:r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めしの運動をやってみよう！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0816" y="1045576"/>
            <a:ext cx="4441508" cy="5310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72775" y="4976239"/>
            <a:ext cx="6852575" cy="188976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力</a:t>
            </a: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の入れ方を工夫したり、時間を変えたりしてやってみましょう。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</a:t>
            </a: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までしょうかいしてきた運動にもチャレンジしましょう。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/>
          </a:p>
          <a:p>
            <a:r>
              <a:rPr kumimoji="1" lang="ja-JP" altLang="en-US" dirty="0" smtClean="0"/>
              <a:t>動画</a:t>
            </a:r>
            <a:r>
              <a:rPr kumimoji="1" lang="ja-JP" altLang="en-US" dirty="0"/>
              <a:t>を参考にしてください。</a:t>
            </a:r>
            <a:r>
              <a:rPr kumimoji="1" lang="en-US" altLang="ja-JP" dirty="0">
                <a:hlinkClick r:id="rId2"/>
              </a:rPr>
              <a:t>https://www.city.sapporo.jp/kyoiku/shido/home_karada_.html</a:t>
            </a:r>
            <a:endParaRPr kumimoji="1" lang="en-US" altLang="ja-JP" dirty="0"/>
          </a:p>
          <a:p>
            <a:r>
              <a:rPr kumimoji="1" lang="ja-JP" altLang="en-US" dirty="0"/>
              <a:t>資料・動画元　</a:t>
            </a:r>
            <a:r>
              <a:rPr kumimoji="1" lang="ja-JP" altLang="en-US" sz="1400" dirty="0" smtClean="0"/>
              <a:t>札幌市教育委員会ホームページ内</a:t>
            </a:r>
            <a:endParaRPr kumimoji="1" lang="en-US" altLang="ja-JP" sz="1400" dirty="0" smtClean="0"/>
          </a:p>
          <a:p>
            <a:r>
              <a:rPr kumimoji="1"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　　　</a:t>
            </a:r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家でもできる体つくり運動</a:t>
            </a:r>
            <a:endParaRPr kumimoji="1"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</a:t>
            </a:r>
            <a:endParaRPr kumimoji="1" lang="en-US" altLang="ja-JP" dirty="0"/>
          </a:p>
        </p:txBody>
      </p:sp>
      <p:pic>
        <p:nvPicPr>
          <p:cNvPr id="11" name="図 10" descr="C:\Users\sa73205\Desktop\11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325" y="4630959"/>
            <a:ext cx="68565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542" y="1145168"/>
            <a:ext cx="5023104" cy="370636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625" y="5367479"/>
            <a:ext cx="1195057" cy="11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11659" y="1923183"/>
            <a:ext cx="80989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（５）</a:t>
            </a:r>
            <a:endParaRPr kumimoji="1" lang="en-US" altLang="ja-JP" sz="4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 き　  ほ ん</a:t>
            </a:r>
            <a:r>
              <a:rPr kumimoji="1" lang="ja-JP" altLang="en-US" sz="1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ja-JP" altLang="en-US" sz="1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て き</a:t>
            </a:r>
            <a:endParaRPr kumimoji="1" lang="en-US" altLang="ja-JP" sz="1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基本的な動きを</a:t>
            </a:r>
            <a:endParaRPr kumimoji="1" lang="en-US" altLang="ja-JP" sz="4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組み合わせる運動</a:t>
            </a:r>
            <a:endParaRPr kumimoji="1" lang="en-US" altLang="ja-JP" sz="4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8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4592" y="731520"/>
            <a:ext cx="8732520" cy="57698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組み合わせの運動例</a:t>
            </a:r>
            <a:endParaRPr kumimoji="1" lang="en-US" altLang="ja-JP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4400" dirty="0" smtClean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○○しながら△△をする！</a:t>
            </a:r>
            <a:endParaRPr kumimoji="1" lang="en-US" altLang="ja-JP" sz="4400" dirty="0" smtClean="0">
              <a:solidFill>
                <a:srgbClr val="FF3399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○○のあとに△△をする！</a:t>
            </a:r>
            <a:endParaRPr kumimoji="1" lang="en-US" altLang="ja-JP" sz="3200" dirty="0" smtClean="0">
              <a:solidFill>
                <a:srgbClr val="FF3399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イメージをもちましょう。</a:t>
            </a:r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</a:t>
            </a:r>
            <a:r>
              <a:rPr kumimoji="1" lang="ja-JP" altLang="en-US" sz="28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バランス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をとりながら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移動する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動きのある運動</a:t>
            </a:r>
            <a:endParaRPr kumimoji="1" lang="en-US" altLang="ja-JP" sz="2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②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しながら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移動する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動きのある運動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</a:t>
            </a:r>
            <a:r>
              <a:rPr kumimoji="1" lang="ja-JP" altLang="en-US" sz="2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しながら</a:t>
            </a:r>
            <a:r>
              <a:rPr kumimoji="1" lang="ja-JP" altLang="en-US" sz="2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バランス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をとる動きのある運動</a:t>
            </a:r>
            <a:endParaRPr kumimoji="1" lang="en-US" altLang="ja-JP" sz="2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526944" y="1388201"/>
            <a:ext cx="7950855" cy="4868569"/>
          </a:xfrm>
          <a:prstGeom prst="roundRect">
            <a:avLst>
              <a:gd name="adj" fmla="val 9415"/>
            </a:avLst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noFill/>
              </a:rPr>
              <a:t>ｚ</a:t>
            </a:r>
            <a:endParaRPr kumimoji="1" lang="ja-JP" altLang="en-US" dirty="0">
              <a:noFill/>
            </a:endParaRPr>
          </a:p>
        </p:txBody>
      </p:sp>
      <p:pic>
        <p:nvPicPr>
          <p:cNvPr id="14" name="図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93" y="1576812"/>
            <a:ext cx="2286000" cy="1762125"/>
          </a:xfrm>
          <a:prstGeom prst="rect">
            <a:avLst/>
          </a:prstGeom>
        </p:spPr>
      </p:pic>
      <p:pic>
        <p:nvPicPr>
          <p:cNvPr id="13" name="図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496" y="1563649"/>
            <a:ext cx="2486025" cy="1762125"/>
          </a:xfrm>
          <a:prstGeom prst="rect">
            <a:avLst/>
          </a:prstGeom>
        </p:spPr>
      </p:pic>
      <p:pic>
        <p:nvPicPr>
          <p:cNvPr id="11" name="図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5" y="1558886"/>
            <a:ext cx="2419350" cy="17716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41" y="3628591"/>
            <a:ext cx="7349067" cy="209973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514" y="755790"/>
            <a:ext cx="8072808" cy="6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①バランス</a:t>
            </a: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をとりながら移動する動きのある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 flipV="1">
            <a:off x="838341" y="3541968"/>
            <a:ext cx="2412265" cy="3143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 flipV="1">
            <a:off x="5679583" y="3530146"/>
            <a:ext cx="2507825" cy="326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flipV="1">
            <a:off x="5802935" y="3874314"/>
            <a:ext cx="1589538" cy="1798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10800000">
            <a:off x="2637736" y="2491527"/>
            <a:ext cx="756577" cy="3516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5637463" y="2504745"/>
            <a:ext cx="713664" cy="3226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80534" y="2948497"/>
            <a:ext cx="2686472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むずかし</a:t>
            </a:r>
            <a:r>
              <a:rPr kumimoji="1" lang="ja-JP" alt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い</a:t>
            </a:r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動きを入れて</a:t>
            </a:r>
            <a:endParaRPr kumimoji="1" lang="en-US" altLang="ja-JP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292496" y="2971073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ドリブル＋平均台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023979" y="2940121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二人で動きをそろえて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2205" y="6304457"/>
            <a:ext cx="7473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</a:t>
            </a:r>
            <a:r>
              <a:rPr kumimoji="1" lang="ja-JP" altLang="en-US" dirty="0" smtClean="0"/>
              <a:t>パンフレット</a:t>
            </a:r>
            <a:endParaRPr kumimoji="1" lang="en-US" altLang="ja-JP" sz="14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2618877" y="5807019"/>
            <a:ext cx="3888942" cy="354375"/>
            <a:chOff x="3446852" y="5001113"/>
            <a:chExt cx="3888942" cy="354375"/>
          </a:xfrm>
        </p:grpSpPr>
        <p:sp>
          <p:nvSpPr>
            <p:cNvPr id="28" name="角丸四角形 27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24" b="11259"/>
            <a:stretch/>
          </p:blipFill>
          <p:spPr>
            <a:xfrm>
              <a:off x="6818478" y="5013024"/>
              <a:ext cx="435622" cy="3190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2357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89155" y="1448081"/>
            <a:ext cx="8026195" cy="4689483"/>
          </a:xfrm>
          <a:prstGeom prst="roundRect">
            <a:avLst>
              <a:gd name="adj" fmla="val 9355"/>
            </a:avLst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pic>
        <p:nvPicPr>
          <p:cNvPr id="10" name="図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510" y="3882124"/>
            <a:ext cx="2371725" cy="1676400"/>
          </a:xfrm>
          <a:prstGeom prst="rect">
            <a:avLst/>
          </a:prstGeom>
        </p:spPr>
      </p:pic>
      <p:pic>
        <p:nvPicPr>
          <p:cNvPr id="8" name="図 7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975" y="3882412"/>
            <a:ext cx="2371725" cy="1714211"/>
          </a:xfrm>
          <a:prstGeom prst="rect">
            <a:avLst/>
          </a:prstGeom>
        </p:spPr>
      </p:pic>
      <p:pic>
        <p:nvPicPr>
          <p:cNvPr id="7" name="図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90" y="3882124"/>
            <a:ext cx="2466975" cy="17145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514" y="755790"/>
            <a:ext cx="8319734" cy="6324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</a:t>
            </a:r>
            <a:r>
              <a:rPr kumimoji="1"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用具を操作しながら移動する動きのある</a:t>
            </a:r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</a:t>
            </a:r>
            <a:endParaRPr kumimoji="1"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5451713" y="4563800"/>
            <a:ext cx="685557" cy="4049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2917122" y="4550635"/>
            <a:ext cx="616954" cy="4049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644298" y="4022961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違う</a:t>
            </a:r>
            <a:r>
              <a:rPr kumimoji="1" lang="ja-JP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動</a:t>
            </a:r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き</a:t>
            </a:r>
            <a:r>
              <a:rPr kumimoji="1" lang="ja-JP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で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365374" y="4119596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ボール</a:t>
            </a:r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を投げ上げて移動ずる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903480" y="4072738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人数</a:t>
            </a:r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を増やして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17" y="1581639"/>
            <a:ext cx="7543800" cy="20574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22204" y="6193176"/>
            <a:ext cx="7473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</a:t>
            </a:r>
            <a:r>
              <a:rPr kumimoji="1" lang="ja-JP" altLang="en-US" dirty="0" smtClean="0"/>
              <a:t>パンフレット</a:t>
            </a:r>
            <a:endParaRPr kumimoji="1" lang="en-US" altLang="ja-JP" sz="1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2618877" y="5662168"/>
            <a:ext cx="3888942" cy="354375"/>
            <a:chOff x="3446852" y="5001113"/>
            <a:chExt cx="3888942" cy="354375"/>
          </a:xfrm>
        </p:grpSpPr>
        <p:sp>
          <p:nvSpPr>
            <p:cNvPr id="20" name="角丸四角形 19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24" b="11259"/>
            <a:stretch/>
          </p:blipFill>
          <p:spPr>
            <a:xfrm>
              <a:off x="6818478" y="5013024"/>
              <a:ext cx="435622" cy="3190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686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489155" y="1448081"/>
            <a:ext cx="8026195" cy="4689483"/>
          </a:xfrm>
          <a:prstGeom prst="roundRect">
            <a:avLst>
              <a:gd name="adj" fmla="val 9355"/>
            </a:avLst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pic>
        <p:nvPicPr>
          <p:cNvPr id="17" name="図 1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461" y="3835648"/>
            <a:ext cx="2381250" cy="1756748"/>
          </a:xfrm>
          <a:prstGeom prst="rect">
            <a:avLst/>
          </a:prstGeom>
        </p:spPr>
      </p:pic>
      <p:pic>
        <p:nvPicPr>
          <p:cNvPr id="12" name="図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304" y="3868130"/>
            <a:ext cx="2381582" cy="1724266"/>
          </a:xfrm>
          <a:prstGeom prst="rect">
            <a:avLst/>
          </a:prstGeom>
        </p:spPr>
      </p:pic>
      <p:pic>
        <p:nvPicPr>
          <p:cNvPr id="11" name="図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98" y="3885824"/>
            <a:ext cx="2571750" cy="1733550"/>
          </a:xfrm>
          <a:prstGeom prst="rect">
            <a:avLst/>
          </a:prstGeom>
        </p:spPr>
      </p:pic>
      <p:pic>
        <p:nvPicPr>
          <p:cNvPr id="7" name="図 6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749" y="1844067"/>
            <a:ext cx="2352675" cy="1752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64" y="1765539"/>
            <a:ext cx="4984595" cy="186145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2514" y="755790"/>
            <a:ext cx="8328878" cy="6324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</a:t>
            </a:r>
            <a:r>
              <a:rPr kumimoji="1"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用具を操作しながら移動する動きのある</a:t>
            </a:r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</a:t>
            </a:r>
            <a:endParaRPr kumimoji="1"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5611700" y="2654717"/>
            <a:ext cx="455280" cy="3965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2922157" y="4438264"/>
            <a:ext cx="487144" cy="3563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611701" y="4431233"/>
            <a:ext cx="455280" cy="3563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89764" y="3886308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用具＋移動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54724" y="3868130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人数</a:t>
            </a:r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を増やして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017206" y="3109614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転がったフープをとび越える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947863" y="3885824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一</a:t>
            </a:r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人でできる動き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2205" y="6208802"/>
            <a:ext cx="7473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</a:t>
            </a:r>
            <a:r>
              <a:rPr kumimoji="1" lang="ja-JP" altLang="en-US" dirty="0" smtClean="0"/>
              <a:t>パンフレット</a:t>
            </a:r>
            <a:endParaRPr kumimoji="1" lang="en-US" altLang="ja-JP" sz="1400" dirty="0"/>
          </a:p>
        </p:txBody>
      </p:sp>
      <p:sp>
        <p:nvSpPr>
          <p:cNvPr id="20" name="右矢印 19"/>
          <p:cNvSpPr/>
          <p:nvPr/>
        </p:nvSpPr>
        <p:spPr>
          <a:xfrm flipH="1">
            <a:off x="2922158" y="2624346"/>
            <a:ext cx="487143" cy="3965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2618877" y="5680273"/>
            <a:ext cx="3888942" cy="354375"/>
            <a:chOff x="3446852" y="5001113"/>
            <a:chExt cx="3888942" cy="354375"/>
          </a:xfrm>
        </p:grpSpPr>
        <p:sp>
          <p:nvSpPr>
            <p:cNvPr id="28" name="角丸四角形 27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24" b="11259"/>
            <a:stretch/>
          </p:blipFill>
          <p:spPr>
            <a:xfrm>
              <a:off x="6818478" y="5013024"/>
              <a:ext cx="435622" cy="3190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164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77208" y="1539153"/>
            <a:ext cx="8595859" cy="329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6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6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（３）</a:t>
            </a:r>
            <a:endParaRPr kumimoji="1" lang="en-US" altLang="ja-JP" sz="6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よ う　  ぐ　　　　そ う　 </a:t>
            </a:r>
            <a:r>
              <a:rPr kumimoji="1" lang="ja-JP" altLang="en-US" sz="20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6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用具を操作する運動</a:t>
            </a:r>
            <a:endParaRPr kumimoji="1" lang="en-US" altLang="ja-JP" sz="6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4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0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22514" y="1962149"/>
            <a:ext cx="7950855" cy="4180841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pic>
        <p:nvPicPr>
          <p:cNvPr id="10" name="図 9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085" y="2386077"/>
            <a:ext cx="2590800" cy="1944624"/>
          </a:xfrm>
          <a:prstGeom prst="rect">
            <a:avLst/>
          </a:prstGeom>
        </p:spPr>
      </p:pic>
      <p:pic>
        <p:nvPicPr>
          <p:cNvPr id="8" name="図 7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22" y="2339494"/>
            <a:ext cx="2743200" cy="191414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760052" y="3899663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ひもを使って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256122" y="5177407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長</a:t>
            </a:r>
            <a:r>
              <a:rPr kumimoji="1" lang="ja-JP" alt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なわ</a:t>
            </a:r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＋短</a:t>
            </a:r>
            <a:r>
              <a:rPr kumimoji="1" lang="ja-JP" alt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なわ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855509" y="3899662"/>
            <a:ext cx="2387087" cy="4310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長</a:t>
            </a:r>
            <a:r>
              <a:rPr kumimoji="1" lang="ja-JP" alt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なわ</a:t>
            </a:r>
            <a:r>
              <a:rPr kumimoji="1"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＋ボール</a:t>
            </a:r>
            <a:endParaRPr kumimoji="1" lang="en-US" altLang="ja-JP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68" y="3469037"/>
            <a:ext cx="2055298" cy="208360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22205" y="6129594"/>
            <a:ext cx="74734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千葉県</a:t>
            </a:r>
            <a:r>
              <a:rPr lang="ja-JP" altLang="en-US" sz="1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教育委員会　ホームページ内</a:t>
            </a:r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指導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資料集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【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第３８集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】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新しい体育の</a:t>
            </a:r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展開</a:t>
            </a:r>
            <a:endParaRPr lang="ja-JP" altLang="en-US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22514" y="965340"/>
            <a:ext cx="8328878" cy="6324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③用具を操作</a:t>
            </a:r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しながら</a:t>
            </a:r>
            <a:endParaRPr kumimoji="1" lang="en-US" altLang="ja-JP" sz="3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バランス</a:t>
            </a:r>
            <a:r>
              <a:rPr kumimoji="1"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をとる動きのある運動</a:t>
            </a:r>
            <a:endParaRPr kumimoji="1" lang="en-US" altLang="ja-JP" sz="3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618877" y="5662163"/>
            <a:ext cx="3888942" cy="354375"/>
            <a:chOff x="3446852" y="5001113"/>
            <a:chExt cx="3888942" cy="354375"/>
          </a:xfrm>
        </p:grpSpPr>
        <p:sp>
          <p:nvSpPr>
            <p:cNvPr id="17" name="角丸四角形 16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24" b="11259"/>
            <a:stretch/>
          </p:blipFill>
          <p:spPr>
            <a:xfrm>
              <a:off x="6818478" y="5013024"/>
              <a:ext cx="435622" cy="3190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5787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4851" y="1483733"/>
            <a:ext cx="8443704" cy="4543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組み合</a:t>
            </a:r>
            <a:r>
              <a:rPr kumimoji="1" lang="ja-JP" altLang="en-US" sz="4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わせの運動などは</a:t>
            </a:r>
            <a:endParaRPr kumimoji="1" lang="en-US" altLang="ja-JP" sz="4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4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思考力，判断力，表現力等編</a:t>
            </a:r>
            <a:endParaRPr kumimoji="1" lang="en-US" altLang="ja-JP" sz="4800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4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でくわしく学習します！</a:t>
            </a:r>
            <a:endParaRPr kumimoji="1" lang="ja-JP" altLang="en-US" sz="4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19998" y="557896"/>
            <a:ext cx="7886700" cy="740883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多様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な動きをつくる運動とは？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19998" y="1558344"/>
            <a:ext cx="8313690" cy="46750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dirty="0" smtClean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学習カードに書きましょう</a:t>
            </a:r>
            <a: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ここまで「多様な動きをつくる運動」をしょうかいしました。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まわりにきけんなものがないかをたしかめて、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いろいろな運動にチャレンジしましょう。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運動が終わったら、学習カードの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知識</a:t>
            </a:r>
            <a:r>
              <a:rPr lang="ja-JP" altLang="en-US" sz="6000" dirty="0" smtClean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</a:t>
            </a:r>
            <a:r>
              <a:rPr lang="ja-JP" altLang="en-US" dirty="0" smtClean="0">
                <a:ln w="3175">
                  <a:noFill/>
                </a:ln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に、</a:t>
            </a:r>
            <a:r>
              <a:rPr lang="ja-JP" altLang="en-US" dirty="0" smtClean="0">
                <a:ln w="3175">
                  <a:noFill/>
                </a:ln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楽しかったのはどの運動だったかを</a:t>
            </a:r>
            <a:endParaRPr lang="en-US" altLang="ja-JP" dirty="0" smtClean="0">
              <a:ln w="3175">
                <a:noFill/>
              </a:ln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n w="3175">
                  <a:noFill/>
                </a:ln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書き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ましょう。</a:t>
            </a: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40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" y="365126"/>
            <a:ext cx="9052559" cy="1064429"/>
          </a:xfrm>
        </p:spPr>
        <p:txBody>
          <a:bodyPr>
            <a:noAutofit/>
          </a:bodyPr>
          <a:lstStyle/>
          <a:p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多様</a:t>
            </a:r>
            <a:r>
              <a:rPr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</a:t>
            </a:r>
            <a:r>
              <a:rPr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をつくる運動（まとめ）</a:t>
            </a:r>
            <a:endParaRPr kumimoji="1" lang="ja-JP" altLang="en-US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コンテンツ プレースホルダー 3"/>
          <p:cNvSpPr txBox="1">
            <a:spLocks/>
          </p:cNvSpPr>
          <p:nvPr/>
        </p:nvSpPr>
        <p:spPr>
          <a:xfrm>
            <a:off x="833523" y="4645216"/>
            <a:ext cx="7459647" cy="3009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コンテンツ プレースホルダー 3"/>
          <p:cNvSpPr txBox="1">
            <a:spLocks/>
          </p:cNvSpPr>
          <p:nvPr/>
        </p:nvSpPr>
        <p:spPr>
          <a:xfrm>
            <a:off x="628648" y="1571223"/>
            <a:ext cx="8268463" cy="40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多様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きをつくる運動　まとめ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・いろいろな動き方を身に付けることでいろいろ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な運動やスポーツの基本的な動きができる。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・道具、人数、動き方を変えることで新しい運動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ができて楽しさが広がる。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3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0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6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209" y="1502204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56348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7524" y="853440"/>
            <a:ext cx="8331646" cy="550290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画像資料・映像資料引用元</a:t>
            </a:r>
            <a:r>
              <a:rPr lang="en-US" altLang="ja-JP" sz="2800" dirty="0" smtClean="0"/>
              <a:t>】</a:t>
            </a: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800" dirty="0" smtClean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文部科学省</a:t>
            </a:r>
            <a:endParaRPr lang="en-US" altLang="ja-JP" sz="20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8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多様</a:t>
            </a: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な動きをつくる運動（遊び）パンフレット</a:t>
            </a: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札幌市教育委員会　</a:t>
            </a:r>
            <a:r>
              <a:rPr lang="ja-JP" altLang="en-US" sz="20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ホームページ</a:t>
            </a: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内</a:t>
            </a:r>
            <a:endParaRPr lang="en-US" altLang="ja-JP" sz="20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家でもできる体つくり運動</a:t>
            </a: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兵庫県教育委員会　</a:t>
            </a:r>
            <a:r>
              <a:rPr lang="ja-JP" altLang="en-US" sz="20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ホームページ</a:t>
            </a: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内</a:t>
            </a:r>
            <a:endParaRPr lang="en-US" altLang="ja-JP" sz="20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兵庫県教育委員会体育保健課学校体育班動画サイト</a:t>
            </a: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千葉県教育委員会　</a:t>
            </a:r>
            <a:r>
              <a:rPr lang="ja-JP" altLang="en-US" sz="20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ホームページ</a:t>
            </a:r>
            <a:r>
              <a:rPr lang="ja-JP" altLang="en-US" sz="20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内</a:t>
            </a:r>
            <a:endParaRPr lang="en-US" altLang="ja-JP" sz="20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指導資料集</a:t>
            </a:r>
            <a:r>
              <a:rPr lang="en-US" altLang="ja-JP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【</a:t>
            </a: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第３８集</a:t>
            </a:r>
            <a:r>
              <a:rPr lang="en-US" altLang="ja-JP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】</a:t>
            </a:r>
            <a:r>
              <a:rPr lang="ja-JP" altLang="en-US" sz="28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新しい体育の展開</a:t>
            </a:r>
            <a:endParaRPr lang="en-US" altLang="ja-JP" sz="28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2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82880" y="1227909"/>
            <a:ext cx="896112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用具を操作する運動の例</a:t>
            </a:r>
            <a:endParaRPr kumimoji="1" lang="en-US" altLang="ja-JP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</a:t>
            </a:r>
            <a:r>
              <a:rPr kumimoji="1" lang="ja-JP" altLang="en-US" sz="2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用具をつかむ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持つ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おろす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6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回す</a:t>
            </a:r>
            <a:r>
              <a:rPr kumimoji="1" lang="ja-JP" altLang="en-US" sz="2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動きのある運動</a:t>
            </a:r>
            <a:endParaRPr kumimoji="1" lang="en-US" altLang="ja-JP" sz="2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②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用具をころがす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くぐる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運ぶ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動きのある運動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用具を投げる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ふる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などの動きのある運動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④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用具をとぶ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などの動きのある運動</a:t>
            </a:r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⑤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用具に乗る</a:t>
            </a:r>
            <a:r>
              <a:rPr kumimoji="1"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などの動きのある運動</a:t>
            </a:r>
            <a:endParaRPr kumimoji="1" lang="en-US" altLang="ja-JP" sz="3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340384" y="1204657"/>
            <a:ext cx="8532683" cy="4701397"/>
          </a:xfrm>
          <a:prstGeom prst="roundRect">
            <a:avLst>
              <a:gd name="adj" fmla="val 1362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718034" y="1248007"/>
            <a:ext cx="7458631" cy="4291972"/>
            <a:chOff x="718034" y="1664463"/>
            <a:chExt cx="7458631" cy="4291972"/>
          </a:xfrm>
        </p:grpSpPr>
        <p:pic>
          <p:nvPicPr>
            <p:cNvPr id="13" name="図 1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7422" y="3638169"/>
              <a:ext cx="2505075" cy="1990725"/>
            </a:xfrm>
            <a:prstGeom prst="rect">
              <a:avLst/>
            </a:prstGeom>
          </p:spPr>
        </p:pic>
        <p:pic>
          <p:nvPicPr>
            <p:cNvPr id="12" name="図 11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3610" y="1664463"/>
              <a:ext cx="2552700" cy="184785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921" b="2786"/>
            <a:stretch/>
          </p:blipFill>
          <p:spPr>
            <a:xfrm>
              <a:off x="876300" y="3512314"/>
              <a:ext cx="2247357" cy="2269362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816" y="1863758"/>
              <a:ext cx="2038350" cy="1704975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021" y="3009433"/>
              <a:ext cx="2245129" cy="1676400"/>
            </a:xfrm>
            <a:prstGeom prst="rect">
              <a:avLst/>
            </a:prstGeom>
          </p:spPr>
        </p:pic>
        <p:sp>
          <p:nvSpPr>
            <p:cNvPr id="20" name="屈折矢印 19"/>
            <p:cNvSpPr/>
            <p:nvPr/>
          </p:nvSpPr>
          <p:spPr>
            <a:xfrm rot="5400000" flipV="1">
              <a:off x="2871614" y="4911685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屈折矢印 20"/>
            <p:cNvSpPr/>
            <p:nvPr/>
          </p:nvSpPr>
          <p:spPr>
            <a:xfrm rot="16200000">
              <a:off x="2847934" y="2473589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屈折矢印 21"/>
            <p:cNvSpPr/>
            <p:nvPr/>
          </p:nvSpPr>
          <p:spPr>
            <a:xfrm rot="16200000" flipH="1" flipV="1">
              <a:off x="4765219" y="4911685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屈折矢印 22"/>
            <p:cNvSpPr/>
            <p:nvPr/>
          </p:nvSpPr>
          <p:spPr>
            <a:xfrm rot="5400000" flipH="1">
              <a:off x="4765219" y="2473588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718034" y="1822019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回す</a:t>
              </a:r>
              <a:r>
                <a:rPr kumimoji="1" lang="ja-JP" alt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場所</a:t>
              </a:r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を変えて</a:t>
              </a:r>
              <a:endParaRPr kumimoji="1" lang="en-US" altLang="ja-JP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endPara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2274335" y="5525396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人数</a:t>
              </a:r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を増やして</a:t>
              </a:r>
              <a:endParaRPr kumimoji="1" lang="en-US" altLang="ja-JP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endPara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5586417" y="1751052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用具</a:t>
              </a:r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を変えて</a:t>
              </a:r>
              <a:endParaRPr kumimoji="1" lang="en-US" altLang="ja-JP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endPara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5503610" y="3768958"/>
              <a:ext cx="2673055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用具</a:t>
              </a:r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の</a:t>
              </a:r>
              <a:r>
                <a:rPr kumimoji="1" lang="ja-JP" alt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数</a:t>
              </a:r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を増やして</a:t>
              </a:r>
              <a:endParaRPr kumimoji="1" lang="en-US" altLang="ja-JP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endPara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20406985">
              <a:off x="2988533" y="4090744"/>
              <a:ext cx="155237" cy="3319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 rot="2065920">
              <a:off x="3024734" y="3096315"/>
              <a:ext cx="217403" cy="6698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2207949" y="3549286"/>
              <a:ext cx="983220" cy="6507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871816" y="5941030"/>
            <a:ext cx="747342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多様な動きをつくる運動（遊び）パンフレット</a:t>
            </a:r>
            <a:endParaRPr kumimoji="1" lang="en-US" altLang="ja-JP" sz="1400" dirty="0"/>
          </a:p>
          <a:p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</a:t>
            </a:r>
            <a:r>
              <a:rPr lang="ja-JP" altLang="en-US" sz="1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 千葉県</a:t>
            </a:r>
            <a:r>
              <a:rPr lang="ja-JP" altLang="en-US" sz="1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教育</a:t>
            </a:r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委員会ホームページ内</a:t>
            </a:r>
            <a:endParaRPr lang="ja-JP" altLang="en-US" sz="1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指導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資料集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【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第３８集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】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新しい体育の</a:t>
            </a:r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展開</a:t>
            </a:r>
            <a:endParaRPr lang="ja-JP" altLang="en-US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6749" y="642765"/>
            <a:ext cx="8746318" cy="4770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①用具をつかむ、持つ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、おろす</a:t>
            </a: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、回す動きのある運動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2618877" y="5453940"/>
            <a:ext cx="3888942" cy="354375"/>
            <a:chOff x="3446852" y="5001113"/>
            <a:chExt cx="3888942" cy="354375"/>
          </a:xfrm>
        </p:grpSpPr>
        <p:sp>
          <p:nvSpPr>
            <p:cNvPr id="35" name="角丸四角形 34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24" b="11259"/>
            <a:stretch/>
          </p:blipFill>
          <p:spPr>
            <a:xfrm>
              <a:off x="6818478" y="5013024"/>
              <a:ext cx="435622" cy="3190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084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340384" y="1177551"/>
            <a:ext cx="8532683" cy="5130300"/>
          </a:xfrm>
          <a:prstGeom prst="roundRect">
            <a:avLst>
              <a:gd name="adj" fmla="val 1362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761025" y="1290418"/>
            <a:ext cx="7712344" cy="4564765"/>
            <a:chOff x="761025" y="1743086"/>
            <a:chExt cx="7712344" cy="456476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9398" y="4813489"/>
              <a:ext cx="2365248" cy="140208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538" y="4449884"/>
              <a:ext cx="2103302" cy="1652159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2953" y="2103026"/>
              <a:ext cx="3261360" cy="1542288"/>
            </a:xfrm>
            <a:prstGeom prst="rect">
              <a:avLst/>
            </a:prstGeom>
          </p:spPr>
        </p:pic>
        <p:pic>
          <p:nvPicPr>
            <p:cNvPr id="3" name="図 2">
              <a:hlinkClick r:id="rId9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951" y="1743086"/>
              <a:ext cx="2785872" cy="1987296"/>
            </a:xfrm>
            <a:prstGeom prst="rect">
              <a:avLst/>
            </a:prstGeom>
          </p:spPr>
        </p:pic>
        <p:sp>
          <p:nvSpPr>
            <p:cNvPr id="23" name="角丸四角形 22"/>
            <p:cNvSpPr/>
            <p:nvPr/>
          </p:nvSpPr>
          <p:spPr>
            <a:xfrm>
              <a:off x="761025" y="4480913"/>
              <a:ext cx="782962" cy="5037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5369303" y="5125133"/>
              <a:ext cx="491610" cy="1978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6587671" y="1908272"/>
              <a:ext cx="787489" cy="235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屈折矢印 25"/>
            <p:cNvSpPr/>
            <p:nvPr/>
          </p:nvSpPr>
          <p:spPr>
            <a:xfrm>
              <a:off x="6292150" y="3739506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屈折矢印 26"/>
            <p:cNvSpPr/>
            <p:nvPr/>
          </p:nvSpPr>
          <p:spPr>
            <a:xfrm rot="10800000" flipV="1">
              <a:off x="2201904" y="3793191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屈折矢印 27"/>
            <p:cNvSpPr/>
            <p:nvPr/>
          </p:nvSpPr>
          <p:spPr>
            <a:xfrm rot="16200000" flipH="1" flipV="1">
              <a:off x="4872260" y="5273170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屈折矢印 29"/>
            <p:cNvSpPr/>
            <p:nvPr/>
          </p:nvSpPr>
          <p:spPr>
            <a:xfrm rot="5400000" flipV="1">
              <a:off x="3216298" y="5283982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5369303" y="1859533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二人</a:t>
              </a:r>
              <a:r>
                <a:rPr kumimoji="1" lang="ja-JP" alt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組</a:t>
              </a:r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で</a:t>
              </a:r>
              <a:endParaRPr kumimoji="1" lang="en-US" altLang="ja-JP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endPara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1096105" y="1745455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フラフープくぐり</a:t>
              </a:r>
              <a:endParaRPr kumimoji="1" lang="en-US" altLang="ja-JP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6086282" y="4553595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競争</a:t>
              </a:r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をしてみよう</a:t>
              </a:r>
              <a:endParaRPr kumimoji="1" lang="en-US" altLang="ja-JP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endPara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2053127" y="5876812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用具を変えて</a:t>
              </a:r>
              <a:endParaRPr kumimoji="1" lang="ja-JP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6740071" y="2060672"/>
              <a:ext cx="787489" cy="3240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角丸四角形 35"/>
            <p:cNvSpPr/>
            <p:nvPr/>
          </p:nvSpPr>
          <p:spPr>
            <a:xfrm flipV="1">
              <a:off x="5800182" y="3181878"/>
              <a:ext cx="1574978" cy="2046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3732" y="3904438"/>
              <a:ext cx="2999232" cy="1182624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873538" y="6411562"/>
            <a:ext cx="7473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</a:t>
            </a:r>
            <a:r>
              <a:rPr kumimoji="1" lang="ja-JP" altLang="en-US" dirty="0" smtClean="0"/>
              <a:t>パンフレット</a:t>
            </a:r>
            <a:endParaRPr kumimoji="1" lang="en-US" altLang="ja-JP" sz="1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300569" y="585616"/>
            <a:ext cx="8338606" cy="566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②用具をころがす、くぐる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、運ぶ</a:t>
            </a: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動きのある運動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2618877" y="5870390"/>
            <a:ext cx="3888942" cy="354375"/>
            <a:chOff x="3446852" y="5001113"/>
            <a:chExt cx="3888942" cy="354375"/>
          </a:xfrm>
        </p:grpSpPr>
        <p:sp>
          <p:nvSpPr>
            <p:cNvPr id="40" name="角丸四角形 39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24" b="11259"/>
            <a:stretch/>
          </p:blipFill>
          <p:spPr>
            <a:xfrm>
              <a:off x="6818478" y="5013024"/>
              <a:ext cx="435622" cy="3190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48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340384" y="1260539"/>
            <a:ext cx="8532683" cy="5047311"/>
          </a:xfrm>
          <a:prstGeom prst="roundRect">
            <a:avLst>
              <a:gd name="adj" fmla="val 13626"/>
            </a:avLst>
          </a:prstGeom>
          <a:solidFill>
            <a:schemeClr val="lt1">
              <a:alpha val="0"/>
            </a:schemeClr>
          </a:solidFill>
          <a:ln w="38100">
            <a:solidFill>
              <a:srgbClr val="35CC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51500" y="6398864"/>
            <a:ext cx="7473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</a:t>
            </a:r>
            <a:r>
              <a:rPr kumimoji="1" lang="ja-JP" altLang="en-US" dirty="0" smtClean="0"/>
              <a:t>パンフレット</a:t>
            </a:r>
            <a:endParaRPr kumimoji="1" lang="en-US" altLang="ja-JP" sz="1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725700" y="1269947"/>
            <a:ext cx="7619776" cy="4423135"/>
            <a:chOff x="725700" y="1686389"/>
            <a:chExt cx="7619776" cy="4423135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305" y="2906321"/>
              <a:ext cx="2139696" cy="2243328"/>
            </a:xfrm>
            <a:prstGeom prst="rect">
              <a:avLst/>
            </a:prstGeom>
          </p:spPr>
        </p:pic>
        <p:pic>
          <p:nvPicPr>
            <p:cNvPr id="12" name="図 11">
              <a:hlinkClick r:id="rId4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416" y="4191108"/>
              <a:ext cx="2774734" cy="1918416"/>
            </a:xfrm>
            <a:prstGeom prst="rect">
              <a:avLst/>
            </a:prstGeom>
          </p:spPr>
        </p:pic>
        <p:pic>
          <p:nvPicPr>
            <p:cNvPr id="11" name="図 10">
              <a:hlinkClick r:id="rId6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9267" y="4210723"/>
              <a:ext cx="2796209" cy="1888435"/>
            </a:xfrm>
            <a:prstGeom prst="rect">
              <a:avLst/>
            </a:prstGeom>
          </p:spPr>
        </p:pic>
        <p:pic>
          <p:nvPicPr>
            <p:cNvPr id="7" name="図 6">
              <a:hlinkClick r:id="rId8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9267" y="1812676"/>
              <a:ext cx="2749874" cy="1993900"/>
            </a:xfrm>
            <a:prstGeom prst="rect">
              <a:avLst/>
            </a:prstGeom>
          </p:spPr>
        </p:pic>
        <p:pic>
          <p:nvPicPr>
            <p:cNvPr id="8" name="図 7" descr="1247477_4.pdf および他 10 ページ - プロファイル 1 - Microsoft​ Edge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3232" y="1966162"/>
              <a:ext cx="2322834" cy="1423922"/>
            </a:xfrm>
            <a:prstGeom prst="rect">
              <a:avLst/>
            </a:prstGeom>
          </p:spPr>
        </p:pic>
        <p:pic>
          <p:nvPicPr>
            <p:cNvPr id="17" name="図 16" descr="1247477_4.pdf および他 10 ページ - プロファイル 1 - Microsoft​ Edge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700" y="2131548"/>
              <a:ext cx="1360714" cy="1079633"/>
            </a:xfrm>
            <a:prstGeom prst="rect">
              <a:avLst/>
            </a:prstGeom>
          </p:spPr>
        </p:pic>
        <p:sp>
          <p:nvSpPr>
            <p:cNvPr id="19" name="屈折矢印 18"/>
            <p:cNvSpPr/>
            <p:nvPr/>
          </p:nvSpPr>
          <p:spPr>
            <a:xfrm rot="5400000" flipV="1">
              <a:off x="3193950" y="4970785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屈折矢印 20"/>
            <p:cNvSpPr/>
            <p:nvPr/>
          </p:nvSpPr>
          <p:spPr>
            <a:xfrm rot="10800000" flipV="1">
              <a:off x="1523998" y="3262816"/>
              <a:ext cx="1889721" cy="51644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屈折矢印 23"/>
            <p:cNvSpPr/>
            <p:nvPr/>
          </p:nvSpPr>
          <p:spPr>
            <a:xfrm rot="16200000" flipH="1" flipV="1">
              <a:off x="4613699" y="4953965"/>
              <a:ext cx="778795" cy="46109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角丸四角形 24"/>
            <p:cNvSpPr/>
            <p:nvPr/>
          </p:nvSpPr>
          <p:spPr>
            <a:xfrm flipV="1">
              <a:off x="4267984" y="2793079"/>
              <a:ext cx="1224764" cy="2698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角丸四角形 25"/>
            <p:cNvSpPr/>
            <p:nvPr/>
          </p:nvSpPr>
          <p:spPr>
            <a:xfrm rot="2146560" flipV="1">
              <a:off x="4969067" y="3140205"/>
              <a:ext cx="515287" cy="2828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角丸四角形 26"/>
            <p:cNvSpPr/>
            <p:nvPr/>
          </p:nvSpPr>
          <p:spPr>
            <a:xfrm flipV="1">
              <a:off x="847725" y="1908674"/>
              <a:ext cx="316747" cy="16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角丸四角形 27"/>
            <p:cNvSpPr/>
            <p:nvPr/>
          </p:nvSpPr>
          <p:spPr>
            <a:xfrm flipV="1">
              <a:off x="1382380" y="1964410"/>
              <a:ext cx="1680507" cy="87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屈折矢印 22"/>
            <p:cNvSpPr/>
            <p:nvPr/>
          </p:nvSpPr>
          <p:spPr>
            <a:xfrm rot="5400000" flipH="1">
              <a:off x="4673855" y="2647340"/>
              <a:ext cx="778795" cy="48981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角丸四角形 28"/>
            <p:cNvSpPr/>
            <p:nvPr/>
          </p:nvSpPr>
          <p:spPr>
            <a:xfrm flipV="1">
              <a:off x="814163" y="3089315"/>
              <a:ext cx="709837" cy="121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角丸四角形 29"/>
            <p:cNvSpPr/>
            <p:nvPr/>
          </p:nvSpPr>
          <p:spPr>
            <a:xfrm rot="3164904" flipV="1">
              <a:off x="4899996" y="3288444"/>
              <a:ext cx="609850" cy="2430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1072625" y="1686389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用具</a:t>
              </a:r>
              <a:r>
                <a:rPr kumimoji="1" lang="ja-JP" alt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や体勢を変えて</a:t>
              </a:r>
              <a:endParaRPr kumimoji="1" lang="en-US" altLang="ja-JP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5614866" y="4265266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二人組で</a:t>
              </a:r>
              <a:endParaRPr kumimoji="1" lang="en-US" altLang="ja-JP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5688148" y="1835994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回る動きを入れて</a:t>
              </a:r>
              <a:endParaRPr kumimoji="1" lang="en-US" altLang="ja-JP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814163" y="4195986"/>
              <a:ext cx="2786240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別</a:t>
              </a:r>
              <a:r>
                <a:rPr kumimoji="1" lang="ja-JP" altLang="en-US" sz="2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の動きを入れて</a:t>
              </a:r>
              <a:endParaRPr kumimoji="1" lang="en-US" altLang="ja-JP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 flipV="1">
              <a:off x="2123121" y="2051514"/>
              <a:ext cx="286096" cy="954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角丸四角形 36"/>
            <p:cNvSpPr/>
            <p:nvPr/>
          </p:nvSpPr>
          <p:spPr>
            <a:xfrm rot="16200000" flipV="1">
              <a:off x="1953909" y="2177818"/>
              <a:ext cx="196556" cy="579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3548961" y="2190777"/>
              <a:ext cx="196556" cy="579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4231170" y="2175638"/>
              <a:ext cx="211229" cy="919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角丸四角形 39"/>
            <p:cNvSpPr/>
            <p:nvPr/>
          </p:nvSpPr>
          <p:spPr>
            <a:xfrm flipV="1">
              <a:off x="800613" y="2923988"/>
              <a:ext cx="218562" cy="1653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左矢印 2"/>
            <p:cNvSpPr/>
            <p:nvPr/>
          </p:nvSpPr>
          <p:spPr>
            <a:xfrm rot="2885011">
              <a:off x="3334733" y="3149440"/>
              <a:ext cx="425003" cy="33225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300569" y="585615"/>
            <a:ext cx="8338606" cy="6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③用具を投げる、とる、ふる動きのある運動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2618877" y="5870390"/>
            <a:ext cx="3888942" cy="354375"/>
            <a:chOff x="3446852" y="5001113"/>
            <a:chExt cx="3888942" cy="354375"/>
          </a:xfrm>
        </p:grpSpPr>
        <p:sp>
          <p:nvSpPr>
            <p:cNvPr id="44" name="角丸四角形 43"/>
            <p:cNvSpPr/>
            <p:nvPr/>
          </p:nvSpPr>
          <p:spPr>
            <a:xfrm>
              <a:off x="3446852" y="5001113"/>
              <a:ext cx="3888942" cy="354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24" b="11259"/>
            <a:stretch/>
          </p:blipFill>
          <p:spPr>
            <a:xfrm>
              <a:off x="6818478" y="5013024"/>
              <a:ext cx="435622" cy="31905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482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57" y="3933535"/>
            <a:ext cx="7983415" cy="20116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71816" y="5912455"/>
            <a:ext cx="747342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資料元　</a:t>
            </a:r>
            <a:r>
              <a:rPr kumimoji="1" lang="ja-JP" altLang="en-US" dirty="0"/>
              <a:t>文部科学省　多様な動きをつくる運動（遊び）パンフレット</a:t>
            </a:r>
            <a:endParaRPr kumimoji="1" lang="en-US" altLang="ja-JP" sz="1400" dirty="0"/>
          </a:p>
          <a:p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</a:t>
            </a:r>
            <a:r>
              <a:rPr lang="ja-JP" altLang="en-US" sz="1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 千葉県</a:t>
            </a:r>
            <a:r>
              <a:rPr lang="ja-JP" altLang="en-US" sz="1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教育</a:t>
            </a:r>
            <a:r>
              <a:rPr lang="ja-JP" altLang="en-US" sz="1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委員会ホームページ内</a:t>
            </a:r>
            <a:endParaRPr lang="ja-JP" altLang="en-US" sz="1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指導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資料集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【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第３８集</a:t>
            </a:r>
            <a:r>
              <a:rPr lang="en-US" altLang="ja-JP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】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新しい体育の</a:t>
            </a:r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展開</a:t>
            </a:r>
            <a:endParaRPr lang="ja-JP" altLang="en-US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87784" y="1203199"/>
            <a:ext cx="7823962" cy="2130249"/>
            <a:chOff x="587784" y="1317499"/>
            <a:chExt cx="7823962" cy="2130249"/>
          </a:xfrm>
        </p:grpSpPr>
        <p:sp>
          <p:nvSpPr>
            <p:cNvPr id="22" name="角丸四角形 21"/>
            <p:cNvSpPr/>
            <p:nvPr/>
          </p:nvSpPr>
          <p:spPr>
            <a:xfrm>
              <a:off x="587784" y="1317499"/>
              <a:ext cx="7823962" cy="2130249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38100">
              <a:solidFill>
                <a:srgbClr val="35CCFB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5979" y="1522314"/>
              <a:ext cx="1087785" cy="164782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7618" y="1522314"/>
              <a:ext cx="2038350" cy="1633126"/>
            </a:xfrm>
            <a:prstGeom prst="rect">
              <a:avLst/>
            </a:prstGeom>
          </p:spPr>
        </p:pic>
        <p:sp>
          <p:nvSpPr>
            <p:cNvPr id="5" name="右矢印 4"/>
            <p:cNvSpPr/>
            <p:nvPr/>
          </p:nvSpPr>
          <p:spPr>
            <a:xfrm rot="10800000">
              <a:off x="2669563" y="2299340"/>
              <a:ext cx="730710" cy="351433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右矢印 14"/>
            <p:cNvSpPr/>
            <p:nvPr/>
          </p:nvSpPr>
          <p:spPr>
            <a:xfrm>
              <a:off x="5610295" y="2299340"/>
              <a:ext cx="731435" cy="345021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4522491" y="2886053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用具を変えて</a:t>
              </a:r>
              <a:endParaRPr kumimoji="1" lang="ja-JP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893" y="1452435"/>
              <a:ext cx="1763949" cy="1669473"/>
            </a:xfrm>
            <a:prstGeom prst="rect">
              <a:avLst/>
            </a:prstGeom>
          </p:spPr>
        </p:pic>
        <p:sp>
          <p:nvSpPr>
            <p:cNvPr id="23" name="角丸四角形 22"/>
            <p:cNvSpPr/>
            <p:nvPr/>
          </p:nvSpPr>
          <p:spPr>
            <a:xfrm>
              <a:off x="2120947" y="2923360"/>
              <a:ext cx="2387087" cy="431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と</a:t>
              </a:r>
              <a:r>
                <a:rPr kumimoji="1" lang="ja-JP" altLang="en-US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び方を変えて</a:t>
              </a:r>
              <a:endParaRPr kumimoji="1" lang="ja-JP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300569" y="585615"/>
            <a:ext cx="8338606" cy="6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④用具をとぶ動きのある運動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0569" y="3395330"/>
            <a:ext cx="8338606" cy="6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⑤用具に乗る動きのある運動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9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44788" y="4694550"/>
            <a:ext cx="7437119" cy="188976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新聞紙や風船など家にある道具を使って取り組める運動です。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身の回りの安全をたしかめてやってみましょう。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/>
          </a:p>
          <a:p>
            <a:r>
              <a:rPr kumimoji="1" lang="ja-JP" altLang="en-US" dirty="0" smtClean="0"/>
              <a:t>動画</a:t>
            </a:r>
            <a:r>
              <a:rPr kumimoji="1" lang="ja-JP" altLang="en-US" dirty="0"/>
              <a:t>を参考にしてください。</a:t>
            </a:r>
            <a:r>
              <a:rPr kumimoji="1" lang="en-US" altLang="ja-JP" dirty="0">
                <a:hlinkClick r:id="rId2"/>
              </a:rPr>
              <a:t>https://www.city.sapporo.jp/kyoiku/shido/home_karada_.html</a:t>
            </a:r>
            <a:endParaRPr kumimoji="1" lang="en-US" altLang="ja-JP" dirty="0"/>
          </a:p>
          <a:p>
            <a:r>
              <a:rPr kumimoji="1" lang="ja-JP" altLang="en-US" dirty="0"/>
              <a:t>資料・動画元　</a:t>
            </a:r>
            <a:r>
              <a:rPr kumimoji="1" lang="ja-JP" altLang="en-US" sz="1400" dirty="0"/>
              <a:t>札幌市教育</a:t>
            </a:r>
            <a:r>
              <a:rPr kumimoji="1" lang="ja-JP" altLang="en-US" sz="1400" dirty="0" smtClean="0"/>
              <a:t>委員会ホームページ内</a:t>
            </a:r>
            <a:endParaRPr kumimoji="1" lang="en-US" altLang="ja-JP" sz="1400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家</a:t>
            </a:r>
            <a:r>
              <a:rPr kumimoji="1" lang="ja-JP" altLang="en-US" dirty="0"/>
              <a:t>でもできる体つくり運動</a:t>
            </a:r>
          </a:p>
          <a:p>
            <a:endParaRPr kumimoji="1" lang="en-US" altLang="ja-JP" dirty="0"/>
          </a:p>
        </p:txBody>
      </p:sp>
      <p:pic>
        <p:nvPicPr>
          <p:cNvPr id="11" name="図 10" descr="C:\Users\sa73205\Desktop\11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580" y="4119008"/>
            <a:ext cx="69532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116" y="1068946"/>
            <a:ext cx="5161171" cy="34192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715" y="4932449"/>
            <a:ext cx="1195057" cy="118600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00569" y="585615"/>
            <a:ext cx="8338606" cy="6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用具を使う動きをやってみよう！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6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261941" y="1725770"/>
            <a:ext cx="66028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（４）</a:t>
            </a:r>
            <a:endParaRPr kumimoji="1" lang="en-US" altLang="ja-JP" sz="6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 だ </a:t>
            </a:r>
            <a:r>
              <a:rPr kumimoji="1" lang="ja-JP" altLang="en-US" sz="20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め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6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力試し</a:t>
            </a:r>
            <a:r>
              <a:rPr kumimoji="1" lang="ja-JP" altLang="en-US" sz="6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kumimoji="1" lang="ja-JP" altLang="en-US" sz="6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運動</a:t>
            </a:r>
            <a:endParaRPr kumimoji="1" lang="en-US" altLang="ja-JP" sz="6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0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8507</TotalTime>
  <Words>1319</Words>
  <Application>Microsoft Office PowerPoint</Application>
  <PresentationFormat>画面に合わせる (4:3)</PresentationFormat>
  <Paragraphs>219</Paragraphs>
  <Slides>24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AR P丸ゴシック体E</vt:lpstr>
      <vt:lpstr>HGPｺﾞｼｯｸE</vt:lpstr>
      <vt:lpstr>HG丸ｺﾞｼｯｸM-PRO</vt:lpstr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多様な動きをつくる運動とは？</vt:lpstr>
      <vt:lpstr>多様な動きをつくる運動（まとめ）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410</cp:revision>
  <cp:lastPrinted>2020-09-18T02:14:28Z</cp:lastPrinted>
  <dcterms:created xsi:type="dcterms:W3CDTF">2019-05-07T09:33:23Z</dcterms:created>
  <dcterms:modified xsi:type="dcterms:W3CDTF">2021-03-30T09:06:51Z</dcterms:modified>
</cp:coreProperties>
</file>