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66" r:id="rId2"/>
    <p:sldId id="367" r:id="rId3"/>
    <p:sldId id="368"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08" r:id="rId18"/>
    <p:sldId id="382" r:id="rId19"/>
    <p:sldId id="404" r:id="rId20"/>
    <p:sldId id="405" r:id="rId21"/>
    <p:sldId id="315" r:id="rId22"/>
    <p:sldId id="316" r:id="rId23"/>
    <p:sldId id="320" r:id="rId24"/>
    <p:sldId id="321" r:id="rId25"/>
    <p:sldId id="322" r:id="rId26"/>
    <p:sldId id="323" r:id="rId27"/>
    <p:sldId id="324" r:id="rId28"/>
    <p:sldId id="355" r:id="rId29"/>
    <p:sldId id="407" r:id="rId30"/>
    <p:sldId id="408" r:id="rId31"/>
    <p:sldId id="409" r:id="rId32"/>
    <p:sldId id="410" r:id="rId33"/>
    <p:sldId id="411" r:id="rId34"/>
    <p:sldId id="412" r:id="rId35"/>
    <p:sldId id="406" r:id="rId36"/>
    <p:sldId id="403" r:id="rId3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FF66"/>
    <a:srgbClr val="FF3399"/>
    <a:srgbClr val="35CCFB"/>
    <a:srgbClr val="3CF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2" autoAdjust="0"/>
    <p:restoredTop sz="87386" autoAdjust="0"/>
  </p:normalViewPr>
  <p:slideViewPr>
    <p:cSldViewPr snapToGrid="0">
      <p:cViewPr varScale="1">
        <p:scale>
          <a:sx n="100" d="100"/>
          <a:sy n="100" d="100"/>
        </p:scale>
        <p:origin x="96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2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1"/>
            <a:ext cx="2950263" cy="498475"/>
          </a:xfrm>
          <a:prstGeom prst="rect">
            <a:avLst/>
          </a:prstGeom>
        </p:spPr>
        <p:txBody>
          <a:bodyPr vert="horz" lIns="91440" tIns="45720" rIns="91440" bIns="45720" rtlCol="0"/>
          <a:lstStyle>
            <a:lvl1pPr algn="r">
              <a:defRPr sz="1200"/>
            </a:lvl1pPr>
          </a:lstStyle>
          <a:p>
            <a:fld id="{64902703-9B09-42DF-BA7F-3D8C1981AFF7}" type="datetimeFigureOut">
              <a:rPr kumimoji="1" lang="ja-JP" altLang="en-US" smtClean="0"/>
              <a:t>2021/3/30</a:t>
            </a:fld>
            <a:endParaRPr kumimoji="1" lang="ja-JP" altLang="en-US"/>
          </a:p>
        </p:txBody>
      </p:sp>
      <p:sp>
        <p:nvSpPr>
          <p:cNvPr id="4" name="フッター プレースホルダー 3"/>
          <p:cNvSpPr>
            <a:spLocks noGrp="1"/>
          </p:cNvSpPr>
          <p:nvPr>
            <p:ph type="ftr" sz="quarter" idx="2"/>
          </p:nvPr>
        </p:nvSpPr>
        <p:spPr>
          <a:xfrm>
            <a:off x="0" y="9440864"/>
            <a:ext cx="29502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8475"/>
          </a:xfrm>
          <a:prstGeom prst="rect">
            <a:avLst/>
          </a:prstGeom>
        </p:spPr>
        <p:txBody>
          <a:bodyPr vert="horz" lIns="91440" tIns="45720" rIns="91440" bIns="45720" rtlCol="0" anchor="b"/>
          <a:lstStyle>
            <a:lvl1pPr algn="r">
              <a:defRPr sz="1200"/>
            </a:lvl1pPr>
          </a:lstStyle>
          <a:p>
            <a:fld id="{02AAF834-F73B-4543-BA4E-C3C5EC98798F}" type="slidenum">
              <a:rPr kumimoji="1" lang="ja-JP" altLang="en-US" smtClean="0"/>
              <a:t>‹#›</a:t>
            </a:fld>
            <a:endParaRPr kumimoji="1" lang="ja-JP" altLang="en-US"/>
          </a:p>
        </p:txBody>
      </p:sp>
    </p:spTree>
    <p:extLst>
      <p:ext uri="{BB962C8B-B14F-4D97-AF65-F5344CB8AC3E}">
        <p14:creationId xmlns:p14="http://schemas.microsoft.com/office/powerpoint/2010/main" val="579093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2021/3/30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634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6260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3361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6890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737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25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0836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48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150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1267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404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1397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5966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6363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8848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93615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5719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4035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7396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40473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32843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075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16126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5584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1576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08239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68653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8351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307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8367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5117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809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7801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835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2021/3/30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2021/3/30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2021/3/30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2021/3/30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youtu.be/FUuTUYVqScw" TargetMode="External"/><Relationship Id="rId7" Type="http://schemas.openxmlformats.org/officeDocument/2006/relationships/hyperlink" Target="https://youtu.be/GPkQkDktqO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youtu.be/B9YNljf-CIY" TargetMode="External"/><Relationship Id="rId4" Type="http://schemas.openxmlformats.org/officeDocument/2006/relationships/image" Target="../media/image1.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youtu.be/_5VfE__hrIE" TargetMode="External"/><Relationship Id="rId7" Type="http://schemas.openxmlformats.org/officeDocument/2006/relationships/hyperlink" Target="https://youtu.be/ZxUBRNVhiCg" TargetMode="External"/><Relationship Id="rId12"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jpeg"/><Relationship Id="rId11" Type="http://schemas.microsoft.com/office/2007/relationships/hdphoto" Target="../media/hdphoto4.wdp"/><Relationship Id="rId5" Type="http://schemas.openxmlformats.org/officeDocument/2006/relationships/hyperlink" Target="https://youtu.be/pB5LhR2FWAM" TargetMode="External"/><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gif"/></Relationships>
</file>

<file path=ppt/slides/_rels/slide2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hyperlink" Target="https://youtu.be/jOIpSVPQ_aY" TargetMode="External"/><Relationship Id="rId10" Type="http://schemas.openxmlformats.org/officeDocument/2006/relationships/image" Target="../media/image16.jpg"/><Relationship Id="rId4" Type="http://schemas.microsoft.com/office/2007/relationships/hdphoto" Target="../media/hdphoto5.wdp"/><Relationship Id="rId9" Type="http://schemas.openxmlformats.org/officeDocument/2006/relationships/hyperlink" Target="https://youtu.be/b1nj89rFeu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city.sapporo.jp/kyoiku/shido/home_karada_.html" TargetMode="Externa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4.png"/><Relationship Id="rId3" Type="http://schemas.openxmlformats.org/officeDocument/2006/relationships/hyperlink" Target="https://youtu.be/UDLSfL6YRfA" TargetMode="External"/><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hyperlink" Target="https://youtu.be/3H2Ki6T1FVY" TargetMode="External"/><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youtu.be/hhbSdqpDlLI"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8.png"/><Relationship Id="rId4" Type="http://schemas.microsoft.com/office/2007/relationships/hdphoto" Target="../media/hdphoto10.wdp"/></Relationships>
</file>

<file path=ppt/slides/_rels/slide34.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8.gif"/><Relationship Id="rId7" Type="http://schemas.openxmlformats.org/officeDocument/2006/relationships/image" Target="../media/image30.png"/><Relationship Id="rId2" Type="http://schemas.openxmlformats.org/officeDocument/2006/relationships/hyperlink" Target="https://www.city.sapporo.jp/kyoiku/shido/home_karada_.html" TargetMode="Externa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9.png"/><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1410787" y="557896"/>
            <a:ext cx="5892125" cy="125275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丸ｺﾞｼｯｸM-PRO" panose="020F0600000000000000" pitchFamily="50" charset="-128"/>
                <a:ea typeface="HG丸ｺﾞｼｯｸM-PRO" panose="020F0600000000000000" pitchFamily="50" charset="-128"/>
              </a:rPr>
              <a:t>小学校</a:t>
            </a:r>
            <a:r>
              <a:rPr kumimoji="1" lang="ja-JP" altLang="en-US" sz="3600" dirty="0">
                <a:latin typeface="HG丸ｺﾞｼｯｸM-PRO" panose="020F0600000000000000" pitchFamily="50" charset="-128"/>
                <a:ea typeface="HG丸ｺﾞｼｯｸM-PRO" panose="020F0600000000000000" pitchFamily="50" charset="-128"/>
              </a:rPr>
              <a:t>　</a:t>
            </a:r>
            <a:r>
              <a:rPr kumimoji="1" lang="ja-JP" altLang="en-US" sz="3600" dirty="0" smtClean="0">
                <a:latin typeface="HG丸ｺﾞｼｯｸM-PRO" panose="020F0600000000000000" pitchFamily="50" charset="-128"/>
                <a:ea typeface="HG丸ｺﾞｼｯｸM-PRO" panose="020F0600000000000000" pitchFamily="50" charset="-128"/>
              </a:rPr>
              <a:t>体育</a:t>
            </a:r>
            <a:endParaRPr kumimoji="1" lang="en-US" altLang="ja-JP" sz="3600" dirty="0" smtClean="0">
              <a:latin typeface="HG丸ｺﾞｼｯｸM-PRO" panose="020F0600000000000000" pitchFamily="50" charset="-128"/>
              <a:ea typeface="HG丸ｺﾞｼｯｸM-PRO" panose="020F0600000000000000" pitchFamily="50" charset="-128"/>
            </a:endParaRPr>
          </a:p>
          <a:p>
            <a:pPr algn="ctr"/>
            <a:r>
              <a:rPr kumimoji="1" lang="en-US" altLang="ja-JP" sz="3600" dirty="0" smtClean="0">
                <a:latin typeface="HG丸ｺﾞｼｯｸM-PRO" panose="020F0600000000000000" pitchFamily="50" charset="-128"/>
                <a:ea typeface="HG丸ｺﾞｼｯｸM-PRO" panose="020F0600000000000000" pitchFamily="50" charset="-128"/>
              </a:rPr>
              <a:t>〔</a:t>
            </a:r>
            <a:r>
              <a:rPr kumimoji="1" lang="ja-JP" altLang="en-US" sz="3600" dirty="0" smtClean="0">
                <a:latin typeface="HG丸ｺﾞｼｯｸM-PRO" panose="020F0600000000000000" pitchFamily="50" charset="-128"/>
                <a:ea typeface="HG丸ｺﾞｼｯｸM-PRO" panose="020F0600000000000000" pitchFamily="50" charset="-128"/>
              </a:rPr>
              <a:t>第</a:t>
            </a:r>
            <a:r>
              <a:rPr kumimoji="1" lang="ja-JP" altLang="en-US" sz="3600" dirty="0">
                <a:latin typeface="HG丸ｺﾞｼｯｸM-PRO" panose="020F0600000000000000" pitchFamily="50" charset="-128"/>
                <a:ea typeface="HG丸ｺﾞｼｯｸM-PRO" panose="020F0600000000000000" pitchFamily="50" charset="-128"/>
              </a:rPr>
              <a:t>３</a:t>
            </a:r>
            <a:r>
              <a:rPr kumimoji="1" lang="ja-JP" altLang="en-US" sz="3600" dirty="0" smtClean="0">
                <a:latin typeface="HG丸ｺﾞｼｯｸM-PRO" panose="020F0600000000000000" pitchFamily="50" charset="-128"/>
                <a:ea typeface="HG丸ｺﾞｼｯｸM-PRO" panose="020F0600000000000000" pitchFamily="50" charset="-128"/>
              </a:rPr>
              <a:t>学年及び第４学年</a:t>
            </a:r>
            <a:r>
              <a:rPr kumimoji="1" lang="en-US" altLang="ja-JP" sz="3600" dirty="0" smtClean="0">
                <a:latin typeface="HG丸ｺﾞｼｯｸM-PRO" panose="020F0600000000000000" pitchFamily="50" charset="-128"/>
                <a:ea typeface="HG丸ｺﾞｼｯｸM-PRO" panose="020F0600000000000000" pitchFamily="50" charset="-128"/>
              </a:rPr>
              <a:t>〕</a:t>
            </a:r>
            <a:r>
              <a:rPr kumimoji="1" lang="ja-JP" altLang="en-US" sz="3600" dirty="0">
                <a:latin typeface="ＭＳ ゴシック" panose="020B0609070205080204" pitchFamily="49" charset="-128"/>
                <a:ea typeface="ＭＳ ゴシック" panose="020B0609070205080204" pitchFamily="49" charset="-128"/>
              </a:rPr>
              <a:t>　</a:t>
            </a:r>
            <a:endParaRPr kumimoji="1" lang="en-US" altLang="ja-JP" sz="360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507081" y="1810655"/>
            <a:ext cx="8112533" cy="38157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b="1" dirty="0" smtClean="0">
                <a:latin typeface="HG丸ｺﾞｼｯｸM-PRO" panose="020F0600000000000000" pitchFamily="50" charset="-128"/>
                <a:ea typeface="HG丸ｺﾞｼｯｸM-PRO" panose="020F0600000000000000" pitchFamily="50" charset="-128"/>
              </a:rPr>
              <a:t>体つくり運動</a:t>
            </a:r>
            <a:endParaRPr kumimoji="1" lang="en-US" altLang="ja-JP" sz="66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ctr"/>
            <a:r>
              <a:rPr kumimoji="1" lang="ja-JP" altLang="en-US" sz="4400" b="1" dirty="0" smtClean="0">
                <a:latin typeface="HG丸ｺﾞｼｯｸM-PRO" panose="020F0600000000000000" pitchFamily="50" charset="-128"/>
                <a:ea typeface="HG丸ｺﾞｼｯｸM-PRO" panose="020F0600000000000000" pitchFamily="50" charset="-128"/>
              </a:rPr>
              <a:t>「</a:t>
            </a:r>
            <a:r>
              <a:rPr kumimoji="1" lang="ja-JP" altLang="en-US" sz="4400" b="1" dirty="0">
                <a:latin typeface="HG丸ｺﾞｼｯｸM-PRO" panose="020F0600000000000000" pitchFamily="50" charset="-128"/>
                <a:ea typeface="HG丸ｺﾞｼｯｸM-PRO" panose="020F0600000000000000" pitchFamily="50" charset="-128"/>
              </a:rPr>
              <a:t>体</a:t>
            </a:r>
            <a:r>
              <a:rPr kumimoji="1" lang="ja-JP" altLang="en-US" sz="4400" b="1" dirty="0" smtClean="0">
                <a:latin typeface="HG丸ｺﾞｼｯｸM-PRO" panose="020F0600000000000000" pitchFamily="50" charset="-128"/>
                <a:ea typeface="HG丸ｺﾞｼｯｸM-PRO" panose="020F0600000000000000" pitchFamily="50" charset="-128"/>
              </a:rPr>
              <a:t>ほぐしの運動」</a:t>
            </a:r>
            <a:r>
              <a:rPr kumimoji="1" lang="en-US" altLang="ja-JP" sz="4400" b="1" dirty="0" smtClean="0">
                <a:latin typeface="HG丸ｺﾞｼｯｸM-PRO" panose="020F0600000000000000" pitchFamily="50" charset="-128"/>
                <a:ea typeface="HG丸ｺﾞｼｯｸM-PRO" panose="020F0600000000000000" pitchFamily="50" charset="-128"/>
              </a:rPr>
              <a:t/>
            </a:r>
            <a:br>
              <a:rPr kumimoji="1" lang="en-US" altLang="ja-JP" sz="4400" b="1" dirty="0" smtClean="0">
                <a:latin typeface="HG丸ｺﾞｼｯｸM-PRO" panose="020F0600000000000000" pitchFamily="50" charset="-128"/>
                <a:ea typeface="HG丸ｺﾞｼｯｸM-PRO" panose="020F0600000000000000" pitchFamily="50" charset="-128"/>
              </a:rPr>
            </a:br>
            <a:r>
              <a:rPr kumimoji="1" lang="ja-JP" altLang="en-US" sz="4400" b="1" dirty="0" smtClean="0">
                <a:latin typeface="HG丸ｺﾞｼｯｸM-PRO" panose="020F0600000000000000" pitchFamily="50" charset="-128"/>
                <a:ea typeface="HG丸ｺﾞｼｯｸM-PRO" panose="020F0600000000000000" pitchFamily="50" charset="-128"/>
              </a:rPr>
              <a:t>「多様な動きをつくる運動」</a:t>
            </a:r>
            <a:endParaRPr kumimoji="1" lang="en-US" altLang="ja-JP" sz="44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ctr"/>
            <a:r>
              <a:rPr kumimoji="1" lang="en-US" altLang="ja-JP" sz="4400" b="1" dirty="0" smtClean="0">
                <a:latin typeface="HG丸ｺﾞｼｯｸM-PRO" panose="020F0600000000000000" pitchFamily="50" charset="-128"/>
                <a:ea typeface="HG丸ｺﾞｼｯｸM-PRO" panose="020F0600000000000000" pitchFamily="50" charset="-128"/>
              </a:rPr>
              <a:t>〔</a:t>
            </a:r>
            <a:r>
              <a:rPr kumimoji="1" lang="ja-JP" altLang="en-US" sz="4400" b="1" dirty="0" smtClean="0">
                <a:latin typeface="HG丸ｺﾞｼｯｸM-PRO" panose="020F0600000000000000" pitchFamily="50" charset="-128"/>
                <a:ea typeface="HG丸ｺﾞｼｯｸM-PRO" panose="020F0600000000000000" pitchFamily="50" charset="-128"/>
              </a:rPr>
              <a:t>知識及び運動編①</a:t>
            </a:r>
            <a:r>
              <a:rPr kumimoji="1" lang="en-US" altLang="ja-JP" sz="4400" dirty="0" smtClean="0">
                <a:latin typeface="HG丸ｺﾞｼｯｸM-PRO" panose="020F0600000000000000" pitchFamily="50" charset="-128"/>
                <a:ea typeface="HG丸ｺﾞｼｯｸM-PRO" panose="020F0600000000000000" pitchFamily="50" charset="-128"/>
              </a:rPr>
              <a:t>〕</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dirty="0"/>
          </a:p>
        </p:txBody>
      </p:sp>
      <p:sp>
        <p:nvSpPr>
          <p:cNvPr id="7" name="正方形/長方形 6"/>
          <p:cNvSpPr/>
          <p:nvPr/>
        </p:nvSpPr>
        <p:spPr>
          <a:xfrm>
            <a:off x="6005454" y="6160983"/>
            <a:ext cx="3042458" cy="5153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dirty="0" smtClean="0">
                <a:solidFill>
                  <a:schemeClr val="tx1"/>
                </a:solidFill>
              </a:rPr>
              <a:t>学習時間の目安：約</a:t>
            </a:r>
            <a:r>
              <a:rPr kumimoji="1" lang="en-US" altLang="ja-JP" dirty="0" smtClean="0">
                <a:solidFill>
                  <a:schemeClr val="tx1"/>
                </a:solidFill>
              </a:rPr>
              <a:t>25</a:t>
            </a:r>
            <a:r>
              <a:rPr kumimoji="1" lang="ja-JP" altLang="en-US" dirty="0" smtClean="0">
                <a:solidFill>
                  <a:schemeClr val="tx1"/>
                </a:solidFill>
              </a:rPr>
              <a:t>分</a:t>
            </a:r>
            <a:endParaRPr kumimoji="1" lang="ja-JP" altLang="en-US" dirty="0">
              <a:solidFill>
                <a:schemeClr val="tx1"/>
              </a:solidFill>
            </a:endParaRPr>
          </a:p>
        </p:txBody>
      </p:sp>
    </p:spTree>
    <p:extLst>
      <p:ext uri="{BB962C8B-B14F-4D97-AF65-F5344CB8AC3E}">
        <p14:creationId xmlns:p14="http://schemas.microsoft.com/office/powerpoint/2010/main" val="642707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1164472" y="3597640"/>
            <a:ext cx="7052065" cy="1948721"/>
          </a:xfrm>
        </p:spPr>
        <p:txBody>
          <a:bodyPr>
            <a:normAutofit/>
          </a:bodyPr>
          <a:lstStyle/>
          <a:p>
            <a:r>
              <a:rPr lang="ja-JP" altLang="en-US" sz="6600" dirty="0">
                <a:solidFill>
                  <a:srgbClr val="FF0000"/>
                </a:solidFill>
                <a:latin typeface="AR P丸ゴシック体E" panose="020F0900000000000000" pitchFamily="50" charset="-128"/>
                <a:ea typeface="AR P丸ゴシック体E" panose="020F0900000000000000" pitchFamily="50" charset="-128"/>
              </a:rPr>
              <a:t>心</a:t>
            </a:r>
            <a:r>
              <a:rPr lang="ja-JP" altLang="en-US" sz="6600" dirty="0" smtClean="0">
                <a:solidFill>
                  <a:srgbClr val="FF0000"/>
                </a:solidFill>
                <a:latin typeface="AR P丸ゴシック体E" panose="020F0900000000000000" pitchFamily="50" charset="-128"/>
                <a:ea typeface="AR P丸ゴシック体E" panose="020F0900000000000000" pitchFamily="50" charset="-128"/>
              </a:rPr>
              <a:t>と体には</a:t>
            </a:r>
            <a:r>
              <a:rPr lang="en-US" altLang="ja-JP" sz="6600" dirty="0" smtClean="0">
                <a:solidFill>
                  <a:srgbClr val="FF0000"/>
                </a:solidFill>
                <a:latin typeface="AR P丸ゴシック体E" panose="020F0900000000000000" pitchFamily="50" charset="-128"/>
                <a:ea typeface="AR P丸ゴシック体E" panose="020F0900000000000000" pitchFamily="50" charset="-128"/>
              </a:rPr>
              <a:t/>
            </a:r>
            <a:br>
              <a:rPr lang="en-US" altLang="ja-JP" sz="6600" dirty="0" smtClean="0">
                <a:solidFill>
                  <a:srgbClr val="FF0000"/>
                </a:solidFill>
                <a:latin typeface="AR P丸ゴシック体E" panose="020F0900000000000000" pitchFamily="50" charset="-128"/>
                <a:ea typeface="AR P丸ゴシック体E" panose="020F0900000000000000" pitchFamily="50" charset="-128"/>
              </a:rPr>
            </a:br>
            <a:r>
              <a:rPr lang="ja-JP" altLang="en-US" sz="6600" dirty="0" smtClean="0">
                <a:solidFill>
                  <a:srgbClr val="FF0000"/>
                </a:solidFill>
                <a:latin typeface="AR P丸ゴシック体E" panose="020F0900000000000000" pitchFamily="50" charset="-128"/>
                <a:ea typeface="AR P丸ゴシック体E" panose="020F0900000000000000" pitchFamily="50" charset="-128"/>
              </a:rPr>
              <a:t>関係が</a:t>
            </a:r>
            <a:r>
              <a:rPr lang="en-US" altLang="ja-JP" sz="6600" dirty="0" smtClean="0">
                <a:solidFill>
                  <a:srgbClr val="FF0000"/>
                </a:solidFill>
                <a:latin typeface="AR P丸ゴシック体E" panose="020F0900000000000000" pitchFamily="50" charset="-128"/>
                <a:ea typeface="AR P丸ゴシック体E" panose="020F0900000000000000" pitchFamily="50" charset="-128"/>
              </a:rPr>
              <a:t>…</a:t>
            </a:r>
            <a:endParaRPr kumimoji="1" lang="ja-JP" altLang="en-US" sz="6600" dirty="0">
              <a:solidFill>
                <a:srgbClr val="FF0000"/>
              </a:solidFill>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8" name="タイトル 1"/>
          <p:cNvSpPr txBox="1">
            <a:spLocks/>
          </p:cNvSpPr>
          <p:nvPr/>
        </p:nvSpPr>
        <p:spPr>
          <a:xfrm>
            <a:off x="1058091" y="1768840"/>
            <a:ext cx="7158446" cy="182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大きくいきをすったり、はいたりしたとき、どんな気持ちになりましたか？</a:t>
            </a:r>
            <a:endParaRPr lang="en-US" altLang="ja-JP" sz="3600" dirty="0" smtClean="0">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933450" y="6699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AR P丸ゴシック体E" panose="020F0900000000000000" pitchFamily="50" charset="-128"/>
                <a:ea typeface="AR P丸ゴシック体E" panose="020F0900000000000000" pitchFamily="50" charset="-128"/>
              </a:rPr>
              <a:t>ふり</a:t>
            </a:r>
            <a:r>
              <a:rPr lang="ja-JP" altLang="en-US" dirty="0">
                <a:latin typeface="AR P丸ゴシック体E" panose="020F0900000000000000" pitchFamily="50" charset="-128"/>
                <a:ea typeface="AR P丸ゴシック体E" panose="020F0900000000000000" pitchFamily="50" charset="-128"/>
              </a:rPr>
              <a:t>返</a:t>
            </a:r>
            <a:r>
              <a:rPr lang="ja-JP" altLang="en-US" dirty="0" smtClean="0">
                <a:latin typeface="AR P丸ゴシック体E" panose="020F0900000000000000" pitchFamily="50" charset="-128"/>
                <a:ea typeface="AR P丸ゴシック体E" panose="020F0900000000000000" pitchFamily="50" charset="-128"/>
              </a:rPr>
              <a:t>りをします。</a:t>
            </a:r>
            <a:endParaRPr lang="ja-JP" altLang="en-US" dirty="0">
              <a:latin typeface="AR P丸ゴシック体E" panose="020F0900000000000000" pitchFamily="50" charset="-128"/>
              <a:ea typeface="AR P丸ゴシック体E" panose="020F0900000000000000" pitchFamily="50" charset="-128"/>
            </a:endParaRPr>
          </a:p>
        </p:txBody>
      </p:sp>
      <p:sp>
        <p:nvSpPr>
          <p:cNvPr id="10" name="タイトル 1"/>
          <p:cNvSpPr txBox="1">
            <a:spLocks/>
          </p:cNvSpPr>
          <p:nvPr/>
        </p:nvSpPr>
        <p:spPr>
          <a:xfrm rot="19629594">
            <a:off x="4651806" y="3659404"/>
            <a:ext cx="3433316" cy="149645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600" dirty="0" smtClean="0">
                <a:ln w="34925">
                  <a:solidFill>
                    <a:schemeClr val="tx1"/>
                  </a:solidFill>
                </a:ln>
                <a:solidFill>
                  <a:srgbClr val="FFFF00"/>
                </a:solidFill>
                <a:latin typeface="AR P丸ゴシック体E" panose="020F0900000000000000" pitchFamily="50" charset="-128"/>
                <a:ea typeface="AR P丸ゴシック体E" panose="020F0900000000000000" pitchFamily="50" charset="-128"/>
              </a:rPr>
              <a:t>あるの</a:t>
            </a:r>
            <a:r>
              <a:rPr lang="ja-JP" altLang="en-US" sz="6600" dirty="0" smtClean="0">
                <a:ln w="25400">
                  <a:solidFill>
                    <a:schemeClr val="tx1"/>
                  </a:solidFill>
                </a:ln>
                <a:solidFill>
                  <a:srgbClr val="FFFF00"/>
                </a:solidFill>
                <a:latin typeface="AR P丸ゴシック体E" panose="020F0900000000000000" pitchFamily="50" charset="-128"/>
                <a:ea typeface="AR P丸ゴシック体E" panose="020F0900000000000000" pitchFamily="50" charset="-128"/>
              </a:rPr>
              <a:t>？</a:t>
            </a:r>
            <a:endParaRPr lang="ja-JP" altLang="en-US" sz="6600" dirty="0">
              <a:ln w="25400">
                <a:solidFill>
                  <a:schemeClr val="tx1"/>
                </a:solidFill>
              </a:ln>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8267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000"/>
                                        <p:tgtEl>
                                          <p:spTgt spid="2"/>
                                        </p:tgtEl>
                                      </p:cBhvr>
                                    </p:animEffect>
                                    <p:anim calcmode="lin" valueType="num">
                                      <p:cBhvr>
                                        <p:cTn id="14" dur="7000" fill="hold"/>
                                        <p:tgtEl>
                                          <p:spTgt spid="2"/>
                                        </p:tgtEl>
                                        <p:attrNameLst>
                                          <p:attrName>ppt_x</p:attrName>
                                        </p:attrNameLst>
                                      </p:cBhvr>
                                      <p:tavLst>
                                        <p:tav tm="0">
                                          <p:val>
                                            <p:strVal val="#ppt_x"/>
                                          </p:val>
                                        </p:tav>
                                        <p:tav tm="100000">
                                          <p:val>
                                            <p:strVal val="#ppt_x"/>
                                          </p:val>
                                        </p:tav>
                                      </p:tavLst>
                                    </p:anim>
                                    <p:anim calcmode="lin" valueType="num">
                                      <p:cBhvr>
                                        <p:cTn id="15" dur="7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807508" y="395672"/>
            <a:ext cx="7494315" cy="926980"/>
          </a:xfrm>
        </p:spPr>
        <p:txBody>
          <a:bodyPr>
            <a:normAutofit/>
          </a:bodyPr>
          <a:lstStyle/>
          <a:p>
            <a:r>
              <a:rPr kumimoji="1" lang="ja-JP" altLang="en-US" sz="4000" dirty="0" smtClean="0">
                <a:latin typeface="AR P丸ゴシック体E" panose="020F0900000000000000" pitchFamily="50" charset="-128"/>
                <a:ea typeface="AR P丸ゴシック体E" panose="020F0900000000000000" pitchFamily="50" charset="-128"/>
              </a:rPr>
              <a:t>心と体の関係について</a:t>
            </a:r>
            <a:r>
              <a:rPr kumimoji="1" lang="en-US" altLang="ja-JP" sz="4000" dirty="0" smtClean="0">
                <a:latin typeface="AR P丸ゴシック体E" panose="020F0900000000000000" pitchFamily="50" charset="-128"/>
                <a:ea typeface="AR P丸ゴシック体E" panose="020F0900000000000000" pitchFamily="50" charset="-128"/>
              </a:rPr>
              <a:t>…</a:t>
            </a:r>
            <a:r>
              <a:rPr lang="ja-JP" altLang="en-US" sz="4000" dirty="0" smtClean="0">
                <a:latin typeface="AR P丸ゴシック体E" panose="020F0900000000000000" pitchFamily="50" charset="-128"/>
                <a:ea typeface="AR P丸ゴシック体E" panose="020F0900000000000000" pitchFamily="50" charset="-128"/>
              </a:rPr>
              <a:t>（１</a:t>
            </a:r>
            <a:r>
              <a:rPr lang="ja-JP" altLang="en-US" sz="4000" dirty="0">
                <a:latin typeface="AR P丸ゴシック体E" panose="020F0900000000000000" pitchFamily="50" charset="-128"/>
                <a:ea typeface="AR P丸ゴシック体E" panose="020F0900000000000000" pitchFamily="50" charset="-128"/>
              </a:rPr>
              <a:t>）</a:t>
            </a:r>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4" name="コンテンツ プレースホルダー 3"/>
          <p:cNvSpPr>
            <a:spLocks noGrp="1"/>
          </p:cNvSpPr>
          <p:nvPr>
            <p:ph idx="1"/>
          </p:nvPr>
        </p:nvSpPr>
        <p:spPr>
          <a:xfrm>
            <a:off x="683921" y="3897441"/>
            <a:ext cx="7707842" cy="1379095"/>
          </a:xfrm>
        </p:spPr>
        <p:txBody>
          <a:bodyPr>
            <a:normAutofit/>
          </a:bodyPr>
          <a:lstStyle/>
          <a:p>
            <a:pPr marL="0" indent="0">
              <a:buNone/>
            </a:pPr>
            <a:r>
              <a:rPr lang="ja-JP" altLang="en-US" dirty="0" smtClean="0">
                <a:latin typeface="AR P丸ゴシック体E" panose="020F0900000000000000" pitchFamily="50" charset="-128"/>
                <a:ea typeface="AR P丸ゴシック体E" panose="020F0900000000000000" pitchFamily="50" charset="-128"/>
              </a:rPr>
              <a:t>　今回の学習は一人でできる運動が中心ですが、</a:t>
            </a:r>
            <a:r>
              <a:rPr lang="ja-JP" altLang="en-US" dirty="0">
                <a:solidFill>
                  <a:srgbClr val="FF0000"/>
                </a:solidFill>
                <a:latin typeface="AR P丸ゴシック体E" panose="020F0900000000000000" pitchFamily="50" charset="-128"/>
                <a:ea typeface="AR P丸ゴシック体E" panose="020F0900000000000000" pitchFamily="50" charset="-128"/>
              </a:rPr>
              <a:t>友達</a:t>
            </a:r>
            <a:r>
              <a:rPr lang="ja-JP" altLang="en-US" dirty="0" smtClean="0">
                <a:solidFill>
                  <a:srgbClr val="FF0000"/>
                </a:solidFill>
                <a:latin typeface="AR P丸ゴシック体E" panose="020F0900000000000000" pitchFamily="50" charset="-128"/>
                <a:ea typeface="AR P丸ゴシック体E" panose="020F0900000000000000" pitchFamily="50" charset="-128"/>
              </a:rPr>
              <a:t>といっしょに運動</a:t>
            </a:r>
            <a:r>
              <a:rPr lang="ja-JP" altLang="en-US" dirty="0" smtClean="0">
                <a:latin typeface="AR P丸ゴシック体E" panose="020F0900000000000000" pitchFamily="50" charset="-128"/>
                <a:ea typeface="AR P丸ゴシック体E" panose="020F0900000000000000" pitchFamily="50" charset="-128"/>
              </a:rPr>
              <a:t>をしたらどんな気持ちになるのか、イメージをしてみましょう。</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endParaRPr kumimoji="1" lang="en-US" altLang="ja-JP" dirty="0" smtClean="0">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dirty="0"/>
          </a:p>
        </p:txBody>
      </p:sp>
      <p:sp>
        <p:nvSpPr>
          <p:cNvPr id="9" name="コンテンツ プレースホルダー 3"/>
          <p:cNvSpPr txBox="1">
            <a:spLocks/>
          </p:cNvSpPr>
          <p:nvPr/>
        </p:nvSpPr>
        <p:spPr>
          <a:xfrm>
            <a:off x="338328" y="1276191"/>
            <a:ext cx="8805672" cy="2740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latin typeface="AR P丸ゴシック体E" panose="020F0900000000000000" pitchFamily="50" charset="-128"/>
                <a:ea typeface="AR P丸ゴシック体E" panose="020F0900000000000000" pitchFamily="50" charset="-128"/>
              </a:rPr>
              <a:t>【</a:t>
            </a:r>
            <a:r>
              <a:rPr lang="ja-JP" altLang="en-US" dirty="0" smtClean="0">
                <a:latin typeface="AR P丸ゴシック体E" panose="020F0900000000000000" pitchFamily="50" charset="-128"/>
                <a:ea typeface="AR P丸ゴシック体E" panose="020F0900000000000000" pitchFamily="50" charset="-128"/>
              </a:rPr>
              <a:t>体を動かすと</a:t>
            </a:r>
            <a:r>
              <a:rPr lang="en-US" altLang="ja-JP" dirty="0" smtClean="0">
                <a:latin typeface="AR P丸ゴシック体E" panose="020F0900000000000000" pitchFamily="50" charset="-128"/>
                <a:ea typeface="AR P丸ゴシック体E" panose="020F0900000000000000" pitchFamily="50" charset="-128"/>
              </a:rPr>
              <a:t>…】</a:t>
            </a:r>
          </a:p>
          <a:p>
            <a:pPr marL="0" indent="0">
              <a:buFont typeface="Arial" panose="020B0604020202020204" pitchFamily="34" charset="0"/>
              <a:buNone/>
            </a:pPr>
            <a:r>
              <a:rPr lang="ja-JP" altLang="en-US" dirty="0" smtClean="0">
                <a:latin typeface="AR P丸ゴシック体E" panose="020F0900000000000000" pitchFamily="50" charset="-128"/>
                <a:ea typeface="AR P丸ゴシック体E" panose="020F0900000000000000" pitchFamily="50" charset="-128"/>
              </a:rPr>
              <a:t>・心もはずむ。（楽しい気持ちになる。）</a:t>
            </a:r>
            <a:endParaRPr lang="en-US" altLang="ja-JP"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r>
              <a:rPr lang="ja-JP" altLang="en-US" dirty="0" smtClean="0">
                <a:latin typeface="AR P丸ゴシック体E" panose="020F0900000000000000" pitchFamily="50" charset="-128"/>
                <a:ea typeface="AR P丸ゴシック体E" panose="020F0900000000000000" pitchFamily="50" charset="-128"/>
              </a:rPr>
              <a:t>・動きがかる</a:t>
            </a:r>
            <a:r>
              <a:rPr lang="ja-JP" altLang="en-US" dirty="0">
                <a:latin typeface="AR P丸ゴシック体E" panose="020F0900000000000000" pitchFamily="50" charset="-128"/>
                <a:ea typeface="AR P丸ゴシック体E" panose="020F0900000000000000" pitchFamily="50" charset="-128"/>
              </a:rPr>
              <a:t>く</a:t>
            </a:r>
            <a:r>
              <a:rPr lang="ja-JP" altLang="en-US" dirty="0" smtClean="0">
                <a:latin typeface="AR P丸ゴシック体E" panose="020F0900000000000000" pitchFamily="50" charset="-128"/>
                <a:ea typeface="AR P丸ゴシック体E" panose="020F0900000000000000" pitchFamily="50" charset="-128"/>
              </a:rPr>
              <a:t>なる。（運動する気持ちが高まる。）</a:t>
            </a:r>
            <a:endParaRPr lang="en-US" altLang="ja-JP"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r>
              <a:rPr lang="ja-JP" altLang="en-US" dirty="0" smtClean="0">
                <a:latin typeface="AR P丸ゴシック体E" panose="020F0900000000000000" pitchFamily="50" charset="-128"/>
                <a:ea typeface="AR P丸ゴシック体E" panose="020F0900000000000000" pitchFamily="50" charset="-128"/>
              </a:rPr>
              <a:t>・体の力をぬくと気持ちがよい。</a:t>
            </a:r>
            <a:endParaRPr lang="en-US" altLang="ja-JP"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r>
              <a:rPr lang="ja-JP" altLang="en-US" dirty="0" smtClean="0">
                <a:latin typeface="AR P丸ゴシック体E" panose="020F0900000000000000" pitchFamily="50" charset="-128"/>
                <a:ea typeface="AR P丸ゴシック体E" panose="020F0900000000000000" pitchFamily="50" charset="-128"/>
              </a:rPr>
              <a:t>・あせをかくと気分がすっきりする。</a:t>
            </a:r>
            <a:endParaRPr lang="ja-JP" altLang="en-US" dirty="0">
              <a:latin typeface="AR P丸ゴシック体E" panose="020F0900000000000000" pitchFamily="50" charset="-128"/>
              <a:ea typeface="AR P丸ゴシック体E" panose="020F0900000000000000" pitchFamily="50" charset="-128"/>
            </a:endParaRPr>
          </a:p>
        </p:txBody>
      </p:sp>
      <p:sp>
        <p:nvSpPr>
          <p:cNvPr id="10" name="コンテンツ プレースホルダー 3"/>
          <p:cNvSpPr txBox="1">
            <a:spLocks/>
          </p:cNvSpPr>
          <p:nvPr/>
        </p:nvSpPr>
        <p:spPr>
          <a:xfrm>
            <a:off x="842176" y="5216576"/>
            <a:ext cx="7459647" cy="121472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600" dirty="0" smtClean="0">
                <a:latin typeface="AR P丸ゴシック体E" panose="020F0900000000000000" pitchFamily="50" charset="-128"/>
                <a:ea typeface="AR P丸ゴシック体E" panose="020F0900000000000000" pitchFamily="50" charset="-128"/>
              </a:rPr>
              <a:t>さっそく、</a:t>
            </a:r>
            <a:r>
              <a:rPr lang="ja-JP" altLang="en-US" sz="3600" dirty="0" smtClean="0">
                <a:solidFill>
                  <a:srgbClr val="FF0000"/>
                </a:solidFill>
                <a:latin typeface="AR P丸ゴシック体E" panose="020F0900000000000000" pitchFamily="50" charset="-128"/>
                <a:ea typeface="AR P丸ゴシック体E" panose="020F0900000000000000" pitchFamily="50" charset="-128"/>
              </a:rPr>
              <a:t>体ほぐしの運動</a:t>
            </a:r>
            <a:r>
              <a:rPr lang="ja-JP" altLang="en-US" sz="3600" dirty="0" smtClean="0">
                <a:latin typeface="AR P丸ゴシック体E" panose="020F0900000000000000" pitchFamily="50" charset="-128"/>
                <a:ea typeface="AR P丸ゴシック体E" panose="020F0900000000000000" pitchFamily="50" charset="-128"/>
              </a:rPr>
              <a:t>から</a:t>
            </a:r>
            <a:endParaRPr lang="en-US" altLang="ja-JP" sz="3600" dirty="0" smtClean="0">
              <a:latin typeface="AR P丸ゴシック体E" panose="020F0900000000000000" pitchFamily="50" charset="-128"/>
              <a:ea typeface="AR P丸ゴシック体E" panose="020F0900000000000000" pitchFamily="50" charset="-128"/>
            </a:endParaRPr>
          </a:p>
          <a:p>
            <a:pPr marL="0" indent="0" algn="ctr">
              <a:buFont typeface="Arial" panose="020B0604020202020204" pitchFamily="34" charset="0"/>
              <a:buNone/>
            </a:pPr>
            <a:r>
              <a:rPr lang="ja-JP" altLang="en-US" sz="3600" dirty="0" smtClean="0">
                <a:latin typeface="AR P丸ゴシック体E" panose="020F0900000000000000" pitchFamily="50" charset="-128"/>
                <a:ea typeface="AR P丸ゴシック体E" panose="020F0900000000000000" pitchFamily="50" charset="-128"/>
              </a:rPr>
              <a:t>スタートしましょう！</a:t>
            </a:r>
            <a:endParaRPr lang="en-US" altLang="ja-JP" sz="3600"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endParaRPr lang="en-US" altLang="ja-JP" sz="36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45667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619792" y="5257800"/>
            <a:ext cx="8242663" cy="1170398"/>
          </a:xfrm>
        </p:spPr>
        <p:txBody>
          <a:bodyPr>
            <a:noAutofit/>
          </a:bodyPr>
          <a:lstStyle/>
          <a:p>
            <a:pPr algn="ctr"/>
            <a:r>
              <a:rPr kumimoji="1" lang="ja-JP" altLang="en-US" sz="4800" b="1" spc="300" dirty="0" smtClean="0">
                <a:solidFill>
                  <a:srgbClr val="FF3399"/>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みんなで楽しくできる運動</a:t>
            </a:r>
            <a:endParaRPr kumimoji="1" lang="ja-JP" altLang="en-US" sz="4800" b="1" spc="300" dirty="0">
              <a:solidFill>
                <a:srgbClr val="FF3399"/>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9" name="タイトル 1"/>
          <p:cNvSpPr txBox="1">
            <a:spLocks/>
          </p:cNvSpPr>
          <p:nvPr/>
        </p:nvSpPr>
        <p:spPr>
          <a:xfrm>
            <a:off x="431075" y="669926"/>
            <a:ext cx="86200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smtClean="0">
                <a:latin typeface="AR P丸ゴシック体E" panose="020F0900000000000000" pitchFamily="50" charset="-128"/>
                <a:ea typeface="AR P丸ゴシック体E" panose="020F0900000000000000" pitchFamily="50" charset="-128"/>
              </a:rPr>
              <a:t>ところで、体ほぐしの運動って・・・？</a:t>
            </a:r>
            <a:endParaRPr lang="en-US" altLang="ja-JP" sz="3600" dirty="0" smtClean="0">
              <a:latin typeface="AR P丸ゴシック体E" panose="020F0900000000000000" pitchFamily="50" charset="-128"/>
              <a:ea typeface="AR P丸ゴシック体E" panose="020F0900000000000000" pitchFamily="50" charset="-128"/>
            </a:endParaRPr>
          </a:p>
        </p:txBody>
      </p:sp>
      <p:sp>
        <p:nvSpPr>
          <p:cNvPr id="10" name="タイトル 1"/>
          <p:cNvSpPr txBox="1">
            <a:spLocks/>
          </p:cNvSpPr>
          <p:nvPr/>
        </p:nvSpPr>
        <p:spPr>
          <a:xfrm>
            <a:off x="-110132" y="1717522"/>
            <a:ext cx="9254131" cy="1459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latin typeface="AR P丸ゴシック体E" panose="020F0900000000000000" pitchFamily="50" charset="-128"/>
                <a:ea typeface="AR P丸ゴシック体E" panose="020F0900000000000000" pitchFamily="50" charset="-128"/>
              </a:rPr>
              <a:t>　体ほぐしの運動＝</a:t>
            </a:r>
            <a:r>
              <a:rPr lang="ja-JP" altLang="en-US" sz="3200" dirty="0">
                <a:latin typeface="AR P丸ゴシック体E" panose="020F0900000000000000" pitchFamily="50" charset="-128"/>
                <a:ea typeface="AR P丸ゴシック体E" panose="020F0900000000000000" pitchFamily="50" charset="-128"/>
              </a:rPr>
              <a:t>アキレス</a:t>
            </a:r>
            <a:r>
              <a:rPr lang="ja-JP" altLang="en-US" sz="3200" dirty="0" err="1" smtClean="0">
                <a:latin typeface="AR P丸ゴシック体E" panose="020F0900000000000000" pitchFamily="50" charset="-128"/>
                <a:ea typeface="AR P丸ゴシック体E" panose="020F0900000000000000" pitchFamily="50" charset="-128"/>
              </a:rPr>
              <a:t>けんを</a:t>
            </a:r>
            <a:r>
              <a:rPr lang="ja-JP" altLang="en-US" sz="3200" dirty="0" smtClean="0">
                <a:latin typeface="AR P丸ゴシック体E" panose="020F0900000000000000" pitchFamily="50" charset="-128"/>
                <a:ea typeface="AR P丸ゴシック体E" panose="020F0900000000000000" pitchFamily="50" charset="-128"/>
              </a:rPr>
              <a:t>のばす？</a:t>
            </a:r>
            <a:endParaRPr lang="en-US" altLang="ja-JP" sz="3200" dirty="0" smtClean="0">
              <a:latin typeface="AR P丸ゴシック体E" panose="020F0900000000000000" pitchFamily="50" charset="-128"/>
              <a:ea typeface="AR P丸ゴシック体E" panose="020F0900000000000000" pitchFamily="50" charset="-128"/>
            </a:endParaRPr>
          </a:p>
          <a:p>
            <a:r>
              <a:rPr lang="ja-JP" altLang="en-US" sz="3200" dirty="0" smtClean="0">
                <a:latin typeface="AR P丸ゴシック体E" panose="020F0900000000000000" pitchFamily="50" charset="-128"/>
                <a:ea typeface="AR P丸ゴシック体E" panose="020F0900000000000000" pitchFamily="50" charset="-128"/>
              </a:rPr>
              <a:t>　　　　　　　　  手首・足首を回す？</a:t>
            </a:r>
            <a:endParaRPr lang="en-US" altLang="ja-JP" sz="3200" dirty="0" smtClean="0">
              <a:latin typeface="AR P丸ゴシック体E" panose="020F0900000000000000" pitchFamily="50" charset="-128"/>
              <a:ea typeface="AR P丸ゴシック体E" panose="020F0900000000000000" pitchFamily="50" charset="-128"/>
            </a:endParaRPr>
          </a:p>
        </p:txBody>
      </p:sp>
      <p:sp>
        <p:nvSpPr>
          <p:cNvPr id="11" name="タイトル 1"/>
          <p:cNvSpPr txBox="1">
            <a:spLocks/>
          </p:cNvSpPr>
          <p:nvPr/>
        </p:nvSpPr>
        <p:spPr>
          <a:xfrm>
            <a:off x="431075" y="2948078"/>
            <a:ext cx="8209311" cy="2381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AR P丸ゴシック体E" panose="020F0900000000000000" pitchFamily="50" charset="-128"/>
                <a:ea typeface="AR P丸ゴシック体E" panose="020F0900000000000000" pitchFamily="50" charset="-128"/>
              </a:rPr>
              <a:t>　　体ほぐしの運動は、</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　・友達と一緒に取り組める運動</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　・かんたんに取り組める運動</a:t>
            </a:r>
            <a:endParaRPr lang="en-US" altLang="ja-JP" sz="3600" dirty="0" smtClean="0">
              <a:latin typeface="AR P丸ゴシック体E" panose="020F0900000000000000" pitchFamily="50" charset="-128"/>
              <a:ea typeface="AR P丸ゴシック体E" panose="020F0900000000000000" pitchFamily="50" charset="-128"/>
            </a:endParaRPr>
          </a:p>
        </p:txBody>
      </p:sp>
      <p:sp>
        <p:nvSpPr>
          <p:cNvPr id="4" name="乗算 3"/>
          <p:cNvSpPr/>
          <p:nvPr/>
        </p:nvSpPr>
        <p:spPr>
          <a:xfrm>
            <a:off x="-110131" y="1933058"/>
            <a:ext cx="9161304" cy="1123925"/>
          </a:xfrm>
          <a:prstGeom prst="mathMultiply">
            <a:avLst>
              <a:gd name="adj1" fmla="val 18871"/>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ドーナツ 4"/>
          <p:cNvSpPr/>
          <p:nvPr/>
        </p:nvSpPr>
        <p:spPr>
          <a:xfrm>
            <a:off x="2168433" y="3392974"/>
            <a:ext cx="4990013" cy="1577443"/>
          </a:xfrm>
          <a:prstGeom prst="donut">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9825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1" presetClass="entr" presetSubtype="0" fill="hold" grpId="0" nodeType="afterEffect">
                                  <p:stCondLst>
                                    <p:cond delay="0"/>
                                  </p:stCondLst>
                                  <p:childTnLst>
                                    <p:set>
                                      <p:cBhvr>
                                        <p:cTn id="11" dur="1" fill="hold">
                                          <p:stCondLst>
                                            <p:cond delay="1499"/>
                                          </p:stCondLst>
                                        </p:cTn>
                                        <p:tgtEl>
                                          <p:spTgt spid="4"/>
                                        </p:tgtEl>
                                        <p:attrNameLst>
                                          <p:attrName>style.visibility</p:attrName>
                                        </p:attrNameLst>
                                      </p:cBhvr>
                                      <p:to>
                                        <p:strVal val="visible"/>
                                      </p:to>
                                    </p:se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3000" fill="hold"/>
                                        <p:tgtEl>
                                          <p:spTgt spid="11"/>
                                        </p:tgtEl>
                                        <p:attrNameLst>
                                          <p:attrName>ppt_x</p:attrName>
                                        </p:attrNameLst>
                                      </p:cBhvr>
                                      <p:tavLst>
                                        <p:tav tm="0">
                                          <p:val>
                                            <p:strVal val="#ppt_x"/>
                                          </p:val>
                                        </p:tav>
                                        <p:tav tm="100000">
                                          <p:val>
                                            <p:strVal val="#ppt_x"/>
                                          </p:val>
                                        </p:tav>
                                      </p:tavLst>
                                    </p:anim>
                                    <p:anim calcmode="lin" valueType="num">
                                      <p:cBhvr additive="base">
                                        <p:cTn id="16" dur="30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7000"/>
                            </p:stCondLst>
                            <p:childTnLst>
                              <p:par>
                                <p:cTn id="18" presetID="1" presetClass="entr" presetSubtype="0" fill="hold" grpId="0" nodeType="afterEffect">
                                  <p:stCondLst>
                                    <p:cond delay="0"/>
                                  </p:stCondLst>
                                  <p:childTnLst>
                                    <p:set>
                                      <p:cBhvr>
                                        <p:cTn id="19" dur="1" fill="hold">
                                          <p:stCondLst>
                                            <p:cond delay="2499"/>
                                          </p:stCondLst>
                                        </p:cTn>
                                        <p:tgtEl>
                                          <p:spTgt spid="5"/>
                                        </p:tgtEl>
                                        <p:attrNameLst>
                                          <p:attrName>style.visibility</p:attrName>
                                        </p:attrNameLst>
                                      </p:cBhvr>
                                      <p:to>
                                        <p:strVal val="visible"/>
                                      </p:to>
                                    </p:set>
                                  </p:childTnLst>
                                </p:cTn>
                              </p:par>
                            </p:childTnLst>
                          </p:cTn>
                        </p:par>
                        <p:par>
                          <p:cTn id="20" fill="hold">
                            <p:stCondLst>
                              <p:cond delay="9500"/>
                            </p:stCondLst>
                            <p:childTnLst>
                              <p:par>
                                <p:cTn id="21" presetID="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0" fill="hold"/>
                                        <p:tgtEl>
                                          <p:spTgt spid="2"/>
                                        </p:tgtEl>
                                        <p:attrNameLst>
                                          <p:attrName>ppt_x</p:attrName>
                                        </p:attrNameLst>
                                      </p:cBhvr>
                                      <p:tavLst>
                                        <p:tav tm="0">
                                          <p:val>
                                            <p:strVal val="#ppt_x"/>
                                          </p:val>
                                        </p:tav>
                                        <p:tav tm="100000">
                                          <p:val>
                                            <p:strVal val="#ppt_x"/>
                                          </p:val>
                                        </p:tav>
                                      </p:tavLst>
                                    </p:anim>
                                    <p:anim calcmode="lin" valueType="num">
                                      <p:cBhvr additive="base">
                                        <p:cTn id="2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sp>
        <p:nvSpPr>
          <p:cNvPr id="9" name="正方形/長方形 8"/>
          <p:cNvSpPr/>
          <p:nvPr/>
        </p:nvSpPr>
        <p:spPr>
          <a:xfrm>
            <a:off x="723206" y="1131145"/>
            <a:ext cx="8035636" cy="24872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5400" dirty="0" smtClean="0">
                <a:latin typeface="AR P丸ゴシック体E" panose="020F0900000000000000" pitchFamily="50" charset="-128"/>
                <a:ea typeface="AR P丸ゴシック体E" panose="020F0900000000000000" pitchFamily="50" charset="-128"/>
              </a:rPr>
              <a:t>ペアやグループでできる</a:t>
            </a:r>
            <a:endParaRPr kumimoji="1" lang="en-US" altLang="ja-JP" sz="5400" dirty="0" smtClean="0">
              <a:latin typeface="AR P丸ゴシック体E" panose="020F0900000000000000" pitchFamily="50" charset="-128"/>
              <a:ea typeface="AR P丸ゴシック体E" panose="020F0900000000000000" pitchFamily="50" charset="-128"/>
            </a:endParaRPr>
          </a:p>
          <a:p>
            <a:pPr algn="ctr"/>
            <a:r>
              <a:rPr kumimoji="1" lang="ja-JP" altLang="en-US" sz="5400" dirty="0" smtClean="0">
                <a:latin typeface="AR P丸ゴシック体E" panose="020F0900000000000000" pitchFamily="50" charset="-128"/>
                <a:ea typeface="AR P丸ゴシック体E" panose="020F0900000000000000" pitchFamily="50" charset="-128"/>
              </a:rPr>
              <a:t>体ほぐしの運動例</a:t>
            </a:r>
            <a:endParaRPr kumimoji="1" lang="en-US" altLang="ja-JP" sz="24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23227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コンテンツ プレースホルダー 4"/>
          <p:cNvSpPr>
            <a:spLocks noGrp="1"/>
          </p:cNvSpPr>
          <p:nvPr>
            <p:ph idx="1"/>
          </p:nvPr>
        </p:nvSpPr>
        <p:spPr>
          <a:xfrm>
            <a:off x="222536" y="2135473"/>
            <a:ext cx="8921464" cy="4351338"/>
          </a:xfrm>
        </p:spPr>
        <p:txBody>
          <a:bodyPr>
            <a:normAutofit/>
          </a:bodyPr>
          <a:lstStyle/>
          <a:p>
            <a:r>
              <a:rPr kumimoji="1" lang="ja-JP" altLang="en-US" dirty="0" smtClean="0">
                <a:latin typeface="AR P丸ゴシック体E" panose="020F0900000000000000" pitchFamily="50" charset="-128"/>
                <a:ea typeface="AR P丸ゴシック体E" panose="020F0900000000000000" pitchFamily="50" charset="-128"/>
              </a:rPr>
              <a:t>二人組やそれ以上の友達といっしょに取り組める</a:t>
            </a:r>
            <a:endParaRPr kumimoji="1" lang="en-US" altLang="ja-JP" dirty="0" smtClean="0">
              <a:latin typeface="AR P丸ゴシック体E" panose="020F0900000000000000" pitchFamily="50" charset="-128"/>
              <a:ea typeface="AR P丸ゴシック体E" panose="020F0900000000000000" pitchFamily="50" charset="-128"/>
            </a:endParaRPr>
          </a:p>
          <a:p>
            <a:pPr marL="0" indent="0">
              <a:buNone/>
            </a:pPr>
            <a:r>
              <a:rPr lang="ja-JP" altLang="en-US" dirty="0" smtClean="0">
                <a:latin typeface="AR P丸ゴシック体E" panose="020F0900000000000000" pitchFamily="50" charset="-128"/>
                <a:ea typeface="AR P丸ゴシック体E" panose="020F0900000000000000" pitchFamily="50" charset="-128"/>
              </a:rPr>
              <a:t>  </a:t>
            </a:r>
            <a:r>
              <a:rPr kumimoji="1" lang="ja-JP" altLang="en-US" dirty="0" smtClean="0">
                <a:latin typeface="AR P丸ゴシック体E" panose="020F0900000000000000" pitchFamily="50" charset="-128"/>
                <a:ea typeface="AR P丸ゴシック体E" panose="020F0900000000000000" pitchFamily="50" charset="-128"/>
              </a:rPr>
              <a:t>運動例です。</a:t>
            </a:r>
            <a:endParaRPr kumimoji="1" lang="en-US" altLang="ja-JP" dirty="0" smtClean="0">
              <a:latin typeface="AR P丸ゴシック体E" panose="020F0900000000000000" pitchFamily="50" charset="-128"/>
              <a:ea typeface="AR P丸ゴシック体E" panose="020F0900000000000000" pitchFamily="50" charset="-128"/>
            </a:endParaRPr>
          </a:p>
          <a:p>
            <a:pPr marL="0" indent="0" algn="ctr">
              <a:buNone/>
            </a:pPr>
            <a:r>
              <a:rPr lang="ja-JP" altLang="en-US" dirty="0" smtClean="0">
                <a:latin typeface="AR P丸ゴシック体E" panose="020F0900000000000000" pitchFamily="50" charset="-128"/>
                <a:ea typeface="AR P丸ゴシック体E" panose="020F0900000000000000" pitchFamily="50" charset="-128"/>
              </a:rPr>
              <a:t>（友達とのかんか</a:t>
            </a:r>
            <a:r>
              <a:rPr lang="ja-JP" altLang="en-US" dirty="0">
                <a:latin typeface="AR P丸ゴシック体E" panose="020F0900000000000000" pitchFamily="50" charset="-128"/>
                <a:ea typeface="AR P丸ゴシック体E" panose="020F0900000000000000" pitchFamily="50" charset="-128"/>
              </a:rPr>
              <a:t>く</a:t>
            </a:r>
            <a:r>
              <a:rPr lang="ja-JP" altLang="en-US" dirty="0" smtClean="0">
                <a:latin typeface="AR P丸ゴシック体E" panose="020F0900000000000000" pitchFamily="50" charset="-128"/>
                <a:ea typeface="AR P丸ゴシック体E" panose="020F0900000000000000" pitchFamily="50" charset="-128"/>
              </a:rPr>
              <a:t>を</a:t>
            </a:r>
            <a:r>
              <a:rPr lang="ja-JP" altLang="en-US" dirty="0">
                <a:latin typeface="AR P丸ゴシック体E" panose="020F0900000000000000" pitchFamily="50" charset="-128"/>
                <a:ea typeface="AR P丸ゴシック体E" panose="020F0900000000000000" pitchFamily="50" charset="-128"/>
              </a:rPr>
              <a:t>あ</a:t>
            </a:r>
            <a:r>
              <a:rPr lang="ja-JP" altLang="en-US" dirty="0" smtClean="0">
                <a:latin typeface="AR P丸ゴシック体E" panose="020F0900000000000000" pitchFamily="50" charset="-128"/>
                <a:ea typeface="AR P丸ゴシック体E" panose="020F0900000000000000" pitchFamily="50" charset="-128"/>
              </a:rPr>
              <a:t>けてできる工夫の例）</a:t>
            </a:r>
            <a:endParaRPr kumimoji="1" lang="en-US" altLang="ja-JP" dirty="0" smtClean="0">
              <a:solidFill>
                <a:srgbClr val="FF0000"/>
              </a:solidFill>
              <a:latin typeface="AR P丸ゴシック体E" panose="020F0900000000000000" pitchFamily="50" charset="-128"/>
              <a:ea typeface="AR P丸ゴシック体E" panose="020F0900000000000000" pitchFamily="50" charset="-128"/>
            </a:endParaRPr>
          </a:p>
          <a:p>
            <a:r>
              <a:rPr lang="ja-JP" altLang="en-US" dirty="0" smtClean="0">
                <a:solidFill>
                  <a:srgbClr val="FF0000"/>
                </a:solidFill>
                <a:latin typeface="AR P丸ゴシック体E" panose="020F0900000000000000" pitchFamily="50" charset="-128"/>
                <a:ea typeface="AR P丸ゴシック体E" panose="020F0900000000000000" pitchFamily="50" charset="-128"/>
              </a:rPr>
              <a:t>じゃんけんをつかった体ほぐし</a:t>
            </a:r>
          </a:p>
          <a:p>
            <a:pPr marL="0" indent="0">
              <a:buNone/>
            </a:pPr>
            <a:r>
              <a:rPr lang="ja-JP" altLang="en-US" dirty="0" smtClean="0">
                <a:solidFill>
                  <a:srgbClr val="FF0000"/>
                </a:solidFill>
                <a:latin typeface="AR P丸ゴシック体E" panose="020F0900000000000000" pitchFamily="50" charset="-128"/>
                <a:ea typeface="AR P丸ゴシック体E" panose="020F0900000000000000" pitchFamily="50" charset="-128"/>
              </a:rPr>
              <a:t>　（足ひらきじゃんけん、バランスじゃんけんなど）</a:t>
            </a:r>
          </a:p>
          <a:p>
            <a:r>
              <a:rPr kumimoji="1" lang="ja-JP" altLang="en-US" dirty="0" smtClean="0">
                <a:solidFill>
                  <a:srgbClr val="FF0000"/>
                </a:solidFill>
                <a:latin typeface="AR P丸ゴシック体E" panose="020F0900000000000000" pitchFamily="50" charset="-128"/>
                <a:ea typeface="AR P丸ゴシック体E" panose="020F0900000000000000" pitchFamily="50" charset="-128"/>
              </a:rPr>
              <a:t>言うこと○○やること○○</a:t>
            </a:r>
          </a:p>
          <a:p>
            <a:pPr marL="0" indent="0">
              <a:buNone/>
            </a:pPr>
            <a:r>
              <a:rPr lang="ja-JP" altLang="en-US" dirty="0" smtClean="0">
                <a:solidFill>
                  <a:srgbClr val="FF0000"/>
                </a:solidFill>
                <a:latin typeface="AR P丸ゴシック体E" panose="020F0900000000000000" pitchFamily="50" charset="-128"/>
                <a:ea typeface="AR P丸ゴシック体E" panose="020F0900000000000000" pitchFamily="50" charset="-128"/>
              </a:rPr>
              <a:t>　</a:t>
            </a:r>
            <a:r>
              <a:rPr lang="ja-JP" altLang="en-US" sz="2600" dirty="0" smtClean="0">
                <a:solidFill>
                  <a:srgbClr val="FF0000"/>
                </a:solidFill>
                <a:latin typeface="AR P丸ゴシック体E" panose="020F0900000000000000" pitchFamily="50" charset="-128"/>
                <a:ea typeface="AR P丸ゴシック体E" panose="020F0900000000000000" pitchFamily="50" charset="-128"/>
              </a:rPr>
              <a:t>（ひもや棒を使うことで人とのかんか</a:t>
            </a:r>
            <a:r>
              <a:rPr lang="ja-JP" altLang="en-US" sz="2600" dirty="0">
                <a:solidFill>
                  <a:srgbClr val="FF0000"/>
                </a:solidFill>
                <a:latin typeface="AR P丸ゴシック体E" panose="020F0900000000000000" pitchFamily="50" charset="-128"/>
                <a:ea typeface="AR P丸ゴシック体E" panose="020F0900000000000000" pitchFamily="50" charset="-128"/>
              </a:rPr>
              <a:t>く</a:t>
            </a:r>
            <a:r>
              <a:rPr lang="ja-JP" altLang="en-US" sz="2600" dirty="0" smtClean="0">
                <a:solidFill>
                  <a:srgbClr val="FF0000"/>
                </a:solidFill>
                <a:latin typeface="AR P丸ゴシック体E" panose="020F0900000000000000" pitchFamily="50" charset="-128"/>
                <a:ea typeface="AR P丸ゴシック体E" panose="020F0900000000000000" pitchFamily="50" charset="-128"/>
              </a:rPr>
              <a:t>が取れます。）</a:t>
            </a:r>
          </a:p>
          <a:p>
            <a:r>
              <a:rPr lang="ja-JP" altLang="en-US" dirty="0" smtClean="0">
                <a:solidFill>
                  <a:srgbClr val="FF0000"/>
                </a:solidFill>
                <a:latin typeface="AR P丸ゴシック体E" panose="020F0900000000000000" pitchFamily="50" charset="-128"/>
                <a:ea typeface="AR P丸ゴシック体E" panose="020F0900000000000000" pitchFamily="50" charset="-128"/>
              </a:rPr>
              <a:t>動きのまねっこ</a:t>
            </a:r>
            <a:endParaRPr kumimoji="1" lang="ja-JP" altLang="en-US" dirty="0">
              <a:solidFill>
                <a:srgbClr val="FF0000"/>
              </a:solidFill>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9" name="タイトル 2"/>
          <p:cNvSpPr txBox="1">
            <a:spLocks/>
          </p:cNvSpPr>
          <p:nvPr/>
        </p:nvSpPr>
        <p:spPr>
          <a:xfrm>
            <a:off x="628650" y="55684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mtClean="0">
                <a:latin typeface="AR P丸ゴシック体E" panose="020F0900000000000000" pitchFamily="50" charset="-128"/>
                <a:ea typeface="AR P丸ゴシック体E" panose="020F0900000000000000" pitchFamily="50" charset="-128"/>
              </a:rPr>
              <a:t>ペアやグループでできる</a:t>
            </a:r>
            <a:r>
              <a:rPr lang="en-US" altLang="ja-JP" smtClean="0">
                <a:latin typeface="AR P丸ゴシック体E" panose="020F0900000000000000" pitchFamily="50" charset="-128"/>
                <a:ea typeface="AR P丸ゴシック体E" panose="020F0900000000000000" pitchFamily="50" charset="-128"/>
              </a:rPr>
              <a:t/>
            </a:r>
            <a:br>
              <a:rPr lang="en-US" altLang="ja-JP" smtClean="0">
                <a:latin typeface="AR P丸ゴシック体E" panose="020F0900000000000000" pitchFamily="50" charset="-128"/>
                <a:ea typeface="AR P丸ゴシック体E" panose="020F0900000000000000" pitchFamily="50" charset="-128"/>
              </a:rPr>
            </a:br>
            <a:r>
              <a:rPr lang="ja-JP" altLang="en-US" smtClean="0">
                <a:latin typeface="AR P丸ゴシック体E" panose="020F0900000000000000" pitchFamily="50" charset="-128"/>
                <a:ea typeface="AR P丸ゴシック体E" panose="020F0900000000000000" pitchFamily="50" charset="-128"/>
              </a:rPr>
              <a:t>体ほぐしの運動例</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4116581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22789" y="3642610"/>
            <a:ext cx="3481118" cy="2020504"/>
          </a:xfrm>
          <a:prstGeom prst="rect">
            <a:avLst/>
          </a:prstGeom>
        </p:spPr>
      </p:pic>
      <p:pic>
        <p:nvPicPr>
          <p:cNvPr id="13" name="図 12">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40097" y="1373427"/>
            <a:ext cx="3261643" cy="1963082"/>
          </a:xfrm>
          <a:prstGeom prst="rect">
            <a:avLst/>
          </a:prstGeom>
        </p:spPr>
      </p:pic>
      <p:pic>
        <p:nvPicPr>
          <p:cNvPr id="12" name="図 11">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829" y="1357519"/>
            <a:ext cx="3371380" cy="1963082"/>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タイトル 2"/>
          <p:cNvSpPr>
            <a:spLocks noGrp="1"/>
          </p:cNvSpPr>
          <p:nvPr>
            <p:ph type="title"/>
          </p:nvPr>
        </p:nvSpPr>
        <p:spPr>
          <a:xfrm>
            <a:off x="355393" y="502445"/>
            <a:ext cx="8415909" cy="767300"/>
          </a:xfrm>
        </p:spPr>
        <p:txBody>
          <a:bodyPr>
            <a:normAutofit/>
          </a:bodyPr>
          <a:lstStyle/>
          <a:p>
            <a:r>
              <a:rPr kumimoji="1" lang="ja-JP" altLang="en-US" sz="3200" dirty="0" smtClean="0">
                <a:latin typeface="AR P丸ゴシック体E" panose="020F0900000000000000" pitchFamily="50" charset="-128"/>
                <a:ea typeface="AR P丸ゴシック体E" panose="020F0900000000000000" pitchFamily="50" charset="-128"/>
              </a:rPr>
              <a:t>ペアやグループでできる</a:t>
            </a:r>
            <a:r>
              <a:rPr lang="ja-JP" altLang="en-US" sz="3200" dirty="0" smtClean="0">
                <a:latin typeface="AR P丸ゴシック体E" panose="020F0900000000000000" pitchFamily="50" charset="-128"/>
                <a:ea typeface="AR P丸ゴシック体E" panose="020F0900000000000000" pitchFamily="50" charset="-128"/>
              </a:rPr>
              <a:t>体ほぐしの運動例</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sp>
        <p:nvSpPr>
          <p:cNvPr id="9" name="角丸四角形吹き出し 8"/>
          <p:cNvSpPr/>
          <p:nvPr/>
        </p:nvSpPr>
        <p:spPr>
          <a:xfrm>
            <a:off x="833952" y="3472108"/>
            <a:ext cx="1584264" cy="1120685"/>
          </a:xfrm>
          <a:prstGeom prst="wedgeRoundRectCallout">
            <a:avLst>
              <a:gd name="adj1" fmla="val 36684"/>
              <a:gd name="adj2" fmla="val -823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3399"/>
                </a:solidFill>
                <a:latin typeface="AR P丸ゴシック体E" panose="020F0900000000000000" pitchFamily="50" charset="-128"/>
                <a:ea typeface="AR P丸ゴシック体E" panose="020F0900000000000000" pitchFamily="50" charset="-128"/>
              </a:rPr>
              <a:t>いろいろな</a:t>
            </a:r>
            <a:endParaRPr kumimoji="1" lang="en-US" altLang="ja-JP" dirty="0" smtClean="0">
              <a:solidFill>
                <a:srgbClr val="FF3399"/>
              </a:solidFill>
              <a:latin typeface="AR P丸ゴシック体E" panose="020F0900000000000000" pitchFamily="50" charset="-128"/>
              <a:ea typeface="AR P丸ゴシック体E" panose="020F0900000000000000" pitchFamily="50" charset="-128"/>
            </a:endParaRPr>
          </a:p>
          <a:p>
            <a:pPr algn="ctr"/>
            <a:r>
              <a:rPr kumimoji="1" lang="ja-JP" altLang="en-US" dirty="0">
                <a:solidFill>
                  <a:srgbClr val="FF3399"/>
                </a:solidFill>
                <a:latin typeface="AR P丸ゴシック体E" panose="020F0900000000000000" pitchFamily="50" charset="-128"/>
                <a:ea typeface="AR P丸ゴシック体E" panose="020F0900000000000000" pitchFamily="50" charset="-128"/>
              </a:rPr>
              <a:t>パターン</a:t>
            </a:r>
            <a:r>
              <a:rPr kumimoji="1" lang="ja-JP" altLang="en-US" dirty="0" smtClean="0">
                <a:solidFill>
                  <a:srgbClr val="FF3399"/>
                </a:solidFill>
                <a:latin typeface="AR P丸ゴシック体E" panose="020F0900000000000000" pitchFamily="50" charset="-128"/>
                <a:ea typeface="AR P丸ゴシック体E" panose="020F0900000000000000" pitchFamily="50" charset="-128"/>
              </a:rPr>
              <a:t>で</a:t>
            </a:r>
            <a:endParaRPr kumimoji="1" lang="en-US" altLang="ja-JP" dirty="0" smtClean="0">
              <a:solidFill>
                <a:srgbClr val="FF3399"/>
              </a:solidFill>
              <a:latin typeface="AR P丸ゴシック体E" panose="020F0900000000000000" pitchFamily="50" charset="-128"/>
              <a:ea typeface="AR P丸ゴシック体E" panose="020F0900000000000000" pitchFamily="50" charset="-128"/>
            </a:endParaRPr>
          </a:p>
          <a:p>
            <a:pPr algn="ctr"/>
            <a:r>
              <a:rPr kumimoji="1" lang="ja-JP" altLang="en-US" dirty="0">
                <a:solidFill>
                  <a:srgbClr val="FF3399"/>
                </a:solidFill>
                <a:latin typeface="AR P丸ゴシック体E" panose="020F0900000000000000" pitchFamily="50" charset="-128"/>
                <a:ea typeface="AR P丸ゴシック体E" panose="020F0900000000000000" pitchFamily="50" charset="-128"/>
              </a:rPr>
              <a:t>楽</a:t>
            </a:r>
            <a:r>
              <a:rPr kumimoji="1" lang="ja-JP" altLang="en-US" dirty="0" smtClean="0">
                <a:solidFill>
                  <a:srgbClr val="FF3399"/>
                </a:solidFill>
                <a:latin typeface="AR P丸ゴシック体E" panose="020F0900000000000000" pitchFamily="50" charset="-128"/>
                <a:ea typeface="AR P丸ゴシック体E" panose="020F0900000000000000" pitchFamily="50" charset="-128"/>
              </a:rPr>
              <a:t>しもう</a:t>
            </a:r>
            <a:endParaRPr kumimoji="1" lang="en-US" altLang="ja-JP" dirty="0" smtClean="0">
              <a:solidFill>
                <a:srgbClr val="FF3399"/>
              </a:solidFill>
              <a:latin typeface="AR P丸ゴシック体E" panose="020F0900000000000000" pitchFamily="50" charset="-128"/>
              <a:ea typeface="AR P丸ゴシック体E" panose="020F0900000000000000" pitchFamily="50" charset="-128"/>
            </a:endParaRPr>
          </a:p>
        </p:txBody>
      </p:sp>
      <p:sp>
        <p:nvSpPr>
          <p:cNvPr id="10" name="角丸四角形吹き出し 9"/>
          <p:cNvSpPr/>
          <p:nvPr/>
        </p:nvSpPr>
        <p:spPr>
          <a:xfrm>
            <a:off x="628650" y="4744299"/>
            <a:ext cx="1994869" cy="1051943"/>
          </a:xfrm>
          <a:prstGeom prst="wedgeRoundRectCallout">
            <a:avLst>
              <a:gd name="adj1" fmla="val 71629"/>
              <a:gd name="adj2" fmla="val -518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solidFill>
                  <a:srgbClr val="FF0000"/>
                </a:solidFill>
                <a:latin typeface="AR P丸ゴシック体E" panose="020F0900000000000000" pitchFamily="50" charset="-128"/>
                <a:ea typeface="AR P丸ゴシック体E" panose="020F0900000000000000" pitchFamily="50" charset="-128"/>
              </a:rPr>
              <a:t>距離</a:t>
            </a:r>
            <a:r>
              <a:rPr kumimoji="1" lang="ja-JP" altLang="en-US" sz="2000" b="1" dirty="0" smtClean="0">
                <a:solidFill>
                  <a:srgbClr val="FF0000"/>
                </a:solidFill>
                <a:latin typeface="AR P丸ゴシック体E" panose="020F0900000000000000" pitchFamily="50" charset="-128"/>
                <a:ea typeface="AR P丸ゴシック体E" panose="020F0900000000000000" pitchFamily="50" charset="-128"/>
              </a:rPr>
              <a:t>をとって</a:t>
            </a:r>
            <a:endParaRPr kumimoji="1" lang="en-US" altLang="ja-JP" sz="2000" b="1" dirty="0" smtClean="0">
              <a:solidFill>
                <a:srgbClr val="FF0000"/>
              </a:solidFill>
              <a:latin typeface="AR P丸ゴシック体E" panose="020F0900000000000000" pitchFamily="50" charset="-128"/>
              <a:ea typeface="AR P丸ゴシック体E" panose="020F0900000000000000" pitchFamily="50" charset="-128"/>
            </a:endParaRPr>
          </a:p>
          <a:p>
            <a:pPr algn="ctr"/>
            <a:r>
              <a:rPr kumimoji="1" lang="ja-JP" altLang="en-US" dirty="0" smtClean="0">
                <a:latin typeface="AR P丸ゴシック体E" panose="020F0900000000000000" pitchFamily="50" charset="-128"/>
                <a:ea typeface="AR P丸ゴシック体E" panose="020F0900000000000000" pitchFamily="50" charset="-128"/>
              </a:rPr>
              <a:t>楽しく動こう！</a:t>
            </a:r>
            <a:endParaRPr kumimoji="1" lang="en-US" altLang="ja-JP" dirty="0" smtClean="0">
              <a:latin typeface="AR P丸ゴシック体E" panose="020F0900000000000000" pitchFamily="50" charset="-128"/>
              <a:ea typeface="AR P丸ゴシック体E" panose="020F0900000000000000" pitchFamily="50" charset="-128"/>
            </a:endParaRPr>
          </a:p>
        </p:txBody>
      </p:sp>
      <p:sp>
        <p:nvSpPr>
          <p:cNvPr id="11" name="角丸四角形吹き出し 10"/>
          <p:cNvSpPr/>
          <p:nvPr/>
        </p:nvSpPr>
        <p:spPr>
          <a:xfrm>
            <a:off x="6457950" y="3471029"/>
            <a:ext cx="2329434" cy="1121764"/>
          </a:xfrm>
          <a:prstGeom prst="wedgeRoundRectCallout">
            <a:avLst>
              <a:gd name="adj1" fmla="val -53204"/>
              <a:gd name="adj2" fmla="val -8000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latin typeface="AR P丸ゴシック体E" panose="020F0900000000000000" pitchFamily="50" charset="-128"/>
                <a:ea typeface="AR P丸ゴシック体E" panose="020F0900000000000000" pitchFamily="50" charset="-128"/>
              </a:rPr>
              <a:t>言</a:t>
            </a:r>
            <a:r>
              <a:rPr kumimoji="1" lang="ja-JP" altLang="en-US" dirty="0" smtClean="0">
                <a:latin typeface="AR P丸ゴシック体E" panose="020F0900000000000000" pitchFamily="50" charset="-128"/>
                <a:ea typeface="AR P丸ゴシック体E" panose="020F0900000000000000" pitchFamily="50" charset="-128"/>
              </a:rPr>
              <a:t>うこといっしょ</a:t>
            </a:r>
            <a:endParaRPr kumimoji="1" lang="en-US" altLang="ja-JP" dirty="0" smtClean="0">
              <a:latin typeface="AR P丸ゴシック体E" panose="020F0900000000000000" pitchFamily="50" charset="-128"/>
              <a:ea typeface="AR P丸ゴシック体E" panose="020F0900000000000000" pitchFamily="50" charset="-128"/>
            </a:endParaRPr>
          </a:p>
          <a:p>
            <a:pPr algn="ctr"/>
            <a:r>
              <a:rPr kumimoji="1" lang="ja-JP" altLang="en-US" dirty="0" smtClean="0">
                <a:latin typeface="AR P丸ゴシック体E" panose="020F0900000000000000" pitchFamily="50" charset="-128"/>
                <a:ea typeface="AR P丸ゴシック体E" panose="020F0900000000000000" pitchFamily="50" charset="-128"/>
              </a:rPr>
              <a:t>やることいっしょ</a:t>
            </a:r>
            <a:endParaRPr kumimoji="1" lang="en-US" altLang="ja-JP" dirty="0" smtClean="0">
              <a:latin typeface="AR P丸ゴシック体E" panose="020F0900000000000000" pitchFamily="50" charset="-128"/>
              <a:ea typeface="AR P丸ゴシック体E" panose="020F0900000000000000" pitchFamily="50" charset="-128"/>
            </a:endParaRPr>
          </a:p>
          <a:p>
            <a:pPr algn="ctr"/>
            <a:r>
              <a:rPr kumimoji="1" lang="ja-JP" altLang="en-US" sz="1600" dirty="0">
                <a:solidFill>
                  <a:srgbClr val="FF3399"/>
                </a:solidFill>
                <a:latin typeface="AR P丸ゴシック体E" panose="020F0900000000000000" pitchFamily="50" charset="-128"/>
                <a:ea typeface="AR P丸ゴシック体E" panose="020F0900000000000000" pitchFamily="50" charset="-128"/>
              </a:rPr>
              <a:t>リズム</a:t>
            </a:r>
            <a:r>
              <a:rPr kumimoji="1" lang="ja-JP" altLang="en-US" sz="1600" dirty="0" smtClean="0">
                <a:solidFill>
                  <a:srgbClr val="FF3399"/>
                </a:solidFill>
                <a:latin typeface="AR P丸ゴシック体E" panose="020F0900000000000000" pitchFamily="50" charset="-128"/>
                <a:ea typeface="AR P丸ゴシック体E" panose="020F0900000000000000" pitchFamily="50" charset="-128"/>
              </a:rPr>
              <a:t>に合わせよう</a:t>
            </a:r>
            <a:endParaRPr kumimoji="1" lang="en-US" altLang="ja-JP" sz="1600" dirty="0" smtClean="0">
              <a:solidFill>
                <a:srgbClr val="FF3399"/>
              </a:solidFill>
              <a:latin typeface="AR P丸ゴシック体E" panose="020F0900000000000000" pitchFamily="50" charset="-128"/>
              <a:ea typeface="AR P丸ゴシック体E" panose="020F0900000000000000" pitchFamily="50" charset="-128"/>
            </a:endParaRPr>
          </a:p>
        </p:txBody>
      </p:sp>
      <p:sp>
        <p:nvSpPr>
          <p:cNvPr id="16" name="テキスト ボックス 15"/>
          <p:cNvSpPr txBox="1"/>
          <p:nvPr/>
        </p:nvSpPr>
        <p:spPr>
          <a:xfrm>
            <a:off x="1476943" y="6207698"/>
            <a:ext cx="6686252" cy="646331"/>
          </a:xfrm>
          <a:prstGeom prst="rect">
            <a:avLst/>
          </a:prstGeom>
          <a:noFill/>
          <a:ln>
            <a:noFill/>
          </a:ln>
        </p:spPr>
        <p:txBody>
          <a:bodyPr wrap="square" rtlCol="0">
            <a:spAutoFit/>
          </a:bodyPr>
          <a:lstStyle/>
          <a:p>
            <a:r>
              <a:rPr kumimoji="1" lang="ja-JP" altLang="en-US" dirty="0" smtClean="0"/>
              <a:t>　</a:t>
            </a:r>
            <a:r>
              <a:rPr lang="ja-JP" altLang="en-US" sz="1400" kern="0" dirty="0" smtClean="0">
                <a:solidFill>
                  <a:prstClr val="black"/>
                </a:solidFill>
                <a:latin typeface="游ゴシック" panose="020B0400000000000000" pitchFamily="50" charset="-128"/>
              </a:rPr>
              <a:t> 　　　　　兵庫県</a:t>
            </a:r>
            <a:r>
              <a:rPr lang="ja-JP" altLang="en-US" sz="1400" kern="0" dirty="0">
                <a:solidFill>
                  <a:prstClr val="black"/>
                </a:solidFill>
                <a:latin typeface="游ゴシック" panose="020B0400000000000000" pitchFamily="50" charset="-128"/>
              </a:rPr>
              <a:t>教育</a:t>
            </a:r>
            <a:r>
              <a:rPr lang="ja-JP" altLang="en-US" sz="1400" kern="0" dirty="0" smtClean="0">
                <a:solidFill>
                  <a:prstClr val="black"/>
                </a:solidFill>
                <a:latin typeface="游ゴシック" panose="020B0400000000000000" pitchFamily="50" charset="-128"/>
              </a:rPr>
              <a:t>委員会ホームページ内</a:t>
            </a:r>
            <a:endParaRPr lang="en-US" altLang="ja-JP" sz="1400" kern="0" dirty="0">
              <a:solidFill>
                <a:prstClr val="black"/>
              </a:solidFill>
              <a:latin typeface="游ゴシック" panose="020B0400000000000000" pitchFamily="50" charset="-128"/>
            </a:endParaRPr>
          </a:p>
          <a:p>
            <a:pPr lvl="0" defTabSz="652278" fontAlgn="base">
              <a:spcBef>
                <a:spcPct val="0"/>
              </a:spcBef>
              <a:spcAft>
                <a:spcPct val="0"/>
              </a:spcAft>
              <a:defRPr/>
            </a:pPr>
            <a:r>
              <a:rPr kumimoji="1" lang="ja-JP" altLang="en-US" dirty="0"/>
              <a:t>資料元</a:t>
            </a:r>
            <a:r>
              <a:rPr lang="ja-JP" altLang="en-US" kern="0" dirty="0" smtClean="0">
                <a:solidFill>
                  <a:prstClr val="black"/>
                </a:solidFill>
                <a:latin typeface="游ゴシック" panose="020B0400000000000000" pitchFamily="50" charset="-128"/>
              </a:rPr>
              <a:t>　　兵庫県</a:t>
            </a:r>
            <a:r>
              <a:rPr lang="ja-JP" altLang="en-US" kern="0" dirty="0">
                <a:solidFill>
                  <a:prstClr val="black"/>
                </a:solidFill>
                <a:latin typeface="游ゴシック" panose="020B0400000000000000" pitchFamily="50" charset="-128"/>
              </a:rPr>
              <a:t>教育委員会体育保健課学校体育班動画</a:t>
            </a:r>
            <a:r>
              <a:rPr lang="ja-JP" altLang="en-US" kern="0" dirty="0" smtClean="0">
                <a:solidFill>
                  <a:prstClr val="black"/>
                </a:solidFill>
                <a:latin typeface="游ゴシック" panose="020B0400000000000000" pitchFamily="50" charset="-128"/>
              </a:rPr>
              <a:t>サイト</a:t>
            </a:r>
            <a:endParaRPr kumimoji="1" lang="ja-JP" altLang="en-US" dirty="0"/>
          </a:p>
        </p:txBody>
      </p:sp>
      <p:grpSp>
        <p:nvGrpSpPr>
          <p:cNvPr id="22" name="グループ化 21"/>
          <p:cNvGrpSpPr/>
          <p:nvPr/>
        </p:nvGrpSpPr>
        <p:grpSpPr>
          <a:xfrm>
            <a:off x="2875598" y="5780043"/>
            <a:ext cx="3888942" cy="358299"/>
            <a:chOff x="3446852" y="5001113"/>
            <a:chExt cx="3888942" cy="358299"/>
          </a:xfrm>
        </p:grpSpPr>
        <p:sp>
          <p:nvSpPr>
            <p:cNvPr id="23" name="角丸四角形 22"/>
            <p:cNvSpPr/>
            <p:nvPr/>
          </p:nvSpPr>
          <p:spPr>
            <a:xfrm>
              <a:off x="3446852" y="5001113"/>
              <a:ext cx="3888942" cy="3543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24" name="図 23"/>
            <p:cNvPicPr>
              <a:picLocks noChangeAspect="1"/>
            </p:cNvPicPr>
            <p:nvPr/>
          </p:nvPicPr>
          <p:blipFill rotWithShape="1">
            <a:blip r:embed="rId9" cstate="email">
              <a:extLst>
                <a:ext uri="{28A0092B-C50C-407E-A947-70E740481C1C}">
                  <a14:useLocalDpi xmlns:a14="http://schemas.microsoft.com/office/drawing/2010/main"/>
                </a:ext>
              </a:extLst>
            </a:blip>
            <a:srcRect t="6773" b="6125"/>
            <a:stretch/>
          </p:blipFill>
          <p:spPr>
            <a:xfrm>
              <a:off x="6825056" y="5007269"/>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460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コンテンツ プレースホルダー 4"/>
          <p:cNvSpPr>
            <a:spLocks noGrp="1"/>
          </p:cNvSpPr>
          <p:nvPr>
            <p:ph idx="1"/>
          </p:nvPr>
        </p:nvSpPr>
        <p:spPr>
          <a:xfrm>
            <a:off x="433780" y="1926209"/>
            <a:ext cx="8177022" cy="4530726"/>
          </a:xfrm>
        </p:spPr>
        <p:txBody>
          <a:bodyPr>
            <a:normAutofit fontScale="92500"/>
          </a:bodyPr>
          <a:lstStyle/>
          <a:p>
            <a:pPr marL="0" indent="0">
              <a:buNone/>
            </a:pPr>
            <a:r>
              <a:rPr lang="ja-JP" altLang="en-US" dirty="0" smtClean="0">
                <a:latin typeface="AR P丸ゴシック体E" panose="020F0900000000000000" pitchFamily="50" charset="-128"/>
                <a:ea typeface="AR P丸ゴシック体E" panose="020F0900000000000000" pitchFamily="50" charset="-128"/>
              </a:rPr>
              <a:t>・おうちの人といっしょにちょうせんしてみましょう。</a:t>
            </a:r>
            <a:endParaRPr kumimoji="1" lang="en-US" altLang="ja-JP" dirty="0" smtClean="0">
              <a:solidFill>
                <a:srgbClr val="FF0000"/>
              </a:solidFill>
              <a:latin typeface="AR P丸ゴシック体E" panose="020F0900000000000000" pitchFamily="50" charset="-128"/>
              <a:ea typeface="AR P丸ゴシック体E" panose="020F0900000000000000" pitchFamily="50" charset="-128"/>
            </a:endParaRPr>
          </a:p>
          <a:p>
            <a:pPr marL="0" indent="0">
              <a:buNone/>
            </a:pPr>
            <a:endParaRPr lang="en-US" altLang="ja-JP" dirty="0" smtClean="0">
              <a:solidFill>
                <a:srgbClr val="FF0000"/>
              </a:solidFill>
              <a:latin typeface="AR P丸ゴシック体E" panose="020F0900000000000000" pitchFamily="50" charset="-128"/>
              <a:ea typeface="AR P丸ゴシック体E" panose="020F0900000000000000" pitchFamily="50" charset="-128"/>
            </a:endParaRPr>
          </a:p>
          <a:p>
            <a:pPr marL="0" indent="0">
              <a:buNone/>
            </a:pPr>
            <a:r>
              <a:rPr lang="ja-JP" altLang="en-US" dirty="0" smtClean="0">
                <a:latin typeface="AR P丸ゴシック体E" panose="020F0900000000000000" pitchFamily="50" charset="-128"/>
                <a:ea typeface="AR P丸ゴシック体E" panose="020F0900000000000000" pitchFamily="50" charset="-128"/>
              </a:rPr>
              <a:t>①</a:t>
            </a:r>
            <a:r>
              <a:rPr lang="ja-JP" altLang="en-US" dirty="0" smtClean="0">
                <a:solidFill>
                  <a:srgbClr val="FF0000"/>
                </a:solidFill>
                <a:latin typeface="AR P丸ゴシック体E" panose="020F0900000000000000" pitchFamily="50" charset="-128"/>
                <a:ea typeface="AR P丸ゴシック体E" panose="020F0900000000000000" pitchFamily="50" charset="-128"/>
              </a:rPr>
              <a:t>じゃんけんゲーム</a:t>
            </a:r>
            <a:endParaRPr lang="en-US" altLang="ja-JP" dirty="0" smtClean="0">
              <a:solidFill>
                <a:srgbClr val="FF0000"/>
              </a:solidFill>
              <a:latin typeface="AR P丸ゴシック体E" panose="020F0900000000000000" pitchFamily="50" charset="-128"/>
              <a:ea typeface="AR P丸ゴシック体E" panose="020F0900000000000000" pitchFamily="50" charset="-128"/>
            </a:endParaRPr>
          </a:p>
          <a:p>
            <a:pPr marL="0" indent="0">
              <a:buNone/>
            </a:pPr>
            <a:r>
              <a:rPr lang="ja-JP" altLang="en-US" dirty="0">
                <a:solidFill>
                  <a:srgbClr val="FF0000"/>
                </a:solidFill>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例　じゃんけんをしてまけたら足をひらきます。</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r>
              <a:rPr lang="ja-JP" altLang="en-US"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　　バランスをくずしたらまけです。</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endParaRPr lang="ja-JP" altLang="en-US" dirty="0" smtClean="0">
              <a:solidFill>
                <a:srgbClr val="FF0000"/>
              </a:solidFill>
              <a:latin typeface="AR P丸ゴシック体E" panose="020F0900000000000000" pitchFamily="50" charset="-128"/>
              <a:ea typeface="AR P丸ゴシック体E" panose="020F0900000000000000" pitchFamily="50" charset="-128"/>
            </a:endParaRPr>
          </a:p>
          <a:p>
            <a:pPr marL="0" indent="0">
              <a:buNone/>
            </a:pPr>
            <a:r>
              <a:rPr lang="ja-JP" altLang="en-US" dirty="0" smtClean="0">
                <a:latin typeface="AR P丸ゴシック体E" panose="020F0900000000000000" pitchFamily="50" charset="-128"/>
                <a:ea typeface="AR P丸ゴシック体E" panose="020F0900000000000000" pitchFamily="50" charset="-128"/>
              </a:rPr>
              <a:t>②</a:t>
            </a:r>
            <a:r>
              <a:rPr lang="ja-JP" altLang="en-US" dirty="0" smtClean="0">
                <a:solidFill>
                  <a:srgbClr val="FF0000"/>
                </a:solidFill>
                <a:latin typeface="AR P丸ゴシック体E" panose="020F0900000000000000" pitchFamily="50" charset="-128"/>
                <a:ea typeface="AR P丸ゴシック体E" panose="020F0900000000000000" pitchFamily="50" charset="-128"/>
              </a:rPr>
              <a:t>動きのまねっこ</a:t>
            </a:r>
            <a:endParaRPr lang="en-US" altLang="ja-JP" dirty="0" smtClean="0">
              <a:solidFill>
                <a:srgbClr val="FF0000"/>
              </a:solidFill>
              <a:latin typeface="AR P丸ゴシック体E" panose="020F0900000000000000" pitchFamily="50" charset="-128"/>
              <a:ea typeface="AR P丸ゴシック体E" panose="020F0900000000000000" pitchFamily="50" charset="-128"/>
            </a:endParaRPr>
          </a:p>
          <a:p>
            <a:pPr marL="0" indent="0">
              <a:buNone/>
            </a:pPr>
            <a:r>
              <a:rPr kumimoji="1" lang="ja-JP" altLang="en-US" dirty="0">
                <a:solidFill>
                  <a:srgbClr val="FF0000"/>
                </a:solidFill>
                <a:latin typeface="AR P丸ゴシック体E" panose="020F0900000000000000" pitchFamily="50" charset="-128"/>
                <a:ea typeface="AR P丸ゴシック体E" panose="020F0900000000000000" pitchFamily="50" charset="-128"/>
              </a:rPr>
              <a:t>　</a:t>
            </a:r>
            <a:r>
              <a:rPr kumimoji="1" lang="ja-JP" altLang="en-US" dirty="0" smtClean="0">
                <a:latin typeface="AR P丸ゴシック体E" panose="020F0900000000000000" pitchFamily="50" charset="-128"/>
                <a:ea typeface="AR P丸ゴシック体E" panose="020F0900000000000000" pitchFamily="50" charset="-128"/>
              </a:rPr>
              <a:t>例　おうちの人と向かい合って動きをまねします。</a:t>
            </a:r>
            <a:endParaRPr kumimoji="1" lang="en-US" altLang="ja-JP" dirty="0" smtClean="0">
              <a:latin typeface="AR P丸ゴシック体E" panose="020F0900000000000000" pitchFamily="50" charset="-128"/>
              <a:ea typeface="AR P丸ゴシック体E" panose="020F0900000000000000" pitchFamily="50" charset="-128"/>
            </a:endParaRPr>
          </a:p>
          <a:p>
            <a:pPr marL="0" indent="0">
              <a:buNone/>
            </a:pPr>
            <a:r>
              <a:rPr kumimoji="1" lang="ja-JP" altLang="en-US" dirty="0" smtClean="0">
                <a:latin typeface="AR P丸ゴシック体E" panose="020F0900000000000000" pitchFamily="50" charset="-128"/>
                <a:ea typeface="AR P丸ゴシック体E" panose="020F0900000000000000" pitchFamily="50" charset="-128"/>
              </a:rPr>
              <a:t>　　　ダンスや動物の動きなどをやってみましょう。</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sp>
        <p:nvSpPr>
          <p:cNvPr id="7" name="タイトル 2"/>
          <p:cNvSpPr txBox="1">
            <a:spLocks/>
          </p:cNvSpPr>
          <p:nvPr/>
        </p:nvSpPr>
        <p:spPr>
          <a:xfrm>
            <a:off x="628650" y="55684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AR P丸ゴシック体E" panose="020F0900000000000000" pitchFamily="50" charset="-128"/>
                <a:ea typeface="AR P丸ゴシック体E" panose="020F0900000000000000" pitchFamily="50" charset="-128"/>
              </a:rPr>
              <a:t>ペアやグループでできる</a:t>
            </a:r>
            <a:r>
              <a:rPr lang="en-US" altLang="ja-JP" dirty="0" smtClean="0">
                <a:latin typeface="AR P丸ゴシック体E" panose="020F0900000000000000" pitchFamily="50" charset="-128"/>
                <a:ea typeface="AR P丸ゴシック体E" panose="020F0900000000000000" pitchFamily="50" charset="-128"/>
              </a:rPr>
              <a:t/>
            </a:r>
            <a:br>
              <a:rPr lang="en-US" altLang="ja-JP" dirty="0" smtClean="0">
                <a:latin typeface="AR P丸ゴシック体E" panose="020F0900000000000000" pitchFamily="50" charset="-128"/>
                <a:ea typeface="AR P丸ゴシック体E" panose="020F0900000000000000" pitchFamily="50" charset="-128"/>
              </a:rPr>
            </a:br>
            <a:r>
              <a:rPr lang="ja-JP" altLang="en-US" dirty="0" smtClean="0">
                <a:latin typeface="AR P丸ゴシック体E" panose="020F0900000000000000" pitchFamily="50" charset="-128"/>
                <a:ea typeface="AR P丸ゴシック体E" panose="020F0900000000000000" pitchFamily="50" charset="-128"/>
              </a:rPr>
              <a:t>体ほぐしの運動例</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42350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17</a:t>
            </a:fld>
            <a:endParaRPr kumimoji="1" lang="ja-JP" altLang="en-US" dirty="0"/>
          </a:p>
        </p:txBody>
      </p:sp>
      <p:sp>
        <p:nvSpPr>
          <p:cNvPr id="4" name="タイトル 3"/>
          <p:cNvSpPr>
            <a:spLocks noGrp="1"/>
          </p:cNvSpPr>
          <p:nvPr>
            <p:ph type="title"/>
          </p:nvPr>
        </p:nvSpPr>
        <p:spPr>
          <a:xfrm>
            <a:off x="772732" y="575968"/>
            <a:ext cx="8179244" cy="1325563"/>
          </a:xfrm>
        </p:spPr>
        <p:txBody>
          <a:bodyPr/>
          <a:lstStyle/>
          <a:p>
            <a:r>
              <a:rPr lang="ja-JP" altLang="en-US" dirty="0">
                <a:latin typeface="AR P丸ゴシック体E" panose="020F0900000000000000" pitchFamily="50" charset="-128"/>
                <a:ea typeface="AR P丸ゴシック体E" panose="020F0900000000000000" pitchFamily="50" charset="-128"/>
              </a:rPr>
              <a:t>心</a:t>
            </a:r>
            <a:r>
              <a:rPr lang="ja-JP" altLang="en-US" dirty="0" smtClean="0">
                <a:latin typeface="AR P丸ゴシック体E" panose="020F0900000000000000" pitchFamily="50" charset="-128"/>
                <a:ea typeface="AR P丸ゴシック体E" panose="020F0900000000000000" pitchFamily="50" charset="-128"/>
              </a:rPr>
              <a:t>と</a:t>
            </a:r>
            <a:r>
              <a:rPr lang="ja-JP" altLang="en-US" dirty="0">
                <a:latin typeface="AR P丸ゴシック体E" panose="020F0900000000000000" pitchFamily="50" charset="-128"/>
                <a:ea typeface="AR P丸ゴシック体E" panose="020F0900000000000000" pitchFamily="50" charset="-128"/>
              </a:rPr>
              <a:t>体</a:t>
            </a:r>
            <a:r>
              <a:rPr lang="ja-JP" altLang="en-US" dirty="0" smtClean="0">
                <a:latin typeface="AR P丸ゴシック体E" panose="020F0900000000000000" pitchFamily="50" charset="-128"/>
                <a:ea typeface="AR P丸ゴシック体E" panose="020F0900000000000000" pitchFamily="50" charset="-128"/>
              </a:rPr>
              <a:t>の</a:t>
            </a:r>
            <a:r>
              <a:rPr lang="ja-JP" altLang="en-US" dirty="0">
                <a:latin typeface="AR P丸ゴシック体E" panose="020F0900000000000000" pitchFamily="50" charset="-128"/>
                <a:ea typeface="AR P丸ゴシック体E" panose="020F0900000000000000" pitchFamily="50" charset="-128"/>
              </a:rPr>
              <a:t>関係について</a:t>
            </a:r>
            <a:r>
              <a:rPr lang="en-US" altLang="ja-JP" dirty="0" smtClean="0">
                <a:latin typeface="AR P丸ゴシック体E" panose="020F0900000000000000" pitchFamily="50" charset="-128"/>
                <a:ea typeface="AR P丸ゴシック体E" panose="020F0900000000000000" pitchFamily="50" charset="-128"/>
              </a:rPr>
              <a:t>…</a:t>
            </a:r>
            <a:r>
              <a:rPr lang="ja-JP" altLang="en-US" dirty="0" smtClean="0">
                <a:latin typeface="AR P丸ゴシック体E" panose="020F0900000000000000" pitchFamily="50" charset="-128"/>
                <a:ea typeface="AR P丸ゴシック体E" panose="020F0900000000000000" pitchFamily="50" charset="-128"/>
              </a:rPr>
              <a:t>（２</a:t>
            </a:r>
            <a:r>
              <a:rPr lang="ja-JP" altLang="en-US" dirty="0">
                <a:latin typeface="AR P丸ゴシック体E" panose="020F0900000000000000" pitchFamily="50" charset="-128"/>
                <a:ea typeface="AR P丸ゴシック体E" panose="020F0900000000000000" pitchFamily="50" charset="-128"/>
              </a:rPr>
              <a:t>）</a:t>
            </a:r>
            <a:endParaRPr kumimoji="1" lang="ja-JP" altLang="en-US" dirty="0"/>
          </a:p>
        </p:txBody>
      </p:sp>
      <p:sp>
        <p:nvSpPr>
          <p:cNvPr id="7" name="コンテンツ プレースホルダー 4"/>
          <p:cNvSpPr txBox="1">
            <a:spLocks/>
          </p:cNvSpPr>
          <p:nvPr/>
        </p:nvSpPr>
        <p:spPr>
          <a:xfrm>
            <a:off x="772732" y="1919603"/>
            <a:ext cx="7733966" cy="4207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latin typeface="AR P丸ゴシック体E" panose="020F0900000000000000" pitchFamily="50" charset="-128"/>
                <a:ea typeface="AR P丸ゴシック体E" panose="020F0900000000000000" pitchFamily="50" charset="-128"/>
              </a:rPr>
              <a:t>【</a:t>
            </a:r>
            <a:r>
              <a:rPr lang="ja-JP" altLang="en-US" dirty="0" smtClean="0">
                <a:solidFill>
                  <a:srgbClr val="FF3399"/>
                </a:solidFill>
                <a:latin typeface="AR P丸ゴシック体E" panose="020F0900000000000000" pitchFamily="50" charset="-128"/>
                <a:ea typeface="AR P丸ゴシック体E" panose="020F0900000000000000" pitchFamily="50" charset="-128"/>
              </a:rPr>
              <a:t>学習カードに書きましょう</a:t>
            </a:r>
            <a:r>
              <a:rPr lang="en-US" altLang="ja-JP" dirty="0" smtClean="0">
                <a:latin typeface="AR P丸ゴシック体E" panose="020F0900000000000000" pitchFamily="50" charset="-128"/>
                <a:ea typeface="AR P丸ゴシック体E" panose="020F0900000000000000" pitchFamily="50" charset="-128"/>
              </a:rPr>
              <a:t>】</a:t>
            </a:r>
          </a:p>
          <a:p>
            <a:pPr marL="0" indent="0">
              <a:buFont typeface="Arial" panose="020B0604020202020204" pitchFamily="34" charset="0"/>
              <a:buNone/>
            </a:pPr>
            <a:r>
              <a:rPr lang="ja-JP" altLang="en-US" dirty="0" smtClean="0">
                <a:solidFill>
                  <a:srgbClr val="FF0000"/>
                </a:solidFill>
                <a:latin typeface="AR P丸ゴシック体E" panose="020F0900000000000000" pitchFamily="50" charset="-128"/>
                <a:ea typeface="AR P丸ゴシック体E" panose="020F0900000000000000" pitchFamily="50" charset="-128"/>
              </a:rPr>
              <a:t>リズムに乗って</a:t>
            </a:r>
            <a:r>
              <a:rPr lang="ja-JP" altLang="en-US" dirty="0" smtClean="0">
                <a:latin typeface="AR P丸ゴシック体E" panose="020F0900000000000000" pitchFamily="50" charset="-128"/>
                <a:ea typeface="AR P丸ゴシック体E" panose="020F0900000000000000" pitchFamily="50" charset="-128"/>
              </a:rPr>
              <a:t>動いたり、</a:t>
            </a:r>
            <a:r>
              <a:rPr lang="ja-JP" altLang="en-US" dirty="0" smtClean="0">
                <a:solidFill>
                  <a:srgbClr val="FF0000"/>
                </a:solidFill>
                <a:latin typeface="AR P丸ゴシック体E" panose="020F0900000000000000" pitchFamily="50" charset="-128"/>
                <a:ea typeface="AR P丸ゴシック体E" panose="020F0900000000000000" pitchFamily="50" charset="-128"/>
              </a:rPr>
              <a:t>友達（家族の人）といっしょに</a:t>
            </a:r>
            <a:r>
              <a:rPr lang="ja-JP" altLang="en-US" dirty="0" smtClean="0">
                <a:latin typeface="AR P丸ゴシック体E" panose="020F0900000000000000" pitchFamily="50" charset="-128"/>
                <a:ea typeface="AR P丸ゴシック体E" panose="020F0900000000000000" pitchFamily="50" charset="-128"/>
              </a:rPr>
              <a:t>運動をしたりしたときにどんな気持ちになりましたか？</a:t>
            </a:r>
            <a:endParaRPr lang="en-US" altLang="ja-JP"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r>
              <a:rPr lang="ja-JP" altLang="en-US" dirty="0" smtClean="0">
                <a:latin typeface="AR P丸ゴシック体E" panose="020F0900000000000000" pitchFamily="50" charset="-128"/>
                <a:ea typeface="AR P丸ゴシック体E" panose="020F0900000000000000" pitchFamily="50" charset="-128"/>
              </a:rPr>
              <a:t>学習カードの</a:t>
            </a:r>
            <a:r>
              <a:rPr lang="ja-JP" altLang="en-US" sz="4800" dirty="0" smtClean="0">
                <a:ln w="3175">
                  <a:solidFill>
                    <a:schemeClr val="tx1"/>
                  </a:solidFill>
                </a:ln>
                <a:solidFill>
                  <a:srgbClr val="FFCCFF"/>
                </a:solidFill>
                <a:latin typeface="AR P丸ゴシック体E" panose="020F0900000000000000" pitchFamily="50" charset="-128"/>
                <a:ea typeface="AR P丸ゴシック体E" panose="020F0900000000000000" pitchFamily="50" charset="-128"/>
              </a:rPr>
              <a:t>知識①</a:t>
            </a:r>
            <a:r>
              <a:rPr lang="ja-JP" altLang="en-US" dirty="0" smtClean="0">
                <a:ln w="3175">
                  <a:noFill/>
                </a:ln>
                <a:latin typeface="AR P丸ゴシック体E" panose="020F0900000000000000" pitchFamily="50" charset="-128"/>
                <a:ea typeface="AR P丸ゴシック体E" panose="020F0900000000000000" pitchFamily="50" charset="-128"/>
              </a:rPr>
              <a:t>に考えを書き</a:t>
            </a:r>
            <a:r>
              <a:rPr lang="ja-JP" altLang="en-US" dirty="0" smtClean="0">
                <a:latin typeface="AR P丸ゴシック体E" panose="020F0900000000000000" pitchFamily="50" charset="-128"/>
                <a:ea typeface="AR P丸ゴシック体E" panose="020F0900000000000000" pitchFamily="50" charset="-128"/>
              </a:rPr>
              <a:t>ましょう。</a:t>
            </a:r>
            <a:endParaRPr lang="en-US" altLang="ja-JP" sz="3600"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endParaRPr lang="en-US" altLang="ja-JP" sz="36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005565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734097" y="365127"/>
            <a:ext cx="7781253" cy="1270490"/>
          </a:xfrm>
        </p:spPr>
        <p:txBody>
          <a:bodyPr>
            <a:normAutofit fontScale="90000"/>
          </a:bodyPr>
          <a:lstStyle/>
          <a:p>
            <a:r>
              <a:rPr kumimoji="1" lang="ja-JP" altLang="en-US" dirty="0" smtClean="0">
                <a:latin typeface="AR P丸ゴシック体E" panose="020F0900000000000000" pitchFamily="50" charset="-128"/>
                <a:ea typeface="AR P丸ゴシック体E" panose="020F0900000000000000" pitchFamily="50" charset="-128"/>
              </a:rPr>
              <a:t>心と体の関係について</a:t>
            </a:r>
            <a:r>
              <a:rPr kumimoji="1" lang="en-US" altLang="ja-JP" dirty="0" smtClean="0">
                <a:latin typeface="AR P丸ゴシック体E" panose="020F0900000000000000" pitchFamily="50" charset="-128"/>
                <a:ea typeface="AR P丸ゴシック体E" panose="020F0900000000000000" pitchFamily="50" charset="-128"/>
              </a:rPr>
              <a:t>…</a:t>
            </a:r>
            <a:r>
              <a:rPr lang="ja-JP" altLang="en-US" dirty="0" smtClean="0">
                <a:latin typeface="AR P丸ゴシック体E" panose="020F0900000000000000" pitchFamily="50" charset="-128"/>
                <a:ea typeface="AR P丸ゴシック体E" panose="020F0900000000000000" pitchFamily="50" charset="-128"/>
              </a:rPr>
              <a:t>（３</a:t>
            </a:r>
            <a:r>
              <a:rPr lang="ja-JP" altLang="en-US" dirty="0">
                <a:latin typeface="AR P丸ゴシック体E" panose="020F0900000000000000" pitchFamily="50" charset="-128"/>
                <a:ea typeface="AR P丸ゴシック体E" panose="020F0900000000000000" pitchFamily="50" charset="-128"/>
              </a:rPr>
              <a:t>）</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4" name="コンテンツ プレースホルダー 3"/>
          <p:cNvSpPr>
            <a:spLocks noGrp="1"/>
          </p:cNvSpPr>
          <p:nvPr>
            <p:ph idx="1"/>
          </p:nvPr>
        </p:nvSpPr>
        <p:spPr>
          <a:xfrm>
            <a:off x="734097" y="1535414"/>
            <a:ext cx="7559074" cy="3022872"/>
          </a:xfrm>
        </p:spPr>
        <p:txBody>
          <a:bodyPr>
            <a:normAutofit fontScale="92500"/>
          </a:bodyPr>
          <a:lstStyle/>
          <a:p>
            <a:pPr marL="0" indent="0">
              <a:buNone/>
            </a:pPr>
            <a:r>
              <a:rPr kumimoji="1" lang="en-US" altLang="ja-JP" dirty="0" smtClean="0">
                <a:latin typeface="AR P丸ゴシック体E" panose="020F0900000000000000" pitchFamily="50" charset="-128"/>
                <a:ea typeface="AR P丸ゴシック体E" panose="020F0900000000000000" pitchFamily="50" charset="-128"/>
              </a:rPr>
              <a:t>【</a:t>
            </a:r>
            <a:r>
              <a:rPr lang="ja-JP" altLang="en-US" dirty="0" smtClean="0">
                <a:latin typeface="AR P丸ゴシック体E" panose="020F0900000000000000" pitchFamily="50" charset="-128"/>
                <a:ea typeface="AR P丸ゴシック体E" panose="020F0900000000000000" pitchFamily="50" charset="-128"/>
              </a:rPr>
              <a:t>だれか</a:t>
            </a:r>
            <a:r>
              <a:rPr lang="ja-JP" altLang="en-US" dirty="0">
                <a:latin typeface="AR P丸ゴシック体E" panose="020F0900000000000000" pitchFamily="50" charset="-128"/>
                <a:ea typeface="AR P丸ゴシック体E" panose="020F0900000000000000" pitchFamily="50" charset="-128"/>
              </a:rPr>
              <a:t>と</a:t>
            </a:r>
            <a:r>
              <a:rPr lang="ja-JP" altLang="en-US" dirty="0" smtClean="0">
                <a:latin typeface="AR P丸ゴシック体E" panose="020F0900000000000000" pitchFamily="50" charset="-128"/>
                <a:ea typeface="AR P丸ゴシック体E" panose="020F0900000000000000" pitchFamily="50" charset="-128"/>
              </a:rPr>
              <a:t>いっしょに運動すると</a:t>
            </a:r>
            <a:r>
              <a:rPr lang="en-US" altLang="ja-JP" dirty="0" smtClean="0">
                <a:latin typeface="AR P丸ゴシック体E" panose="020F0900000000000000" pitchFamily="50" charset="-128"/>
                <a:ea typeface="AR P丸ゴシック体E" panose="020F0900000000000000" pitchFamily="50" charset="-128"/>
              </a:rPr>
              <a:t>…</a:t>
            </a:r>
            <a:r>
              <a:rPr kumimoji="1" lang="en-US" altLang="ja-JP" dirty="0" smtClean="0">
                <a:latin typeface="AR P丸ゴシック体E" panose="020F0900000000000000" pitchFamily="50" charset="-128"/>
                <a:ea typeface="AR P丸ゴシック体E" panose="020F0900000000000000" pitchFamily="50" charset="-128"/>
              </a:rPr>
              <a:t>】</a:t>
            </a:r>
          </a:p>
          <a:p>
            <a:pPr marL="0" indent="0">
              <a:buNone/>
            </a:pPr>
            <a:r>
              <a:rPr lang="ja-JP" altLang="en-US" dirty="0" smtClean="0">
                <a:latin typeface="AR P丸ゴシック体E" panose="020F0900000000000000" pitchFamily="50" charset="-128"/>
                <a:ea typeface="AR P丸ゴシック体E" panose="020F0900000000000000" pitchFamily="50" charset="-128"/>
              </a:rPr>
              <a:t>・運動する楽しさを味わえる。</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r>
              <a:rPr lang="ja-JP" altLang="en-US" dirty="0" smtClean="0">
                <a:latin typeface="AR P丸ゴシック体E" panose="020F0900000000000000" pitchFamily="50" charset="-128"/>
                <a:ea typeface="AR P丸ゴシック体E" panose="020F0900000000000000" pitchFamily="50" charset="-128"/>
              </a:rPr>
              <a:t>・</a:t>
            </a:r>
            <a:r>
              <a:rPr lang="ja-JP" altLang="en-US" dirty="0">
                <a:latin typeface="AR P丸ゴシック体E" panose="020F0900000000000000" pitchFamily="50" charset="-128"/>
                <a:ea typeface="AR P丸ゴシック体E" panose="020F0900000000000000" pitchFamily="50" charset="-128"/>
              </a:rPr>
              <a:t>友達</a:t>
            </a:r>
            <a:r>
              <a:rPr lang="ja-JP" altLang="en-US" dirty="0" smtClean="0">
                <a:latin typeface="AR P丸ゴシック体E" panose="020F0900000000000000" pitchFamily="50" charset="-128"/>
                <a:ea typeface="AR P丸ゴシック体E" panose="020F0900000000000000" pitchFamily="50" charset="-128"/>
              </a:rPr>
              <a:t>の動きをまねすること、参考にすること　</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r>
              <a:rPr lang="ja-JP" altLang="en-US" dirty="0" smtClean="0">
                <a:latin typeface="AR P丸ゴシック体E" panose="020F0900000000000000" pitchFamily="50" charset="-128"/>
                <a:ea typeface="AR P丸ゴシック体E" panose="020F0900000000000000" pitchFamily="50" charset="-128"/>
              </a:rPr>
              <a:t>    ができる。</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r>
              <a:rPr lang="ja-JP" altLang="en-US" dirty="0" smtClean="0">
                <a:latin typeface="AR P丸ゴシック体E" panose="020F0900000000000000" pitchFamily="50" charset="-128"/>
                <a:ea typeface="AR P丸ゴシック体E" panose="020F0900000000000000" pitchFamily="50" charset="-128"/>
              </a:rPr>
              <a:t>・一人ではむずかしいと思った動きにチャレンジ  </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r>
              <a:rPr lang="ja-JP" altLang="en-US"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   しようという気持ち</a:t>
            </a:r>
            <a:r>
              <a:rPr lang="ja-JP" altLang="en-US" dirty="0" smtClean="0">
                <a:latin typeface="AR P丸ゴシック体E" panose="020F0900000000000000" pitchFamily="50" charset="-128"/>
                <a:ea typeface="AR P丸ゴシック体E" panose="020F0900000000000000" pitchFamily="50" charset="-128"/>
              </a:rPr>
              <a:t>が出てくる</a:t>
            </a:r>
            <a:r>
              <a:rPr lang="ja-JP" altLang="en-US" dirty="0" smtClean="0">
                <a:latin typeface="AR P丸ゴシック体E" panose="020F0900000000000000" pitchFamily="50" charset="-128"/>
                <a:ea typeface="AR P丸ゴシック体E" panose="020F0900000000000000" pitchFamily="50" charset="-128"/>
              </a:rPr>
              <a:t>。</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endParaRPr kumimoji="1" lang="en-US" altLang="ja-JP" dirty="0" smtClean="0">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sp>
        <p:nvSpPr>
          <p:cNvPr id="10" name="コンテンツ プレースホルダー 3"/>
          <p:cNvSpPr txBox="1">
            <a:spLocks/>
          </p:cNvSpPr>
          <p:nvPr/>
        </p:nvSpPr>
        <p:spPr>
          <a:xfrm>
            <a:off x="833523" y="4645216"/>
            <a:ext cx="7459647" cy="3009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endParaRPr lang="en-US" altLang="ja-JP" dirty="0" smtClean="0">
              <a:latin typeface="AR P丸ゴシック体E" panose="020F0900000000000000" pitchFamily="50" charset="-128"/>
              <a:ea typeface="AR P丸ゴシック体E" panose="020F0900000000000000" pitchFamily="50" charset="-128"/>
            </a:endParaRPr>
          </a:p>
        </p:txBody>
      </p:sp>
      <p:sp>
        <p:nvSpPr>
          <p:cNvPr id="11" name="コンテンツ プレースホルダー 3"/>
          <p:cNvSpPr txBox="1">
            <a:spLocks/>
          </p:cNvSpPr>
          <p:nvPr/>
        </p:nvSpPr>
        <p:spPr>
          <a:xfrm>
            <a:off x="734098" y="4645216"/>
            <a:ext cx="8071574" cy="1711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latin typeface="AR P丸ゴシック体E" panose="020F0900000000000000" pitchFamily="50" charset="-128"/>
                <a:ea typeface="AR P丸ゴシック体E" panose="020F0900000000000000" pitchFamily="50" charset="-128"/>
              </a:rPr>
              <a:t>【</a:t>
            </a:r>
            <a:r>
              <a:rPr lang="ja-JP" altLang="en-US" dirty="0">
                <a:solidFill>
                  <a:srgbClr val="FF0000"/>
                </a:solidFill>
                <a:latin typeface="AR P丸ゴシック体E" panose="020F0900000000000000" pitchFamily="50" charset="-128"/>
                <a:ea typeface="AR P丸ゴシック体E" panose="020F0900000000000000" pitchFamily="50" charset="-128"/>
              </a:rPr>
              <a:t>心</a:t>
            </a:r>
            <a:r>
              <a:rPr lang="ja-JP" altLang="en-US" dirty="0" smtClean="0">
                <a:solidFill>
                  <a:srgbClr val="FF0000"/>
                </a:solidFill>
                <a:latin typeface="AR P丸ゴシック体E" panose="020F0900000000000000" pitchFamily="50" charset="-128"/>
                <a:ea typeface="AR P丸ゴシック体E" panose="020F0900000000000000" pitchFamily="50" charset="-128"/>
              </a:rPr>
              <a:t>と</a:t>
            </a:r>
            <a:r>
              <a:rPr lang="ja-JP" altLang="en-US" dirty="0">
                <a:solidFill>
                  <a:srgbClr val="FF0000"/>
                </a:solidFill>
                <a:latin typeface="AR P丸ゴシック体E" panose="020F0900000000000000" pitchFamily="50" charset="-128"/>
                <a:ea typeface="AR P丸ゴシック体E" panose="020F0900000000000000" pitchFamily="50" charset="-128"/>
              </a:rPr>
              <a:t>体</a:t>
            </a:r>
            <a:r>
              <a:rPr lang="ja-JP" altLang="en-US" dirty="0" smtClean="0">
                <a:solidFill>
                  <a:srgbClr val="FF0000"/>
                </a:solidFill>
                <a:latin typeface="AR P丸ゴシック体E" panose="020F0900000000000000" pitchFamily="50" charset="-128"/>
                <a:ea typeface="AR P丸ゴシック体E" panose="020F0900000000000000" pitchFamily="50" charset="-128"/>
              </a:rPr>
              <a:t>の関係　まとめ</a:t>
            </a:r>
            <a:r>
              <a:rPr lang="en-US" altLang="ja-JP" dirty="0" smtClean="0">
                <a:latin typeface="AR P丸ゴシック体E" panose="020F0900000000000000" pitchFamily="50" charset="-128"/>
                <a:ea typeface="AR P丸ゴシック体E" panose="020F0900000000000000" pitchFamily="50" charset="-128"/>
              </a:rPr>
              <a:t>】</a:t>
            </a:r>
          </a:p>
          <a:p>
            <a:pPr marL="0" indent="0">
              <a:buFont typeface="Arial" panose="020B0604020202020204" pitchFamily="34" charset="0"/>
              <a:buNone/>
            </a:pPr>
            <a:r>
              <a:rPr lang="ja-JP" altLang="en-US" dirty="0" smtClean="0">
                <a:latin typeface="AR P丸ゴシック体E" panose="020F0900000000000000" pitchFamily="50" charset="-128"/>
                <a:ea typeface="AR P丸ゴシック体E" panose="020F0900000000000000" pitchFamily="50" charset="-128"/>
              </a:rPr>
              <a:t>・運動をすると気分が変わる。</a:t>
            </a:r>
            <a:endParaRPr lang="en-US" altLang="ja-JP"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r>
              <a:rPr lang="ja-JP" altLang="en-US" dirty="0" smtClean="0">
                <a:latin typeface="AR P丸ゴシック体E" panose="020F0900000000000000" pitchFamily="50" charset="-128"/>
                <a:ea typeface="AR P丸ゴシック体E" panose="020F0900000000000000" pitchFamily="50" charset="-128"/>
              </a:rPr>
              <a:t>・気分を変えるために運動を</a:t>
            </a:r>
            <a:r>
              <a:rPr lang="ja-JP" altLang="en-US" dirty="0">
                <a:latin typeface="AR P丸ゴシック体E" panose="020F0900000000000000" pitchFamily="50" charset="-128"/>
                <a:ea typeface="AR P丸ゴシック体E" panose="020F0900000000000000" pitchFamily="50" charset="-128"/>
              </a:rPr>
              <a:t>選</a:t>
            </a:r>
            <a:r>
              <a:rPr lang="ja-JP" altLang="en-US" dirty="0" smtClean="0">
                <a:latin typeface="AR P丸ゴシック体E" panose="020F0900000000000000" pitchFamily="50" charset="-128"/>
                <a:ea typeface="AR P丸ゴシック体E" panose="020F0900000000000000" pitchFamily="50" charset="-128"/>
              </a:rPr>
              <a:t>ぶこともできる。</a:t>
            </a:r>
            <a:endParaRPr lang="en-US" altLang="ja-JP"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endParaRPr lang="en-US" altLang="ja-JP" dirty="0" smtClean="0">
              <a:latin typeface="AR P丸ゴシック体E" panose="020F0900000000000000" pitchFamily="50" charset="-128"/>
              <a:ea typeface="AR P丸ゴシック体E" panose="020F0900000000000000" pitchFamily="50" charset="-128"/>
            </a:endParaRPr>
          </a:p>
          <a:p>
            <a:pPr marL="0" indent="0">
              <a:buFont typeface="Arial" panose="020B0604020202020204" pitchFamily="34" charset="0"/>
              <a:buNone/>
            </a:pPr>
            <a:endParaRPr lang="en-US" altLang="ja-JP"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1124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タイトル 2"/>
          <p:cNvSpPr>
            <a:spLocks noGrp="1"/>
          </p:cNvSpPr>
          <p:nvPr>
            <p:ph type="title"/>
          </p:nvPr>
        </p:nvSpPr>
        <p:spPr>
          <a:xfrm>
            <a:off x="500634" y="594398"/>
            <a:ext cx="8414766" cy="1106960"/>
          </a:xfrm>
        </p:spPr>
        <p:txBody>
          <a:bodyPr>
            <a:normAutofit/>
          </a:bodyPr>
          <a:lstStyle/>
          <a:p>
            <a:r>
              <a:rPr lang="ja-JP" altLang="en-US" dirty="0">
                <a:latin typeface="AR P丸ゴシック体E" panose="020F0900000000000000" pitchFamily="50" charset="-128"/>
                <a:ea typeface="AR P丸ゴシック体E" panose="020F0900000000000000" pitchFamily="50" charset="-128"/>
              </a:rPr>
              <a:t>多様</a:t>
            </a:r>
            <a:r>
              <a:rPr lang="ja-JP" altLang="en-US" dirty="0" smtClean="0">
                <a:latin typeface="AR P丸ゴシック体E" panose="020F0900000000000000" pitchFamily="50" charset="-128"/>
                <a:ea typeface="AR P丸ゴシック体E" panose="020F0900000000000000" pitchFamily="50" charset="-128"/>
              </a:rPr>
              <a:t>な動きをつくる運動とは？</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5" name="コンテンツ プレースホルダー 4"/>
          <p:cNvSpPr>
            <a:spLocks noGrp="1"/>
          </p:cNvSpPr>
          <p:nvPr>
            <p:ph idx="1"/>
          </p:nvPr>
        </p:nvSpPr>
        <p:spPr>
          <a:xfrm>
            <a:off x="619998" y="1883921"/>
            <a:ext cx="7886700" cy="3741473"/>
          </a:xfrm>
        </p:spPr>
        <p:txBody>
          <a:bodyPr>
            <a:normAutofit lnSpcReduction="10000"/>
          </a:bodyPr>
          <a:lstStyle/>
          <a:p>
            <a:r>
              <a:rPr lang="ja-JP" altLang="en-US" sz="3600" dirty="0">
                <a:latin typeface="AR P丸ゴシック体E" panose="020F0900000000000000" pitchFamily="50" charset="-128"/>
                <a:ea typeface="AR P丸ゴシック体E" panose="020F0900000000000000" pitchFamily="50" charset="-128"/>
              </a:rPr>
              <a:t>体</a:t>
            </a:r>
            <a:r>
              <a:rPr lang="ja-JP" altLang="en-US" sz="3600" dirty="0" smtClean="0">
                <a:latin typeface="AR P丸ゴシック体E" panose="020F0900000000000000" pitchFamily="50" charset="-128"/>
                <a:ea typeface="AR P丸ゴシック体E" panose="020F0900000000000000" pitchFamily="50" charset="-128"/>
              </a:rPr>
              <a:t>のバランスをとる運動</a:t>
            </a:r>
            <a:endParaRPr lang="en-US" altLang="ja-JP" sz="3600" dirty="0" smtClean="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体</a:t>
            </a:r>
            <a:r>
              <a:rPr kumimoji="1" lang="ja-JP" altLang="en-US" sz="3600" dirty="0" smtClean="0">
                <a:latin typeface="AR P丸ゴシック体E" panose="020F0900000000000000" pitchFamily="50" charset="-128"/>
                <a:ea typeface="AR P丸ゴシック体E" panose="020F0900000000000000" pitchFamily="50" charset="-128"/>
              </a:rPr>
              <a:t>を移動する運動</a:t>
            </a:r>
            <a:endParaRPr kumimoji="1" lang="en-US" altLang="ja-JP" sz="3600" dirty="0" smtClean="0">
              <a:latin typeface="AR P丸ゴシック体E" panose="020F0900000000000000" pitchFamily="50" charset="-128"/>
              <a:ea typeface="AR P丸ゴシック体E" panose="020F0900000000000000" pitchFamily="50" charset="-128"/>
            </a:endParaRPr>
          </a:p>
          <a:p>
            <a:pPr marL="0" indent="0">
              <a:buNone/>
            </a:pPr>
            <a:r>
              <a:rPr lang="ja-JP" altLang="en-US" sz="1400" dirty="0" smtClean="0">
                <a:latin typeface="AR P丸ゴシック体E" panose="020F0900000000000000" pitchFamily="50" charset="-128"/>
                <a:ea typeface="AR P丸ゴシック体E" panose="020F0900000000000000" pitchFamily="50" charset="-128"/>
              </a:rPr>
              <a:t>　 </a:t>
            </a:r>
            <a:r>
              <a:rPr lang="ja-JP" altLang="en-US" sz="1600" b="1" dirty="0" smtClean="0">
                <a:latin typeface="AR P丸ゴシック体E" panose="020F0900000000000000" pitchFamily="50" charset="-128"/>
                <a:ea typeface="AR P丸ゴシック体E" panose="020F0900000000000000" pitchFamily="50" charset="-128"/>
              </a:rPr>
              <a:t>よ う  </a:t>
            </a:r>
            <a:r>
              <a:rPr lang="ja-JP" altLang="en-US" sz="1600" b="1" dirty="0" smtClean="0">
                <a:latin typeface="AR P丸ゴシック体E" panose="020F0900000000000000" pitchFamily="50" charset="-128"/>
                <a:ea typeface="AR P丸ゴシック体E" panose="020F0900000000000000" pitchFamily="50" charset="-128"/>
              </a:rPr>
              <a:t>ぐ           </a:t>
            </a:r>
            <a:r>
              <a:rPr lang="ja-JP" altLang="en-US" sz="1600" b="1" dirty="0" smtClean="0">
                <a:latin typeface="AR P丸ゴシック体E" panose="020F0900000000000000" pitchFamily="50" charset="-128"/>
                <a:ea typeface="AR P丸ゴシック体E" panose="020F0900000000000000" pitchFamily="50" charset="-128"/>
              </a:rPr>
              <a:t>そ う   </a:t>
            </a:r>
            <a:r>
              <a:rPr lang="ja-JP" altLang="en-US" sz="1600" b="1" dirty="0" err="1" smtClean="0">
                <a:latin typeface="AR P丸ゴシック体E" panose="020F0900000000000000" pitchFamily="50" charset="-128"/>
                <a:ea typeface="AR P丸ゴシック体E" panose="020F0900000000000000" pitchFamily="50" charset="-128"/>
              </a:rPr>
              <a:t>さ</a:t>
            </a:r>
            <a:endParaRPr kumimoji="1" lang="en-US" altLang="ja-JP" sz="1600" b="1" dirty="0" smtClean="0">
              <a:latin typeface="AR P丸ゴシック体E" panose="020F0900000000000000" pitchFamily="50" charset="-128"/>
              <a:ea typeface="AR P丸ゴシック体E" panose="020F0900000000000000" pitchFamily="50" charset="-128"/>
            </a:endParaRPr>
          </a:p>
          <a:p>
            <a:r>
              <a:rPr lang="ja-JP" altLang="en-US" sz="3600" dirty="0" smtClean="0">
                <a:latin typeface="AR P丸ゴシック体E" panose="020F0900000000000000" pitchFamily="50" charset="-128"/>
                <a:ea typeface="AR P丸ゴシック体E" panose="020F0900000000000000" pitchFamily="50" charset="-128"/>
              </a:rPr>
              <a:t>用具を操作する運動</a:t>
            </a:r>
            <a:endParaRPr lang="en-US" altLang="ja-JP" sz="3600" dirty="0" smtClean="0">
              <a:latin typeface="AR P丸ゴシック体E" panose="020F0900000000000000" pitchFamily="50" charset="-128"/>
              <a:ea typeface="AR P丸ゴシック体E" panose="020F0900000000000000" pitchFamily="50" charset="-128"/>
            </a:endParaRPr>
          </a:p>
          <a:p>
            <a:pPr marL="0" indent="0">
              <a:buNone/>
            </a:pPr>
            <a:r>
              <a:rPr lang="ja-JP" altLang="en-US" sz="1600" dirty="0" smtClean="0">
                <a:latin typeface="AR P丸ゴシック体E" panose="020F0900000000000000" pitchFamily="50" charset="-128"/>
                <a:ea typeface="AR P丸ゴシック体E" panose="020F0900000000000000" pitchFamily="50" charset="-128"/>
              </a:rPr>
              <a:t>　　　 だめ</a:t>
            </a:r>
            <a:endParaRPr lang="en-US" altLang="ja-JP" sz="3600" dirty="0" smtClean="0">
              <a:latin typeface="AR P丸ゴシック体E" panose="020F0900000000000000" pitchFamily="50" charset="-128"/>
              <a:ea typeface="AR P丸ゴシック体E" panose="020F0900000000000000" pitchFamily="50" charset="-128"/>
            </a:endParaRPr>
          </a:p>
          <a:p>
            <a:r>
              <a:rPr kumimoji="1" lang="ja-JP" altLang="en-US" sz="3600" dirty="0" smtClean="0">
                <a:latin typeface="AR P丸ゴシック体E" panose="020F0900000000000000" pitchFamily="50" charset="-128"/>
                <a:ea typeface="AR P丸ゴシック体E" panose="020F0900000000000000" pitchFamily="50" charset="-128"/>
              </a:rPr>
              <a:t>力</a:t>
            </a:r>
            <a:r>
              <a:rPr kumimoji="1" lang="ja-JP" altLang="en-US" sz="3600" dirty="0">
                <a:latin typeface="AR P丸ゴシック体E" panose="020F0900000000000000" pitchFamily="50" charset="-128"/>
                <a:ea typeface="AR P丸ゴシック体E" panose="020F0900000000000000" pitchFamily="50" charset="-128"/>
              </a:rPr>
              <a:t>試</a:t>
            </a:r>
            <a:r>
              <a:rPr kumimoji="1" lang="ja-JP" altLang="en-US" sz="3600" dirty="0" smtClean="0">
                <a:latin typeface="AR P丸ゴシック体E" panose="020F0900000000000000" pitchFamily="50" charset="-128"/>
                <a:ea typeface="AR P丸ゴシック体E" panose="020F0900000000000000" pitchFamily="50" charset="-128"/>
              </a:rPr>
              <a:t>しの運動</a:t>
            </a:r>
            <a:endParaRPr kumimoji="1"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smtClean="0">
                <a:latin typeface="AR P丸ゴシック体E" panose="020F0900000000000000" pitchFamily="50" charset="-128"/>
                <a:ea typeface="AR P丸ゴシック体E" panose="020F0900000000000000" pitchFamily="50" charset="-128"/>
              </a:rPr>
              <a:t>いろいろな動きを組み合わせる運動</a:t>
            </a:r>
            <a:endParaRPr kumimoji="1" lang="ja-JP" altLang="en-US" sz="36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19</a:t>
            </a:fld>
            <a:endParaRPr kumimoji="1" lang="ja-JP" altLang="en-US" dirty="0"/>
          </a:p>
        </p:txBody>
      </p:sp>
      <p:sp>
        <p:nvSpPr>
          <p:cNvPr id="10" name="コンテンツ プレースホルダー 4"/>
          <p:cNvSpPr txBox="1">
            <a:spLocks/>
          </p:cNvSpPr>
          <p:nvPr/>
        </p:nvSpPr>
        <p:spPr>
          <a:xfrm>
            <a:off x="619998" y="5530528"/>
            <a:ext cx="8046644" cy="100838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　　　　　　　　   　　　   </a:t>
            </a:r>
            <a:endParaRPr lang="en-US" altLang="ja-JP" sz="1800" dirty="0" smtClean="0">
              <a:latin typeface="AR P丸ゴシック体E" panose="020F0900000000000000" pitchFamily="50" charset="-128"/>
              <a:ea typeface="AR P丸ゴシック体E" panose="020F0900000000000000" pitchFamily="50" charset="-128"/>
            </a:endParaRPr>
          </a:p>
          <a:p>
            <a:pPr marL="0" indent="0">
              <a:buNone/>
            </a:pPr>
            <a:r>
              <a:rPr lang="ja-JP" altLang="en-US" dirty="0" smtClean="0">
                <a:latin typeface="AR P丸ゴシック体E" panose="020F0900000000000000" pitchFamily="50" charset="-128"/>
                <a:ea typeface="AR P丸ゴシック体E" panose="020F0900000000000000" pitchFamily="50" charset="-128"/>
              </a:rPr>
              <a:t>→いろいろな運動やスポーツの</a:t>
            </a:r>
            <a:r>
              <a:rPr lang="ja-JP" altLang="en-US" sz="3600" dirty="0" smtClean="0">
                <a:solidFill>
                  <a:srgbClr val="FF0000"/>
                </a:solidFill>
                <a:latin typeface="AR P丸ゴシック体E" panose="020F0900000000000000" pitchFamily="50" charset="-128"/>
                <a:ea typeface="AR P丸ゴシック体E" panose="020F0900000000000000" pitchFamily="50" charset="-128"/>
              </a:rPr>
              <a:t>基本的な動き</a:t>
            </a:r>
            <a:r>
              <a:rPr lang="ja-JP" altLang="en-US" dirty="0" smtClean="0">
                <a:latin typeface="AR P丸ゴシック体E" panose="020F0900000000000000" pitchFamily="50" charset="-128"/>
                <a:ea typeface="AR P丸ゴシック体E" panose="020F0900000000000000" pitchFamily="50" charset="-128"/>
              </a:rPr>
              <a:t>につながる。</a:t>
            </a:r>
            <a:endParaRPr lang="en-US" altLang="ja-JP"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864372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842" y="2"/>
            <a:ext cx="9137157" cy="725447"/>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6463372" y="6356351"/>
            <a:ext cx="2051977" cy="349731"/>
          </a:xfrm>
        </p:spPr>
        <p:txBody>
          <a:bodyPr/>
          <a:lstStyle/>
          <a:p>
            <a:fld id="{13555A0A-D93E-4972-9BDE-BD19E4BDC622}" type="slidenum">
              <a:rPr kumimoji="1" lang="ja-JP" altLang="en-US" smtClean="0"/>
              <a:t>2</a:t>
            </a:fld>
            <a:endParaRPr kumimoji="1" lang="ja-JP" altLang="en-US" dirty="0"/>
          </a:p>
        </p:txBody>
      </p:sp>
      <p:sp>
        <p:nvSpPr>
          <p:cNvPr id="9" name="正方形/長方形 8"/>
          <p:cNvSpPr/>
          <p:nvPr/>
        </p:nvSpPr>
        <p:spPr>
          <a:xfrm>
            <a:off x="246888" y="1539153"/>
            <a:ext cx="8723376" cy="315264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smtClean="0">
                <a:latin typeface="AR P丸ゴシック体E" panose="020F0900000000000000" pitchFamily="50" charset="-128"/>
                <a:ea typeface="AR P丸ゴシック体E" panose="020F0900000000000000" pitchFamily="50" charset="-128"/>
              </a:rPr>
              <a:t>体つくり運動って</a:t>
            </a:r>
            <a:r>
              <a:rPr kumimoji="1" lang="en-US" altLang="ja-JP" sz="6600" dirty="0" smtClean="0">
                <a:latin typeface="AR P丸ゴシック体E" panose="020F0900000000000000" pitchFamily="50" charset="-128"/>
                <a:ea typeface="AR P丸ゴシック体E" panose="020F0900000000000000" pitchFamily="50" charset="-128"/>
              </a:rPr>
              <a:t>…</a:t>
            </a:r>
            <a:endParaRPr kumimoji="1" lang="en-US" altLang="ja-JP" sz="6600" dirty="0">
              <a:latin typeface="AR P丸ゴシック体E" panose="020F0900000000000000" pitchFamily="50" charset="-128"/>
              <a:ea typeface="AR P丸ゴシック体E" panose="020F0900000000000000" pitchFamily="50" charset="-128"/>
            </a:endParaRPr>
          </a:p>
          <a:p>
            <a:pPr algn="ctr"/>
            <a:r>
              <a:rPr kumimoji="1" lang="ja-JP" altLang="en-US" sz="6600" dirty="0" smtClean="0">
                <a:latin typeface="AR P丸ゴシック体E" panose="020F0900000000000000" pitchFamily="50" charset="-128"/>
                <a:ea typeface="AR P丸ゴシック体E" panose="020F0900000000000000" pitchFamily="50" charset="-128"/>
              </a:rPr>
              <a:t>何だろう？</a:t>
            </a:r>
            <a:endParaRPr kumimoji="1" lang="en-US" altLang="ja-JP" sz="54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205661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コンテンツ プレースホルダー 4"/>
          <p:cNvSpPr>
            <a:spLocks noGrp="1"/>
          </p:cNvSpPr>
          <p:nvPr>
            <p:ph idx="1"/>
          </p:nvPr>
        </p:nvSpPr>
        <p:spPr>
          <a:xfrm>
            <a:off x="283464" y="2460282"/>
            <a:ext cx="8778240" cy="3831176"/>
          </a:xfrm>
        </p:spPr>
        <p:txBody>
          <a:bodyPr>
            <a:normAutofit fontScale="92500" lnSpcReduction="20000"/>
          </a:bodyPr>
          <a:lstStyle/>
          <a:p>
            <a:pPr marL="0" indent="0">
              <a:lnSpc>
                <a:spcPct val="150000"/>
              </a:lnSpc>
              <a:buNone/>
            </a:pPr>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これから「多様な動きをつくる運動」をしょうかいします。</a:t>
            </a:r>
            <a:endParaRPr lang="en-US" altLang="ja-JP" sz="3600" dirty="0" smtClean="0">
              <a:latin typeface="AR P丸ゴシック体E" panose="020F0900000000000000" pitchFamily="50" charset="-128"/>
              <a:ea typeface="AR P丸ゴシック体E" panose="020F0900000000000000" pitchFamily="50" charset="-128"/>
            </a:endParaRPr>
          </a:p>
          <a:p>
            <a:pPr marL="0" indent="0">
              <a:lnSpc>
                <a:spcPct val="150000"/>
              </a:lnSpc>
              <a:buNone/>
            </a:pPr>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しょうかいした運動で、できそうな運動</a:t>
            </a:r>
            <a:r>
              <a:rPr lang="ja-JP" altLang="en-US" sz="3600" dirty="0" smtClean="0">
                <a:latin typeface="AR P丸ゴシック体E" panose="020F0900000000000000" pitchFamily="50" charset="-128"/>
                <a:ea typeface="AR P丸ゴシック体E" panose="020F0900000000000000" pitchFamily="50" charset="-128"/>
              </a:rPr>
              <a:t>を選んでやって</a:t>
            </a:r>
            <a:r>
              <a:rPr lang="ja-JP" altLang="en-US" sz="3600" dirty="0" smtClean="0">
                <a:latin typeface="AR P丸ゴシック体E" panose="020F0900000000000000" pitchFamily="50" charset="-128"/>
                <a:ea typeface="AR P丸ゴシック体E" panose="020F0900000000000000" pitchFamily="50" charset="-128"/>
              </a:rPr>
              <a:t>みましょう。</a:t>
            </a:r>
            <a:endParaRPr lang="en-US" altLang="ja-JP" sz="3600" dirty="0" smtClean="0">
              <a:latin typeface="AR P丸ゴシック体E" panose="020F0900000000000000" pitchFamily="50" charset="-128"/>
              <a:ea typeface="AR P丸ゴシック体E" panose="020F0900000000000000" pitchFamily="50" charset="-128"/>
            </a:endParaRPr>
          </a:p>
          <a:p>
            <a:pPr marL="0" indent="0">
              <a:lnSpc>
                <a:spcPct val="150000"/>
              </a:lnSpc>
              <a:buNone/>
            </a:pPr>
            <a:r>
              <a:rPr lang="ja-JP" altLang="en-US" sz="3600" dirty="0">
                <a:latin typeface="AR P丸ゴシック体E" panose="020F0900000000000000" pitchFamily="50" charset="-128"/>
                <a:ea typeface="AR P丸ゴシック体E" panose="020F0900000000000000" pitchFamily="50" charset="-128"/>
              </a:rPr>
              <a:t>　</a:t>
            </a:r>
            <a:endParaRPr lang="en-US" altLang="ja-JP" sz="44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20</a:t>
            </a:fld>
            <a:endParaRPr kumimoji="1" lang="ja-JP" altLang="en-US" dirty="0"/>
          </a:p>
        </p:txBody>
      </p:sp>
      <p:sp>
        <p:nvSpPr>
          <p:cNvPr id="7" name="タイトル 2"/>
          <p:cNvSpPr>
            <a:spLocks noGrp="1"/>
          </p:cNvSpPr>
          <p:nvPr>
            <p:ph type="title"/>
          </p:nvPr>
        </p:nvSpPr>
        <p:spPr>
          <a:xfrm>
            <a:off x="500634" y="594398"/>
            <a:ext cx="8414766" cy="1106960"/>
          </a:xfrm>
        </p:spPr>
        <p:txBody>
          <a:bodyPr>
            <a:normAutofit/>
          </a:bodyPr>
          <a:lstStyle/>
          <a:p>
            <a:r>
              <a:rPr lang="ja-JP" altLang="en-US" dirty="0">
                <a:latin typeface="AR P丸ゴシック体E" panose="020F0900000000000000" pitchFamily="50" charset="-128"/>
                <a:ea typeface="AR P丸ゴシック体E" panose="020F0900000000000000" pitchFamily="50" charset="-128"/>
              </a:rPr>
              <a:t>多様</a:t>
            </a:r>
            <a:r>
              <a:rPr lang="ja-JP" altLang="en-US" dirty="0" smtClean="0">
                <a:latin typeface="AR P丸ゴシック体E" panose="020F0900000000000000" pitchFamily="50" charset="-128"/>
                <a:ea typeface="AR P丸ゴシック体E" panose="020F0900000000000000" pitchFamily="50" charset="-128"/>
              </a:rPr>
              <a:t>な動きをつくる運動とは？</a:t>
            </a:r>
            <a:endParaRPr kumimoji="1"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81101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21</a:t>
            </a:fld>
            <a:endParaRPr kumimoji="1" lang="ja-JP" altLang="en-US" dirty="0"/>
          </a:p>
        </p:txBody>
      </p:sp>
      <p:sp>
        <p:nvSpPr>
          <p:cNvPr id="9" name="正方形/長方形 8"/>
          <p:cNvSpPr/>
          <p:nvPr/>
        </p:nvSpPr>
        <p:spPr>
          <a:xfrm>
            <a:off x="277208" y="1528355"/>
            <a:ext cx="8238142" cy="33022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5400" dirty="0" smtClean="0">
                <a:latin typeface="AR P丸ゴシック体E" panose="020F0900000000000000" pitchFamily="50" charset="-128"/>
                <a:ea typeface="AR P丸ゴシック体E" panose="020F0900000000000000" pitchFamily="50" charset="-128"/>
              </a:rPr>
              <a:t>（１）</a:t>
            </a:r>
            <a:endParaRPr kumimoji="1" lang="en-US" altLang="ja-JP" sz="5400" dirty="0" smtClean="0">
              <a:latin typeface="AR P丸ゴシック体E" panose="020F0900000000000000" pitchFamily="50" charset="-128"/>
              <a:ea typeface="AR P丸ゴシック体E" panose="020F0900000000000000" pitchFamily="50" charset="-128"/>
            </a:endParaRPr>
          </a:p>
          <a:p>
            <a:pPr algn="ctr"/>
            <a:r>
              <a:rPr kumimoji="1" lang="ja-JP" altLang="en-US" sz="5400" dirty="0" smtClean="0">
                <a:latin typeface="AR P丸ゴシック体E" panose="020F0900000000000000" pitchFamily="50" charset="-128"/>
                <a:ea typeface="AR P丸ゴシック体E" panose="020F0900000000000000" pitchFamily="50" charset="-128"/>
              </a:rPr>
              <a:t>体のバランスをとる運動</a:t>
            </a:r>
            <a:endParaRPr kumimoji="1" lang="en-US" altLang="ja-JP" sz="54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19069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22</a:t>
            </a:fld>
            <a:endParaRPr kumimoji="1" lang="ja-JP" altLang="en-US" dirty="0"/>
          </a:p>
        </p:txBody>
      </p:sp>
      <p:sp>
        <p:nvSpPr>
          <p:cNvPr id="9" name="正方形/長方形 8"/>
          <p:cNvSpPr/>
          <p:nvPr/>
        </p:nvSpPr>
        <p:spPr>
          <a:xfrm>
            <a:off x="146304" y="1227909"/>
            <a:ext cx="8787384" cy="457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smtClean="0">
                <a:latin typeface="AR P丸ゴシック体E" panose="020F0900000000000000" pitchFamily="50" charset="-128"/>
                <a:ea typeface="AR P丸ゴシック体E" panose="020F0900000000000000" pitchFamily="50" charset="-128"/>
              </a:rPr>
              <a:t>　</a:t>
            </a:r>
            <a:r>
              <a:rPr kumimoji="1" lang="ja-JP" altLang="en-US" sz="4400" dirty="0" smtClean="0">
                <a:latin typeface="AR P丸ゴシック体E" panose="020F0900000000000000" pitchFamily="50" charset="-128"/>
                <a:ea typeface="AR P丸ゴシック体E" panose="020F0900000000000000" pitchFamily="50" charset="-128"/>
              </a:rPr>
              <a:t>体のバランスをとる運動</a:t>
            </a:r>
            <a:r>
              <a:rPr kumimoji="1" lang="ja-JP" altLang="en-US" sz="4400" dirty="0">
                <a:latin typeface="AR P丸ゴシック体E" panose="020F0900000000000000" pitchFamily="50" charset="-128"/>
                <a:ea typeface="AR P丸ゴシック体E" panose="020F0900000000000000" pitchFamily="50" charset="-128"/>
              </a:rPr>
              <a:t>の</a:t>
            </a:r>
            <a:r>
              <a:rPr kumimoji="1" lang="ja-JP" altLang="en-US" sz="4400" dirty="0" smtClean="0">
                <a:latin typeface="AR P丸ゴシック体E" panose="020F0900000000000000" pitchFamily="50" charset="-128"/>
                <a:ea typeface="AR P丸ゴシック体E" panose="020F0900000000000000" pitchFamily="50" charset="-128"/>
              </a:rPr>
              <a:t>例</a:t>
            </a:r>
            <a:endParaRPr kumimoji="1" lang="en-US" altLang="ja-JP" sz="4400" dirty="0" smtClean="0">
              <a:latin typeface="AR P丸ゴシック体E" panose="020F0900000000000000" pitchFamily="50" charset="-128"/>
              <a:ea typeface="AR P丸ゴシック体E" panose="020F0900000000000000" pitchFamily="50" charset="-128"/>
            </a:endParaRPr>
          </a:p>
          <a:p>
            <a:r>
              <a:rPr kumimoji="1" lang="ja-JP" altLang="en-US" sz="3200" dirty="0" smtClean="0">
                <a:latin typeface="AR P丸ゴシック体E" panose="020F0900000000000000" pitchFamily="50" charset="-128"/>
                <a:ea typeface="AR P丸ゴシック体E" panose="020F0900000000000000" pitchFamily="50" charset="-128"/>
              </a:rPr>
              <a:t>　</a:t>
            </a:r>
            <a:endParaRPr kumimoji="1" lang="en-US" altLang="ja-JP" sz="3200" dirty="0" smtClean="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smtClean="0">
                <a:latin typeface="AR P丸ゴシック体E" panose="020F0900000000000000" pitchFamily="50" charset="-128"/>
                <a:ea typeface="AR P丸ゴシック体E" panose="020F0900000000000000" pitchFamily="50" charset="-128"/>
              </a:rPr>
              <a:t>①</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回る</a:t>
            </a:r>
            <a:r>
              <a:rPr kumimoji="1" lang="ja-JP" altLang="en-US" sz="3200" dirty="0" smtClean="0">
                <a:latin typeface="AR P丸ゴシック体E" panose="020F0900000000000000" pitchFamily="50" charset="-128"/>
                <a:ea typeface="AR P丸ゴシック体E" panose="020F0900000000000000" pitchFamily="50" charset="-128"/>
              </a:rPr>
              <a:t>などの動きのある運動</a:t>
            </a:r>
            <a:endParaRPr kumimoji="1" lang="en-US" altLang="ja-JP" sz="3200" dirty="0" smtClean="0">
              <a:latin typeface="AR P丸ゴシック体E" panose="020F0900000000000000" pitchFamily="50" charset="-128"/>
              <a:ea typeface="AR P丸ゴシック体E" panose="020F0900000000000000" pitchFamily="50" charset="-128"/>
            </a:endParaRPr>
          </a:p>
          <a:p>
            <a:r>
              <a:rPr kumimoji="1" lang="ja-JP" altLang="en-US" sz="3200" dirty="0" smtClean="0">
                <a:latin typeface="AR P丸ゴシック体E" panose="020F0900000000000000" pitchFamily="50" charset="-128"/>
                <a:ea typeface="AR P丸ゴシック体E" panose="020F0900000000000000" pitchFamily="50" charset="-128"/>
              </a:rPr>
              <a:t>　②</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寝ころぶ</a:t>
            </a:r>
            <a:r>
              <a:rPr kumimoji="1" lang="ja-JP" altLang="en-US" sz="3200" dirty="0" smtClean="0">
                <a:latin typeface="AR P丸ゴシック体E" panose="020F0900000000000000" pitchFamily="50" charset="-128"/>
                <a:ea typeface="AR P丸ゴシック体E" panose="020F0900000000000000" pitchFamily="50" charset="-128"/>
              </a:rPr>
              <a:t>、</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起きる</a:t>
            </a:r>
            <a:r>
              <a:rPr kumimoji="1" lang="ja-JP" altLang="en-US" sz="3200" dirty="0" smtClean="0">
                <a:latin typeface="AR P丸ゴシック体E" panose="020F0900000000000000" pitchFamily="50" charset="-128"/>
                <a:ea typeface="AR P丸ゴシック体E" panose="020F0900000000000000" pitchFamily="50" charset="-128"/>
              </a:rPr>
              <a:t>など動きのある運動</a:t>
            </a:r>
            <a:endParaRPr kumimoji="1" lang="en-US" altLang="ja-JP" sz="3200" dirty="0" smtClean="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smtClean="0">
                <a:latin typeface="AR P丸ゴシック体E" panose="020F0900000000000000" pitchFamily="50" charset="-128"/>
                <a:ea typeface="AR P丸ゴシック体E" panose="020F0900000000000000" pitchFamily="50" charset="-128"/>
              </a:rPr>
              <a:t>③</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すわったり</a:t>
            </a:r>
            <a:r>
              <a:rPr kumimoji="1" lang="ja-JP" altLang="en-US" sz="3200" dirty="0" smtClean="0">
                <a:latin typeface="AR P丸ゴシック体E" panose="020F0900000000000000" pitchFamily="50" charset="-128"/>
                <a:ea typeface="AR P丸ゴシック体E" panose="020F0900000000000000" pitchFamily="50" charset="-128"/>
              </a:rPr>
              <a:t>、</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立ったり</a:t>
            </a:r>
            <a:r>
              <a:rPr kumimoji="1" lang="ja-JP" altLang="en-US" sz="3200" dirty="0" smtClean="0">
                <a:latin typeface="AR P丸ゴシック体E" panose="020F0900000000000000" pitchFamily="50" charset="-128"/>
                <a:ea typeface="AR P丸ゴシック体E" panose="020F0900000000000000" pitchFamily="50" charset="-128"/>
              </a:rPr>
              <a:t>する動きのある運動</a:t>
            </a:r>
            <a:endParaRPr kumimoji="1" lang="en-US" altLang="ja-JP" sz="3200" dirty="0" smtClean="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smtClean="0">
                <a:latin typeface="AR P丸ゴシック体E" panose="020F0900000000000000" pitchFamily="50" charset="-128"/>
                <a:ea typeface="AR P丸ゴシック体E" panose="020F0900000000000000" pitchFamily="50" charset="-128"/>
              </a:rPr>
              <a:t>④</a:t>
            </a:r>
            <a:r>
              <a:rPr kumimoji="1" lang="ja-JP" altLang="en-US" sz="2800" dirty="0" smtClean="0">
                <a:solidFill>
                  <a:srgbClr val="FF0000"/>
                </a:solidFill>
                <a:latin typeface="AR P丸ゴシック体E" panose="020F0900000000000000" pitchFamily="50" charset="-128"/>
                <a:ea typeface="AR P丸ゴシック体E" panose="020F0900000000000000" pitchFamily="50" charset="-128"/>
              </a:rPr>
              <a:t>平均台</a:t>
            </a:r>
            <a:r>
              <a:rPr kumimoji="1" lang="ja-JP" altLang="en-US" sz="2800" dirty="0" smtClean="0">
                <a:latin typeface="AR P丸ゴシック体E" panose="020F0900000000000000" pitchFamily="50" charset="-128"/>
                <a:ea typeface="AR P丸ゴシック体E" panose="020F0900000000000000" pitchFamily="50" charset="-128"/>
              </a:rPr>
              <a:t>や</a:t>
            </a:r>
            <a:r>
              <a:rPr kumimoji="1" lang="ja-JP" altLang="en-US" sz="2800" dirty="0" smtClean="0">
                <a:solidFill>
                  <a:srgbClr val="FF0000"/>
                </a:solidFill>
                <a:latin typeface="AR P丸ゴシック体E" panose="020F0900000000000000" pitchFamily="50" charset="-128"/>
                <a:ea typeface="AR P丸ゴシック体E" panose="020F0900000000000000" pitchFamily="50" charset="-128"/>
              </a:rPr>
              <a:t>少し高さのある器具の上を動く</a:t>
            </a:r>
            <a:r>
              <a:rPr kumimoji="1" lang="ja-JP" altLang="en-US" sz="2800" dirty="0" smtClean="0">
                <a:latin typeface="AR P丸ゴシック体E" panose="020F0900000000000000" pitchFamily="50" charset="-128"/>
                <a:ea typeface="AR P丸ゴシック体E" panose="020F0900000000000000" pitchFamily="50" charset="-128"/>
              </a:rPr>
              <a:t>運動</a:t>
            </a:r>
            <a:endParaRPr kumimoji="1" lang="en-US" altLang="ja-JP" sz="2800" dirty="0" smtClean="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smtClean="0">
                <a:latin typeface="AR P丸ゴシック体E" panose="020F0900000000000000" pitchFamily="50" charset="-128"/>
                <a:ea typeface="AR P丸ゴシック体E" panose="020F0900000000000000" pitchFamily="50" charset="-128"/>
              </a:rPr>
              <a:t>⑤</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体のバランスを保つ</a:t>
            </a:r>
            <a:r>
              <a:rPr kumimoji="1" lang="ja-JP" altLang="en-US" sz="3200" dirty="0" smtClean="0">
                <a:latin typeface="AR P丸ゴシック体E" panose="020F0900000000000000" pitchFamily="50" charset="-128"/>
                <a:ea typeface="AR P丸ゴシック体E" panose="020F0900000000000000" pitchFamily="50" charset="-128"/>
              </a:rPr>
              <a:t>運動</a:t>
            </a:r>
            <a:endParaRPr kumimoji="1" lang="en-US" altLang="ja-JP" sz="3200" dirty="0" smtClean="0">
              <a:latin typeface="AR P丸ゴシック体E" panose="020F0900000000000000" pitchFamily="50" charset="-128"/>
              <a:ea typeface="AR P丸ゴシック体E" panose="020F0900000000000000" pitchFamily="50" charset="-128"/>
            </a:endParaRPr>
          </a:p>
          <a:p>
            <a:pPr algn="ctr"/>
            <a:endParaRPr kumimoji="1" lang="en-US" altLang="ja-JP" sz="20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269105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23</a:t>
            </a:fld>
            <a:endParaRPr kumimoji="1" lang="ja-JP" altLang="en-US" dirty="0"/>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17979" y="1327108"/>
            <a:ext cx="7997371" cy="4892442"/>
          </a:xfrm>
          <a:prstGeom prst="rect">
            <a:avLst/>
          </a:prstGeom>
        </p:spPr>
      </p:pic>
      <p:sp>
        <p:nvSpPr>
          <p:cNvPr id="4" name="テキスト ボックス 3"/>
          <p:cNvSpPr txBox="1"/>
          <p:nvPr/>
        </p:nvSpPr>
        <p:spPr>
          <a:xfrm>
            <a:off x="779951" y="6219550"/>
            <a:ext cx="7473425" cy="369332"/>
          </a:xfrm>
          <a:prstGeom prst="rect">
            <a:avLst/>
          </a:prstGeom>
          <a:noFill/>
          <a:ln>
            <a:noFill/>
          </a:ln>
        </p:spPr>
        <p:txBody>
          <a:bodyPr wrap="square" rtlCol="0">
            <a:spAutoFit/>
          </a:bodyPr>
          <a:lstStyle/>
          <a:p>
            <a:r>
              <a:rPr kumimoji="1" lang="ja-JP" altLang="en-US" dirty="0" smtClean="0"/>
              <a:t>資料元　文部科学省　多様</a:t>
            </a:r>
            <a:r>
              <a:rPr kumimoji="1" lang="ja-JP" altLang="en-US" dirty="0"/>
              <a:t>な動きをつくる運動（遊び）</a:t>
            </a:r>
            <a:r>
              <a:rPr kumimoji="1" lang="ja-JP" altLang="en-US" dirty="0" smtClean="0"/>
              <a:t>パンフレット</a:t>
            </a:r>
            <a:endParaRPr kumimoji="1" lang="ja-JP" altLang="en-US" dirty="0"/>
          </a:p>
        </p:txBody>
      </p:sp>
      <p:sp>
        <p:nvSpPr>
          <p:cNvPr id="10" name="正方形/長方形 9"/>
          <p:cNvSpPr/>
          <p:nvPr/>
        </p:nvSpPr>
        <p:spPr>
          <a:xfrm>
            <a:off x="300569" y="585615"/>
            <a:ext cx="7186081" cy="6324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①回るなどの動きのある運動</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188273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86727"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24</a:t>
            </a:fld>
            <a:endParaRPr kumimoji="1" lang="ja-JP" altLang="en-US" dirty="0"/>
          </a:p>
        </p:txBody>
      </p:sp>
      <p:pic>
        <p:nvPicPr>
          <p:cNvPr id="3" name="図 2"/>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67420" y="1301218"/>
            <a:ext cx="7991856" cy="4784501"/>
          </a:xfrm>
          <a:prstGeom prst="rect">
            <a:avLst/>
          </a:prstGeom>
        </p:spPr>
      </p:pic>
      <p:sp>
        <p:nvSpPr>
          <p:cNvPr id="12" name="正方形/長方形 11"/>
          <p:cNvSpPr/>
          <p:nvPr/>
        </p:nvSpPr>
        <p:spPr>
          <a:xfrm>
            <a:off x="300569" y="585615"/>
            <a:ext cx="8424331" cy="6324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②寝ころぶ、起きるなどの動きのある運動</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sp>
        <p:nvSpPr>
          <p:cNvPr id="13" name="テキスト ボックス 12"/>
          <p:cNvSpPr txBox="1"/>
          <p:nvPr/>
        </p:nvSpPr>
        <p:spPr>
          <a:xfrm>
            <a:off x="779951" y="6219550"/>
            <a:ext cx="7473425" cy="369332"/>
          </a:xfrm>
          <a:prstGeom prst="rect">
            <a:avLst/>
          </a:prstGeom>
          <a:noFill/>
          <a:ln>
            <a:noFill/>
          </a:ln>
        </p:spPr>
        <p:txBody>
          <a:bodyPr wrap="square" rtlCol="0">
            <a:spAutoFit/>
          </a:bodyPr>
          <a:lstStyle/>
          <a:p>
            <a:r>
              <a:rPr kumimoji="1" lang="ja-JP" altLang="en-US" dirty="0" smtClean="0"/>
              <a:t>資料元　文部科学省　多様</a:t>
            </a:r>
            <a:r>
              <a:rPr kumimoji="1" lang="ja-JP" altLang="en-US" dirty="0"/>
              <a:t>な動きをつくる運動（遊び）</a:t>
            </a:r>
            <a:r>
              <a:rPr kumimoji="1" lang="ja-JP" altLang="en-US" dirty="0" smtClean="0"/>
              <a:t>パンフレット</a:t>
            </a:r>
            <a:endParaRPr kumimoji="1" lang="ja-JP" altLang="en-US" dirty="0"/>
          </a:p>
        </p:txBody>
      </p:sp>
    </p:spTree>
    <p:extLst>
      <p:ext uri="{BB962C8B-B14F-4D97-AF65-F5344CB8AC3E}">
        <p14:creationId xmlns:p14="http://schemas.microsoft.com/office/powerpoint/2010/main" val="1141763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25</a:t>
            </a:fld>
            <a:endParaRPr kumimoji="1" lang="ja-JP" altLang="en-US" dirty="0"/>
          </a:p>
        </p:txBody>
      </p:sp>
      <p:pic>
        <p:nvPicPr>
          <p:cNvPr id="10" name="図 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17979" y="1430193"/>
            <a:ext cx="7997371" cy="4747364"/>
          </a:xfrm>
          <a:prstGeom prst="rect">
            <a:avLst/>
          </a:prstGeom>
        </p:spPr>
      </p:pic>
      <p:sp>
        <p:nvSpPr>
          <p:cNvPr id="13" name="正方形/長方形 12"/>
          <p:cNvSpPr/>
          <p:nvPr/>
        </p:nvSpPr>
        <p:spPr>
          <a:xfrm>
            <a:off x="300569" y="585615"/>
            <a:ext cx="8424331" cy="6324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③すわったり、立ったりする動きのある運動</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sp>
        <p:nvSpPr>
          <p:cNvPr id="14" name="テキスト ボックス 13"/>
          <p:cNvSpPr txBox="1"/>
          <p:nvPr/>
        </p:nvSpPr>
        <p:spPr>
          <a:xfrm>
            <a:off x="779951" y="6219550"/>
            <a:ext cx="7473425" cy="369332"/>
          </a:xfrm>
          <a:prstGeom prst="rect">
            <a:avLst/>
          </a:prstGeom>
          <a:noFill/>
          <a:ln>
            <a:noFill/>
          </a:ln>
        </p:spPr>
        <p:txBody>
          <a:bodyPr wrap="square" rtlCol="0">
            <a:spAutoFit/>
          </a:bodyPr>
          <a:lstStyle/>
          <a:p>
            <a:r>
              <a:rPr kumimoji="1" lang="ja-JP" altLang="en-US" dirty="0" smtClean="0"/>
              <a:t>資料元　文部科学省　多様</a:t>
            </a:r>
            <a:r>
              <a:rPr kumimoji="1" lang="ja-JP" altLang="en-US" dirty="0"/>
              <a:t>な動きをつくる運動（遊び）</a:t>
            </a:r>
            <a:r>
              <a:rPr kumimoji="1" lang="ja-JP" altLang="en-US" dirty="0" smtClean="0"/>
              <a:t>パンフレット</a:t>
            </a:r>
            <a:endParaRPr kumimoji="1" lang="ja-JP" altLang="en-US" dirty="0"/>
          </a:p>
        </p:txBody>
      </p:sp>
    </p:spTree>
    <p:extLst>
      <p:ext uri="{BB962C8B-B14F-4D97-AF65-F5344CB8AC3E}">
        <p14:creationId xmlns:p14="http://schemas.microsoft.com/office/powerpoint/2010/main" val="2166387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77269" y="1283353"/>
            <a:ext cx="8532683" cy="4631735"/>
          </a:xfrm>
          <a:prstGeom prst="roundRect">
            <a:avLst>
              <a:gd name="adj" fmla="val 13626"/>
            </a:avLst>
          </a:prstGeom>
          <a:solidFill>
            <a:schemeClr val="lt1">
              <a:alpha val="0"/>
            </a:schemeClr>
          </a:solidFill>
          <a:ln w="38100">
            <a:solidFill>
              <a:srgbClr val="35CCF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noFill/>
            </a:endParaRPr>
          </a:p>
        </p:txBody>
      </p:sp>
      <p:sp>
        <p:nvSpPr>
          <p:cNvPr id="22" name="屈折矢印 21"/>
          <p:cNvSpPr/>
          <p:nvPr/>
        </p:nvSpPr>
        <p:spPr>
          <a:xfrm rot="16200000">
            <a:off x="3092894" y="2470399"/>
            <a:ext cx="811594" cy="45828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3804" y="1476159"/>
            <a:ext cx="2609088" cy="1719072"/>
          </a:xfrm>
          <a:prstGeom prst="rect">
            <a:avLst/>
          </a:prstGeom>
        </p:spPr>
      </p:pic>
      <p:pic>
        <p:nvPicPr>
          <p:cNvPr id="15" name="図 14">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66488" y="3173354"/>
            <a:ext cx="2481072" cy="1658112"/>
          </a:xfrm>
          <a:prstGeom prst="rect">
            <a:avLst/>
          </a:prstGeom>
        </p:spPr>
      </p:pic>
      <p:pic>
        <p:nvPicPr>
          <p:cNvPr id="14" name="図 13">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1197" y="1466352"/>
            <a:ext cx="2633472" cy="1743456"/>
          </a:xfrm>
          <a:prstGeom prst="rect">
            <a:avLst/>
          </a:prstGeom>
        </p:spPr>
      </p:pic>
      <p:pic>
        <p:nvPicPr>
          <p:cNvPr id="12" name="図 11"/>
          <p:cNvPicPr>
            <a:picLocks noChangeAspect="1"/>
          </p:cNvPicPr>
          <p:nvPr/>
        </p:nvPicPr>
        <p:blipFill rotWithShape="1">
          <a:blip r:embed="rId9" cstate="email">
            <a:extLst>
              <a:ext uri="{28A0092B-C50C-407E-A947-70E740481C1C}">
                <a14:useLocalDpi xmlns:a14="http://schemas.microsoft.com/office/drawing/2010/main"/>
              </a:ext>
            </a:extLst>
          </a:blip>
          <a:srcRect l="1827" t="1757"/>
          <a:stretch/>
        </p:blipFill>
        <p:spPr>
          <a:xfrm>
            <a:off x="725055" y="3294968"/>
            <a:ext cx="2356437" cy="2208424"/>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26</a:t>
            </a:fld>
            <a:endParaRPr kumimoji="1" lang="ja-JP" altLang="en-US" dirty="0"/>
          </a:p>
        </p:txBody>
      </p:sp>
      <p:sp>
        <p:nvSpPr>
          <p:cNvPr id="21" name="屈折矢印 20"/>
          <p:cNvSpPr/>
          <p:nvPr/>
        </p:nvSpPr>
        <p:spPr>
          <a:xfrm rot="5400000" flipH="1">
            <a:off x="4938925" y="2487476"/>
            <a:ext cx="774630"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00569" y="585615"/>
            <a:ext cx="7186081" cy="6324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smtClean="0">
                <a:latin typeface="AR P丸ゴシック体E" panose="020F0900000000000000" pitchFamily="50" charset="-128"/>
                <a:ea typeface="AR P丸ゴシック体E" panose="020F0900000000000000" pitchFamily="50" charset="-128"/>
              </a:rPr>
              <a:t>④</a:t>
            </a:r>
            <a:r>
              <a:rPr kumimoji="1" lang="ja-JP" altLang="en-US" sz="3200" dirty="0">
                <a:latin typeface="AR P丸ゴシック体E" panose="020F0900000000000000" pitchFamily="50" charset="-128"/>
                <a:ea typeface="AR P丸ゴシック体E" panose="020F0900000000000000" pitchFamily="50" charset="-128"/>
              </a:rPr>
              <a:t>少し高さのある器具</a:t>
            </a:r>
            <a:r>
              <a:rPr kumimoji="1" lang="ja-JP" altLang="en-US" sz="3200" dirty="0" smtClean="0">
                <a:latin typeface="AR P丸ゴシック体E" panose="020F0900000000000000" pitchFamily="50" charset="-128"/>
                <a:ea typeface="AR P丸ゴシック体E" panose="020F0900000000000000" pitchFamily="50" charset="-128"/>
              </a:rPr>
              <a:t>をわたる動き</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sp>
        <p:nvSpPr>
          <p:cNvPr id="10" name="角丸四角形 9"/>
          <p:cNvSpPr/>
          <p:nvPr/>
        </p:nvSpPr>
        <p:spPr>
          <a:xfrm>
            <a:off x="623063" y="1508803"/>
            <a:ext cx="2387087" cy="431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n w="22225">
                  <a:solidFill>
                    <a:schemeClr val="accent2"/>
                  </a:solidFill>
                  <a:prstDash val="solid"/>
                </a:ln>
                <a:solidFill>
                  <a:schemeClr val="accent2">
                    <a:lumMod val="40000"/>
                    <a:lumOff val="60000"/>
                  </a:schemeClr>
                </a:solidFill>
              </a:rPr>
              <a:t>二人組で</a:t>
            </a:r>
            <a:endParaRPr kumimoji="1" lang="ja-JP" altLang="en-US" b="1" dirty="0">
              <a:ln w="22225">
                <a:solidFill>
                  <a:schemeClr val="accent2"/>
                </a:solidFill>
                <a:prstDash val="solid"/>
              </a:ln>
              <a:solidFill>
                <a:schemeClr val="accent2">
                  <a:lumMod val="40000"/>
                  <a:lumOff val="60000"/>
                </a:schemeClr>
              </a:solidFill>
            </a:endParaRPr>
          </a:p>
        </p:txBody>
      </p:sp>
      <p:sp>
        <p:nvSpPr>
          <p:cNvPr id="23" name="角丸四角形 22"/>
          <p:cNvSpPr/>
          <p:nvPr/>
        </p:nvSpPr>
        <p:spPr>
          <a:xfrm>
            <a:off x="3300924" y="3525610"/>
            <a:ext cx="2387087" cy="431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22225">
                  <a:solidFill>
                    <a:schemeClr val="accent2"/>
                  </a:solidFill>
                  <a:prstDash val="solid"/>
                </a:ln>
                <a:solidFill>
                  <a:schemeClr val="accent2">
                    <a:lumMod val="40000"/>
                    <a:lumOff val="60000"/>
                  </a:schemeClr>
                </a:solidFill>
              </a:rPr>
              <a:t>平均</a:t>
            </a:r>
            <a:r>
              <a:rPr kumimoji="1" lang="ja-JP" altLang="en-US" sz="2800" b="1" dirty="0" smtClean="0">
                <a:ln w="22225">
                  <a:solidFill>
                    <a:schemeClr val="accent2"/>
                  </a:solidFill>
                  <a:prstDash val="solid"/>
                </a:ln>
                <a:solidFill>
                  <a:schemeClr val="accent2">
                    <a:lumMod val="40000"/>
                    <a:lumOff val="60000"/>
                  </a:schemeClr>
                </a:solidFill>
              </a:rPr>
              <a:t>台渡り</a:t>
            </a:r>
            <a:endParaRPr kumimoji="1" lang="en-US" altLang="ja-JP" b="1" dirty="0" smtClean="0">
              <a:ln w="22225">
                <a:solidFill>
                  <a:schemeClr val="accent2"/>
                </a:solidFill>
                <a:prstDash val="solid"/>
              </a:ln>
              <a:solidFill>
                <a:schemeClr val="accent2">
                  <a:lumMod val="40000"/>
                  <a:lumOff val="60000"/>
                </a:schemeClr>
              </a:solidFill>
            </a:endParaRPr>
          </a:p>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24" name="角丸四角形 23"/>
          <p:cNvSpPr/>
          <p:nvPr/>
        </p:nvSpPr>
        <p:spPr>
          <a:xfrm>
            <a:off x="5724805" y="1584100"/>
            <a:ext cx="2387087" cy="431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n w="22225">
                  <a:solidFill>
                    <a:schemeClr val="accent2"/>
                  </a:solidFill>
                  <a:prstDash val="solid"/>
                </a:ln>
                <a:solidFill>
                  <a:schemeClr val="accent2">
                    <a:lumMod val="40000"/>
                    <a:lumOff val="60000"/>
                  </a:schemeClr>
                </a:solidFill>
              </a:rPr>
              <a:t>渡り方</a:t>
            </a:r>
            <a:r>
              <a:rPr kumimoji="1" lang="ja-JP" altLang="en-US" sz="2000" b="1" dirty="0" smtClean="0">
                <a:ln w="22225">
                  <a:solidFill>
                    <a:schemeClr val="accent2"/>
                  </a:solidFill>
                  <a:prstDash val="solid"/>
                </a:ln>
                <a:solidFill>
                  <a:schemeClr val="accent2">
                    <a:lumMod val="40000"/>
                    <a:lumOff val="60000"/>
                  </a:schemeClr>
                </a:solidFill>
              </a:rPr>
              <a:t>を工夫して</a:t>
            </a:r>
            <a:endParaRPr kumimoji="1" lang="ja-JP" altLang="en-US" b="1" dirty="0">
              <a:ln w="22225">
                <a:solidFill>
                  <a:schemeClr val="accent2"/>
                </a:solidFill>
                <a:prstDash val="solid"/>
              </a:ln>
              <a:solidFill>
                <a:schemeClr val="accent2">
                  <a:lumMod val="40000"/>
                  <a:lumOff val="60000"/>
                </a:schemeClr>
              </a:solidFill>
            </a:endParaRPr>
          </a:p>
        </p:txBody>
      </p:sp>
      <p:sp>
        <p:nvSpPr>
          <p:cNvPr id="11" name="角丸四角形 10"/>
          <p:cNvSpPr/>
          <p:nvPr/>
        </p:nvSpPr>
        <p:spPr>
          <a:xfrm>
            <a:off x="5737852" y="4644629"/>
            <a:ext cx="401139" cy="8664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2403442" y="4319661"/>
            <a:ext cx="722596" cy="680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2389165" y="3551449"/>
            <a:ext cx="763874" cy="838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279579" y="4974582"/>
            <a:ext cx="730571" cy="5436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155375" y="3725868"/>
            <a:ext cx="689547" cy="680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r="19450" b="2964"/>
          <a:stretch/>
        </p:blipFill>
        <p:spPr>
          <a:xfrm>
            <a:off x="5755245" y="3402928"/>
            <a:ext cx="1958307" cy="2038205"/>
          </a:xfrm>
          <a:prstGeom prst="rect">
            <a:avLst/>
          </a:prstGeom>
        </p:spPr>
      </p:pic>
      <p:sp>
        <p:nvSpPr>
          <p:cNvPr id="30" name="角丸四角形 29"/>
          <p:cNvSpPr/>
          <p:nvPr/>
        </p:nvSpPr>
        <p:spPr>
          <a:xfrm>
            <a:off x="5802954" y="3490265"/>
            <a:ext cx="689547" cy="505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6093887" y="5676863"/>
            <a:ext cx="1569604" cy="1494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7663491" y="4691412"/>
            <a:ext cx="480446" cy="9218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5670243" y="4577122"/>
            <a:ext cx="423643" cy="7056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6066818" y="3390263"/>
            <a:ext cx="1778103" cy="1881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70512" y="5892305"/>
            <a:ext cx="7708989" cy="861774"/>
          </a:xfrm>
          <a:prstGeom prst="rect">
            <a:avLst/>
          </a:prstGeom>
          <a:noFill/>
          <a:ln>
            <a:noFill/>
          </a:ln>
        </p:spPr>
        <p:txBody>
          <a:bodyPr wrap="square" rtlCol="0">
            <a:spAutoFit/>
          </a:bodyPr>
          <a:lstStyle/>
          <a:p>
            <a:r>
              <a:rPr kumimoji="1" lang="ja-JP" altLang="en-US" dirty="0" smtClean="0"/>
              <a:t>資料元　文部科学省　多様</a:t>
            </a:r>
            <a:r>
              <a:rPr kumimoji="1" lang="ja-JP" altLang="en-US" dirty="0"/>
              <a:t>な動きをつくる運動（遊び）</a:t>
            </a:r>
            <a:r>
              <a:rPr kumimoji="1" lang="ja-JP" altLang="en-US" dirty="0" smtClean="0"/>
              <a:t>パンフレット</a:t>
            </a:r>
            <a:endParaRPr kumimoji="1" lang="en-US" altLang="ja-JP" dirty="0" smtClean="0"/>
          </a:p>
          <a:p>
            <a:pPr lvl="0" defTabSz="652278" fontAlgn="base">
              <a:spcBef>
                <a:spcPct val="0"/>
              </a:spcBef>
              <a:spcAft>
                <a:spcPct val="0"/>
              </a:spcAft>
              <a:defRPr/>
            </a:pPr>
            <a:r>
              <a:rPr lang="ja-JP" altLang="en-US" sz="1400" kern="0" dirty="0" smtClean="0">
                <a:solidFill>
                  <a:prstClr val="black"/>
                </a:solidFill>
                <a:latin typeface="游ゴシック" panose="020B0400000000000000" pitchFamily="50" charset="-128"/>
              </a:rPr>
              <a:t>　　　　　 兵庫県</a:t>
            </a:r>
            <a:r>
              <a:rPr lang="ja-JP" altLang="en-US" sz="1400" kern="0" dirty="0">
                <a:solidFill>
                  <a:prstClr val="black"/>
                </a:solidFill>
                <a:latin typeface="游ゴシック" panose="020B0400000000000000" pitchFamily="50" charset="-128"/>
              </a:rPr>
              <a:t>教育</a:t>
            </a:r>
            <a:r>
              <a:rPr lang="ja-JP" altLang="en-US" sz="1400" kern="0" dirty="0" smtClean="0">
                <a:solidFill>
                  <a:prstClr val="black"/>
                </a:solidFill>
                <a:latin typeface="游ゴシック" panose="020B0400000000000000" pitchFamily="50" charset="-128"/>
              </a:rPr>
              <a:t>委員会ホームページ内</a:t>
            </a:r>
            <a:endParaRPr lang="en-US" altLang="ja-JP" sz="1400" kern="0" dirty="0">
              <a:solidFill>
                <a:prstClr val="black"/>
              </a:solidFill>
              <a:latin typeface="游ゴシック" panose="020B0400000000000000" pitchFamily="50" charset="-128"/>
            </a:endParaRPr>
          </a:p>
          <a:p>
            <a:pPr lvl="0" defTabSz="652278" fontAlgn="base">
              <a:spcBef>
                <a:spcPct val="0"/>
              </a:spcBef>
              <a:spcAft>
                <a:spcPct val="0"/>
              </a:spcAft>
              <a:defRPr/>
            </a:pPr>
            <a:r>
              <a:rPr lang="ja-JP" altLang="en-US" kern="0" dirty="0" smtClean="0">
                <a:solidFill>
                  <a:prstClr val="black"/>
                </a:solidFill>
                <a:latin typeface="游ゴシック" panose="020B0400000000000000" pitchFamily="50" charset="-128"/>
              </a:rPr>
              <a:t>　　　　兵庫県</a:t>
            </a:r>
            <a:r>
              <a:rPr lang="ja-JP" altLang="en-US" kern="0" dirty="0">
                <a:solidFill>
                  <a:prstClr val="black"/>
                </a:solidFill>
                <a:latin typeface="游ゴシック" panose="020B0400000000000000" pitchFamily="50" charset="-128"/>
              </a:rPr>
              <a:t>教育委員会体育保健課学校体育班動画</a:t>
            </a:r>
            <a:r>
              <a:rPr lang="ja-JP" altLang="en-US" kern="0" dirty="0" smtClean="0">
                <a:solidFill>
                  <a:prstClr val="black"/>
                </a:solidFill>
                <a:latin typeface="游ゴシック" panose="020B0400000000000000" pitchFamily="50" charset="-128"/>
              </a:rPr>
              <a:t>サイト</a:t>
            </a:r>
            <a:endParaRPr kumimoji="1" lang="ja-JP" altLang="en-US" dirty="0"/>
          </a:p>
        </p:txBody>
      </p:sp>
      <p:sp>
        <p:nvSpPr>
          <p:cNvPr id="37" name="角丸四角形 36"/>
          <p:cNvSpPr/>
          <p:nvPr/>
        </p:nvSpPr>
        <p:spPr>
          <a:xfrm>
            <a:off x="2403442" y="3285959"/>
            <a:ext cx="740363" cy="44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矢印 3"/>
          <p:cNvSpPr/>
          <p:nvPr/>
        </p:nvSpPr>
        <p:spPr>
          <a:xfrm>
            <a:off x="2659365" y="3933130"/>
            <a:ext cx="493674" cy="3249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左矢印 37"/>
          <p:cNvSpPr/>
          <p:nvPr/>
        </p:nvSpPr>
        <p:spPr>
          <a:xfrm flipH="1">
            <a:off x="5680492" y="3818275"/>
            <a:ext cx="493674" cy="3069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2618877" y="5444887"/>
            <a:ext cx="3888942" cy="354375"/>
            <a:chOff x="3446852" y="5001113"/>
            <a:chExt cx="3888942" cy="354375"/>
          </a:xfrm>
        </p:grpSpPr>
        <p:sp>
          <p:nvSpPr>
            <p:cNvPr id="43" name="角丸四角形 42"/>
            <p:cNvSpPr/>
            <p:nvPr/>
          </p:nvSpPr>
          <p:spPr>
            <a:xfrm>
              <a:off x="3446852" y="5001113"/>
              <a:ext cx="3888942" cy="3543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44" name="図 43"/>
            <p:cNvPicPr>
              <a:picLocks noChangeAspect="1"/>
            </p:cNvPicPr>
            <p:nvPr/>
          </p:nvPicPr>
          <p:blipFill rotWithShape="1">
            <a:blip r:embed="rId12" cstate="email">
              <a:extLst>
                <a:ext uri="{28A0092B-C50C-407E-A947-70E740481C1C}">
                  <a14:useLocalDpi xmlns:a14="http://schemas.microsoft.com/office/drawing/2010/main"/>
                </a:ext>
              </a:extLst>
            </a:blip>
            <a:srcRect t="9824" b="11259"/>
            <a:stretch/>
          </p:blipFill>
          <p:spPr>
            <a:xfrm>
              <a:off x="6818478" y="5013024"/>
              <a:ext cx="435622" cy="319054"/>
            </a:xfrm>
            <a:prstGeom prst="rect">
              <a:avLst/>
            </a:prstGeom>
            <a:ln>
              <a:noFill/>
            </a:ln>
          </p:spPr>
          <p:style>
            <a:lnRef idx="1">
              <a:schemeClr val="accent4"/>
            </a:lnRef>
            <a:fillRef idx="2">
              <a:schemeClr val="accent4"/>
            </a:fillRef>
            <a:effectRef idx="1">
              <a:schemeClr val="accent4"/>
            </a:effectRef>
            <a:fontRef idx="minor">
              <a:schemeClr val="dk1"/>
            </a:fontRef>
          </p:style>
        </p:pic>
      </p:grpSp>
      <p:sp>
        <p:nvSpPr>
          <p:cNvPr id="45" name="角丸四角形 44"/>
          <p:cNvSpPr/>
          <p:nvPr/>
        </p:nvSpPr>
        <p:spPr>
          <a:xfrm>
            <a:off x="7210740" y="3529626"/>
            <a:ext cx="740363" cy="8922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670243" y="4242586"/>
            <a:ext cx="300351" cy="8922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714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340384" y="1491718"/>
            <a:ext cx="8532683" cy="4385762"/>
          </a:xfrm>
          <a:prstGeom prst="roundRect">
            <a:avLst>
              <a:gd name="adj" fmla="val 13626"/>
            </a:avLst>
          </a:prstGeom>
          <a:solidFill>
            <a:schemeClr val="lt1">
              <a:alpha val="0"/>
            </a:schemeClr>
          </a:solidFill>
          <a:ln w="38100">
            <a:solidFill>
              <a:srgbClr val="35CCF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noFill/>
            </a:endParaRPr>
          </a:p>
        </p:txBody>
      </p:sp>
      <p:pic>
        <p:nvPicPr>
          <p:cNvPr id="11" name="図 10"/>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t="-1358"/>
          <a:stretch/>
        </p:blipFill>
        <p:spPr>
          <a:xfrm>
            <a:off x="6469945" y="3618963"/>
            <a:ext cx="1529816" cy="2339379"/>
          </a:xfrm>
          <a:prstGeom prst="rect">
            <a:avLst/>
          </a:prstGeom>
        </p:spPr>
      </p:pic>
      <p:pic>
        <p:nvPicPr>
          <p:cNvPr id="10" name="図 9">
            <a:hlinkClick r:id="rId5"/>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8834" y="3635672"/>
            <a:ext cx="2695951" cy="1790950"/>
          </a:xfrm>
          <a:prstGeom prst="rect">
            <a:avLst/>
          </a:prstGeom>
        </p:spPr>
      </p:pic>
      <p:pic>
        <p:nvPicPr>
          <p:cNvPr id="8" name="図 7"/>
          <p:cNvPicPr>
            <a:picLocks noChangeAspect="1"/>
          </p:cNvPicPr>
          <p:nvPr/>
        </p:nvPicPr>
        <p:blipFill>
          <a:blip r:embed="rId7">
            <a:extLst>
              <a:ext uri="{BEBA8EAE-BF5A-486C-A8C5-ECC9F3942E4B}">
                <a14:imgProps xmlns:a14="http://schemas.microsoft.com/office/drawing/2010/main">
                  <a14:imgLayer r:embed="rId8">
                    <a14:imgEffect>
                      <a14:brightnessContrast bright="25000"/>
                    </a14:imgEffect>
                  </a14:imgLayer>
                </a14:imgProps>
              </a:ext>
              <a:ext uri="{28A0092B-C50C-407E-A947-70E740481C1C}">
                <a14:useLocalDpi xmlns:a14="http://schemas.microsoft.com/office/drawing/2010/main"/>
              </a:ext>
            </a:extLst>
          </a:blip>
          <a:stretch>
            <a:fillRect/>
          </a:stretch>
        </p:blipFill>
        <p:spPr>
          <a:xfrm>
            <a:off x="6114438" y="1590824"/>
            <a:ext cx="2124075" cy="2200275"/>
          </a:xfrm>
          <a:prstGeom prst="rect">
            <a:avLst/>
          </a:prstGeom>
          <a:effectLst>
            <a:softEdge rad="304800"/>
          </a:effectLst>
        </p:spPr>
      </p:pic>
      <p:pic>
        <p:nvPicPr>
          <p:cNvPr id="3" name="図 2">
            <a:hlinkClick r:id="rId9"/>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38834" y="1749183"/>
            <a:ext cx="2638425" cy="1676400"/>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27</a:t>
            </a:fld>
            <a:endParaRPr kumimoji="1" lang="ja-JP" altLang="en-US" dirty="0"/>
          </a:p>
        </p:txBody>
      </p:sp>
      <p:pic>
        <p:nvPicPr>
          <p:cNvPr id="18" name="図 17" descr="1247477_3.pdf および他 8 ページ - プロファイル 1 - Microsoft​ Edge"/>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585239" y="2707692"/>
            <a:ext cx="2294511" cy="2708286"/>
          </a:xfrm>
          <a:prstGeom prst="ellipse">
            <a:avLst/>
          </a:prstGeom>
          <a:ln>
            <a:noFill/>
          </a:ln>
          <a:effectLst>
            <a:softEdge rad="112500"/>
          </a:effectLst>
        </p:spPr>
      </p:pic>
      <p:sp>
        <p:nvSpPr>
          <p:cNvPr id="22" name="屈折矢印 21"/>
          <p:cNvSpPr/>
          <p:nvPr/>
        </p:nvSpPr>
        <p:spPr>
          <a:xfrm rot="16200000" flipH="1" flipV="1">
            <a:off x="5436555" y="4806677"/>
            <a:ext cx="778795"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屈折矢印 23"/>
          <p:cNvSpPr/>
          <p:nvPr/>
        </p:nvSpPr>
        <p:spPr>
          <a:xfrm rot="5400000" flipH="1">
            <a:off x="5428342" y="2843120"/>
            <a:ext cx="778795"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屈折矢印 24"/>
          <p:cNvSpPr/>
          <p:nvPr/>
        </p:nvSpPr>
        <p:spPr>
          <a:xfrm rot="5400000" flipV="1">
            <a:off x="3304462" y="4782519"/>
            <a:ext cx="778795"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370784" y="4849091"/>
            <a:ext cx="431062" cy="2040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Ｖ</a:t>
            </a:r>
            <a:endParaRPr kumimoji="1" lang="ja-JP" altLang="en-US" dirty="0"/>
          </a:p>
        </p:txBody>
      </p:sp>
      <p:sp>
        <p:nvSpPr>
          <p:cNvPr id="28" name="角丸四角形 27"/>
          <p:cNvSpPr/>
          <p:nvPr/>
        </p:nvSpPr>
        <p:spPr>
          <a:xfrm>
            <a:off x="6384910" y="3732532"/>
            <a:ext cx="630249" cy="510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6281982" y="4492495"/>
            <a:ext cx="519864" cy="1673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4798781" y="2004829"/>
            <a:ext cx="2387087" cy="4281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n w="22225">
                  <a:solidFill>
                    <a:schemeClr val="accent2"/>
                  </a:solidFill>
                  <a:prstDash val="solid"/>
                </a:ln>
                <a:solidFill>
                  <a:schemeClr val="accent2">
                    <a:lumMod val="40000"/>
                    <a:lumOff val="60000"/>
                  </a:schemeClr>
                </a:solidFill>
              </a:rPr>
              <a:t>片足バランス</a:t>
            </a:r>
            <a:endParaRPr kumimoji="1" lang="en-US" altLang="ja-JP" b="1" dirty="0" smtClean="0">
              <a:ln w="22225">
                <a:solidFill>
                  <a:schemeClr val="accent2"/>
                </a:solidFill>
                <a:prstDash val="solid"/>
              </a:ln>
              <a:solidFill>
                <a:schemeClr val="accent2">
                  <a:lumMod val="40000"/>
                  <a:lumOff val="60000"/>
                </a:schemeClr>
              </a:solidFill>
            </a:endParaRPr>
          </a:p>
          <a:p>
            <a:pPr algn="ctr"/>
            <a:r>
              <a:rPr kumimoji="1" lang="ja-JP" altLang="en-US" b="1" dirty="0" smtClean="0">
                <a:ln w="22225">
                  <a:solidFill>
                    <a:schemeClr val="accent2"/>
                  </a:solidFill>
                  <a:prstDash val="solid"/>
                </a:ln>
                <a:solidFill>
                  <a:schemeClr val="accent2">
                    <a:lumMod val="40000"/>
                    <a:lumOff val="60000"/>
                  </a:schemeClr>
                </a:solidFill>
              </a:rPr>
              <a:t>何秒できるかな</a:t>
            </a:r>
            <a:endParaRPr kumimoji="1" lang="en-US" altLang="ja-JP" b="1" dirty="0" smtClean="0">
              <a:ln w="22225">
                <a:solidFill>
                  <a:schemeClr val="accent2"/>
                </a:solidFill>
                <a:prstDash val="solid"/>
              </a:ln>
              <a:solidFill>
                <a:schemeClr val="accent2">
                  <a:lumMod val="40000"/>
                  <a:lumOff val="60000"/>
                </a:schemeClr>
              </a:solidFill>
            </a:endParaRPr>
          </a:p>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33" name="角丸四角形 32"/>
          <p:cNvSpPr/>
          <p:nvPr/>
        </p:nvSpPr>
        <p:spPr>
          <a:xfrm>
            <a:off x="5565865" y="3927715"/>
            <a:ext cx="1837525" cy="431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n w="22225">
                  <a:solidFill>
                    <a:schemeClr val="accent2"/>
                  </a:solidFill>
                  <a:prstDash val="solid"/>
                </a:ln>
                <a:solidFill>
                  <a:schemeClr val="accent2">
                    <a:lumMod val="40000"/>
                    <a:lumOff val="60000"/>
                  </a:schemeClr>
                </a:solidFill>
              </a:rPr>
              <a:t>人数</a:t>
            </a:r>
            <a:r>
              <a:rPr kumimoji="1" lang="ja-JP" altLang="en-US" sz="2000" b="1" dirty="0" smtClean="0">
                <a:ln w="22225">
                  <a:solidFill>
                    <a:schemeClr val="accent2"/>
                  </a:solidFill>
                  <a:prstDash val="solid"/>
                </a:ln>
                <a:solidFill>
                  <a:schemeClr val="accent2">
                    <a:lumMod val="40000"/>
                    <a:lumOff val="60000"/>
                  </a:schemeClr>
                </a:solidFill>
              </a:rPr>
              <a:t>を</a:t>
            </a:r>
            <a:endParaRPr kumimoji="1" lang="en-US" altLang="ja-JP" sz="2000" b="1" dirty="0" smtClean="0">
              <a:ln w="22225">
                <a:solidFill>
                  <a:schemeClr val="accent2"/>
                </a:solidFill>
                <a:prstDash val="solid"/>
              </a:ln>
              <a:solidFill>
                <a:schemeClr val="accent2">
                  <a:lumMod val="40000"/>
                  <a:lumOff val="60000"/>
                </a:schemeClr>
              </a:solidFill>
            </a:endParaRPr>
          </a:p>
          <a:p>
            <a:pPr algn="ctr"/>
            <a:r>
              <a:rPr kumimoji="1" lang="ja-JP" altLang="en-US" sz="2000" b="1" dirty="0" smtClean="0">
                <a:ln w="22225">
                  <a:solidFill>
                    <a:schemeClr val="accent2"/>
                  </a:solidFill>
                  <a:prstDash val="solid"/>
                </a:ln>
                <a:solidFill>
                  <a:schemeClr val="accent2">
                    <a:lumMod val="40000"/>
                    <a:lumOff val="60000"/>
                  </a:schemeClr>
                </a:solidFill>
              </a:rPr>
              <a:t>増やして</a:t>
            </a:r>
            <a:endParaRPr kumimoji="1" lang="en-US" altLang="ja-JP" sz="1400" b="1" dirty="0" smtClean="0">
              <a:ln w="22225">
                <a:solidFill>
                  <a:schemeClr val="accent2"/>
                </a:solidFill>
                <a:prstDash val="solid"/>
              </a:ln>
              <a:solidFill>
                <a:schemeClr val="accent2">
                  <a:lumMod val="40000"/>
                  <a:lumOff val="60000"/>
                </a:schemeClr>
              </a:solidFill>
            </a:endParaRPr>
          </a:p>
          <a:p>
            <a:pPr algn="ctr"/>
            <a:endParaRPr kumimoji="1" lang="ja-JP" altLang="en-US" sz="1400" b="1" dirty="0">
              <a:ln w="22225">
                <a:solidFill>
                  <a:schemeClr val="accent2"/>
                </a:solidFill>
                <a:prstDash val="solid"/>
              </a:ln>
              <a:solidFill>
                <a:schemeClr val="accent2">
                  <a:lumMod val="40000"/>
                  <a:lumOff val="60000"/>
                </a:schemeClr>
              </a:solidFill>
            </a:endParaRPr>
          </a:p>
        </p:txBody>
      </p:sp>
      <p:sp>
        <p:nvSpPr>
          <p:cNvPr id="34" name="角丸四角形 33"/>
          <p:cNvSpPr/>
          <p:nvPr/>
        </p:nvSpPr>
        <p:spPr>
          <a:xfrm>
            <a:off x="1381196" y="3800053"/>
            <a:ext cx="2387087" cy="431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n w="22225">
                  <a:solidFill>
                    <a:schemeClr val="accent2"/>
                  </a:solidFill>
                  <a:prstDash val="solid"/>
                </a:ln>
                <a:solidFill>
                  <a:schemeClr val="accent2">
                    <a:lumMod val="40000"/>
                    <a:lumOff val="60000"/>
                  </a:schemeClr>
                </a:solidFill>
              </a:rPr>
              <a:t>動</a:t>
            </a:r>
            <a:r>
              <a:rPr kumimoji="1" lang="ja-JP" altLang="en-US" sz="2000" b="1" dirty="0" smtClean="0">
                <a:ln w="22225">
                  <a:solidFill>
                    <a:schemeClr val="accent2"/>
                  </a:solidFill>
                  <a:prstDash val="solid"/>
                </a:ln>
                <a:solidFill>
                  <a:schemeClr val="accent2">
                    <a:lumMod val="40000"/>
                    <a:lumOff val="60000"/>
                  </a:schemeClr>
                </a:solidFill>
              </a:rPr>
              <a:t>きを加えて</a:t>
            </a:r>
            <a:endParaRPr kumimoji="1" lang="en-US" altLang="ja-JP" sz="1400" b="1" dirty="0" smtClean="0">
              <a:ln w="22225">
                <a:solidFill>
                  <a:schemeClr val="accent2"/>
                </a:solidFill>
                <a:prstDash val="solid"/>
              </a:ln>
              <a:solidFill>
                <a:schemeClr val="accent2">
                  <a:lumMod val="40000"/>
                  <a:lumOff val="60000"/>
                </a:schemeClr>
              </a:solidFill>
            </a:endParaRPr>
          </a:p>
          <a:p>
            <a:pPr algn="ctr"/>
            <a:endParaRPr kumimoji="1" lang="ja-JP" altLang="en-US" sz="1400" b="1" dirty="0">
              <a:ln w="22225">
                <a:solidFill>
                  <a:schemeClr val="accent2"/>
                </a:solidFill>
                <a:prstDash val="solid"/>
              </a:ln>
              <a:solidFill>
                <a:schemeClr val="accent2">
                  <a:lumMod val="40000"/>
                  <a:lumOff val="60000"/>
                </a:schemeClr>
              </a:solidFill>
            </a:endParaRPr>
          </a:p>
        </p:txBody>
      </p:sp>
      <p:sp>
        <p:nvSpPr>
          <p:cNvPr id="31" name="角丸四角形 30"/>
          <p:cNvSpPr/>
          <p:nvPr/>
        </p:nvSpPr>
        <p:spPr>
          <a:xfrm>
            <a:off x="814906" y="1975232"/>
            <a:ext cx="2387087" cy="431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n w="22225">
                  <a:solidFill>
                    <a:schemeClr val="accent2"/>
                  </a:solidFill>
                  <a:prstDash val="solid"/>
                </a:ln>
                <a:solidFill>
                  <a:schemeClr val="accent2">
                    <a:lumMod val="40000"/>
                    <a:lumOff val="60000"/>
                  </a:schemeClr>
                </a:solidFill>
              </a:rPr>
              <a:t>用具</a:t>
            </a:r>
            <a:r>
              <a:rPr kumimoji="1" lang="ja-JP" altLang="en-US" sz="2400" b="1" dirty="0" smtClean="0">
                <a:ln w="22225">
                  <a:solidFill>
                    <a:schemeClr val="accent2"/>
                  </a:solidFill>
                  <a:prstDash val="solid"/>
                </a:ln>
                <a:solidFill>
                  <a:schemeClr val="accent2">
                    <a:lumMod val="40000"/>
                    <a:lumOff val="60000"/>
                  </a:schemeClr>
                </a:solidFill>
              </a:rPr>
              <a:t>を変えて</a:t>
            </a:r>
            <a:endParaRPr kumimoji="1" lang="en-US" altLang="ja-JP" sz="2400" b="1" dirty="0" smtClean="0">
              <a:ln w="22225">
                <a:solidFill>
                  <a:schemeClr val="accent2"/>
                </a:solidFill>
                <a:prstDash val="solid"/>
              </a:ln>
              <a:solidFill>
                <a:schemeClr val="accent2">
                  <a:lumMod val="40000"/>
                  <a:lumOff val="60000"/>
                </a:schemeClr>
              </a:solidFill>
            </a:endParaRPr>
          </a:p>
          <a:p>
            <a:pPr algn="ctr"/>
            <a:endParaRPr kumimoji="1" lang="ja-JP" altLang="en-US" sz="2400" b="1" dirty="0">
              <a:ln w="22225">
                <a:solidFill>
                  <a:schemeClr val="accent2"/>
                </a:solidFill>
                <a:prstDash val="solid"/>
              </a:ln>
              <a:solidFill>
                <a:schemeClr val="accent2">
                  <a:lumMod val="40000"/>
                  <a:lumOff val="60000"/>
                </a:schemeClr>
              </a:solidFill>
            </a:endParaRPr>
          </a:p>
        </p:txBody>
      </p:sp>
      <p:sp>
        <p:nvSpPr>
          <p:cNvPr id="23" name="屈折矢印 22"/>
          <p:cNvSpPr/>
          <p:nvPr/>
        </p:nvSpPr>
        <p:spPr>
          <a:xfrm rot="16200000">
            <a:off x="3222984" y="2859957"/>
            <a:ext cx="778795"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26635" y="5882377"/>
            <a:ext cx="7473425" cy="861774"/>
          </a:xfrm>
          <a:prstGeom prst="rect">
            <a:avLst/>
          </a:prstGeom>
          <a:noFill/>
          <a:ln>
            <a:noFill/>
          </a:ln>
        </p:spPr>
        <p:txBody>
          <a:bodyPr wrap="square" rtlCol="0">
            <a:spAutoFit/>
          </a:bodyPr>
          <a:lstStyle/>
          <a:p>
            <a:r>
              <a:rPr kumimoji="1" lang="ja-JP" altLang="en-US" dirty="0" smtClean="0"/>
              <a:t>資料元　</a:t>
            </a:r>
            <a:r>
              <a:rPr kumimoji="1" lang="ja-JP" altLang="en-US" dirty="0"/>
              <a:t>文部科学省　多様な動きをつくる運動（遊び）パンフレット</a:t>
            </a:r>
            <a:endParaRPr kumimoji="1" lang="en-US" altLang="ja-JP" sz="1400" dirty="0"/>
          </a:p>
          <a:p>
            <a:r>
              <a:rPr lang="ja-JP" altLang="en-US" sz="1400" kern="0" dirty="0" smtClean="0">
                <a:solidFill>
                  <a:prstClr val="black"/>
                </a:solidFill>
                <a:latin typeface="游ゴシック" panose="020B0400000000000000" pitchFamily="50" charset="-128"/>
              </a:rPr>
              <a:t>　　　　　 兵庫県</a:t>
            </a:r>
            <a:r>
              <a:rPr lang="ja-JP" altLang="en-US" sz="1400" kern="0" dirty="0">
                <a:solidFill>
                  <a:prstClr val="black"/>
                </a:solidFill>
                <a:latin typeface="游ゴシック" panose="020B0400000000000000" pitchFamily="50" charset="-128"/>
              </a:rPr>
              <a:t>教育</a:t>
            </a:r>
            <a:r>
              <a:rPr lang="ja-JP" altLang="en-US" sz="1400" kern="0" dirty="0" smtClean="0">
                <a:solidFill>
                  <a:prstClr val="black"/>
                </a:solidFill>
                <a:latin typeface="游ゴシック" panose="020B0400000000000000" pitchFamily="50" charset="-128"/>
              </a:rPr>
              <a:t>委員会ホームページ内</a:t>
            </a:r>
            <a:endParaRPr lang="en-US" altLang="ja-JP" sz="1400" kern="0" dirty="0">
              <a:solidFill>
                <a:prstClr val="black"/>
              </a:solidFill>
              <a:latin typeface="游ゴシック" panose="020B0400000000000000" pitchFamily="50" charset="-128"/>
            </a:endParaRPr>
          </a:p>
          <a:p>
            <a:pPr defTabSz="652278" fontAlgn="base">
              <a:spcBef>
                <a:spcPct val="0"/>
              </a:spcBef>
              <a:spcAft>
                <a:spcPct val="0"/>
              </a:spcAft>
              <a:defRPr/>
            </a:pPr>
            <a:r>
              <a:rPr lang="ja-JP" altLang="en-US" kern="0" dirty="0" smtClean="0">
                <a:solidFill>
                  <a:prstClr val="black"/>
                </a:solidFill>
                <a:latin typeface="游ゴシック" panose="020B0400000000000000" pitchFamily="50" charset="-128"/>
              </a:rPr>
              <a:t>　　　　兵庫県</a:t>
            </a:r>
            <a:r>
              <a:rPr lang="ja-JP" altLang="en-US" kern="0" dirty="0">
                <a:solidFill>
                  <a:prstClr val="black"/>
                </a:solidFill>
                <a:latin typeface="游ゴシック" panose="020B0400000000000000" pitchFamily="50" charset="-128"/>
              </a:rPr>
              <a:t>教育委員会体育保健課学校体育班動画</a:t>
            </a:r>
            <a:r>
              <a:rPr lang="ja-JP" altLang="en-US" kern="0" dirty="0" smtClean="0">
                <a:solidFill>
                  <a:prstClr val="black"/>
                </a:solidFill>
                <a:latin typeface="游ゴシック" panose="020B0400000000000000" pitchFamily="50" charset="-128"/>
              </a:rPr>
              <a:t>サイト</a:t>
            </a:r>
            <a:endParaRPr lang="en-US" altLang="ja-JP" kern="0" dirty="0" smtClean="0">
              <a:solidFill>
                <a:prstClr val="black"/>
              </a:solidFill>
              <a:latin typeface="游ゴシック" panose="020B0400000000000000" pitchFamily="50" charset="-128"/>
            </a:endParaRPr>
          </a:p>
        </p:txBody>
      </p:sp>
      <p:sp>
        <p:nvSpPr>
          <p:cNvPr id="35" name="正方形/長方形 34"/>
          <p:cNvSpPr/>
          <p:nvPr/>
        </p:nvSpPr>
        <p:spPr>
          <a:xfrm>
            <a:off x="300569" y="585615"/>
            <a:ext cx="7186081" cy="6324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⑤体のバランスを保つ動き</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grpSp>
        <p:nvGrpSpPr>
          <p:cNvPr id="37" name="グループ化 36"/>
          <p:cNvGrpSpPr/>
          <p:nvPr/>
        </p:nvGrpSpPr>
        <p:grpSpPr>
          <a:xfrm>
            <a:off x="2618877" y="5453940"/>
            <a:ext cx="3888942" cy="354375"/>
            <a:chOff x="3446852" y="5001113"/>
            <a:chExt cx="3888942" cy="354375"/>
          </a:xfrm>
        </p:grpSpPr>
        <p:sp>
          <p:nvSpPr>
            <p:cNvPr id="38" name="角丸四角形 37"/>
            <p:cNvSpPr/>
            <p:nvPr/>
          </p:nvSpPr>
          <p:spPr>
            <a:xfrm>
              <a:off x="3446852" y="5001113"/>
              <a:ext cx="3888942" cy="3543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39" name="図 38"/>
            <p:cNvPicPr>
              <a:picLocks noChangeAspect="1"/>
            </p:cNvPicPr>
            <p:nvPr/>
          </p:nvPicPr>
          <p:blipFill rotWithShape="1">
            <a:blip r:embed="rId12" cstate="email">
              <a:extLst>
                <a:ext uri="{28A0092B-C50C-407E-A947-70E740481C1C}">
                  <a14:useLocalDpi xmlns:a14="http://schemas.microsoft.com/office/drawing/2010/main"/>
                </a:ext>
              </a:extLst>
            </a:blip>
            <a:srcRect t="9824" b="11259"/>
            <a:stretch/>
          </p:blipFill>
          <p:spPr>
            <a:xfrm>
              <a:off x="6818478" y="5013024"/>
              <a:ext cx="435622" cy="319054"/>
            </a:xfrm>
            <a:prstGeom prst="rect">
              <a:avLst/>
            </a:prstGeom>
            <a:ln>
              <a:noFill/>
            </a:ln>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0197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28</a:t>
            </a:fld>
            <a:endParaRPr kumimoji="1" lang="ja-JP" altLang="en-US" dirty="0"/>
          </a:p>
        </p:txBody>
      </p:sp>
      <p:sp>
        <p:nvSpPr>
          <p:cNvPr id="3"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6" name="正方形/長方形 5"/>
          <p:cNvSpPr/>
          <p:nvPr/>
        </p:nvSpPr>
        <p:spPr>
          <a:xfrm>
            <a:off x="390816" y="1045576"/>
            <a:ext cx="4441508" cy="531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63880" y="1429555"/>
            <a:ext cx="4909566" cy="49267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AR P丸ゴシック体E" panose="020F0900000000000000" pitchFamily="50" charset="-128"/>
                <a:ea typeface="AR P丸ゴシック体E" panose="020F0900000000000000" pitchFamily="50" charset="-128"/>
              </a:rPr>
              <a:t>紙</a:t>
            </a:r>
            <a:r>
              <a:rPr kumimoji="1" lang="ja-JP" altLang="en-US" sz="2000" dirty="0">
                <a:latin typeface="AR P丸ゴシック体E" panose="020F0900000000000000" pitchFamily="50" charset="-128"/>
                <a:ea typeface="AR P丸ゴシック体E" panose="020F0900000000000000" pitchFamily="50" charset="-128"/>
              </a:rPr>
              <a:t>コップ</a:t>
            </a:r>
            <a:r>
              <a:rPr kumimoji="1" lang="ja-JP" altLang="en-US" sz="2000" dirty="0" smtClean="0">
                <a:latin typeface="AR P丸ゴシック体E" panose="020F0900000000000000" pitchFamily="50" charset="-128"/>
                <a:ea typeface="AR P丸ゴシック体E" panose="020F0900000000000000" pitchFamily="50" charset="-128"/>
              </a:rPr>
              <a:t>をあたまの上にのせて落とさないように歩いてみましょう。</a:t>
            </a:r>
            <a:endParaRPr kumimoji="1" lang="en-US" altLang="ja-JP" sz="2000" dirty="0" smtClean="0">
              <a:latin typeface="AR P丸ゴシック体E" panose="020F0900000000000000" pitchFamily="50" charset="-128"/>
              <a:ea typeface="AR P丸ゴシック体E" panose="020F0900000000000000" pitchFamily="50" charset="-128"/>
            </a:endParaRPr>
          </a:p>
          <a:p>
            <a:endParaRPr kumimoji="1" lang="en-US" altLang="ja-JP" sz="2000" dirty="0">
              <a:latin typeface="AR P丸ゴシック体E" panose="020F0900000000000000" pitchFamily="50" charset="-128"/>
              <a:ea typeface="AR P丸ゴシック体E" panose="020F0900000000000000" pitchFamily="50" charset="-128"/>
            </a:endParaRPr>
          </a:p>
          <a:p>
            <a:r>
              <a:rPr kumimoji="1" lang="ja-JP" altLang="en-US" sz="2000" dirty="0" smtClean="0">
                <a:latin typeface="AR P丸ゴシック体E" panose="020F0900000000000000" pitchFamily="50" charset="-128"/>
                <a:ea typeface="AR P丸ゴシック体E" panose="020F0900000000000000" pitchFamily="50" charset="-128"/>
              </a:rPr>
              <a:t>歩く速さや回数、歩き方を変えてチャレンジしてみましょう。</a:t>
            </a:r>
            <a:endParaRPr kumimoji="1" lang="en-US" altLang="ja-JP" sz="2000" dirty="0" smtClean="0">
              <a:latin typeface="AR P丸ゴシック体E" panose="020F0900000000000000" pitchFamily="50" charset="-128"/>
              <a:ea typeface="AR P丸ゴシック体E" panose="020F0900000000000000" pitchFamily="50" charset="-128"/>
            </a:endParaRPr>
          </a:p>
          <a:p>
            <a:endParaRPr kumimoji="1" lang="en-US" altLang="ja-JP" sz="2000" dirty="0">
              <a:latin typeface="AR P丸ゴシック体E" panose="020F0900000000000000" pitchFamily="50" charset="-128"/>
              <a:ea typeface="AR P丸ゴシック体E" panose="020F0900000000000000" pitchFamily="50" charset="-128"/>
            </a:endParaRPr>
          </a:p>
          <a:p>
            <a:r>
              <a:rPr kumimoji="1" lang="ja-JP" altLang="en-US" sz="2000" dirty="0" smtClean="0">
                <a:latin typeface="AR P丸ゴシック体E" panose="020F0900000000000000" pitchFamily="50" charset="-128"/>
                <a:ea typeface="AR P丸ゴシック体E" panose="020F0900000000000000" pitchFamily="50" charset="-128"/>
              </a:rPr>
              <a:t>紙コップを体のいろいろな場所にのせてチャレンジしてみましょう。</a:t>
            </a:r>
            <a:endParaRPr kumimoji="1" lang="en-US" altLang="ja-JP" sz="2000" dirty="0" smtClean="0">
              <a:latin typeface="AR P丸ゴシック体E" panose="020F0900000000000000" pitchFamily="50" charset="-128"/>
              <a:ea typeface="AR P丸ゴシック体E" panose="020F0900000000000000" pitchFamily="50" charset="-128"/>
            </a:endParaRPr>
          </a:p>
          <a:p>
            <a:endParaRPr kumimoji="1" lang="en-US" altLang="ja-JP" dirty="0" smtClean="0">
              <a:latin typeface="AR P丸ゴシック体E" panose="020F0900000000000000" pitchFamily="50" charset="-128"/>
              <a:ea typeface="AR P丸ゴシック体E" panose="020F0900000000000000" pitchFamily="50" charset="-128"/>
            </a:endParaRPr>
          </a:p>
          <a:p>
            <a:endParaRPr kumimoji="1" lang="en-US" altLang="ja-JP" dirty="0" smtClean="0"/>
          </a:p>
          <a:p>
            <a:endParaRPr kumimoji="1" lang="en-US" altLang="ja-JP" dirty="0" smtClean="0"/>
          </a:p>
          <a:p>
            <a:endParaRPr kumimoji="1" lang="en-US" altLang="ja-JP" dirty="0"/>
          </a:p>
          <a:p>
            <a:r>
              <a:rPr kumimoji="1" lang="ja-JP" altLang="en-US" dirty="0" smtClean="0"/>
              <a:t>動画を</a:t>
            </a:r>
            <a:r>
              <a:rPr kumimoji="1" lang="ja-JP" altLang="en-US" dirty="0"/>
              <a:t>参考</a:t>
            </a:r>
            <a:r>
              <a:rPr kumimoji="1" lang="ja-JP" altLang="en-US" dirty="0" smtClean="0"/>
              <a:t>にしてください。</a:t>
            </a:r>
            <a:r>
              <a:rPr kumimoji="1" lang="en-US" altLang="ja-JP" dirty="0" smtClean="0">
                <a:hlinkClick r:id="rId2"/>
              </a:rPr>
              <a:t>https://www.city.sapporo.jp/kyoiku/shido/home_karada_.html</a:t>
            </a:r>
            <a:endParaRPr kumimoji="1" lang="en-US" altLang="ja-JP" dirty="0" smtClean="0"/>
          </a:p>
          <a:p>
            <a:r>
              <a:rPr kumimoji="1" lang="ja-JP" altLang="en-US" dirty="0" smtClean="0"/>
              <a:t>資料・動画元　</a:t>
            </a:r>
            <a:r>
              <a:rPr kumimoji="1" lang="ja-JP" altLang="en-US" sz="1400" dirty="0" smtClean="0"/>
              <a:t>札幌市教育委員会ホームページ内</a:t>
            </a:r>
            <a:endParaRPr kumimoji="1" lang="en-US" altLang="ja-JP" sz="1400" dirty="0" smtClean="0"/>
          </a:p>
          <a:p>
            <a:r>
              <a:rPr kumimoji="1" lang="ja-JP" altLang="en-US" kern="0" dirty="0">
                <a:solidFill>
                  <a:prstClr val="black"/>
                </a:solidFill>
                <a:latin typeface="游ゴシック" panose="020B0400000000000000" pitchFamily="50" charset="-128"/>
              </a:rPr>
              <a:t>　</a:t>
            </a:r>
            <a:r>
              <a:rPr kumimoji="1" lang="ja-JP" altLang="en-US" kern="0" dirty="0" smtClean="0">
                <a:solidFill>
                  <a:prstClr val="black"/>
                </a:solidFill>
                <a:latin typeface="游ゴシック" panose="020B0400000000000000" pitchFamily="50" charset="-128"/>
              </a:rPr>
              <a:t>　　　　　　</a:t>
            </a:r>
            <a:r>
              <a:rPr lang="ja-JP" altLang="en-US" kern="0" dirty="0" smtClean="0">
                <a:solidFill>
                  <a:prstClr val="black"/>
                </a:solidFill>
                <a:latin typeface="游ゴシック" panose="020B0400000000000000" pitchFamily="50" charset="-128"/>
              </a:rPr>
              <a:t>家</a:t>
            </a:r>
            <a:r>
              <a:rPr lang="ja-JP" altLang="en-US" kern="0" dirty="0">
                <a:solidFill>
                  <a:prstClr val="black"/>
                </a:solidFill>
                <a:latin typeface="游ゴシック" panose="020B0400000000000000" pitchFamily="50" charset="-128"/>
              </a:rPr>
              <a:t>でもできる体つくり運動</a:t>
            </a:r>
            <a:endParaRPr lang="en-US" altLang="ja-JP" kern="0" dirty="0">
              <a:solidFill>
                <a:prstClr val="black"/>
              </a:solidFill>
              <a:latin typeface="游ゴシック" panose="020B0400000000000000" pitchFamily="50" charset="-128"/>
            </a:endParaRPr>
          </a:p>
          <a:p>
            <a:endParaRPr kumimoji="1" lang="en-US" altLang="ja-JP" dirty="0"/>
          </a:p>
        </p:txBody>
      </p:sp>
      <p:pic>
        <p:nvPicPr>
          <p:cNvPr id="9" name="図 8" descr="C:\Users\sa73205\Desktop\11.gif"/>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5613" y="5425661"/>
            <a:ext cx="695325" cy="676275"/>
          </a:xfrm>
          <a:prstGeom prst="rect">
            <a:avLst/>
          </a:prstGeom>
          <a:noFill/>
          <a:ln>
            <a:noFill/>
          </a:ln>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3446" y="1115789"/>
            <a:ext cx="3041904" cy="4309872"/>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3535" y="5352909"/>
            <a:ext cx="1195057" cy="1186004"/>
          </a:xfrm>
          <a:prstGeom prst="rect">
            <a:avLst/>
          </a:prstGeom>
        </p:spPr>
      </p:pic>
      <p:sp>
        <p:nvSpPr>
          <p:cNvPr id="11" name="正方形/長方形 10"/>
          <p:cNvSpPr/>
          <p:nvPr/>
        </p:nvSpPr>
        <p:spPr>
          <a:xfrm>
            <a:off x="300569" y="585615"/>
            <a:ext cx="7186081" cy="6324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バランスをとる動きをやってみよう！</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42272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29</a:t>
            </a:fld>
            <a:endParaRPr kumimoji="1" lang="ja-JP" altLang="en-US" dirty="0"/>
          </a:p>
        </p:txBody>
      </p:sp>
      <p:sp>
        <p:nvSpPr>
          <p:cNvPr id="9" name="正方形/長方形 8"/>
          <p:cNvSpPr/>
          <p:nvPr/>
        </p:nvSpPr>
        <p:spPr>
          <a:xfrm>
            <a:off x="277208" y="1539153"/>
            <a:ext cx="8238142"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6000" dirty="0" smtClean="0">
              <a:latin typeface="AR P丸ゴシック体E" panose="020F0900000000000000" pitchFamily="50" charset="-128"/>
              <a:ea typeface="AR P丸ゴシック体E" panose="020F0900000000000000" pitchFamily="50" charset="-128"/>
            </a:endParaRPr>
          </a:p>
          <a:p>
            <a:pPr algn="ctr"/>
            <a:r>
              <a:rPr kumimoji="1" lang="ja-JP" altLang="en-US" sz="6000" dirty="0" smtClean="0">
                <a:latin typeface="AR P丸ゴシック体E" panose="020F0900000000000000" pitchFamily="50" charset="-128"/>
                <a:ea typeface="AR P丸ゴシック体E" panose="020F0900000000000000" pitchFamily="50" charset="-128"/>
              </a:rPr>
              <a:t>（２）</a:t>
            </a:r>
            <a:endParaRPr kumimoji="1" lang="en-US" altLang="ja-JP" sz="6000" dirty="0" smtClean="0">
              <a:latin typeface="AR P丸ゴシック体E" panose="020F0900000000000000" pitchFamily="50" charset="-128"/>
              <a:ea typeface="AR P丸ゴシック体E" panose="020F0900000000000000" pitchFamily="50" charset="-128"/>
            </a:endParaRPr>
          </a:p>
          <a:p>
            <a:pPr algn="ctr"/>
            <a:r>
              <a:rPr kumimoji="1" lang="ja-JP" altLang="en-US" sz="6000" dirty="0" smtClean="0">
                <a:latin typeface="AR P丸ゴシック体E" panose="020F0900000000000000" pitchFamily="50" charset="-128"/>
                <a:ea typeface="AR P丸ゴシック体E" panose="020F0900000000000000" pitchFamily="50" charset="-128"/>
              </a:rPr>
              <a:t>体を移動する運動</a:t>
            </a:r>
            <a:endParaRPr kumimoji="1" lang="en-US" altLang="ja-JP" sz="6000" dirty="0" smtClean="0">
              <a:latin typeface="AR P丸ゴシック体E" panose="020F0900000000000000" pitchFamily="50" charset="-128"/>
              <a:ea typeface="AR P丸ゴシック体E" panose="020F0900000000000000" pitchFamily="50" charset="-128"/>
            </a:endParaRPr>
          </a:p>
          <a:p>
            <a:pPr algn="ctr"/>
            <a:endParaRPr kumimoji="1" lang="en-US" altLang="ja-JP" sz="40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09728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1164472" y="3954400"/>
            <a:ext cx="7509265" cy="2080565"/>
          </a:xfrm>
        </p:spPr>
        <p:txBody>
          <a:bodyPr>
            <a:normAutofit/>
          </a:bodyPr>
          <a:lstStyle/>
          <a:p>
            <a:r>
              <a:rPr lang="ja-JP" altLang="en-US" dirty="0" smtClean="0">
                <a:latin typeface="AR P丸ゴシック体E" panose="020F0900000000000000" pitchFamily="50" charset="-128"/>
                <a:ea typeface="AR P丸ゴシック体E" panose="020F0900000000000000" pitchFamily="50" charset="-128"/>
              </a:rPr>
              <a:t>②</a:t>
            </a:r>
            <a:r>
              <a:rPr lang="ja-JP" altLang="en-US" dirty="0" smtClean="0">
                <a:solidFill>
                  <a:srgbClr val="FF0000"/>
                </a:solidFill>
                <a:latin typeface="AR P丸ゴシック体E" panose="020F0900000000000000" pitchFamily="50" charset="-128"/>
                <a:ea typeface="AR P丸ゴシック体E" panose="020F0900000000000000" pitchFamily="50" charset="-128"/>
              </a:rPr>
              <a:t>多様な動きをつくる</a:t>
            </a:r>
            <a:r>
              <a:rPr kumimoji="1" lang="ja-JP" altLang="en-US" dirty="0" smtClean="0">
                <a:latin typeface="AR P丸ゴシック体E" panose="020F0900000000000000" pitchFamily="50" charset="-128"/>
                <a:ea typeface="AR P丸ゴシック体E" panose="020F0900000000000000" pitchFamily="50" charset="-128"/>
              </a:rPr>
              <a:t>運動</a:t>
            </a:r>
            <a:r>
              <a:rPr kumimoji="1" lang="en-US" altLang="ja-JP" dirty="0" smtClean="0">
                <a:latin typeface="AR P丸ゴシック体E" panose="020F0900000000000000" pitchFamily="50" charset="-128"/>
                <a:ea typeface="AR P丸ゴシック体E" panose="020F0900000000000000" pitchFamily="50" charset="-128"/>
              </a:rPr>
              <a:t/>
            </a:r>
            <a:br>
              <a:rPr kumimoji="1" lang="en-US" altLang="ja-JP" dirty="0" smtClean="0">
                <a:latin typeface="AR P丸ゴシック体E" panose="020F0900000000000000" pitchFamily="50" charset="-128"/>
                <a:ea typeface="AR P丸ゴシック体E" panose="020F0900000000000000" pitchFamily="50" charset="-128"/>
              </a:rPr>
            </a:br>
            <a:r>
              <a:rPr kumimoji="1" lang="ja-JP" altLang="en-US" dirty="0" smtClean="0">
                <a:latin typeface="AR P丸ゴシック体E" panose="020F0900000000000000" pitchFamily="50" charset="-128"/>
                <a:ea typeface="AR P丸ゴシック体E" panose="020F0900000000000000" pitchFamily="50" charset="-128"/>
              </a:rPr>
              <a:t>　</a:t>
            </a:r>
            <a:r>
              <a:rPr kumimoji="1" lang="ja-JP" altLang="en-US" sz="2800" dirty="0" smtClean="0">
                <a:latin typeface="AR P丸ゴシック体E" panose="020F0900000000000000" pitchFamily="50" charset="-128"/>
                <a:ea typeface="AR P丸ゴシック体E" panose="020F0900000000000000" pitchFamily="50" charset="-128"/>
              </a:rPr>
              <a:t>→いろいろな運動を行って、</a:t>
            </a:r>
            <a:r>
              <a:rPr kumimoji="1" lang="en-US" altLang="ja-JP" sz="2800" dirty="0" smtClean="0">
                <a:latin typeface="AR P丸ゴシック体E" panose="020F0900000000000000" pitchFamily="50" charset="-128"/>
                <a:ea typeface="AR P丸ゴシック体E" panose="020F0900000000000000" pitchFamily="50" charset="-128"/>
              </a:rPr>
              <a:t/>
            </a:r>
            <a:br>
              <a:rPr kumimoji="1" lang="en-US" altLang="ja-JP" sz="2800" dirty="0" smtClean="0">
                <a:latin typeface="AR P丸ゴシック体E" panose="020F0900000000000000" pitchFamily="50" charset="-128"/>
                <a:ea typeface="AR P丸ゴシック体E" panose="020F0900000000000000" pitchFamily="50" charset="-128"/>
              </a:rPr>
            </a:br>
            <a:r>
              <a:rPr lang="ja-JP" altLang="en-US" sz="2800" dirty="0">
                <a:latin typeface="AR P丸ゴシック体E" panose="020F0900000000000000" pitchFamily="50" charset="-128"/>
                <a:ea typeface="AR P丸ゴシック体E" panose="020F0900000000000000" pitchFamily="50" charset="-128"/>
              </a:rPr>
              <a:t> </a:t>
            </a:r>
            <a:r>
              <a:rPr lang="ja-JP" altLang="en-US" sz="2800" dirty="0" smtClean="0">
                <a:latin typeface="AR P丸ゴシック体E" panose="020F0900000000000000" pitchFamily="50" charset="-128"/>
                <a:ea typeface="AR P丸ゴシック体E" panose="020F0900000000000000" pitchFamily="50" charset="-128"/>
              </a:rPr>
              <a:t>       </a:t>
            </a:r>
            <a:r>
              <a:rPr kumimoji="1" lang="ja-JP" altLang="en-US" sz="2800" u="sng" dirty="0" smtClean="0">
                <a:latin typeface="AR P丸ゴシック体E" panose="020F0900000000000000" pitchFamily="50" charset="-128"/>
                <a:ea typeface="AR P丸ゴシック体E" panose="020F0900000000000000" pitchFamily="50" charset="-128"/>
              </a:rPr>
              <a:t>基本的な動き</a:t>
            </a:r>
            <a:r>
              <a:rPr kumimoji="1" lang="ja-JP" altLang="en-US" sz="2800" dirty="0" smtClean="0">
                <a:latin typeface="AR P丸ゴシック体E" panose="020F0900000000000000" pitchFamily="50" charset="-128"/>
                <a:ea typeface="AR P丸ゴシック体E" panose="020F0900000000000000" pitchFamily="50" charset="-128"/>
              </a:rPr>
              <a:t>を身に付けていく運動</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dirty="0"/>
          </a:p>
        </p:txBody>
      </p:sp>
      <p:sp>
        <p:nvSpPr>
          <p:cNvPr id="8" name="タイトル 1"/>
          <p:cNvSpPr txBox="1">
            <a:spLocks/>
          </p:cNvSpPr>
          <p:nvPr/>
        </p:nvSpPr>
        <p:spPr>
          <a:xfrm>
            <a:off x="1164472" y="1633448"/>
            <a:ext cx="7509265" cy="239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AR P丸ゴシック体E" panose="020F0900000000000000" pitchFamily="50" charset="-128"/>
                <a:ea typeface="AR P丸ゴシック体E" panose="020F0900000000000000" pitchFamily="50" charset="-128"/>
              </a:rPr>
              <a:t>①</a:t>
            </a:r>
            <a:r>
              <a:rPr lang="ja-JP" altLang="en-US" dirty="0" smtClean="0">
                <a:solidFill>
                  <a:srgbClr val="FF0000"/>
                </a:solidFill>
                <a:latin typeface="AR P丸ゴシック体E" panose="020F0900000000000000" pitchFamily="50" charset="-128"/>
                <a:ea typeface="AR P丸ゴシック体E" panose="020F0900000000000000" pitchFamily="50" charset="-128"/>
              </a:rPr>
              <a:t>体ほぐし</a:t>
            </a:r>
            <a:r>
              <a:rPr lang="ja-JP" altLang="en-US" dirty="0" smtClean="0">
                <a:latin typeface="AR P丸ゴシック体E" panose="020F0900000000000000" pitchFamily="50" charset="-128"/>
                <a:ea typeface="AR P丸ゴシック体E" panose="020F0900000000000000" pitchFamily="50" charset="-128"/>
              </a:rPr>
              <a:t>の運動</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sz="2800" dirty="0" smtClean="0">
                <a:latin typeface="AR P丸ゴシック体E" panose="020F0900000000000000" pitchFamily="50" charset="-128"/>
                <a:ea typeface="AR P丸ゴシック体E" panose="020F0900000000000000" pitchFamily="50" charset="-128"/>
              </a:rPr>
              <a:t>　　→かんたんな運動をして</a:t>
            </a:r>
            <a:r>
              <a:rPr lang="ja-JP" altLang="en-US" sz="2800" u="sng" dirty="0" smtClean="0">
                <a:solidFill>
                  <a:srgbClr val="FF3399"/>
                </a:solidFill>
                <a:latin typeface="AR P丸ゴシック体E" panose="020F0900000000000000" pitchFamily="50" charset="-128"/>
                <a:ea typeface="AR P丸ゴシック体E" panose="020F0900000000000000" pitchFamily="50" charset="-128"/>
              </a:rPr>
              <a:t>心</a:t>
            </a:r>
            <a:r>
              <a:rPr lang="ja-JP" altLang="en-US" sz="2800" u="sng" dirty="0" smtClean="0">
                <a:latin typeface="AR P丸ゴシック体E" panose="020F0900000000000000" pitchFamily="50" charset="-128"/>
                <a:ea typeface="AR P丸ゴシック体E" panose="020F0900000000000000" pitchFamily="50" charset="-128"/>
              </a:rPr>
              <a:t>と</a:t>
            </a:r>
            <a:r>
              <a:rPr lang="ja-JP" altLang="en-US" sz="2800" u="sng" dirty="0" smtClean="0">
                <a:solidFill>
                  <a:srgbClr val="0070C0"/>
                </a:solidFill>
                <a:latin typeface="AR P丸ゴシック体E" panose="020F0900000000000000" pitchFamily="50" charset="-128"/>
                <a:ea typeface="AR P丸ゴシック体E" panose="020F0900000000000000" pitchFamily="50" charset="-128"/>
              </a:rPr>
              <a:t>体</a:t>
            </a:r>
            <a:r>
              <a:rPr lang="ja-JP" altLang="en-US" sz="2800" u="sng" dirty="0" smtClean="0">
                <a:latin typeface="AR P丸ゴシック体E" panose="020F0900000000000000" pitchFamily="50" charset="-128"/>
                <a:ea typeface="AR P丸ゴシック体E" panose="020F0900000000000000" pitchFamily="50" charset="-128"/>
              </a:rPr>
              <a:t>の変化</a:t>
            </a:r>
            <a:r>
              <a:rPr lang="ja-JP" altLang="en-US" sz="2800" dirty="0" smtClean="0">
                <a:latin typeface="AR P丸ゴシック体E" panose="020F0900000000000000" pitchFamily="50" charset="-128"/>
                <a:ea typeface="AR P丸ゴシック体E" panose="020F0900000000000000" pitchFamily="50" charset="-128"/>
              </a:rPr>
              <a:t>に</a:t>
            </a:r>
            <a:endParaRPr lang="en-US" altLang="ja-JP" sz="2800" dirty="0" smtClean="0">
              <a:latin typeface="AR P丸ゴシック体E" panose="020F0900000000000000" pitchFamily="50" charset="-128"/>
              <a:ea typeface="AR P丸ゴシック体E" panose="020F0900000000000000" pitchFamily="50" charset="-128"/>
            </a:endParaRPr>
          </a:p>
          <a:p>
            <a:r>
              <a:rPr lang="ja-JP" altLang="en-US" sz="2800" dirty="0" smtClean="0">
                <a:latin typeface="AR P丸ゴシック体E" panose="020F0900000000000000" pitchFamily="50" charset="-128"/>
                <a:ea typeface="AR P丸ゴシック体E" panose="020F0900000000000000" pitchFamily="50" charset="-128"/>
              </a:rPr>
              <a:t>　　　</a:t>
            </a:r>
            <a:r>
              <a:rPr lang="ja-JP" altLang="en-US" sz="2800" dirty="0">
                <a:latin typeface="AR P丸ゴシック体E" panose="020F0900000000000000" pitchFamily="50" charset="-128"/>
                <a:ea typeface="AR P丸ゴシック体E" panose="020F0900000000000000" pitchFamily="50" charset="-128"/>
              </a:rPr>
              <a:t>気付</a:t>
            </a:r>
            <a:r>
              <a:rPr lang="ja-JP" altLang="en-US" sz="2800" dirty="0" smtClean="0">
                <a:latin typeface="AR P丸ゴシック体E" panose="020F0900000000000000" pitchFamily="50" charset="-128"/>
                <a:ea typeface="AR P丸ゴシック体E" panose="020F0900000000000000" pitchFamily="50" charset="-128"/>
              </a:rPr>
              <a:t>いて</a:t>
            </a:r>
            <a:r>
              <a:rPr lang="ja-JP" altLang="en-US" sz="2800" dirty="0" smtClean="0">
                <a:latin typeface="AR P丸ゴシック体E" panose="020F0900000000000000" pitchFamily="50" charset="-128"/>
                <a:ea typeface="AR P丸ゴシック体E" panose="020F0900000000000000" pitchFamily="50" charset="-128"/>
              </a:rPr>
              <a:t>いく</a:t>
            </a:r>
            <a:r>
              <a:rPr lang="ja-JP" altLang="en-US" sz="2800" dirty="0" smtClean="0">
                <a:latin typeface="AR P丸ゴシック体E" panose="020F0900000000000000" pitchFamily="50" charset="-128"/>
                <a:ea typeface="AR P丸ゴシック体E" panose="020F0900000000000000" pitchFamily="50" charset="-128"/>
              </a:rPr>
              <a:t>運動</a:t>
            </a:r>
            <a:endParaRPr lang="en-US" altLang="ja-JP" sz="2800" dirty="0" smtClean="0">
              <a:latin typeface="AR P丸ゴシック体E" panose="020F0900000000000000" pitchFamily="50" charset="-128"/>
              <a:ea typeface="AR P丸ゴシック体E" panose="020F0900000000000000" pitchFamily="50" charset="-128"/>
            </a:endParaRPr>
          </a:p>
          <a:p>
            <a:r>
              <a:rPr lang="ja-JP" altLang="en-US" sz="2800" dirty="0">
                <a:latin typeface="AR P丸ゴシック体E" panose="020F0900000000000000" pitchFamily="50" charset="-128"/>
                <a:ea typeface="AR P丸ゴシック体E" panose="020F0900000000000000" pitchFamily="50" charset="-128"/>
              </a:rPr>
              <a:t>　</a:t>
            </a:r>
            <a:r>
              <a:rPr lang="ja-JP" altLang="en-US" sz="2800" dirty="0" smtClean="0">
                <a:latin typeface="AR P丸ゴシック体E" panose="020F0900000000000000" pitchFamily="50" charset="-128"/>
                <a:ea typeface="AR P丸ゴシック体E" panose="020F0900000000000000" pitchFamily="50" charset="-128"/>
              </a:rPr>
              <a:t>　→みんなで関わり合っていく運動</a:t>
            </a:r>
            <a:endParaRPr lang="en-US" altLang="ja-JP" sz="2800" dirty="0" smtClean="0">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933450" y="6699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AR P丸ゴシック体E" panose="020F0900000000000000" pitchFamily="50" charset="-128"/>
                <a:ea typeface="AR P丸ゴシック体E" panose="020F0900000000000000" pitchFamily="50" charset="-128"/>
              </a:rPr>
              <a:t>体つくり運動とは</a:t>
            </a:r>
            <a:r>
              <a:rPr lang="en-US" altLang="ja-JP" dirty="0" smtClean="0">
                <a:latin typeface="AR P丸ゴシック体E" panose="020F0900000000000000" pitchFamily="50" charset="-128"/>
                <a:ea typeface="AR P丸ゴシック体E" panose="020F0900000000000000" pitchFamily="50" charset="-128"/>
              </a:rPr>
              <a:t>…</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426658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30</a:t>
            </a:fld>
            <a:endParaRPr kumimoji="1" lang="ja-JP" altLang="en-US" dirty="0"/>
          </a:p>
        </p:txBody>
      </p:sp>
      <p:sp>
        <p:nvSpPr>
          <p:cNvPr id="9" name="正方形/長方形 8"/>
          <p:cNvSpPr/>
          <p:nvPr/>
        </p:nvSpPr>
        <p:spPr>
          <a:xfrm>
            <a:off x="277208" y="1227909"/>
            <a:ext cx="8409592" cy="457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smtClean="0">
                <a:latin typeface="AR P丸ゴシック体E" panose="020F0900000000000000" pitchFamily="50" charset="-128"/>
                <a:ea typeface="AR P丸ゴシック体E" panose="020F0900000000000000" pitchFamily="50" charset="-128"/>
              </a:rPr>
              <a:t>　</a:t>
            </a:r>
            <a:r>
              <a:rPr kumimoji="1" lang="ja-JP" altLang="en-US" sz="4400" dirty="0" smtClean="0">
                <a:latin typeface="AR P丸ゴシック体E" panose="020F0900000000000000" pitchFamily="50" charset="-128"/>
                <a:ea typeface="AR P丸ゴシック体E" panose="020F0900000000000000" pitchFamily="50" charset="-128"/>
              </a:rPr>
              <a:t>体を移動する運動の例</a:t>
            </a:r>
            <a:endParaRPr kumimoji="1" lang="en-US" altLang="ja-JP" sz="4400" dirty="0" smtClean="0">
              <a:latin typeface="AR P丸ゴシック体E" panose="020F0900000000000000" pitchFamily="50" charset="-128"/>
              <a:ea typeface="AR P丸ゴシック体E" panose="020F0900000000000000" pitchFamily="50" charset="-128"/>
            </a:endParaRPr>
          </a:p>
          <a:p>
            <a:r>
              <a:rPr kumimoji="1" lang="ja-JP" altLang="en-US" sz="3200" dirty="0" smtClean="0">
                <a:latin typeface="AR P丸ゴシック体E" panose="020F0900000000000000" pitchFamily="50" charset="-128"/>
                <a:ea typeface="AR P丸ゴシック体E" panose="020F0900000000000000" pitchFamily="50" charset="-128"/>
              </a:rPr>
              <a:t>　</a:t>
            </a:r>
            <a:endParaRPr kumimoji="1" lang="en-US" altLang="ja-JP" sz="3200" dirty="0" smtClean="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smtClean="0">
                <a:latin typeface="AR P丸ゴシック体E" panose="020F0900000000000000" pitchFamily="50" charset="-128"/>
                <a:ea typeface="AR P丸ゴシック体E" panose="020F0900000000000000" pitchFamily="50" charset="-128"/>
              </a:rPr>
              <a:t>①</a:t>
            </a:r>
            <a:r>
              <a:rPr kumimoji="1" lang="ja-JP" altLang="en-US" sz="3200" dirty="0">
                <a:solidFill>
                  <a:srgbClr val="FF0000"/>
                </a:solidFill>
                <a:latin typeface="AR P丸ゴシック体E" panose="020F0900000000000000" pitchFamily="50" charset="-128"/>
                <a:ea typeface="AR P丸ゴシック体E" panose="020F0900000000000000" pitchFamily="50" charset="-128"/>
              </a:rPr>
              <a:t>は</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う</a:t>
            </a:r>
            <a:r>
              <a:rPr kumimoji="1" lang="ja-JP" altLang="en-US" sz="3200" dirty="0" smtClean="0">
                <a:latin typeface="AR P丸ゴシック体E" panose="020F0900000000000000" pitchFamily="50" charset="-128"/>
                <a:ea typeface="AR P丸ゴシック体E" panose="020F0900000000000000" pitchFamily="50" charset="-128"/>
              </a:rPr>
              <a:t>、</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歩く</a:t>
            </a:r>
            <a:r>
              <a:rPr kumimoji="1" lang="ja-JP" altLang="en-US" sz="3200" dirty="0" smtClean="0">
                <a:latin typeface="AR P丸ゴシック体E" panose="020F0900000000000000" pitchFamily="50" charset="-128"/>
                <a:ea typeface="AR P丸ゴシック体E" panose="020F0900000000000000" pitchFamily="50" charset="-128"/>
              </a:rPr>
              <a:t>、</a:t>
            </a:r>
            <a:r>
              <a:rPr kumimoji="1" lang="ja-JP" altLang="en-US" sz="3200" dirty="0">
                <a:solidFill>
                  <a:srgbClr val="FF0000"/>
                </a:solidFill>
                <a:latin typeface="AR P丸ゴシック体E" panose="020F0900000000000000" pitchFamily="50" charset="-128"/>
                <a:ea typeface="AR P丸ゴシック体E" panose="020F0900000000000000" pitchFamily="50" charset="-128"/>
              </a:rPr>
              <a:t>走る</a:t>
            </a:r>
            <a:r>
              <a:rPr kumimoji="1" lang="ja-JP" altLang="en-US" sz="3200" dirty="0" smtClean="0">
                <a:latin typeface="AR P丸ゴシック体E" panose="020F0900000000000000" pitchFamily="50" charset="-128"/>
                <a:ea typeface="AR P丸ゴシック体E" panose="020F0900000000000000" pitchFamily="50" charset="-128"/>
              </a:rPr>
              <a:t>などの動きのある運動</a:t>
            </a:r>
            <a:endParaRPr kumimoji="1" lang="en-US" altLang="ja-JP" sz="3200" dirty="0" smtClean="0">
              <a:latin typeface="AR P丸ゴシック体E" panose="020F0900000000000000" pitchFamily="50" charset="-128"/>
              <a:ea typeface="AR P丸ゴシック体E" panose="020F0900000000000000" pitchFamily="50" charset="-128"/>
            </a:endParaRPr>
          </a:p>
          <a:p>
            <a:r>
              <a:rPr kumimoji="1" lang="ja-JP" altLang="en-US" sz="3200" dirty="0" smtClean="0">
                <a:latin typeface="AR P丸ゴシック体E" panose="020F0900000000000000" pitchFamily="50" charset="-128"/>
                <a:ea typeface="AR P丸ゴシック体E" panose="020F0900000000000000" pitchFamily="50" charset="-128"/>
              </a:rPr>
              <a:t>　②</a:t>
            </a:r>
            <a:r>
              <a:rPr kumimoji="1" lang="ja-JP" altLang="en-US" sz="3200" dirty="0">
                <a:solidFill>
                  <a:srgbClr val="FF0000"/>
                </a:solidFill>
                <a:latin typeface="AR P丸ゴシック体E" panose="020F0900000000000000" pitchFamily="50" charset="-128"/>
                <a:ea typeface="AR P丸ゴシック体E" panose="020F0900000000000000" pitchFamily="50" charset="-128"/>
              </a:rPr>
              <a:t>と</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んだり</a:t>
            </a:r>
            <a:r>
              <a:rPr kumimoji="1" lang="ja-JP" altLang="en-US" sz="3200" dirty="0" smtClean="0">
                <a:latin typeface="AR P丸ゴシック体E" panose="020F0900000000000000" pitchFamily="50" charset="-128"/>
                <a:ea typeface="AR P丸ゴシック体E" panose="020F0900000000000000" pitchFamily="50" charset="-128"/>
              </a:rPr>
              <a:t>、</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はねたり</a:t>
            </a:r>
            <a:r>
              <a:rPr kumimoji="1" lang="ja-JP" altLang="en-US" sz="3200" dirty="0" smtClean="0">
                <a:latin typeface="AR P丸ゴシック体E" panose="020F0900000000000000" pitchFamily="50" charset="-128"/>
                <a:ea typeface="AR P丸ゴシック体E" panose="020F0900000000000000" pitchFamily="50" charset="-128"/>
              </a:rPr>
              <a:t>する動きのある運動</a:t>
            </a:r>
            <a:endParaRPr kumimoji="1" lang="en-US" altLang="ja-JP" sz="3200" dirty="0" smtClean="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smtClean="0">
                <a:latin typeface="AR P丸ゴシック体E" panose="020F0900000000000000" pitchFamily="50" charset="-128"/>
                <a:ea typeface="AR P丸ゴシック体E" panose="020F0900000000000000" pitchFamily="50" charset="-128"/>
              </a:rPr>
              <a:t>③</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登ったり</a:t>
            </a:r>
            <a:r>
              <a:rPr kumimoji="1" lang="ja-JP" altLang="en-US" sz="3200" dirty="0" smtClean="0">
                <a:latin typeface="AR P丸ゴシック体E" panose="020F0900000000000000" pitchFamily="50" charset="-128"/>
                <a:ea typeface="AR P丸ゴシック体E" panose="020F0900000000000000" pitchFamily="50" charset="-128"/>
              </a:rPr>
              <a:t>、</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下りたり</a:t>
            </a:r>
            <a:r>
              <a:rPr kumimoji="1" lang="ja-JP" altLang="en-US" sz="3200" dirty="0" smtClean="0">
                <a:latin typeface="AR P丸ゴシック体E" panose="020F0900000000000000" pitchFamily="50" charset="-128"/>
                <a:ea typeface="AR P丸ゴシック体E" panose="020F0900000000000000" pitchFamily="50" charset="-128"/>
              </a:rPr>
              <a:t>する動きのある運動</a:t>
            </a:r>
            <a:endParaRPr kumimoji="1" lang="en-US" altLang="ja-JP" sz="3200" dirty="0" smtClean="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smtClean="0">
                <a:latin typeface="AR P丸ゴシック体E" panose="020F0900000000000000" pitchFamily="50" charset="-128"/>
                <a:ea typeface="AR P丸ゴシック体E" panose="020F0900000000000000" pitchFamily="50" charset="-128"/>
              </a:rPr>
              <a:t>④</a:t>
            </a:r>
            <a:r>
              <a:rPr kumimoji="1" lang="ja-JP" altLang="en-US" sz="3200" dirty="0">
                <a:latin typeface="AR P丸ゴシック体E" panose="020F0900000000000000" pitchFamily="50" charset="-128"/>
                <a:ea typeface="AR P丸ゴシック体E" panose="020F0900000000000000" pitchFamily="50" charset="-128"/>
              </a:rPr>
              <a:t>一定</a:t>
            </a:r>
            <a:r>
              <a:rPr kumimoji="1" lang="ja-JP" altLang="en-US" sz="3200" dirty="0" smtClean="0">
                <a:latin typeface="AR P丸ゴシック体E" panose="020F0900000000000000" pitchFamily="50" charset="-128"/>
                <a:ea typeface="AR P丸ゴシック体E" panose="020F0900000000000000" pitchFamily="50" charset="-128"/>
              </a:rPr>
              <a:t>の速さでの</a:t>
            </a:r>
            <a:r>
              <a:rPr kumimoji="1" lang="ja-JP" altLang="en-US" sz="3200" dirty="0" smtClean="0">
                <a:solidFill>
                  <a:srgbClr val="FF0000"/>
                </a:solidFill>
                <a:latin typeface="AR P丸ゴシック体E" panose="020F0900000000000000" pitchFamily="50" charset="-128"/>
                <a:ea typeface="AR P丸ゴシック体E" panose="020F0900000000000000" pitchFamily="50" charset="-128"/>
              </a:rPr>
              <a:t>かけ足</a:t>
            </a:r>
            <a:endParaRPr kumimoji="1" lang="en-US" altLang="ja-JP" sz="3200" dirty="0" smtClean="0">
              <a:solidFill>
                <a:srgbClr val="FF0000"/>
              </a:solidFill>
              <a:latin typeface="AR P丸ゴシック体E" panose="020F0900000000000000" pitchFamily="50" charset="-128"/>
              <a:ea typeface="AR P丸ゴシック体E" panose="020F0900000000000000" pitchFamily="50" charset="-128"/>
            </a:endParaRPr>
          </a:p>
          <a:p>
            <a:endParaRPr kumimoji="1" lang="en-US" altLang="ja-JP" sz="28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87490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86727"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31</a:t>
            </a:fld>
            <a:endParaRPr kumimoji="1" lang="ja-JP" altLang="en-US" dirty="0"/>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22514" y="1245746"/>
            <a:ext cx="7997371" cy="5013282"/>
          </a:xfrm>
          <a:prstGeom prst="rect">
            <a:avLst/>
          </a:prstGeom>
        </p:spPr>
      </p:pic>
      <p:sp>
        <p:nvSpPr>
          <p:cNvPr id="10" name="正方形/長方形 9"/>
          <p:cNvSpPr/>
          <p:nvPr/>
        </p:nvSpPr>
        <p:spPr>
          <a:xfrm>
            <a:off x="300569" y="585615"/>
            <a:ext cx="7186081" cy="6324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①はう、歩く、走る動きのある運動</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sp>
        <p:nvSpPr>
          <p:cNvPr id="11" name="テキスト ボックス 10"/>
          <p:cNvSpPr txBox="1"/>
          <p:nvPr/>
        </p:nvSpPr>
        <p:spPr>
          <a:xfrm>
            <a:off x="779951" y="6219550"/>
            <a:ext cx="7473425" cy="369332"/>
          </a:xfrm>
          <a:prstGeom prst="rect">
            <a:avLst/>
          </a:prstGeom>
          <a:noFill/>
          <a:ln>
            <a:noFill/>
          </a:ln>
        </p:spPr>
        <p:txBody>
          <a:bodyPr wrap="square" rtlCol="0">
            <a:spAutoFit/>
          </a:bodyPr>
          <a:lstStyle/>
          <a:p>
            <a:r>
              <a:rPr kumimoji="1" lang="ja-JP" altLang="en-US" dirty="0" smtClean="0"/>
              <a:t>資料元　文部科学省　多様</a:t>
            </a:r>
            <a:r>
              <a:rPr kumimoji="1" lang="ja-JP" altLang="en-US" dirty="0"/>
              <a:t>な動きをつくる運動（遊び）</a:t>
            </a:r>
            <a:r>
              <a:rPr kumimoji="1" lang="ja-JP" altLang="en-US" dirty="0" smtClean="0"/>
              <a:t>パンフレット</a:t>
            </a:r>
            <a:endParaRPr kumimoji="1" lang="ja-JP" altLang="en-US" dirty="0"/>
          </a:p>
        </p:txBody>
      </p:sp>
    </p:spTree>
    <p:extLst>
      <p:ext uri="{BB962C8B-B14F-4D97-AF65-F5344CB8AC3E}">
        <p14:creationId xmlns:p14="http://schemas.microsoft.com/office/powerpoint/2010/main" val="3072462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340384" y="1218026"/>
            <a:ext cx="8532683" cy="4659454"/>
          </a:xfrm>
          <a:prstGeom prst="roundRect">
            <a:avLst>
              <a:gd name="adj" fmla="val 9333"/>
            </a:avLst>
          </a:prstGeom>
          <a:solidFill>
            <a:schemeClr val="lt1">
              <a:alpha val="0"/>
            </a:schemeClr>
          </a:solidFill>
          <a:ln w="38100">
            <a:solidFill>
              <a:srgbClr val="35CCF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noFill/>
            </a:endParaRPr>
          </a:p>
        </p:txBody>
      </p:sp>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32</a:t>
            </a:fld>
            <a:endParaRPr kumimoji="1" lang="ja-JP" altLang="en-US" dirty="0"/>
          </a:p>
        </p:txBody>
      </p:sp>
      <p:grpSp>
        <p:nvGrpSpPr>
          <p:cNvPr id="3" name="グループ化 2"/>
          <p:cNvGrpSpPr/>
          <p:nvPr/>
        </p:nvGrpSpPr>
        <p:grpSpPr>
          <a:xfrm>
            <a:off x="720222" y="1318239"/>
            <a:ext cx="7559686" cy="4180774"/>
            <a:chOff x="720222" y="1807122"/>
            <a:chExt cx="7559686" cy="4180774"/>
          </a:xfrm>
        </p:grpSpPr>
        <p:pic>
          <p:nvPicPr>
            <p:cNvPr id="39" name="図 38">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0222" y="3832914"/>
              <a:ext cx="2715113" cy="1790700"/>
            </a:xfrm>
            <a:prstGeom prst="rect">
              <a:avLst/>
            </a:prstGeom>
          </p:spPr>
        </p:pic>
        <p:pic>
          <p:nvPicPr>
            <p:cNvPr id="12" name="図 1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755128" y="3553669"/>
              <a:ext cx="2491409" cy="2239617"/>
            </a:xfrm>
            <a:prstGeom prst="rect">
              <a:avLst/>
            </a:prstGeom>
          </p:spPr>
        </p:pic>
        <p:pic>
          <p:nvPicPr>
            <p:cNvPr id="10" name="図 9"/>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3297678" y="2264551"/>
              <a:ext cx="2457450" cy="3495675"/>
            </a:xfrm>
            <a:prstGeom prst="rect">
              <a:avLst/>
            </a:prstGeom>
          </p:spPr>
        </p:pic>
        <p:pic>
          <p:nvPicPr>
            <p:cNvPr id="8" name="図 7">
              <a:hlinkClick r:id="rId9"/>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601703" y="1809127"/>
              <a:ext cx="2562583" cy="1648055"/>
            </a:xfrm>
            <a:prstGeom prst="rect">
              <a:avLst/>
            </a:prstGeom>
          </p:spPr>
        </p:pic>
        <p:pic>
          <p:nvPicPr>
            <p:cNvPr id="4" name="図 3">
              <a:hlinkClick r:id="rId11"/>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48856" y="1828448"/>
              <a:ext cx="2657846" cy="1714739"/>
            </a:xfrm>
            <a:prstGeom prst="rect">
              <a:avLst/>
            </a:prstGeom>
          </p:spPr>
        </p:pic>
        <p:sp>
          <p:nvSpPr>
            <p:cNvPr id="22" name="角丸四角形 21"/>
            <p:cNvSpPr/>
            <p:nvPr/>
          </p:nvSpPr>
          <p:spPr>
            <a:xfrm>
              <a:off x="5802562" y="1807122"/>
              <a:ext cx="2387087" cy="4574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22225">
                    <a:solidFill>
                      <a:schemeClr val="accent2"/>
                    </a:solidFill>
                    <a:prstDash val="solid"/>
                  </a:ln>
                  <a:solidFill>
                    <a:schemeClr val="accent2">
                      <a:lumMod val="40000"/>
                      <a:lumOff val="60000"/>
                    </a:schemeClr>
                  </a:solidFill>
                </a:rPr>
                <a:t>人数を増やして</a:t>
              </a:r>
              <a:endParaRPr kumimoji="1" lang="en-US" altLang="ja-JP" sz="2000" b="1" dirty="0" smtClean="0">
                <a:ln w="22225">
                  <a:solidFill>
                    <a:schemeClr val="accent2"/>
                  </a:solidFill>
                  <a:prstDash val="solid"/>
                </a:ln>
                <a:solidFill>
                  <a:schemeClr val="accent2">
                    <a:lumMod val="40000"/>
                    <a:lumOff val="60000"/>
                  </a:schemeClr>
                </a:solidFill>
              </a:endParaRPr>
            </a:p>
          </p:txBody>
        </p:sp>
        <p:sp>
          <p:nvSpPr>
            <p:cNvPr id="23" name="角丸四角形 22"/>
            <p:cNvSpPr/>
            <p:nvPr/>
          </p:nvSpPr>
          <p:spPr>
            <a:xfrm>
              <a:off x="5577527" y="5701797"/>
              <a:ext cx="2583873" cy="2860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n w="22225">
                    <a:solidFill>
                      <a:schemeClr val="accent2"/>
                    </a:solidFill>
                    <a:prstDash val="solid"/>
                  </a:ln>
                  <a:solidFill>
                    <a:schemeClr val="accent2">
                      <a:lumMod val="40000"/>
                      <a:lumOff val="60000"/>
                    </a:schemeClr>
                  </a:solidFill>
                </a:rPr>
                <a:t>足</a:t>
              </a:r>
              <a:r>
                <a:rPr kumimoji="1" lang="ja-JP" altLang="en-US" sz="1600" b="1" dirty="0" smtClean="0">
                  <a:ln w="22225">
                    <a:solidFill>
                      <a:schemeClr val="accent2"/>
                    </a:solidFill>
                    <a:prstDash val="solid"/>
                  </a:ln>
                  <a:solidFill>
                    <a:schemeClr val="accent2">
                      <a:lumMod val="40000"/>
                      <a:lumOff val="60000"/>
                    </a:schemeClr>
                  </a:solidFill>
                </a:rPr>
                <a:t>の動かし方を変えて</a:t>
              </a:r>
              <a:endParaRPr kumimoji="1" lang="en-US" altLang="ja-JP" sz="1100" b="1" dirty="0" smtClean="0">
                <a:ln w="22225">
                  <a:solidFill>
                    <a:schemeClr val="accent2"/>
                  </a:solidFill>
                  <a:prstDash val="solid"/>
                </a:ln>
                <a:solidFill>
                  <a:schemeClr val="accent2">
                    <a:lumMod val="40000"/>
                    <a:lumOff val="60000"/>
                  </a:schemeClr>
                </a:solidFill>
              </a:endParaRPr>
            </a:p>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24" name="角丸四角形 23"/>
            <p:cNvSpPr/>
            <p:nvPr/>
          </p:nvSpPr>
          <p:spPr>
            <a:xfrm>
              <a:off x="875410" y="4070721"/>
              <a:ext cx="2387087" cy="431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22225">
                    <a:solidFill>
                      <a:schemeClr val="accent2"/>
                    </a:solidFill>
                    <a:prstDash val="solid"/>
                  </a:ln>
                  <a:solidFill>
                    <a:schemeClr val="accent2">
                      <a:lumMod val="40000"/>
                      <a:lumOff val="60000"/>
                    </a:schemeClr>
                  </a:solidFill>
                </a:rPr>
                <a:t>ゲーム</a:t>
              </a:r>
              <a:r>
                <a:rPr kumimoji="1" lang="ja-JP" altLang="en-US" b="1" dirty="0" smtClean="0">
                  <a:ln w="22225">
                    <a:solidFill>
                      <a:schemeClr val="accent2"/>
                    </a:solidFill>
                    <a:prstDash val="solid"/>
                  </a:ln>
                  <a:solidFill>
                    <a:schemeClr val="accent2">
                      <a:lumMod val="40000"/>
                      <a:lumOff val="60000"/>
                    </a:schemeClr>
                  </a:solidFill>
                </a:rPr>
                <a:t>をしてみよう</a:t>
              </a:r>
              <a:endParaRPr kumimoji="1" lang="en-US" altLang="ja-JP" sz="1200" b="1" dirty="0" smtClean="0">
                <a:ln w="22225">
                  <a:solidFill>
                    <a:schemeClr val="accent2"/>
                  </a:solidFill>
                  <a:prstDash val="solid"/>
                </a:ln>
                <a:solidFill>
                  <a:schemeClr val="accent2">
                    <a:lumMod val="40000"/>
                    <a:lumOff val="60000"/>
                  </a:schemeClr>
                </a:solidFill>
              </a:endParaRPr>
            </a:p>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25" name="角丸四角形 24"/>
            <p:cNvSpPr/>
            <p:nvPr/>
          </p:nvSpPr>
          <p:spPr>
            <a:xfrm>
              <a:off x="820939" y="1941007"/>
              <a:ext cx="2387087" cy="431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22225">
                    <a:solidFill>
                      <a:schemeClr val="accent2"/>
                    </a:solidFill>
                    <a:prstDash val="solid"/>
                  </a:ln>
                  <a:solidFill>
                    <a:schemeClr val="accent2">
                      <a:lumMod val="40000"/>
                      <a:lumOff val="60000"/>
                    </a:schemeClr>
                  </a:solidFill>
                </a:rPr>
                <a:t>全身じゃんけん</a:t>
              </a:r>
              <a:endParaRPr kumimoji="1" lang="en-US" altLang="ja-JP" sz="1400" b="1" dirty="0" smtClean="0">
                <a:ln w="22225">
                  <a:solidFill>
                    <a:schemeClr val="accent2"/>
                  </a:solidFill>
                  <a:prstDash val="solid"/>
                </a:ln>
                <a:solidFill>
                  <a:schemeClr val="accent2">
                    <a:lumMod val="40000"/>
                    <a:lumOff val="60000"/>
                  </a:schemeClr>
                </a:solidFill>
              </a:endParaRPr>
            </a:p>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26" name="屈折矢印 25"/>
            <p:cNvSpPr/>
            <p:nvPr/>
          </p:nvSpPr>
          <p:spPr>
            <a:xfrm rot="16200000">
              <a:off x="3070170" y="2515369"/>
              <a:ext cx="778795"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屈折矢印 26"/>
            <p:cNvSpPr/>
            <p:nvPr/>
          </p:nvSpPr>
          <p:spPr>
            <a:xfrm rot="16200000" flipH="1" flipV="1">
              <a:off x="5212653" y="4767789"/>
              <a:ext cx="778795"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屈折矢印 28"/>
            <p:cNvSpPr/>
            <p:nvPr/>
          </p:nvSpPr>
          <p:spPr>
            <a:xfrm rot="5400000" flipV="1">
              <a:off x="2947560" y="4827142"/>
              <a:ext cx="778795"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480299" y="2413212"/>
              <a:ext cx="162232" cy="147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983799" y="3696445"/>
              <a:ext cx="296109" cy="4244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069379" y="3545058"/>
              <a:ext cx="431062" cy="302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3408719" y="3202576"/>
              <a:ext cx="160988" cy="3109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5373477" y="2639094"/>
              <a:ext cx="239265" cy="7783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4102769" y="2095787"/>
              <a:ext cx="763161" cy="4244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屈折矢印 27"/>
            <p:cNvSpPr/>
            <p:nvPr/>
          </p:nvSpPr>
          <p:spPr>
            <a:xfrm rot="5400000" flipH="1">
              <a:off x="5103091" y="2515369"/>
              <a:ext cx="778795" cy="4610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4353351" y="2560595"/>
              <a:ext cx="289180" cy="283113"/>
            </a:xfrm>
            <a:prstGeom prst="roundRect">
              <a:avLst/>
            </a:prstGeom>
            <a:solidFill>
              <a:srgbClr val="FFCC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5514109" y="3831100"/>
              <a:ext cx="326614" cy="1167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37"/>
          <p:cNvSpPr txBox="1"/>
          <p:nvPr/>
        </p:nvSpPr>
        <p:spPr>
          <a:xfrm>
            <a:off x="826635" y="5882377"/>
            <a:ext cx="7473425" cy="1138773"/>
          </a:xfrm>
          <a:prstGeom prst="rect">
            <a:avLst/>
          </a:prstGeom>
          <a:noFill/>
          <a:ln>
            <a:noFill/>
          </a:ln>
        </p:spPr>
        <p:txBody>
          <a:bodyPr wrap="square" rtlCol="0">
            <a:spAutoFit/>
          </a:bodyPr>
          <a:lstStyle/>
          <a:p>
            <a:r>
              <a:rPr kumimoji="1" lang="ja-JP" altLang="en-US" dirty="0" smtClean="0"/>
              <a:t>資料元　</a:t>
            </a:r>
            <a:r>
              <a:rPr kumimoji="1" lang="ja-JP" altLang="en-US" dirty="0"/>
              <a:t>文部科学省　多様な動きをつくる運動（遊び）パンフレット</a:t>
            </a:r>
            <a:endParaRPr kumimoji="1" lang="en-US" altLang="ja-JP" sz="1400" dirty="0"/>
          </a:p>
          <a:p>
            <a:r>
              <a:rPr lang="ja-JP" altLang="en-US" sz="1400" kern="0" dirty="0" smtClean="0">
                <a:solidFill>
                  <a:prstClr val="black"/>
                </a:solidFill>
                <a:latin typeface="游ゴシック" panose="020B0400000000000000" pitchFamily="50" charset="-128"/>
              </a:rPr>
              <a:t>　　　　　 兵庫県</a:t>
            </a:r>
            <a:r>
              <a:rPr lang="ja-JP" altLang="en-US" sz="1400" kern="0" dirty="0">
                <a:solidFill>
                  <a:prstClr val="black"/>
                </a:solidFill>
                <a:latin typeface="游ゴシック" panose="020B0400000000000000" pitchFamily="50" charset="-128"/>
              </a:rPr>
              <a:t>教育</a:t>
            </a:r>
            <a:r>
              <a:rPr lang="ja-JP" altLang="en-US" sz="1400" kern="0" dirty="0" smtClean="0">
                <a:solidFill>
                  <a:prstClr val="black"/>
                </a:solidFill>
                <a:latin typeface="游ゴシック" panose="020B0400000000000000" pitchFamily="50" charset="-128"/>
              </a:rPr>
              <a:t>委員会ホームページ内</a:t>
            </a:r>
            <a:endParaRPr lang="en-US" altLang="ja-JP" sz="1400" kern="0" dirty="0">
              <a:solidFill>
                <a:prstClr val="black"/>
              </a:solidFill>
              <a:latin typeface="游ゴシック" panose="020B0400000000000000" pitchFamily="50" charset="-128"/>
            </a:endParaRPr>
          </a:p>
          <a:p>
            <a:pPr defTabSz="652278" fontAlgn="base">
              <a:spcBef>
                <a:spcPct val="0"/>
              </a:spcBef>
              <a:spcAft>
                <a:spcPct val="0"/>
              </a:spcAft>
              <a:defRPr/>
            </a:pPr>
            <a:r>
              <a:rPr lang="ja-JP" altLang="en-US" kern="0" dirty="0" smtClean="0">
                <a:solidFill>
                  <a:prstClr val="black"/>
                </a:solidFill>
                <a:latin typeface="游ゴシック" panose="020B0400000000000000" pitchFamily="50" charset="-128"/>
              </a:rPr>
              <a:t>　　　　兵庫県</a:t>
            </a:r>
            <a:r>
              <a:rPr lang="ja-JP" altLang="en-US" kern="0" dirty="0">
                <a:solidFill>
                  <a:prstClr val="black"/>
                </a:solidFill>
                <a:latin typeface="游ゴシック" panose="020B0400000000000000" pitchFamily="50" charset="-128"/>
              </a:rPr>
              <a:t>教育委員会体育保健課学校体育班動画</a:t>
            </a:r>
            <a:r>
              <a:rPr lang="ja-JP" altLang="en-US" kern="0" dirty="0" smtClean="0">
                <a:solidFill>
                  <a:prstClr val="black"/>
                </a:solidFill>
                <a:latin typeface="游ゴシック" panose="020B0400000000000000" pitchFamily="50" charset="-128"/>
              </a:rPr>
              <a:t>サイト</a:t>
            </a:r>
            <a:endParaRPr lang="en-US" altLang="ja-JP" kern="0" dirty="0" smtClean="0">
              <a:solidFill>
                <a:prstClr val="black"/>
              </a:solidFill>
              <a:latin typeface="游ゴシック" panose="020B0400000000000000" pitchFamily="50" charset="-128"/>
            </a:endParaRPr>
          </a:p>
          <a:p>
            <a:pPr defTabSz="652278" fontAlgn="base">
              <a:spcBef>
                <a:spcPct val="0"/>
              </a:spcBef>
              <a:spcAft>
                <a:spcPct val="0"/>
              </a:spcAft>
              <a:defRPr/>
            </a:pPr>
            <a:r>
              <a:rPr kumimoji="1" lang="ja-JP" altLang="en-US" kern="0" dirty="0">
                <a:solidFill>
                  <a:prstClr val="black"/>
                </a:solidFill>
                <a:latin typeface="游ゴシック" panose="020B0400000000000000" pitchFamily="50" charset="-128"/>
              </a:rPr>
              <a:t>　</a:t>
            </a:r>
            <a:r>
              <a:rPr kumimoji="1" lang="ja-JP" altLang="en-US" kern="0" dirty="0" smtClean="0">
                <a:solidFill>
                  <a:prstClr val="black"/>
                </a:solidFill>
                <a:latin typeface="游ゴシック" panose="020B0400000000000000" pitchFamily="50" charset="-128"/>
              </a:rPr>
              <a:t>　　　</a:t>
            </a:r>
            <a:endParaRPr kumimoji="1" lang="en-US" altLang="ja-JP" dirty="0"/>
          </a:p>
        </p:txBody>
      </p:sp>
      <p:sp>
        <p:nvSpPr>
          <p:cNvPr id="40" name="正方形/長方形 39"/>
          <p:cNvSpPr/>
          <p:nvPr/>
        </p:nvSpPr>
        <p:spPr>
          <a:xfrm>
            <a:off x="300569" y="585615"/>
            <a:ext cx="8338606" cy="6324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②とんだり、はねたりする動きのある運動</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grpSp>
        <p:nvGrpSpPr>
          <p:cNvPr id="45" name="グループ化 44"/>
          <p:cNvGrpSpPr/>
          <p:nvPr/>
        </p:nvGrpSpPr>
        <p:grpSpPr>
          <a:xfrm>
            <a:off x="2618877" y="5453940"/>
            <a:ext cx="3888942" cy="354375"/>
            <a:chOff x="3446852" y="5001113"/>
            <a:chExt cx="3888942" cy="354375"/>
          </a:xfrm>
        </p:grpSpPr>
        <p:sp>
          <p:nvSpPr>
            <p:cNvPr id="46" name="角丸四角形 45"/>
            <p:cNvSpPr/>
            <p:nvPr/>
          </p:nvSpPr>
          <p:spPr>
            <a:xfrm>
              <a:off x="3446852" y="5001113"/>
              <a:ext cx="3888942" cy="3543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47" name="図 46"/>
            <p:cNvPicPr>
              <a:picLocks noChangeAspect="1"/>
            </p:cNvPicPr>
            <p:nvPr/>
          </p:nvPicPr>
          <p:blipFill rotWithShape="1">
            <a:blip r:embed="rId13" cstate="email">
              <a:extLst>
                <a:ext uri="{28A0092B-C50C-407E-A947-70E740481C1C}">
                  <a14:useLocalDpi xmlns:a14="http://schemas.microsoft.com/office/drawing/2010/main"/>
                </a:ext>
              </a:extLst>
            </a:blip>
            <a:srcRect t="9824" b="11259"/>
            <a:stretch/>
          </p:blipFill>
          <p:spPr>
            <a:xfrm>
              <a:off x="6818478" y="5013024"/>
              <a:ext cx="435622" cy="319054"/>
            </a:xfrm>
            <a:prstGeom prst="rect">
              <a:avLst/>
            </a:prstGeom>
            <a:ln>
              <a:noFill/>
            </a:ln>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5745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54637" y="4501587"/>
            <a:ext cx="7960713" cy="1375892"/>
          </a:xfrm>
          <a:prstGeom prst="roundRect">
            <a:avLst/>
          </a:prstGeom>
          <a:solidFill>
            <a:schemeClr val="lt1">
              <a:alpha val="0"/>
            </a:schemeClr>
          </a:solidFill>
          <a:ln w="38100">
            <a:solidFill>
              <a:srgbClr val="35CCF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noFill/>
            </a:endParaRPr>
          </a:p>
        </p:txBody>
      </p:sp>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33</a:t>
            </a:fld>
            <a:endParaRPr kumimoji="1" lang="ja-JP" altLang="en-US" dirty="0"/>
          </a:p>
        </p:txBody>
      </p:sp>
      <p:sp>
        <p:nvSpPr>
          <p:cNvPr id="13" name="角丸四角形 12"/>
          <p:cNvSpPr/>
          <p:nvPr/>
        </p:nvSpPr>
        <p:spPr>
          <a:xfrm>
            <a:off x="522514" y="1256452"/>
            <a:ext cx="7950855" cy="2521605"/>
          </a:xfrm>
          <a:prstGeom prst="roundRect">
            <a:avLst/>
          </a:prstGeom>
          <a:solidFill>
            <a:schemeClr val="lt1">
              <a:alpha val="0"/>
            </a:schemeClr>
          </a:solidFill>
          <a:ln w="38100">
            <a:solidFill>
              <a:srgbClr val="35CCFB"/>
            </a:solidFill>
          </a:ln>
          <a:effectLst>
            <a:glow>
              <a:schemeClr val="accent1"/>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noFill/>
            </a:endParaRPr>
          </a:p>
        </p:txBody>
      </p:sp>
      <p:sp>
        <p:nvSpPr>
          <p:cNvPr id="18" name="角丸四角形 17"/>
          <p:cNvSpPr/>
          <p:nvPr/>
        </p:nvSpPr>
        <p:spPr>
          <a:xfrm>
            <a:off x="2124701" y="4584167"/>
            <a:ext cx="2170306" cy="12982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22225">
                  <a:solidFill>
                    <a:schemeClr val="accent2"/>
                  </a:solidFill>
                  <a:prstDash val="solid"/>
                </a:ln>
                <a:solidFill>
                  <a:schemeClr val="accent2">
                    <a:lumMod val="40000"/>
                    <a:lumOff val="60000"/>
                  </a:schemeClr>
                </a:solidFill>
              </a:rPr>
              <a:t>３～４分間で</a:t>
            </a:r>
            <a:endParaRPr kumimoji="1" lang="en-US" altLang="ja-JP" sz="2000" b="1" dirty="0" smtClean="0">
              <a:ln w="22225">
                <a:solidFill>
                  <a:schemeClr val="accent2"/>
                </a:solidFill>
                <a:prstDash val="solid"/>
              </a:ln>
              <a:solidFill>
                <a:schemeClr val="accent2">
                  <a:lumMod val="40000"/>
                  <a:lumOff val="60000"/>
                </a:schemeClr>
              </a:solidFill>
            </a:endParaRPr>
          </a:p>
          <a:p>
            <a:pPr algn="ctr"/>
            <a:r>
              <a:rPr kumimoji="1" lang="ja-JP" altLang="en-US" sz="2000" b="1" dirty="0">
                <a:ln w="22225">
                  <a:solidFill>
                    <a:schemeClr val="accent2"/>
                  </a:solidFill>
                  <a:prstDash val="solid"/>
                </a:ln>
                <a:solidFill>
                  <a:schemeClr val="accent2">
                    <a:lumMod val="40000"/>
                    <a:lumOff val="60000"/>
                  </a:schemeClr>
                </a:solidFill>
              </a:rPr>
              <a:t>無理</a:t>
            </a:r>
            <a:r>
              <a:rPr kumimoji="1" lang="ja-JP" altLang="en-US" sz="2000" b="1" dirty="0" smtClean="0">
                <a:ln w="22225">
                  <a:solidFill>
                    <a:schemeClr val="accent2"/>
                  </a:solidFill>
                  <a:prstDash val="solid"/>
                </a:ln>
                <a:solidFill>
                  <a:schemeClr val="accent2">
                    <a:lumMod val="40000"/>
                    <a:lumOff val="60000"/>
                  </a:schemeClr>
                </a:solidFill>
              </a:rPr>
              <a:t>のない</a:t>
            </a:r>
            <a:endParaRPr kumimoji="1" lang="en-US" altLang="ja-JP" sz="2000" b="1" dirty="0" smtClean="0">
              <a:ln w="22225">
                <a:solidFill>
                  <a:schemeClr val="accent2"/>
                </a:solidFill>
                <a:prstDash val="solid"/>
              </a:ln>
              <a:solidFill>
                <a:schemeClr val="accent2">
                  <a:lumMod val="40000"/>
                  <a:lumOff val="60000"/>
                </a:schemeClr>
              </a:solidFill>
            </a:endParaRPr>
          </a:p>
          <a:p>
            <a:pPr algn="ctr"/>
            <a:r>
              <a:rPr kumimoji="1" lang="ja-JP" altLang="en-US" sz="2000" b="1" dirty="0">
                <a:ln w="22225">
                  <a:solidFill>
                    <a:schemeClr val="accent2"/>
                  </a:solidFill>
                  <a:prstDash val="solid"/>
                </a:ln>
                <a:solidFill>
                  <a:schemeClr val="accent2">
                    <a:lumMod val="40000"/>
                    <a:lumOff val="60000"/>
                  </a:schemeClr>
                </a:solidFill>
              </a:rPr>
              <a:t>スピード</a:t>
            </a:r>
            <a:r>
              <a:rPr kumimoji="1" lang="ja-JP" altLang="en-US" sz="2000" b="1" dirty="0" smtClean="0">
                <a:ln w="22225">
                  <a:solidFill>
                    <a:schemeClr val="accent2"/>
                  </a:solidFill>
                  <a:prstDash val="solid"/>
                </a:ln>
                <a:solidFill>
                  <a:schemeClr val="accent2">
                    <a:lumMod val="40000"/>
                    <a:lumOff val="60000"/>
                  </a:schemeClr>
                </a:solidFill>
              </a:rPr>
              <a:t>で走る。</a:t>
            </a:r>
            <a:endParaRPr kumimoji="1" lang="en-US" altLang="ja-JP" sz="1400" b="1" dirty="0" smtClean="0">
              <a:ln w="22225">
                <a:solidFill>
                  <a:schemeClr val="accent2"/>
                </a:solidFill>
                <a:prstDash val="solid"/>
              </a:ln>
              <a:solidFill>
                <a:schemeClr val="accent2">
                  <a:lumMod val="40000"/>
                  <a:lumOff val="60000"/>
                </a:schemeClr>
              </a:solidFill>
            </a:endParaRPr>
          </a:p>
        </p:txBody>
      </p:sp>
      <p:pic>
        <p:nvPicPr>
          <p:cNvPr id="3" name="図 2"/>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743636" y="1386070"/>
            <a:ext cx="7240249" cy="2328698"/>
          </a:xfrm>
          <a:prstGeom prst="rect">
            <a:avLst/>
          </a:prstGeom>
        </p:spPr>
      </p:pic>
      <p:pic>
        <p:nvPicPr>
          <p:cNvPr id="8" name="図 7"/>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4710545" y="4547004"/>
            <a:ext cx="2236022" cy="1320691"/>
          </a:xfrm>
          <a:prstGeom prst="rect">
            <a:avLst/>
          </a:prstGeom>
        </p:spPr>
      </p:pic>
      <p:sp>
        <p:nvSpPr>
          <p:cNvPr id="14" name="テキスト ボックス 13"/>
          <p:cNvSpPr txBox="1"/>
          <p:nvPr/>
        </p:nvSpPr>
        <p:spPr>
          <a:xfrm>
            <a:off x="826635" y="5882377"/>
            <a:ext cx="7473425" cy="861774"/>
          </a:xfrm>
          <a:prstGeom prst="rect">
            <a:avLst/>
          </a:prstGeom>
          <a:noFill/>
          <a:ln>
            <a:noFill/>
          </a:ln>
        </p:spPr>
        <p:txBody>
          <a:bodyPr wrap="square" rtlCol="0">
            <a:spAutoFit/>
          </a:bodyPr>
          <a:lstStyle/>
          <a:p>
            <a:r>
              <a:rPr kumimoji="1" lang="ja-JP" altLang="en-US" dirty="0" smtClean="0"/>
              <a:t>資料元　</a:t>
            </a:r>
            <a:r>
              <a:rPr kumimoji="1" lang="ja-JP" altLang="en-US" dirty="0"/>
              <a:t>文部科学省　多様な動きをつくる運動（遊び）パンフレット</a:t>
            </a:r>
            <a:endParaRPr kumimoji="1" lang="en-US" altLang="ja-JP" sz="1400" dirty="0"/>
          </a:p>
          <a:p>
            <a:r>
              <a:rPr lang="ja-JP" altLang="en-US" sz="1400" kern="0" dirty="0" smtClean="0">
                <a:solidFill>
                  <a:prstClr val="black"/>
                </a:solidFill>
                <a:latin typeface="游ゴシック" panose="020B0400000000000000" pitchFamily="50" charset="-128"/>
              </a:rPr>
              <a:t>　　　</a:t>
            </a:r>
            <a:r>
              <a:rPr lang="ja-JP" altLang="en-US" sz="1400" kern="0" dirty="0">
                <a:solidFill>
                  <a:prstClr val="black"/>
                </a:solidFill>
                <a:latin typeface="游ゴシック" panose="020B0400000000000000" pitchFamily="50" charset="-128"/>
              </a:rPr>
              <a:t>　</a:t>
            </a:r>
            <a:r>
              <a:rPr lang="ja-JP" altLang="en-US" sz="1400" kern="0" dirty="0" smtClean="0">
                <a:solidFill>
                  <a:prstClr val="black"/>
                </a:solidFill>
                <a:latin typeface="游ゴシック" panose="020B0400000000000000" pitchFamily="50" charset="-128"/>
              </a:rPr>
              <a:t>　 千葉県</a:t>
            </a:r>
            <a:r>
              <a:rPr lang="ja-JP" altLang="en-US" sz="1400" kern="0" dirty="0">
                <a:solidFill>
                  <a:prstClr val="black"/>
                </a:solidFill>
                <a:latin typeface="游ゴシック" panose="020B0400000000000000" pitchFamily="50" charset="-128"/>
              </a:rPr>
              <a:t>教育</a:t>
            </a:r>
            <a:r>
              <a:rPr lang="ja-JP" altLang="en-US" sz="1400" kern="0" dirty="0" smtClean="0">
                <a:solidFill>
                  <a:prstClr val="black"/>
                </a:solidFill>
                <a:latin typeface="游ゴシック" panose="020B0400000000000000" pitchFamily="50" charset="-128"/>
              </a:rPr>
              <a:t>委員会ホームページ内</a:t>
            </a:r>
            <a:endParaRPr lang="ja-JP" altLang="en-US" sz="1400" kern="0" dirty="0">
              <a:solidFill>
                <a:prstClr val="black"/>
              </a:solidFill>
              <a:latin typeface="游ゴシック" panose="020B0400000000000000" pitchFamily="50" charset="-128"/>
            </a:endParaRPr>
          </a:p>
          <a:p>
            <a:r>
              <a:rPr lang="ja-JP" altLang="en-US" kern="0" dirty="0" smtClean="0">
                <a:solidFill>
                  <a:prstClr val="black"/>
                </a:solidFill>
                <a:latin typeface="游ゴシック" panose="020B0400000000000000" pitchFamily="50" charset="-128"/>
              </a:rPr>
              <a:t>　　　　指導</a:t>
            </a:r>
            <a:r>
              <a:rPr lang="ja-JP" altLang="en-US" kern="0" dirty="0">
                <a:solidFill>
                  <a:prstClr val="black"/>
                </a:solidFill>
                <a:latin typeface="游ゴシック" panose="020B0400000000000000" pitchFamily="50" charset="-128"/>
              </a:rPr>
              <a:t>資料集</a:t>
            </a:r>
            <a:r>
              <a:rPr lang="en-US" altLang="ja-JP" kern="0" dirty="0">
                <a:solidFill>
                  <a:prstClr val="black"/>
                </a:solidFill>
                <a:latin typeface="游ゴシック" panose="020B0400000000000000" pitchFamily="50" charset="-128"/>
              </a:rPr>
              <a:t>【</a:t>
            </a:r>
            <a:r>
              <a:rPr lang="ja-JP" altLang="en-US" kern="0" dirty="0">
                <a:solidFill>
                  <a:prstClr val="black"/>
                </a:solidFill>
                <a:latin typeface="游ゴシック" panose="020B0400000000000000" pitchFamily="50" charset="-128"/>
              </a:rPr>
              <a:t>第３８集</a:t>
            </a:r>
            <a:r>
              <a:rPr lang="en-US" altLang="ja-JP" kern="0" dirty="0">
                <a:solidFill>
                  <a:prstClr val="black"/>
                </a:solidFill>
                <a:latin typeface="游ゴシック" panose="020B0400000000000000" pitchFamily="50" charset="-128"/>
              </a:rPr>
              <a:t>】</a:t>
            </a:r>
            <a:r>
              <a:rPr lang="ja-JP" altLang="en-US" kern="0" dirty="0">
                <a:solidFill>
                  <a:prstClr val="black"/>
                </a:solidFill>
                <a:latin typeface="游ゴシック" panose="020B0400000000000000" pitchFamily="50" charset="-128"/>
              </a:rPr>
              <a:t>新しい体育の</a:t>
            </a:r>
            <a:r>
              <a:rPr lang="ja-JP" altLang="en-US" kern="0" dirty="0" smtClean="0">
                <a:solidFill>
                  <a:prstClr val="black"/>
                </a:solidFill>
                <a:latin typeface="游ゴシック" panose="020B0400000000000000" pitchFamily="50" charset="-128"/>
              </a:rPr>
              <a:t>展開</a:t>
            </a:r>
            <a:endParaRPr lang="ja-JP" altLang="en-US" kern="0" dirty="0">
              <a:solidFill>
                <a:prstClr val="black"/>
              </a:solidFill>
              <a:latin typeface="游ゴシック" panose="020B0400000000000000" pitchFamily="50" charset="-128"/>
            </a:endParaRPr>
          </a:p>
        </p:txBody>
      </p:sp>
      <p:sp>
        <p:nvSpPr>
          <p:cNvPr id="15" name="正方形/長方形 14"/>
          <p:cNvSpPr/>
          <p:nvPr/>
        </p:nvSpPr>
        <p:spPr>
          <a:xfrm>
            <a:off x="300569" y="585615"/>
            <a:ext cx="8338606" cy="6324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③登ったり、下りたりする動きのある運動</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sp>
        <p:nvSpPr>
          <p:cNvPr id="16" name="正方形/長方形 15"/>
          <p:cNvSpPr/>
          <p:nvPr/>
        </p:nvSpPr>
        <p:spPr>
          <a:xfrm>
            <a:off x="300569" y="3805887"/>
            <a:ext cx="8338606" cy="6324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AR P丸ゴシック体E" panose="020F0900000000000000" pitchFamily="50" charset="-128"/>
                <a:ea typeface="AR P丸ゴシック体E" panose="020F0900000000000000" pitchFamily="50" charset="-128"/>
              </a:rPr>
              <a:t>④一定の速さでのかけ足</a:t>
            </a:r>
            <a:endParaRPr kumimoji="1" lang="en-US" altLang="ja-JP" sz="2000" dirty="0" smtClean="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374177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34</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正方形/長方形 3"/>
          <p:cNvSpPr/>
          <p:nvPr/>
        </p:nvSpPr>
        <p:spPr>
          <a:xfrm>
            <a:off x="905509" y="394084"/>
            <a:ext cx="7528560" cy="9753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600" dirty="0">
                <a:latin typeface="AR P丸ゴシック体E" panose="020F0900000000000000" pitchFamily="50" charset="-128"/>
                <a:ea typeface="AR P丸ゴシック体E" panose="020F0900000000000000" pitchFamily="50" charset="-128"/>
              </a:rPr>
              <a:t>体</a:t>
            </a:r>
            <a:r>
              <a:rPr kumimoji="1" lang="ja-JP" altLang="en-US" sz="3600" dirty="0" smtClean="0">
                <a:latin typeface="AR P丸ゴシック体E" panose="020F0900000000000000" pitchFamily="50" charset="-128"/>
                <a:ea typeface="AR P丸ゴシック体E" panose="020F0900000000000000" pitchFamily="50" charset="-128"/>
              </a:rPr>
              <a:t>を移動する動きをやってみよう！</a:t>
            </a:r>
            <a:endParaRPr kumimoji="1" lang="ja-JP" altLang="en-US" sz="3600" dirty="0">
              <a:latin typeface="AR P丸ゴシック体E" panose="020F0900000000000000" pitchFamily="50" charset="-128"/>
              <a:ea typeface="AR P丸ゴシック体E" panose="020F0900000000000000" pitchFamily="50" charset="-128"/>
            </a:endParaRPr>
          </a:p>
        </p:txBody>
      </p:sp>
      <p:sp>
        <p:nvSpPr>
          <p:cNvPr id="6" name="正方形/長方形 5"/>
          <p:cNvSpPr/>
          <p:nvPr/>
        </p:nvSpPr>
        <p:spPr>
          <a:xfrm>
            <a:off x="390816" y="1045576"/>
            <a:ext cx="4441508" cy="531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6032" y="4479924"/>
            <a:ext cx="7381821" cy="2241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latin typeface="AR P丸ゴシック体E" panose="020F0900000000000000" pitchFamily="50" charset="-128"/>
                <a:ea typeface="AR P丸ゴシック体E" panose="020F0900000000000000" pitchFamily="50" charset="-128"/>
              </a:rPr>
              <a:t>身の回りでかんたんに動ける運動なのでちょうせんしてみましょう。</a:t>
            </a:r>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dirty="0" smtClean="0">
                <a:latin typeface="AR P丸ゴシック体E" panose="020F0900000000000000" pitchFamily="50" charset="-128"/>
                <a:ea typeface="AR P丸ゴシック体E" panose="020F0900000000000000" pitchFamily="50" charset="-128"/>
              </a:rPr>
              <a:t>まわりの安全をたしかめてから取</a:t>
            </a:r>
            <a:r>
              <a:rPr kumimoji="1" lang="ja-JP" altLang="en-US" dirty="0">
                <a:latin typeface="AR P丸ゴシック体E" panose="020F0900000000000000" pitchFamily="50" charset="-128"/>
                <a:ea typeface="AR P丸ゴシック体E" panose="020F0900000000000000" pitchFamily="50" charset="-128"/>
              </a:rPr>
              <a:t>り組み</a:t>
            </a:r>
            <a:r>
              <a:rPr kumimoji="1" lang="ja-JP" altLang="en-US" dirty="0" smtClean="0">
                <a:latin typeface="AR P丸ゴシック体E" panose="020F0900000000000000" pitchFamily="50" charset="-128"/>
                <a:ea typeface="AR P丸ゴシック体E" panose="020F0900000000000000" pitchFamily="50" charset="-128"/>
              </a:rPr>
              <a:t>ましょう。</a:t>
            </a:r>
            <a:endParaRPr kumimoji="1" lang="en-US" altLang="ja-JP" dirty="0" smtClean="0">
              <a:latin typeface="AR P丸ゴシック体E" panose="020F0900000000000000" pitchFamily="50" charset="-128"/>
              <a:ea typeface="AR P丸ゴシック体E" panose="020F0900000000000000" pitchFamily="50" charset="-128"/>
            </a:endParaRPr>
          </a:p>
          <a:p>
            <a:endParaRPr kumimoji="1" lang="en-US" altLang="ja-JP" dirty="0"/>
          </a:p>
          <a:p>
            <a:r>
              <a:rPr kumimoji="1" lang="ja-JP" altLang="en-US" dirty="0" smtClean="0"/>
              <a:t>動画</a:t>
            </a:r>
            <a:r>
              <a:rPr kumimoji="1" lang="ja-JP" altLang="en-US" dirty="0"/>
              <a:t>を参考にしてください。</a:t>
            </a:r>
            <a:r>
              <a:rPr kumimoji="1" lang="en-US" altLang="ja-JP" dirty="0">
                <a:hlinkClick r:id="rId2"/>
              </a:rPr>
              <a:t>https://www.city.sapporo.jp/kyoiku/shido/home_karada_.html</a:t>
            </a:r>
            <a:endParaRPr kumimoji="1" lang="en-US" altLang="ja-JP" dirty="0"/>
          </a:p>
          <a:p>
            <a:r>
              <a:rPr kumimoji="1" lang="ja-JP" altLang="en-US" dirty="0"/>
              <a:t>資料・動画元　</a:t>
            </a:r>
            <a:r>
              <a:rPr kumimoji="1" lang="ja-JP" altLang="en-US" sz="1400" dirty="0"/>
              <a:t>札幌市教育</a:t>
            </a:r>
            <a:r>
              <a:rPr kumimoji="1" lang="ja-JP" altLang="en-US" sz="1400" dirty="0" smtClean="0"/>
              <a:t>委員会ホームページ内</a:t>
            </a:r>
            <a:endParaRPr kumimoji="1" lang="en-US" altLang="ja-JP" sz="1400" dirty="0" smtClean="0"/>
          </a:p>
          <a:p>
            <a:r>
              <a:rPr kumimoji="1" lang="ja-JP" altLang="en-US" kern="0" dirty="0">
                <a:solidFill>
                  <a:prstClr val="black"/>
                </a:solidFill>
                <a:latin typeface="游ゴシック" panose="020B0400000000000000" pitchFamily="50" charset="-128"/>
              </a:rPr>
              <a:t>　</a:t>
            </a:r>
            <a:r>
              <a:rPr kumimoji="1" lang="ja-JP" altLang="en-US" kern="0" dirty="0" smtClean="0">
                <a:solidFill>
                  <a:prstClr val="black"/>
                </a:solidFill>
                <a:latin typeface="游ゴシック" panose="020B0400000000000000" pitchFamily="50" charset="-128"/>
              </a:rPr>
              <a:t>　　　　　　</a:t>
            </a:r>
            <a:r>
              <a:rPr lang="ja-JP" altLang="en-US" kern="0" dirty="0" smtClean="0">
                <a:solidFill>
                  <a:prstClr val="black"/>
                </a:solidFill>
                <a:latin typeface="游ゴシック" panose="020B0400000000000000" pitchFamily="50" charset="-128"/>
              </a:rPr>
              <a:t>家</a:t>
            </a:r>
            <a:r>
              <a:rPr lang="ja-JP" altLang="en-US" kern="0" dirty="0">
                <a:solidFill>
                  <a:prstClr val="black"/>
                </a:solidFill>
                <a:latin typeface="游ゴシック" panose="020B0400000000000000" pitchFamily="50" charset="-128"/>
              </a:rPr>
              <a:t>でもできる体つくり運動</a:t>
            </a:r>
            <a:endParaRPr lang="en-US" altLang="ja-JP" kern="0" dirty="0">
              <a:solidFill>
                <a:prstClr val="black"/>
              </a:solidFill>
              <a:latin typeface="游ゴシック" panose="020B0400000000000000" pitchFamily="50" charset="-128"/>
            </a:endParaRPr>
          </a:p>
          <a:p>
            <a:endParaRPr kumimoji="1" lang="en-US" altLang="ja-JP" dirty="0"/>
          </a:p>
        </p:txBody>
      </p:sp>
      <p:pic>
        <p:nvPicPr>
          <p:cNvPr id="11" name="図 10" descr="C:\Users\sa73205\Desktop\11.gif"/>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5492" y="4289834"/>
            <a:ext cx="695325" cy="676275"/>
          </a:xfrm>
          <a:prstGeom prst="rect">
            <a:avLst/>
          </a:prstGeom>
          <a:noFill/>
          <a:ln>
            <a:noFill/>
          </a:ln>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5625" y="5205554"/>
            <a:ext cx="1195057" cy="1186004"/>
          </a:xfrm>
          <a:prstGeom prst="rect">
            <a:avLst/>
          </a:prstGeom>
        </p:spPr>
      </p:pic>
      <p:pic>
        <p:nvPicPr>
          <p:cNvPr id="8" name="図 7"/>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832357" y="1230708"/>
            <a:ext cx="2663952" cy="3121152"/>
          </a:xfrm>
          <a:prstGeom prst="rect">
            <a:avLst/>
          </a:prstGeom>
        </p:spPr>
      </p:pic>
      <p:pic>
        <p:nvPicPr>
          <p:cNvPr id="13" name="図 1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3964444" y="1194357"/>
            <a:ext cx="3361386" cy="3072984"/>
          </a:xfrm>
          <a:prstGeom prst="rect">
            <a:avLst/>
          </a:prstGeom>
        </p:spPr>
      </p:pic>
    </p:spTree>
    <p:extLst>
      <p:ext uri="{BB962C8B-B14F-4D97-AF65-F5344CB8AC3E}">
        <p14:creationId xmlns:p14="http://schemas.microsoft.com/office/powerpoint/2010/main" val="4179593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1410787" y="557896"/>
            <a:ext cx="5892125" cy="125275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丸ｺﾞｼｯｸM-PRO" panose="020F0600000000000000" pitchFamily="50" charset="-128"/>
                <a:ea typeface="HG丸ｺﾞｼｯｸM-PRO" panose="020F0600000000000000" pitchFamily="50" charset="-128"/>
              </a:rPr>
              <a:t>小学校</a:t>
            </a:r>
            <a:r>
              <a:rPr kumimoji="1" lang="ja-JP" altLang="en-US" sz="3600" dirty="0">
                <a:latin typeface="HG丸ｺﾞｼｯｸM-PRO" panose="020F0600000000000000" pitchFamily="50" charset="-128"/>
                <a:ea typeface="HG丸ｺﾞｼｯｸM-PRO" panose="020F0600000000000000" pitchFamily="50" charset="-128"/>
              </a:rPr>
              <a:t>　</a:t>
            </a:r>
            <a:r>
              <a:rPr kumimoji="1" lang="ja-JP" altLang="en-US" sz="3600" dirty="0" smtClean="0">
                <a:latin typeface="HG丸ｺﾞｼｯｸM-PRO" panose="020F0600000000000000" pitchFamily="50" charset="-128"/>
                <a:ea typeface="HG丸ｺﾞｼｯｸM-PRO" panose="020F0600000000000000" pitchFamily="50" charset="-128"/>
              </a:rPr>
              <a:t>体育</a:t>
            </a:r>
            <a:endParaRPr kumimoji="1" lang="en-US" altLang="ja-JP" sz="3600" dirty="0" smtClean="0">
              <a:latin typeface="HG丸ｺﾞｼｯｸM-PRO" panose="020F0600000000000000" pitchFamily="50" charset="-128"/>
              <a:ea typeface="HG丸ｺﾞｼｯｸM-PRO" panose="020F0600000000000000" pitchFamily="50" charset="-128"/>
            </a:endParaRPr>
          </a:p>
          <a:p>
            <a:pPr algn="ctr"/>
            <a:r>
              <a:rPr kumimoji="1" lang="en-US" altLang="ja-JP" sz="3600" dirty="0" smtClean="0">
                <a:latin typeface="HG丸ｺﾞｼｯｸM-PRO" panose="020F0600000000000000" pitchFamily="50" charset="-128"/>
                <a:ea typeface="HG丸ｺﾞｼｯｸM-PRO" panose="020F0600000000000000" pitchFamily="50" charset="-128"/>
              </a:rPr>
              <a:t>〔</a:t>
            </a:r>
            <a:r>
              <a:rPr kumimoji="1" lang="ja-JP" altLang="en-US" sz="3600" dirty="0" smtClean="0">
                <a:latin typeface="HG丸ｺﾞｼｯｸM-PRO" panose="020F0600000000000000" pitchFamily="50" charset="-128"/>
                <a:ea typeface="HG丸ｺﾞｼｯｸM-PRO" panose="020F0600000000000000" pitchFamily="50" charset="-128"/>
              </a:rPr>
              <a:t>第</a:t>
            </a:r>
            <a:r>
              <a:rPr kumimoji="1" lang="ja-JP" altLang="en-US" sz="3600" dirty="0">
                <a:latin typeface="HG丸ｺﾞｼｯｸM-PRO" panose="020F0600000000000000" pitchFamily="50" charset="-128"/>
                <a:ea typeface="HG丸ｺﾞｼｯｸM-PRO" panose="020F0600000000000000" pitchFamily="50" charset="-128"/>
              </a:rPr>
              <a:t>３</a:t>
            </a:r>
            <a:r>
              <a:rPr kumimoji="1" lang="ja-JP" altLang="en-US" sz="3600" dirty="0" smtClean="0">
                <a:latin typeface="HG丸ｺﾞｼｯｸM-PRO" panose="020F0600000000000000" pitchFamily="50" charset="-128"/>
                <a:ea typeface="HG丸ｺﾞｼｯｸM-PRO" panose="020F0600000000000000" pitchFamily="50" charset="-128"/>
              </a:rPr>
              <a:t>学年及び第４学年</a:t>
            </a:r>
            <a:r>
              <a:rPr kumimoji="1" lang="en-US" altLang="ja-JP" sz="3600" dirty="0" smtClean="0">
                <a:latin typeface="HG丸ｺﾞｼｯｸM-PRO" panose="020F0600000000000000" pitchFamily="50" charset="-128"/>
                <a:ea typeface="HG丸ｺﾞｼｯｸM-PRO" panose="020F0600000000000000" pitchFamily="50" charset="-128"/>
              </a:rPr>
              <a:t>〕</a:t>
            </a:r>
            <a:r>
              <a:rPr kumimoji="1" lang="ja-JP" altLang="en-US" sz="3600" dirty="0">
                <a:latin typeface="ＭＳ ゴシック" panose="020B0609070205080204" pitchFamily="49" charset="-128"/>
                <a:ea typeface="ＭＳ ゴシック" panose="020B0609070205080204" pitchFamily="49" charset="-128"/>
              </a:rPr>
              <a:t>　</a:t>
            </a:r>
            <a:endParaRPr kumimoji="1" lang="en-US" altLang="ja-JP" sz="360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507081" y="1810654"/>
            <a:ext cx="8112533" cy="454569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b="1" dirty="0" smtClean="0">
                <a:latin typeface="HG丸ｺﾞｼｯｸM-PRO" panose="020F0600000000000000" pitchFamily="50" charset="-128"/>
                <a:ea typeface="HG丸ｺﾞｼｯｸM-PRO" panose="020F0600000000000000" pitchFamily="50" charset="-128"/>
              </a:rPr>
              <a:t>体つくり運動</a:t>
            </a:r>
            <a:endParaRPr kumimoji="1" lang="en-US" altLang="ja-JP" sz="66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ctr"/>
            <a:r>
              <a:rPr kumimoji="1" lang="ja-JP" altLang="en-US" sz="4400" b="1" dirty="0" smtClean="0">
                <a:latin typeface="HG丸ｺﾞｼｯｸM-PRO" panose="020F0600000000000000" pitchFamily="50" charset="-128"/>
                <a:ea typeface="HG丸ｺﾞｼｯｸM-PRO" panose="020F0600000000000000" pitchFamily="50" charset="-128"/>
              </a:rPr>
              <a:t>「体ほぐしの運動」</a:t>
            </a:r>
            <a:r>
              <a:rPr kumimoji="1" lang="en-US" altLang="ja-JP" sz="4400" b="1" dirty="0" smtClean="0">
                <a:latin typeface="HG丸ｺﾞｼｯｸM-PRO" panose="020F0600000000000000" pitchFamily="50" charset="-128"/>
                <a:ea typeface="HG丸ｺﾞｼｯｸM-PRO" panose="020F0600000000000000" pitchFamily="50" charset="-128"/>
              </a:rPr>
              <a:t/>
            </a:r>
            <a:br>
              <a:rPr kumimoji="1" lang="en-US" altLang="ja-JP" sz="4400" b="1" dirty="0" smtClean="0">
                <a:latin typeface="HG丸ｺﾞｼｯｸM-PRO" panose="020F0600000000000000" pitchFamily="50" charset="-128"/>
                <a:ea typeface="HG丸ｺﾞｼｯｸM-PRO" panose="020F0600000000000000" pitchFamily="50" charset="-128"/>
              </a:rPr>
            </a:br>
            <a:r>
              <a:rPr kumimoji="1" lang="ja-JP" altLang="en-US" sz="4400" b="1" dirty="0" smtClean="0">
                <a:latin typeface="HG丸ｺﾞｼｯｸM-PRO" panose="020F0600000000000000" pitchFamily="50" charset="-128"/>
                <a:ea typeface="HG丸ｺﾞｼｯｸM-PRO" panose="020F0600000000000000" pitchFamily="50" charset="-128"/>
              </a:rPr>
              <a:t>「多様な動きをつくる運動」</a:t>
            </a:r>
            <a:endParaRPr kumimoji="1" lang="en-US" altLang="ja-JP" sz="44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ctr"/>
            <a:r>
              <a:rPr kumimoji="1" lang="en-US" altLang="ja-JP" sz="4400" b="1" dirty="0" smtClean="0">
                <a:latin typeface="HG丸ｺﾞｼｯｸM-PRO" panose="020F0600000000000000" pitchFamily="50" charset="-128"/>
                <a:ea typeface="HG丸ｺﾞｼｯｸM-PRO" panose="020F0600000000000000" pitchFamily="50" charset="-128"/>
              </a:rPr>
              <a:t>〔</a:t>
            </a:r>
            <a:r>
              <a:rPr kumimoji="1" lang="ja-JP" altLang="en-US" sz="4400" b="1" dirty="0" smtClean="0">
                <a:latin typeface="HG丸ｺﾞｼｯｸM-PRO" panose="020F0600000000000000" pitchFamily="50" charset="-128"/>
                <a:ea typeface="HG丸ｺﾞｼｯｸM-PRO" panose="020F0600000000000000" pitchFamily="50" charset="-128"/>
              </a:rPr>
              <a:t>知識及び運動編②</a:t>
            </a:r>
            <a:r>
              <a:rPr kumimoji="1" lang="en-US" altLang="ja-JP" sz="4400" dirty="0" smtClean="0">
                <a:latin typeface="HG丸ｺﾞｼｯｸM-PRO" panose="020F0600000000000000" pitchFamily="50" charset="-128"/>
                <a:ea typeface="HG丸ｺﾞｼｯｸM-PRO" panose="020F0600000000000000" pitchFamily="50" charset="-128"/>
              </a:rPr>
              <a:t>〕</a:t>
            </a:r>
          </a:p>
          <a:p>
            <a:pPr algn="ctr"/>
            <a:r>
              <a:rPr kumimoji="1" lang="ja-JP" altLang="en-US" sz="6600" dirty="0" smtClean="0">
                <a:latin typeface="HG丸ｺﾞｼｯｸM-PRO" panose="020F0600000000000000" pitchFamily="50" charset="-128"/>
                <a:ea typeface="HG丸ｺﾞｼｯｸM-PRO" panose="020F0600000000000000" pitchFamily="50" charset="-128"/>
              </a:rPr>
              <a:t>につづく</a:t>
            </a:r>
            <a:endParaRPr kumimoji="1" lang="en-US" altLang="ja-JP" sz="6600" dirty="0" smtClean="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35</a:t>
            </a:fld>
            <a:endParaRPr kumimoji="1" lang="ja-JP" altLang="en-US" dirty="0"/>
          </a:p>
        </p:txBody>
      </p:sp>
    </p:spTree>
    <p:extLst>
      <p:ext uri="{BB962C8B-B14F-4D97-AF65-F5344CB8AC3E}">
        <p14:creationId xmlns:p14="http://schemas.microsoft.com/office/powerpoint/2010/main" val="3577445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0"/>
            <a:ext cx="9161304" cy="72043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6"/>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77209" y="1502204"/>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a:xfrm>
            <a:off x="6457950" y="6356348"/>
            <a:ext cx="2057400" cy="365125"/>
          </a:xfrm>
        </p:spPr>
        <p:txBody>
          <a:bodyPr/>
          <a:lstStyle/>
          <a:p>
            <a:fld id="{13555A0A-D93E-4972-9BDE-BD19E4BDC622}" type="slidenum">
              <a:rPr kumimoji="1" lang="ja-JP" altLang="en-US" smtClean="0"/>
              <a:t>36</a:t>
            </a:fld>
            <a:endParaRPr kumimoji="1" lang="ja-JP" altLang="en-US"/>
          </a:p>
        </p:txBody>
      </p:sp>
      <p:sp>
        <p:nvSpPr>
          <p:cNvPr id="9" name="Text Box 4"/>
          <p:cNvSpPr txBox="1">
            <a:spLocks noChangeArrowheads="1"/>
          </p:cNvSpPr>
          <p:nvPr/>
        </p:nvSpPr>
        <p:spPr bwMode="auto">
          <a:xfrm>
            <a:off x="397524" y="853440"/>
            <a:ext cx="8331646" cy="550290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en-US" altLang="ja-JP" sz="2800" dirty="0" smtClean="0"/>
              <a:t>【</a:t>
            </a:r>
            <a:r>
              <a:rPr lang="ja-JP" altLang="en-US" sz="2800" dirty="0" smtClean="0"/>
              <a:t>画像資料・映像資料引用元</a:t>
            </a:r>
            <a:r>
              <a:rPr lang="en-US" altLang="ja-JP" sz="2800" dirty="0" smtClean="0"/>
              <a:t>】</a:t>
            </a:r>
          </a:p>
          <a:p>
            <a:pPr lvl="0" defTabSz="652278" eaLnBrk="1" fontAlgn="base" hangingPunct="1">
              <a:spcBef>
                <a:spcPct val="0"/>
              </a:spcBef>
              <a:spcAft>
                <a:spcPct val="0"/>
              </a:spcAft>
              <a:buNone/>
              <a:defRPr/>
            </a:pPr>
            <a:endParaRPr lang="en-US" altLang="ja-JP" sz="2800" dirty="0" smtClean="0"/>
          </a:p>
          <a:p>
            <a:pPr lvl="0" defTabSz="652278" eaLnBrk="1" fontAlgn="base" hangingPunct="1">
              <a:spcBef>
                <a:spcPct val="0"/>
              </a:spcBef>
              <a:spcAft>
                <a:spcPct val="0"/>
              </a:spcAft>
              <a:buNone/>
              <a:defRPr/>
            </a:pPr>
            <a:r>
              <a:rPr lang="ja-JP" altLang="en-US" sz="2000" kern="0" dirty="0" smtClean="0">
                <a:solidFill>
                  <a:prstClr val="black"/>
                </a:solidFill>
                <a:latin typeface="游ゴシック" panose="020B0400000000000000" pitchFamily="50" charset="-128"/>
              </a:rPr>
              <a:t>文部科学省</a:t>
            </a:r>
            <a:endParaRPr lang="en-US" altLang="ja-JP" sz="20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800" kern="0" dirty="0">
                <a:solidFill>
                  <a:prstClr val="black"/>
                </a:solidFill>
                <a:latin typeface="游ゴシック" panose="020B0400000000000000" pitchFamily="50" charset="-128"/>
              </a:rPr>
              <a:t>多様</a:t>
            </a:r>
            <a:r>
              <a:rPr lang="ja-JP" altLang="en-US" sz="2800" kern="0" dirty="0" smtClean="0">
                <a:solidFill>
                  <a:prstClr val="black"/>
                </a:solidFill>
                <a:latin typeface="游ゴシック" panose="020B0400000000000000" pitchFamily="50" charset="-128"/>
              </a:rPr>
              <a:t>な動きをつくる運動（遊び）パンフレット</a:t>
            </a: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000" kern="0" dirty="0" smtClean="0">
                <a:solidFill>
                  <a:prstClr val="black"/>
                </a:solidFill>
                <a:latin typeface="游ゴシック" panose="020B0400000000000000" pitchFamily="50" charset="-128"/>
              </a:rPr>
              <a:t>札幌市教育委員会　</a:t>
            </a:r>
            <a:r>
              <a:rPr lang="ja-JP" altLang="en-US" sz="2000" kern="0" dirty="0">
                <a:solidFill>
                  <a:prstClr val="black"/>
                </a:solidFill>
                <a:latin typeface="游ゴシック" panose="020B0400000000000000" pitchFamily="50" charset="-128"/>
              </a:rPr>
              <a:t>ホームページ</a:t>
            </a:r>
            <a:r>
              <a:rPr lang="ja-JP" altLang="en-US" sz="2000" kern="0" dirty="0" smtClean="0">
                <a:solidFill>
                  <a:prstClr val="black"/>
                </a:solidFill>
                <a:latin typeface="游ゴシック" panose="020B0400000000000000" pitchFamily="50" charset="-128"/>
              </a:rPr>
              <a:t>内</a:t>
            </a:r>
            <a:endParaRPr lang="en-US" altLang="ja-JP" sz="20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800" kern="0" dirty="0" smtClean="0">
                <a:solidFill>
                  <a:prstClr val="black"/>
                </a:solidFill>
                <a:latin typeface="游ゴシック" panose="020B0400000000000000" pitchFamily="50" charset="-128"/>
              </a:rPr>
              <a:t>家でもできる体つくり運動</a:t>
            </a: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000" kern="0" dirty="0" smtClean="0">
                <a:solidFill>
                  <a:prstClr val="black"/>
                </a:solidFill>
                <a:latin typeface="游ゴシック" panose="020B0400000000000000" pitchFamily="50" charset="-128"/>
              </a:rPr>
              <a:t>兵庫県教育委員会　</a:t>
            </a:r>
            <a:r>
              <a:rPr lang="ja-JP" altLang="en-US" sz="2000" kern="0" dirty="0">
                <a:solidFill>
                  <a:prstClr val="black"/>
                </a:solidFill>
                <a:latin typeface="游ゴシック" panose="020B0400000000000000" pitchFamily="50" charset="-128"/>
              </a:rPr>
              <a:t>ホームページ</a:t>
            </a:r>
            <a:r>
              <a:rPr lang="ja-JP" altLang="en-US" sz="2000" kern="0" dirty="0" smtClean="0">
                <a:solidFill>
                  <a:prstClr val="black"/>
                </a:solidFill>
                <a:latin typeface="游ゴシック" panose="020B0400000000000000" pitchFamily="50" charset="-128"/>
              </a:rPr>
              <a:t>内</a:t>
            </a:r>
            <a:endParaRPr lang="en-US" altLang="ja-JP" sz="20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800" kern="0" dirty="0" smtClean="0">
                <a:solidFill>
                  <a:prstClr val="black"/>
                </a:solidFill>
                <a:latin typeface="游ゴシック" panose="020B0400000000000000" pitchFamily="50" charset="-128"/>
              </a:rPr>
              <a:t>兵庫県教育委員会体育保健課学校体育班動画サイト</a:t>
            </a: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000" kern="0" dirty="0" smtClean="0">
                <a:solidFill>
                  <a:prstClr val="black"/>
                </a:solidFill>
                <a:latin typeface="游ゴシック" panose="020B0400000000000000" pitchFamily="50" charset="-128"/>
              </a:rPr>
              <a:t>千葉県教育委員会　</a:t>
            </a:r>
            <a:r>
              <a:rPr lang="ja-JP" altLang="en-US" sz="2000" kern="0" dirty="0">
                <a:solidFill>
                  <a:prstClr val="black"/>
                </a:solidFill>
                <a:latin typeface="游ゴシック" panose="020B0400000000000000" pitchFamily="50" charset="-128"/>
              </a:rPr>
              <a:t>ホームページ</a:t>
            </a:r>
            <a:r>
              <a:rPr lang="ja-JP" altLang="en-US" sz="2000" kern="0" dirty="0" smtClean="0">
                <a:solidFill>
                  <a:prstClr val="black"/>
                </a:solidFill>
                <a:latin typeface="游ゴシック" panose="020B0400000000000000" pitchFamily="50" charset="-128"/>
              </a:rPr>
              <a:t>内</a:t>
            </a:r>
            <a:endParaRPr lang="en-US" altLang="ja-JP" sz="20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800" kern="0" dirty="0" smtClean="0">
                <a:solidFill>
                  <a:prstClr val="black"/>
                </a:solidFill>
                <a:latin typeface="游ゴシック" panose="020B0400000000000000" pitchFamily="50" charset="-128"/>
              </a:rPr>
              <a:t>指導資料集</a:t>
            </a:r>
            <a:r>
              <a:rPr lang="en-US" altLang="ja-JP" sz="2800" kern="0" dirty="0" smtClean="0">
                <a:solidFill>
                  <a:prstClr val="black"/>
                </a:solidFill>
                <a:latin typeface="游ゴシック" panose="020B0400000000000000" pitchFamily="50" charset="-128"/>
              </a:rPr>
              <a:t>【</a:t>
            </a:r>
            <a:r>
              <a:rPr lang="ja-JP" altLang="en-US" sz="2800" kern="0" dirty="0" smtClean="0">
                <a:solidFill>
                  <a:prstClr val="black"/>
                </a:solidFill>
                <a:latin typeface="游ゴシック" panose="020B0400000000000000" pitchFamily="50" charset="-128"/>
              </a:rPr>
              <a:t>第３８集</a:t>
            </a:r>
            <a:r>
              <a:rPr lang="en-US" altLang="ja-JP" sz="2800" kern="0" dirty="0" smtClean="0">
                <a:solidFill>
                  <a:prstClr val="black"/>
                </a:solidFill>
                <a:latin typeface="游ゴシック" panose="020B0400000000000000" pitchFamily="50" charset="-128"/>
              </a:rPr>
              <a:t>】</a:t>
            </a:r>
            <a:r>
              <a:rPr lang="ja-JP" altLang="en-US" sz="2800" kern="0" dirty="0" smtClean="0">
                <a:solidFill>
                  <a:prstClr val="black"/>
                </a:solidFill>
                <a:latin typeface="游ゴシック" panose="020B0400000000000000" pitchFamily="50" charset="-128"/>
              </a:rPr>
              <a:t>新しい体育の展開</a:t>
            </a:r>
            <a:endParaRPr lang="en-US" altLang="ja-JP" sz="2800" kern="0" dirty="0" smtClean="0">
              <a:solidFill>
                <a:prstClr val="black"/>
              </a:solidFill>
              <a:latin typeface="游ゴシック" panose="020B0400000000000000" pitchFamily="50" charset="-128"/>
            </a:endParaRPr>
          </a:p>
        </p:txBody>
      </p:sp>
    </p:spTree>
    <p:extLst>
      <p:ext uri="{BB962C8B-B14F-4D97-AF65-F5344CB8AC3E}">
        <p14:creationId xmlns:p14="http://schemas.microsoft.com/office/powerpoint/2010/main" val="4224237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163268" y="682253"/>
            <a:ext cx="8770872" cy="5704078"/>
          </a:xfrm>
        </p:spPr>
        <p:txBody>
          <a:bodyPr>
            <a:normAutofit fontScale="90000"/>
          </a:bodyPr>
          <a:lstStyle/>
          <a:p>
            <a:r>
              <a:rPr kumimoji="1" lang="ja-JP" altLang="en-US" sz="6000" dirty="0" smtClean="0">
                <a:latin typeface="AR P丸ゴシック体E" panose="020F0900000000000000" pitchFamily="50" charset="-128"/>
                <a:ea typeface="AR P丸ゴシック体E" panose="020F0900000000000000" pitchFamily="50" charset="-128"/>
              </a:rPr>
              <a:t>この学習の３つの目標</a:t>
            </a:r>
            <a:r>
              <a:rPr kumimoji="1" lang="en-US" altLang="ja-JP" sz="6000" dirty="0" smtClean="0">
                <a:latin typeface="AR P丸ゴシック体E" panose="020F0900000000000000" pitchFamily="50" charset="-128"/>
                <a:ea typeface="AR P丸ゴシック体E" panose="020F0900000000000000" pitchFamily="50" charset="-128"/>
              </a:rPr>
              <a:t/>
            </a:r>
            <a:br>
              <a:rPr kumimoji="1" lang="en-US" altLang="ja-JP" sz="6000" dirty="0" smtClean="0">
                <a:latin typeface="AR P丸ゴシック体E" panose="020F0900000000000000" pitchFamily="50" charset="-128"/>
                <a:ea typeface="AR P丸ゴシック体E" panose="020F0900000000000000" pitchFamily="50" charset="-128"/>
              </a:rPr>
            </a:br>
            <a:r>
              <a:rPr lang="en-US" altLang="ja-JP" dirty="0">
                <a:latin typeface="AR P丸ゴシック体E" panose="020F0900000000000000" pitchFamily="50" charset="-128"/>
                <a:ea typeface="AR P丸ゴシック体E" panose="020F0900000000000000" pitchFamily="50" charset="-128"/>
              </a:rPr>
              <a:t/>
            </a:r>
            <a:br>
              <a:rPr lang="en-US" altLang="ja-JP" dirty="0">
                <a:latin typeface="AR P丸ゴシック体E" panose="020F0900000000000000" pitchFamily="50" charset="-128"/>
                <a:ea typeface="AR P丸ゴシック体E" panose="020F0900000000000000" pitchFamily="50" charset="-128"/>
              </a:rPr>
            </a:br>
            <a:r>
              <a:rPr lang="ja-JP" altLang="en-US" sz="3200" dirty="0" smtClean="0">
                <a:latin typeface="AR P丸ゴシック体E" panose="020F0900000000000000" pitchFamily="50" charset="-128"/>
                <a:ea typeface="AR P丸ゴシック体E" panose="020F0900000000000000" pitchFamily="50" charset="-128"/>
              </a:rPr>
              <a:t>①運動をすると</a:t>
            </a:r>
            <a:r>
              <a:rPr lang="ja-JP" altLang="en-US" sz="3200" dirty="0" smtClean="0">
                <a:solidFill>
                  <a:srgbClr val="FF0000"/>
                </a:solidFill>
                <a:latin typeface="AR P丸ゴシック体E" panose="020F0900000000000000" pitchFamily="50" charset="-128"/>
                <a:ea typeface="AR P丸ゴシック体E" panose="020F0900000000000000" pitchFamily="50" charset="-128"/>
              </a:rPr>
              <a:t>心</a:t>
            </a:r>
            <a:r>
              <a:rPr lang="ja-JP" altLang="en-US" sz="3200" dirty="0">
                <a:solidFill>
                  <a:srgbClr val="FF0000"/>
                </a:solidFill>
                <a:latin typeface="AR P丸ゴシック体E" panose="020F0900000000000000" pitchFamily="50" charset="-128"/>
                <a:ea typeface="AR P丸ゴシック体E" panose="020F0900000000000000" pitchFamily="50" charset="-128"/>
              </a:rPr>
              <a:t>や</a:t>
            </a:r>
            <a:r>
              <a:rPr lang="ja-JP" altLang="en-US" sz="3200" dirty="0" smtClean="0">
                <a:solidFill>
                  <a:srgbClr val="FF0000"/>
                </a:solidFill>
                <a:latin typeface="AR P丸ゴシック体E" panose="020F0900000000000000" pitchFamily="50" charset="-128"/>
                <a:ea typeface="AR P丸ゴシック体E" panose="020F0900000000000000" pitchFamily="50" charset="-128"/>
              </a:rPr>
              <a:t>体が変化する</a:t>
            </a:r>
            <a:r>
              <a:rPr lang="ja-JP" altLang="en-US" sz="3200" dirty="0" smtClean="0">
                <a:latin typeface="AR P丸ゴシック体E" panose="020F0900000000000000" pitchFamily="50" charset="-128"/>
                <a:ea typeface="AR P丸ゴシック体E" panose="020F0900000000000000" pitchFamily="50" charset="-128"/>
              </a:rPr>
              <a:t>ことに気付こう。</a:t>
            </a:r>
            <a:r>
              <a:rPr lang="en-US" altLang="ja-JP" sz="3200" dirty="0" smtClean="0">
                <a:latin typeface="AR P丸ゴシック体E" panose="020F0900000000000000" pitchFamily="50" charset="-128"/>
                <a:ea typeface="AR P丸ゴシック体E" panose="020F0900000000000000" pitchFamily="50" charset="-128"/>
              </a:rPr>
              <a:t/>
            </a:r>
            <a:br>
              <a:rPr lang="en-US" altLang="ja-JP" sz="3200" dirty="0" smtClean="0">
                <a:latin typeface="AR P丸ゴシック体E" panose="020F0900000000000000" pitchFamily="50" charset="-128"/>
                <a:ea typeface="AR P丸ゴシック体E" panose="020F0900000000000000" pitchFamily="50" charset="-128"/>
              </a:rPr>
            </a:br>
            <a:r>
              <a:rPr lang="en-US" altLang="ja-JP" sz="3200" dirty="0" smtClean="0">
                <a:latin typeface="AR P丸ゴシック体E" panose="020F0900000000000000" pitchFamily="50" charset="-128"/>
                <a:ea typeface="AR P丸ゴシック体E" panose="020F0900000000000000" pitchFamily="50" charset="-128"/>
              </a:rPr>
              <a:t/>
            </a:r>
            <a:br>
              <a:rPr lang="en-US" altLang="ja-JP" sz="3200" dirty="0" smtClean="0">
                <a:latin typeface="AR P丸ゴシック体E" panose="020F0900000000000000" pitchFamily="50" charset="-128"/>
                <a:ea typeface="AR P丸ゴシック体E" panose="020F0900000000000000" pitchFamily="50" charset="-128"/>
              </a:rPr>
            </a:br>
            <a:r>
              <a:rPr lang="ja-JP" altLang="en-US" sz="3200" dirty="0" smtClean="0">
                <a:latin typeface="AR P丸ゴシック体E" panose="020F0900000000000000" pitchFamily="50" charset="-128"/>
                <a:ea typeface="AR P丸ゴシック体E" panose="020F0900000000000000" pitchFamily="50" charset="-128"/>
              </a:rPr>
              <a:t>②いろいろ</a:t>
            </a:r>
            <a:r>
              <a:rPr lang="ja-JP" altLang="en-US" sz="3200" dirty="0">
                <a:latin typeface="AR P丸ゴシック体E" panose="020F0900000000000000" pitchFamily="50" charset="-128"/>
                <a:ea typeface="AR P丸ゴシック体E" panose="020F0900000000000000" pitchFamily="50" charset="-128"/>
              </a:rPr>
              <a:t>な</a:t>
            </a:r>
            <a:r>
              <a:rPr lang="ja-JP" altLang="en-US" sz="3200" dirty="0" smtClean="0">
                <a:latin typeface="AR P丸ゴシック体E" panose="020F0900000000000000" pitchFamily="50" charset="-128"/>
                <a:ea typeface="AR P丸ゴシック体E" panose="020F0900000000000000" pitchFamily="50" charset="-128"/>
              </a:rPr>
              <a:t>運動の行い方を知り、</a:t>
            </a:r>
            <a:r>
              <a:rPr lang="ja-JP" altLang="en-US" sz="3200" dirty="0">
                <a:solidFill>
                  <a:srgbClr val="FF0000"/>
                </a:solidFill>
                <a:latin typeface="AR P丸ゴシック体E" panose="020F0900000000000000" pitchFamily="50" charset="-128"/>
                <a:ea typeface="AR P丸ゴシック体E" panose="020F0900000000000000" pitchFamily="50" charset="-128"/>
              </a:rPr>
              <a:t>他</a:t>
            </a:r>
            <a:r>
              <a:rPr lang="ja-JP" altLang="en-US" sz="3200" dirty="0" smtClean="0">
                <a:solidFill>
                  <a:srgbClr val="FF0000"/>
                </a:solidFill>
                <a:latin typeface="AR P丸ゴシック体E" panose="020F0900000000000000" pitchFamily="50" charset="-128"/>
                <a:ea typeface="AR P丸ゴシック体E" panose="020F0900000000000000" pitchFamily="50" charset="-128"/>
              </a:rPr>
              <a:t>の運動でも　</a:t>
            </a:r>
            <a:r>
              <a:rPr lang="en-US" altLang="ja-JP" sz="3200" dirty="0" smtClean="0">
                <a:solidFill>
                  <a:srgbClr val="FF0000"/>
                </a:solidFill>
                <a:latin typeface="AR P丸ゴシック体E" panose="020F0900000000000000" pitchFamily="50" charset="-128"/>
                <a:ea typeface="AR P丸ゴシック体E" panose="020F0900000000000000" pitchFamily="50" charset="-128"/>
              </a:rPr>
              <a:t/>
            </a:r>
            <a:br>
              <a:rPr lang="en-US" altLang="ja-JP" sz="3200" dirty="0" smtClean="0">
                <a:solidFill>
                  <a:srgbClr val="FF0000"/>
                </a:solidFill>
                <a:latin typeface="AR P丸ゴシック体E" panose="020F0900000000000000" pitchFamily="50" charset="-128"/>
                <a:ea typeface="AR P丸ゴシック体E" panose="020F0900000000000000" pitchFamily="50" charset="-128"/>
              </a:rPr>
            </a:br>
            <a:r>
              <a:rPr lang="ja-JP" altLang="en-US" sz="3200" dirty="0">
                <a:solidFill>
                  <a:srgbClr val="FF0000"/>
                </a:solidFill>
                <a:latin typeface="AR P丸ゴシック体E" panose="020F0900000000000000" pitchFamily="50" charset="-128"/>
                <a:ea typeface="AR P丸ゴシック体E" panose="020F0900000000000000" pitchFamily="50" charset="-128"/>
              </a:rPr>
              <a:t>　</a:t>
            </a:r>
            <a:r>
              <a:rPr lang="ja-JP" altLang="en-US" sz="3200" dirty="0" smtClean="0">
                <a:solidFill>
                  <a:srgbClr val="FF0000"/>
                </a:solidFill>
                <a:latin typeface="AR P丸ゴシック体E" panose="020F0900000000000000" pitchFamily="50" charset="-128"/>
                <a:ea typeface="AR P丸ゴシック体E" panose="020F0900000000000000" pitchFamily="50" charset="-128"/>
              </a:rPr>
              <a:t>いかせる体の動かし方</a:t>
            </a:r>
            <a:r>
              <a:rPr lang="ja-JP" altLang="en-US" sz="3200" dirty="0" smtClean="0">
                <a:latin typeface="AR P丸ゴシック体E" panose="020F0900000000000000" pitchFamily="50" charset="-128"/>
                <a:ea typeface="AR P丸ゴシック体E" panose="020F0900000000000000" pitchFamily="50" charset="-128"/>
              </a:rPr>
              <a:t>を身に付けよう。</a:t>
            </a:r>
            <a:r>
              <a:rPr lang="en-US" altLang="ja-JP" sz="3200" dirty="0" smtClean="0">
                <a:latin typeface="AR P丸ゴシック体E" panose="020F0900000000000000" pitchFamily="50" charset="-128"/>
                <a:ea typeface="AR P丸ゴシック体E" panose="020F0900000000000000" pitchFamily="50" charset="-128"/>
              </a:rPr>
              <a:t/>
            </a:r>
            <a:br>
              <a:rPr lang="en-US" altLang="ja-JP" sz="3200" dirty="0" smtClean="0">
                <a:latin typeface="AR P丸ゴシック体E" panose="020F0900000000000000" pitchFamily="50" charset="-128"/>
                <a:ea typeface="AR P丸ゴシック体E" panose="020F0900000000000000" pitchFamily="50" charset="-128"/>
              </a:rPr>
            </a:br>
            <a:r>
              <a:rPr lang="en-US" altLang="ja-JP" sz="3200" dirty="0" smtClean="0">
                <a:latin typeface="AR P丸ゴシック体E" panose="020F0900000000000000" pitchFamily="50" charset="-128"/>
                <a:ea typeface="AR P丸ゴシック体E" panose="020F0900000000000000" pitchFamily="50" charset="-128"/>
              </a:rPr>
              <a:t/>
            </a:r>
            <a:br>
              <a:rPr lang="en-US" altLang="ja-JP" sz="3200" dirty="0" smtClean="0">
                <a:latin typeface="AR P丸ゴシック体E" panose="020F0900000000000000" pitchFamily="50" charset="-128"/>
                <a:ea typeface="AR P丸ゴシック体E" panose="020F0900000000000000" pitchFamily="50" charset="-128"/>
              </a:rPr>
            </a:br>
            <a:r>
              <a:rPr lang="ja-JP" altLang="en-US" sz="3200" dirty="0" smtClean="0">
                <a:latin typeface="AR P丸ゴシック体E" panose="020F0900000000000000" pitchFamily="50" charset="-128"/>
                <a:ea typeface="AR P丸ゴシック体E" panose="020F0900000000000000" pitchFamily="50" charset="-128"/>
              </a:rPr>
              <a:t>③いろいろな運動を組み合わせたり、行い方を工夫</a:t>
            </a:r>
            <a:r>
              <a:rPr lang="en-US" altLang="ja-JP" sz="3200" dirty="0" smtClean="0">
                <a:latin typeface="AR P丸ゴシック体E" panose="020F0900000000000000" pitchFamily="50" charset="-128"/>
                <a:ea typeface="AR P丸ゴシック体E" panose="020F0900000000000000" pitchFamily="50" charset="-128"/>
              </a:rPr>
              <a:t/>
            </a:r>
            <a:br>
              <a:rPr lang="en-US" altLang="ja-JP" sz="3200" dirty="0" smtClean="0">
                <a:latin typeface="AR P丸ゴシック体E" panose="020F0900000000000000" pitchFamily="50" charset="-128"/>
                <a:ea typeface="AR P丸ゴシック体E" panose="020F0900000000000000" pitchFamily="50" charset="-128"/>
              </a:rPr>
            </a:br>
            <a:r>
              <a:rPr lang="ja-JP" altLang="en-US" sz="3200" dirty="0">
                <a:latin typeface="AR P丸ゴシック体E" panose="020F0900000000000000" pitchFamily="50" charset="-128"/>
                <a:ea typeface="AR P丸ゴシック体E" panose="020F0900000000000000" pitchFamily="50" charset="-128"/>
              </a:rPr>
              <a:t>　</a:t>
            </a:r>
            <a:r>
              <a:rPr lang="ja-JP" altLang="en-US" sz="3200" dirty="0" smtClean="0">
                <a:latin typeface="AR P丸ゴシック体E" panose="020F0900000000000000" pitchFamily="50" charset="-128"/>
                <a:ea typeface="AR P丸ゴシック体E" panose="020F0900000000000000" pitchFamily="50" charset="-128"/>
              </a:rPr>
              <a:t>したりして</a:t>
            </a:r>
            <a:r>
              <a:rPr lang="ja-JP" altLang="en-US" sz="3200" dirty="0" smtClean="0">
                <a:solidFill>
                  <a:srgbClr val="FF0000"/>
                </a:solidFill>
                <a:latin typeface="AR P丸ゴシック体E" panose="020F0900000000000000" pitchFamily="50" charset="-128"/>
                <a:ea typeface="AR P丸ゴシック体E" panose="020F0900000000000000" pitchFamily="50" charset="-128"/>
              </a:rPr>
              <a:t>運動プログラム</a:t>
            </a:r>
            <a:r>
              <a:rPr lang="ja-JP" altLang="en-US" sz="3200" dirty="0" smtClean="0">
                <a:latin typeface="AR P丸ゴシック体E" panose="020F0900000000000000" pitchFamily="50" charset="-128"/>
                <a:ea typeface="AR P丸ゴシック体E" panose="020F0900000000000000" pitchFamily="50" charset="-128"/>
              </a:rPr>
              <a:t>をつくってみよう。</a:t>
            </a:r>
            <a:r>
              <a:rPr lang="en-US" altLang="ja-JP" sz="3200" dirty="0" smtClean="0">
                <a:latin typeface="AR P丸ゴシック体E" panose="020F0900000000000000" pitchFamily="50" charset="-128"/>
                <a:ea typeface="AR P丸ゴシック体E" panose="020F0900000000000000" pitchFamily="50" charset="-128"/>
              </a:rPr>
              <a:t/>
            </a:r>
            <a:br>
              <a:rPr lang="en-US" altLang="ja-JP" sz="3200" dirty="0" smtClean="0">
                <a:latin typeface="AR P丸ゴシック体E" panose="020F0900000000000000" pitchFamily="50" charset="-128"/>
                <a:ea typeface="AR P丸ゴシック体E" panose="020F0900000000000000" pitchFamily="50" charset="-128"/>
              </a:rPr>
            </a:b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dirty="0"/>
          </a:p>
        </p:txBody>
      </p:sp>
    </p:spTree>
    <p:extLst>
      <p:ext uri="{BB962C8B-B14F-4D97-AF65-F5344CB8AC3E}">
        <p14:creationId xmlns:p14="http://schemas.microsoft.com/office/powerpoint/2010/main" val="95037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852678" y="4138040"/>
            <a:ext cx="7509265" cy="1366468"/>
          </a:xfrm>
        </p:spPr>
        <p:txBody>
          <a:bodyPr>
            <a:normAutofit/>
          </a:bodyPr>
          <a:lstStyle/>
          <a:p>
            <a:r>
              <a:rPr kumimoji="1" lang="ja-JP" altLang="en-US" sz="4000" dirty="0" smtClean="0">
                <a:latin typeface="AR P丸ゴシック体E" panose="020F0900000000000000" pitchFamily="50" charset="-128"/>
                <a:ea typeface="AR P丸ゴシック体E" panose="020F0900000000000000" pitchFamily="50" charset="-128"/>
              </a:rPr>
              <a:t>どんな気分になりましたか？</a:t>
            </a:r>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dirty="0"/>
          </a:p>
        </p:txBody>
      </p:sp>
      <p:sp>
        <p:nvSpPr>
          <p:cNvPr id="8" name="タイトル 1"/>
          <p:cNvSpPr txBox="1">
            <a:spLocks/>
          </p:cNvSpPr>
          <p:nvPr/>
        </p:nvSpPr>
        <p:spPr>
          <a:xfrm>
            <a:off x="852678" y="2366990"/>
            <a:ext cx="7662672" cy="1924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AR P丸ゴシック体E" panose="020F0900000000000000" pitchFamily="50" charset="-128"/>
                <a:ea typeface="AR P丸ゴシック体E" panose="020F0900000000000000" pitchFamily="50" charset="-128"/>
              </a:rPr>
              <a:t>その場で大きくいきをすいこんで、</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smtClean="0">
                <a:latin typeface="AR P丸ゴシック体E" panose="020F0900000000000000" pitchFamily="50" charset="-128"/>
                <a:ea typeface="AR P丸ゴシック体E" panose="020F0900000000000000" pitchFamily="50" charset="-128"/>
              </a:rPr>
              <a:t>フーっと大きくはいてみましょう。</a:t>
            </a:r>
            <a:endParaRPr lang="en-US" altLang="ja-JP" sz="3600" dirty="0">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302514" y="74751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7200" dirty="0" smtClean="0">
                <a:latin typeface="AR P丸ゴシック体E" panose="020F0900000000000000" pitchFamily="50" charset="-128"/>
                <a:ea typeface="AR P丸ゴシック体E" panose="020F0900000000000000" pitchFamily="50" charset="-128"/>
              </a:rPr>
              <a:t>まずはじめに</a:t>
            </a:r>
            <a:endParaRPr lang="ja-JP" altLang="en-US" sz="7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59187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dirty="0"/>
          </a:p>
        </p:txBody>
      </p:sp>
      <p:sp>
        <p:nvSpPr>
          <p:cNvPr id="8" name="タイトル 1"/>
          <p:cNvSpPr txBox="1">
            <a:spLocks/>
          </p:cNvSpPr>
          <p:nvPr/>
        </p:nvSpPr>
        <p:spPr>
          <a:xfrm>
            <a:off x="1111555" y="1658983"/>
            <a:ext cx="7013542" cy="331796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AR P丸ゴシック体E" panose="020F0900000000000000" pitchFamily="50" charset="-128"/>
                <a:ea typeface="AR P丸ゴシック体E" panose="020F0900000000000000" pitchFamily="50" charset="-128"/>
              </a:rPr>
              <a:t>　その</a:t>
            </a:r>
            <a:r>
              <a:rPr lang="ja-JP" altLang="en-US" sz="3600" dirty="0">
                <a:latin typeface="AR P丸ゴシック体E" panose="020F0900000000000000" pitchFamily="50" charset="-128"/>
                <a:ea typeface="AR P丸ゴシック体E" panose="020F0900000000000000" pitchFamily="50" charset="-128"/>
              </a:rPr>
              <a:t>場</a:t>
            </a:r>
            <a:r>
              <a:rPr lang="ja-JP" altLang="en-US" sz="3600" dirty="0" smtClean="0">
                <a:latin typeface="AR P丸ゴシック体E" panose="020F0900000000000000" pitchFamily="50" charset="-128"/>
                <a:ea typeface="AR P丸ゴシック体E" panose="020F0900000000000000" pitchFamily="50" charset="-128"/>
              </a:rPr>
              <a:t>に立って、場所の安全をたしかめましょう。</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つぎにその場で</a:t>
            </a:r>
            <a:r>
              <a:rPr lang="ja-JP" altLang="en-US" sz="3600" dirty="0" smtClean="0">
                <a:solidFill>
                  <a:srgbClr val="FF0000"/>
                </a:solidFill>
                <a:latin typeface="AR P丸ゴシック体E" panose="020F0900000000000000" pitchFamily="50" charset="-128"/>
                <a:ea typeface="AR P丸ゴシック体E" panose="020F0900000000000000" pitchFamily="50" charset="-128"/>
              </a:rPr>
              <a:t>ジャンプしながら同じ方向に回り続けてみましょう。</a:t>
            </a:r>
            <a:endParaRPr lang="en-US" altLang="ja-JP" sz="3600" dirty="0" smtClean="0">
              <a:solidFill>
                <a:srgbClr val="FF0000"/>
              </a:solidFill>
              <a:latin typeface="AR P丸ゴシック体E" panose="020F0900000000000000" pitchFamily="50" charset="-128"/>
              <a:ea typeface="AR P丸ゴシック体E" panose="020F0900000000000000" pitchFamily="50" charset="-128"/>
            </a:endParaRPr>
          </a:p>
          <a:p>
            <a:r>
              <a:rPr lang="ja-JP" altLang="en-US" sz="3600" dirty="0" smtClean="0">
                <a:latin typeface="AR P丸ゴシック体E" panose="020F0900000000000000" pitchFamily="50" charset="-128"/>
                <a:ea typeface="AR P丸ゴシック体E" panose="020F0900000000000000" pitchFamily="50" charset="-128"/>
              </a:rPr>
              <a:t>　時間は１０秒間です。</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では、はじめます。よー</a:t>
            </a:r>
            <a:r>
              <a:rPr lang="ja-JP" altLang="en-US" sz="3600" dirty="0" err="1" smtClean="0">
                <a:latin typeface="AR P丸ゴシック体E" panose="020F0900000000000000" pitchFamily="50" charset="-128"/>
                <a:ea typeface="AR P丸ゴシック体E" panose="020F0900000000000000" pitchFamily="50" charset="-128"/>
              </a:rPr>
              <a:t>い</a:t>
            </a:r>
            <a:endParaRPr lang="en-US" altLang="ja-JP" sz="3600" dirty="0" smtClean="0">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411480" y="669926"/>
            <a:ext cx="84086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AR P丸ゴシック体E" panose="020F0900000000000000" pitchFamily="50" charset="-128"/>
                <a:ea typeface="AR P丸ゴシック体E" panose="020F0900000000000000" pitchFamily="50" charset="-128"/>
              </a:rPr>
              <a:t>では、体を動かしてみましょう。</a:t>
            </a:r>
            <a:endParaRPr lang="ja-JP" altLang="en-US" dirty="0">
              <a:latin typeface="AR P丸ゴシック体E" panose="020F0900000000000000" pitchFamily="50" charset="-128"/>
              <a:ea typeface="AR P丸ゴシック体E" panose="020F0900000000000000" pitchFamily="50" charset="-128"/>
            </a:endParaRPr>
          </a:p>
        </p:txBody>
      </p:sp>
      <p:sp>
        <p:nvSpPr>
          <p:cNvPr id="10" name="タイトル 1"/>
          <p:cNvSpPr txBox="1">
            <a:spLocks/>
          </p:cNvSpPr>
          <p:nvPr/>
        </p:nvSpPr>
        <p:spPr>
          <a:xfrm>
            <a:off x="2443112" y="4976948"/>
            <a:ext cx="4240472" cy="114145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600" dirty="0" smtClean="0">
                <a:solidFill>
                  <a:srgbClr val="FF0000"/>
                </a:solidFill>
                <a:latin typeface="AR P丸ゴシック体E" panose="020F0900000000000000" pitchFamily="50" charset="-128"/>
                <a:ea typeface="AR P丸ゴシック体E" panose="020F0900000000000000" pitchFamily="50" charset="-128"/>
              </a:rPr>
              <a:t>スタート！</a:t>
            </a:r>
            <a:endParaRPr lang="ja-JP" altLang="en-US" sz="6600" dirty="0">
              <a:solidFill>
                <a:srgbClr val="FF0000"/>
              </a:solidFill>
              <a:latin typeface="AR P丸ゴシック体E" panose="020F0900000000000000" pitchFamily="50" charset="-128"/>
              <a:ea typeface="AR P丸ゴシック体E" panose="020F0900000000000000" pitchFamily="50" charset="-128"/>
            </a:endParaRPr>
          </a:p>
        </p:txBody>
      </p:sp>
      <p:sp>
        <p:nvSpPr>
          <p:cNvPr id="11" name="タイトル 1"/>
          <p:cNvSpPr txBox="1">
            <a:spLocks/>
          </p:cNvSpPr>
          <p:nvPr/>
        </p:nvSpPr>
        <p:spPr>
          <a:xfrm>
            <a:off x="4863775" y="4976948"/>
            <a:ext cx="4240472" cy="1141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600" dirty="0">
                <a:solidFill>
                  <a:srgbClr val="FF0000"/>
                </a:solidFill>
                <a:latin typeface="AR P丸ゴシック体E" panose="020F0900000000000000" pitchFamily="50" charset="-128"/>
                <a:ea typeface="AR P丸ゴシック体E" panose="020F0900000000000000" pitchFamily="50" charset="-128"/>
              </a:rPr>
              <a:t>↑</a:t>
            </a:r>
            <a:endParaRPr lang="en-US" altLang="ja-JP" sz="6600" dirty="0">
              <a:solidFill>
                <a:srgbClr val="FF0000"/>
              </a:solidFill>
              <a:latin typeface="AR P丸ゴシック体E" panose="020F0900000000000000" pitchFamily="50" charset="-128"/>
              <a:ea typeface="AR P丸ゴシック体E" panose="020F0900000000000000" pitchFamily="50" charset="-128"/>
            </a:endParaRPr>
          </a:p>
        </p:txBody>
      </p:sp>
      <p:sp>
        <p:nvSpPr>
          <p:cNvPr id="2" name="楕円 1"/>
          <p:cNvSpPr/>
          <p:nvPr/>
        </p:nvSpPr>
        <p:spPr>
          <a:xfrm>
            <a:off x="6457950" y="5061236"/>
            <a:ext cx="1054955" cy="1042179"/>
          </a:xfrm>
          <a:prstGeom prst="ellipse">
            <a:avLst/>
          </a:prstGeom>
          <a:solidFill>
            <a:schemeClr val="lt1">
              <a:alpha val="0"/>
            </a:schemeClr>
          </a:solidFill>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28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8" presetClass="emph" presetSubtype="0" fill="hold" grpId="0" nodeType="afterEffect">
                                  <p:stCondLst>
                                    <p:cond delay="0"/>
                                  </p:stCondLst>
                                  <p:childTnLst>
                                    <p:animRot by="21600000">
                                      <p:cBhvr>
                                        <p:cTn id="17" dur="10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615832" y="4837618"/>
            <a:ext cx="7509265" cy="1523094"/>
          </a:xfrm>
        </p:spPr>
        <p:txBody>
          <a:bodyPr>
            <a:normAutofit/>
          </a:bodyPr>
          <a:lstStyle/>
          <a:p>
            <a:pPr algn="ctr"/>
            <a:r>
              <a:rPr kumimoji="1" lang="ja-JP" altLang="en-US" sz="6600" dirty="0" smtClean="0">
                <a:solidFill>
                  <a:srgbClr val="FF0000"/>
                </a:solidFill>
                <a:latin typeface="AR P丸ゴシック体E" panose="020F0900000000000000" pitchFamily="50" charset="-128"/>
                <a:ea typeface="AR P丸ゴシック体E" panose="020F0900000000000000" pitchFamily="50" charset="-128"/>
              </a:rPr>
              <a:t>スタート！</a:t>
            </a:r>
            <a:endParaRPr kumimoji="1" lang="ja-JP" altLang="en-US" sz="6600" dirty="0">
              <a:solidFill>
                <a:srgbClr val="FF0000"/>
              </a:solidFill>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dirty="0"/>
          </a:p>
        </p:txBody>
      </p:sp>
      <p:sp>
        <p:nvSpPr>
          <p:cNvPr id="8" name="タイトル 1"/>
          <p:cNvSpPr txBox="1">
            <a:spLocks/>
          </p:cNvSpPr>
          <p:nvPr/>
        </p:nvSpPr>
        <p:spPr>
          <a:xfrm>
            <a:off x="1111555" y="1494093"/>
            <a:ext cx="7013542" cy="3317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AR P丸ゴシック体E" panose="020F0900000000000000" pitchFamily="50" charset="-128"/>
                <a:ea typeface="AR P丸ゴシック体E" panose="020F0900000000000000" pitchFamily="50" charset="-128"/>
              </a:rPr>
              <a:t>　次は、</a:t>
            </a:r>
            <a:r>
              <a:rPr lang="ja-JP" altLang="en-US" sz="3600" dirty="0" smtClean="0">
                <a:solidFill>
                  <a:srgbClr val="FF0000"/>
                </a:solidFill>
                <a:latin typeface="AR P丸ゴシック体E" panose="020F0900000000000000" pitchFamily="50" charset="-128"/>
                <a:ea typeface="AR P丸ゴシック体E" panose="020F0900000000000000" pitchFamily="50" charset="-128"/>
              </a:rPr>
              <a:t>反対まわり</a:t>
            </a:r>
            <a:r>
              <a:rPr lang="ja-JP" altLang="en-US" sz="3600" dirty="0" smtClean="0">
                <a:latin typeface="AR P丸ゴシック体E" panose="020F0900000000000000" pitchFamily="50" charset="-128"/>
                <a:ea typeface="AR P丸ゴシック体E" panose="020F0900000000000000" pitchFamily="50" charset="-128"/>
              </a:rPr>
              <a:t>で同じようにチャレンジしましょう。</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smtClean="0">
                <a:latin typeface="AR P丸ゴシック体E" panose="020F0900000000000000" pitchFamily="50" charset="-128"/>
                <a:ea typeface="AR P丸ゴシック体E" panose="020F0900000000000000" pitchFamily="50" charset="-128"/>
              </a:rPr>
              <a:t>　時間は同じく１０秒間です。</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smtClean="0">
                <a:latin typeface="AR P丸ゴシック体E" panose="020F0900000000000000" pitchFamily="50" charset="-128"/>
                <a:ea typeface="AR P丸ゴシック体E" panose="020F0900000000000000" pitchFamily="50" charset="-128"/>
              </a:rPr>
              <a:t>　</a:t>
            </a:r>
            <a:r>
              <a:rPr lang="en-US" altLang="ja-JP" sz="3600" dirty="0" smtClean="0">
                <a:solidFill>
                  <a:srgbClr val="FF0000"/>
                </a:solidFill>
                <a:latin typeface="AR P丸ゴシック体E" panose="020F0900000000000000" pitchFamily="50" charset="-128"/>
                <a:ea typeface="AR P丸ゴシック体E" panose="020F0900000000000000" pitchFamily="50" charset="-128"/>
              </a:rPr>
              <a:t>1</a:t>
            </a:r>
            <a:r>
              <a:rPr lang="ja-JP" altLang="en-US" sz="3600" dirty="0" smtClean="0">
                <a:solidFill>
                  <a:srgbClr val="FF0000"/>
                </a:solidFill>
                <a:latin typeface="AR P丸ゴシック体E" panose="020F0900000000000000" pitchFamily="50" charset="-128"/>
                <a:ea typeface="AR P丸ゴシック体E" panose="020F0900000000000000" pitchFamily="50" charset="-128"/>
              </a:rPr>
              <a:t>回目よりも多く回れるよう</a:t>
            </a:r>
            <a:r>
              <a:rPr lang="ja-JP" altLang="en-US" sz="3600" dirty="0" smtClean="0">
                <a:latin typeface="AR P丸ゴシック体E" panose="020F0900000000000000" pitchFamily="50" charset="-128"/>
                <a:ea typeface="AR P丸ゴシック体E" panose="020F0900000000000000" pitchFamily="50" charset="-128"/>
              </a:rPr>
              <a:t>に</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smtClean="0">
                <a:latin typeface="AR P丸ゴシック体E" panose="020F0900000000000000" pitchFamily="50" charset="-128"/>
                <a:ea typeface="AR P丸ゴシック体E" panose="020F0900000000000000" pitchFamily="50" charset="-128"/>
              </a:rPr>
              <a:t>がんばりましょう。</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では、</a:t>
            </a:r>
            <a:r>
              <a:rPr lang="ja-JP" altLang="en-US" sz="3600" dirty="0" err="1" smtClean="0">
                <a:latin typeface="AR P丸ゴシック体E" panose="020F0900000000000000" pitchFamily="50" charset="-128"/>
                <a:ea typeface="AR P丸ゴシック体E" panose="020F0900000000000000" pitchFamily="50" charset="-128"/>
              </a:rPr>
              <a:t>よ</a:t>
            </a:r>
            <a:r>
              <a:rPr lang="ja-JP" altLang="en-US" sz="3600" dirty="0" smtClean="0">
                <a:latin typeface="AR P丸ゴシック体E" panose="020F0900000000000000" pitchFamily="50" charset="-128"/>
                <a:ea typeface="AR P丸ゴシック体E" panose="020F0900000000000000" pitchFamily="50" charset="-128"/>
              </a:rPr>
              <a:t>ー</a:t>
            </a:r>
            <a:r>
              <a:rPr lang="ja-JP" altLang="en-US" sz="3600" dirty="0" err="1" smtClean="0">
                <a:latin typeface="AR P丸ゴシック体E" panose="020F0900000000000000" pitchFamily="50" charset="-128"/>
                <a:ea typeface="AR P丸ゴシック体E" panose="020F0900000000000000" pitchFamily="50" charset="-128"/>
              </a:rPr>
              <a:t>い</a:t>
            </a:r>
            <a:endParaRPr lang="en-US" altLang="ja-JP" sz="3600" dirty="0" smtClean="0">
              <a:latin typeface="AR P丸ゴシック体E" panose="020F0900000000000000" pitchFamily="50" charset="-128"/>
              <a:ea typeface="AR P丸ゴシック体E" panose="020F0900000000000000" pitchFamily="50" charset="-128"/>
            </a:endParaRPr>
          </a:p>
        </p:txBody>
      </p:sp>
      <p:sp>
        <p:nvSpPr>
          <p:cNvPr id="10" name="タイトル 1"/>
          <p:cNvSpPr txBox="1">
            <a:spLocks/>
          </p:cNvSpPr>
          <p:nvPr/>
        </p:nvSpPr>
        <p:spPr>
          <a:xfrm>
            <a:off x="4903528" y="4996491"/>
            <a:ext cx="4240472" cy="1141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600" dirty="0" smtClean="0">
                <a:solidFill>
                  <a:srgbClr val="FF0000"/>
                </a:solidFill>
                <a:latin typeface="AR P丸ゴシック体E" panose="020F0900000000000000" pitchFamily="50" charset="-128"/>
                <a:ea typeface="AR P丸ゴシック体E" panose="020F0900000000000000" pitchFamily="50" charset="-128"/>
              </a:rPr>
              <a:t>↑</a:t>
            </a:r>
            <a:endParaRPr lang="en-US" altLang="ja-JP" sz="6600" dirty="0">
              <a:solidFill>
                <a:srgbClr val="FF0000"/>
              </a:solidFill>
              <a:latin typeface="AR P丸ゴシック体E" panose="020F0900000000000000" pitchFamily="50" charset="-128"/>
              <a:ea typeface="AR P丸ゴシック体E" panose="020F0900000000000000" pitchFamily="50" charset="-128"/>
            </a:endParaRPr>
          </a:p>
        </p:txBody>
      </p:sp>
      <p:sp>
        <p:nvSpPr>
          <p:cNvPr id="11" name="楕円 10"/>
          <p:cNvSpPr/>
          <p:nvPr/>
        </p:nvSpPr>
        <p:spPr>
          <a:xfrm>
            <a:off x="6492231" y="5087810"/>
            <a:ext cx="1063065" cy="1022710"/>
          </a:xfrm>
          <a:prstGeom prst="ellipse">
            <a:avLst/>
          </a:prstGeom>
          <a:solidFill>
            <a:schemeClr val="lt1">
              <a:alpha val="0"/>
            </a:schemeClr>
          </a:solidFill>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227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8" presetClass="emph" presetSubtype="0" fill="hold" grpId="0" nodeType="afterEffect">
                                  <p:stCondLst>
                                    <p:cond delay="0"/>
                                  </p:stCondLst>
                                  <p:childTnLst>
                                    <p:animRot by="21600000">
                                      <p:cBhvr>
                                        <p:cTn id="18" dur="1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1899338" y="2955381"/>
            <a:ext cx="7350878" cy="2563317"/>
          </a:xfrm>
        </p:spPr>
        <p:txBody>
          <a:bodyPr>
            <a:noAutofit/>
          </a:bodyPr>
          <a:lstStyle/>
          <a:p>
            <a:r>
              <a:rPr lang="ja-JP" altLang="en-US" sz="5400" dirty="0">
                <a:solidFill>
                  <a:srgbClr val="FF0000"/>
                </a:solidFill>
                <a:latin typeface="AR P丸ゴシック体E" panose="020F0900000000000000" pitchFamily="50" charset="-128"/>
                <a:ea typeface="AR P丸ゴシック体E" panose="020F0900000000000000" pitchFamily="50" charset="-128"/>
              </a:rPr>
              <a:t>運動</a:t>
            </a:r>
            <a:r>
              <a:rPr lang="ja-JP" altLang="en-US" sz="5400" dirty="0" smtClean="0">
                <a:solidFill>
                  <a:srgbClr val="FF0000"/>
                </a:solidFill>
                <a:latin typeface="AR P丸ゴシック体E" panose="020F0900000000000000" pitchFamily="50" charset="-128"/>
                <a:ea typeface="AR P丸ゴシック体E" panose="020F0900000000000000" pitchFamily="50" charset="-128"/>
              </a:rPr>
              <a:t>をしたとき、</a:t>
            </a:r>
            <a:r>
              <a:rPr lang="en-US" altLang="ja-JP" sz="5400" dirty="0">
                <a:solidFill>
                  <a:srgbClr val="FF0000"/>
                </a:solidFill>
                <a:latin typeface="AR P丸ゴシック体E" panose="020F0900000000000000" pitchFamily="50" charset="-128"/>
                <a:ea typeface="AR P丸ゴシック体E" panose="020F0900000000000000" pitchFamily="50" charset="-128"/>
              </a:rPr>
              <a:t/>
            </a:r>
            <a:br>
              <a:rPr lang="en-US" altLang="ja-JP" sz="5400" dirty="0">
                <a:solidFill>
                  <a:srgbClr val="FF0000"/>
                </a:solidFill>
                <a:latin typeface="AR P丸ゴシック体E" panose="020F0900000000000000" pitchFamily="50" charset="-128"/>
                <a:ea typeface="AR P丸ゴシック体E" panose="020F0900000000000000" pitchFamily="50" charset="-128"/>
              </a:rPr>
            </a:br>
            <a:r>
              <a:rPr lang="ja-JP" altLang="en-US" sz="5400" dirty="0" smtClean="0">
                <a:solidFill>
                  <a:srgbClr val="FF0000"/>
                </a:solidFill>
                <a:latin typeface="AR P丸ゴシック体E" panose="020F0900000000000000" pitchFamily="50" charset="-128"/>
                <a:ea typeface="AR P丸ゴシック体E" panose="020F0900000000000000" pitchFamily="50" charset="-128"/>
              </a:rPr>
              <a:t>体にどんな変化が</a:t>
            </a:r>
            <a:r>
              <a:rPr lang="en-US" altLang="ja-JP" sz="5400" dirty="0" smtClean="0">
                <a:solidFill>
                  <a:srgbClr val="FF0000"/>
                </a:solidFill>
                <a:latin typeface="AR P丸ゴシック体E" panose="020F0900000000000000" pitchFamily="50" charset="-128"/>
                <a:ea typeface="AR P丸ゴシック体E" panose="020F0900000000000000" pitchFamily="50" charset="-128"/>
              </a:rPr>
              <a:t/>
            </a:r>
            <a:br>
              <a:rPr lang="en-US" altLang="ja-JP" sz="5400" dirty="0" smtClean="0">
                <a:solidFill>
                  <a:srgbClr val="FF0000"/>
                </a:solidFill>
                <a:latin typeface="AR P丸ゴシック体E" panose="020F0900000000000000" pitchFamily="50" charset="-128"/>
                <a:ea typeface="AR P丸ゴシック体E" panose="020F0900000000000000" pitchFamily="50" charset="-128"/>
              </a:rPr>
            </a:br>
            <a:r>
              <a:rPr lang="ja-JP" altLang="en-US" sz="5400" dirty="0" smtClean="0">
                <a:solidFill>
                  <a:srgbClr val="FF0000"/>
                </a:solidFill>
                <a:latin typeface="AR P丸ゴシック体E" panose="020F0900000000000000" pitchFamily="50" charset="-128"/>
                <a:ea typeface="AR P丸ゴシック体E" panose="020F0900000000000000" pitchFamily="50" charset="-128"/>
              </a:rPr>
              <a:t>ありましたか？</a:t>
            </a:r>
            <a:endParaRPr kumimoji="1" lang="ja-JP" altLang="en-US" sz="5400" dirty="0">
              <a:solidFill>
                <a:srgbClr val="FF0000"/>
              </a:solidFill>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sp>
        <p:nvSpPr>
          <p:cNvPr id="8" name="タイトル 1"/>
          <p:cNvSpPr txBox="1">
            <a:spLocks/>
          </p:cNvSpPr>
          <p:nvPr/>
        </p:nvSpPr>
        <p:spPr>
          <a:xfrm>
            <a:off x="1058090" y="1768840"/>
            <a:ext cx="7186499" cy="1064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むねに手を当ててみましょう。</a:t>
            </a:r>
            <a:endParaRPr lang="en-US" altLang="ja-JP" sz="3600" dirty="0" smtClean="0">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933450" y="6699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AR P丸ゴシック体E" panose="020F0900000000000000" pitchFamily="50" charset="-128"/>
                <a:ea typeface="AR P丸ゴシック体E" panose="020F0900000000000000" pitchFamily="50" charset="-128"/>
              </a:rPr>
              <a:t>ふり</a:t>
            </a:r>
            <a:r>
              <a:rPr lang="ja-JP" altLang="en-US" dirty="0">
                <a:latin typeface="AR P丸ゴシック体E" panose="020F0900000000000000" pitchFamily="50" charset="-128"/>
                <a:ea typeface="AR P丸ゴシック体E" panose="020F0900000000000000" pitchFamily="50" charset="-128"/>
              </a:rPr>
              <a:t>返</a:t>
            </a:r>
            <a:r>
              <a:rPr lang="ja-JP" altLang="en-US" dirty="0" smtClean="0">
                <a:latin typeface="AR P丸ゴシック体E" panose="020F0900000000000000" pitchFamily="50" charset="-128"/>
                <a:ea typeface="AR P丸ゴシック体E" panose="020F0900000000000000" pitchFamily="50" charset="-128"/>
              </a:rPr>
              <a:t>りをします。</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1883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347472" y="4198694"/>
            <a:ext cx="8613648" cy="1389804"/>
          </a:xfrm>
        </p:spPr>
        <p:txBody>
          <a:bodyPr>
            <a:normAutofit fontScale="90000"/>
          </a:bodyPr>
          <a:lstStyle/>
          <a:p>
            <a:pPr algn="ctr"/>
            <a:r>
              <a:rPr kumimoji="1" lang="ja-JP" altLang="en-US" sz="6600" dirty="0" smtClean="0">
                <a:solidFill>
                  <a:srgbClr val="FF0000"/>
                </a:solidFill>
                <a:latin typeface="AR P丸ゴシック体E" panose="020F0900000000000000" pitchFamily="50" charset="-128"/>
                <a:ea typeface="AR P丸ゴシック体E" panose="020F0900000000000000" pitchFamily="50" charset="-128"/>
              </a:rPr>
              <a:t>ゆっくり・いきをはいて</a:t>
            </a:r>
            <a:endParaRPr kumimoji="1" lang="ja-JP" altLang="en-US" sz="6600" dirty="0">
              <a:solidFill>
                <a:srgbClr val="FF0000"/>
              </a:solidFill>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8" name="タイトル 1"/>
          <p:cNvSpPr txBox="1">
            <a:spLocks/>
          </p:cNvSpPr>
          <p:nvPr/>
        </p:nvSpPr>
        <p:spPr>
          <a:xfrm>
            <a:off x="274320" y="2041963"/>
            <a:ext cx="8604504" cy="24261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AR P丸ゴシック体E" panose="020F0900000000000000" pitchFamily="50" charset="-128"/>
                <a:ea typeface="AR P丸ゴシック体E" panose="020F0900000000000000" pitchFamily="50" charset="-128"/>
              </a:rPr>
              <a:t>　</a:t>
            </a:r>
            <a:r>
              <a:rPr lang="ja-JP" altLang="en-US" sz="3600" dirty="0" smtClean="0">
                <a:latin typeface="AR P丸ゴシック体E" panose="020F0900000000000000" pitchFamily="50" charset="-128"/>
                <a:ea typeface="AR P丸ゴシック体E" panose="020F0900000000000000" pitchFamily="50" charset="-128"/>
              </a:rPr>
              <a:t>右手と左手を</a:t>
            </a:r>
            <a:r>
              <a:rPr lang="ja-JP" altLang="en-US" sz="3600" dirty="0" smtClean="0">
                <a:latin typeface="AR P丸ゴシック体E" panose="020F0900000000000000" pitchFamily="50" charset="-128"/>
                <a:ea typeface="AR P丸ゴシック体E" panose="020F0900000000000000" pitchFamily="50" charset="-128"/>
              </a:rPr>
              <a:t>つないで、その手を上に</a:t>
            </a:r>
            <a:r>
              <a:rPr lang="ja-JP" altLang="en-US" sz="3600" dirty="0" smtClean="0">
                <a:solidFill>
                  <a:srgbClr val="FF0000"/>
                </a:solidFill>
                <a:latin typeface="AR P丸ゴシック体E" panose="020F0900000000000000" pitchFamily="50" charset="-128"/>
                <a:ea typeface="AR P丸ゴシック体E" panose="020F0900000000000000" pitchFamily="50" charset="-128"/>
              </a:rPr>
              <a:t>できるだけ高く、ゆっくりと</a:t>
            </a:r>
            <a:r>
              <a:rPr lang="ja-JP" altLang="en-US" sz="3600" dirty="0" smtClean="0">
                <a:latin typeface="AR P丸ゴシック体E" panose="020F0900000000000000" pitchFamily="50" charset="-128"/>
                <a:ea typeface="AR P丸ゴシック体E" panose="020F0900000000000000" pitchFamily="50" charset="-128"/>
              </a:rPr>
              <a:t>のばしましょう。</a:t>
            </a:r>
            <a:endParaRPr lang="en-US" altLang="ja-JP" sz="3600" dirty="0" smtClean="0">
              <a:latin typeface="AR P丸ゴシック体E" panose="020F0900000000000000" pitchFamily="50" charset="-128"/>
              <a:ea typeface="AR P丸ゴシック体E" panose="020F0900000000000000" pitchFamily="50" charset="-128"/>
            </a:endParaRPr>
          </a:p>
          <a:p>
            <a:r>
              <a:rPr lang="ja-JP" altLang="en-US" sz="3600" dirty="0" smtClean="0">
                <a:latin typeface="AR P丸ゴシック体E" panose="020F0900000000000000" pitchFamily="50" charset="-128"/>
                <a:ea typeface="AR P丸ゴシック体E" panose="020F0900000000000000" pitchFamily="50" charset="-128"/>
              </a:rPr>
              <a:t>　いきをはきながら１０秒間のばしてみましょう。</a:t>
            </a:r>
            <a:endParaRPr lang="en-US" altLang="ja-JP" sz="3600" dirty="0" smtClean="0">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431075" y="669926"/>
            <a:ext cx="86200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AR P丸ゴシック体E" panose="020F0900000000000000" pitchFamily="50" charset="-128"/>
                <a:ea typeface="AR P丸ゴシック体E" panose="020F0900000000000000" pitchFamily="50" charset="-128"/>
              </a:rPr>
              <a:t>続</a:t>
            </a:r>
            <a:r>
              <a:rPr lang="ja-JP" altLang="en-US" sz="3600" dirty="0" smtClean="0">
                <a:latin typeface="AR P丸ゴシック体E" panose="020F0900000000000000" pitchFamily="50" charset="-128"/>
                <a:ea typeface="AR P丸ゴシック体E" panose="020F0900000000000000" pitchFamily="50" charset="-128"/>
              </a:rPr>
              <a:t>けて、かんたんな運動をしましょう。</a:t>
            </a:r>
            <a:endParaRPr lang="en-US" altLang="ja-JP" sz="3600" dirty="0" smtClean="0">
              <a:latin typeface="AR P丸ゴシック体E" panose="020F0900000000000000" pitchFamily="50" charset="-128"/>
              <a:ea typeface="AR P丸ゴシック体E" panose="020F0900000000000000" pitchFamily="50" charset="-128"/>
            </a:endParaRPr>
          </a:p>
        </p:txBody>
      </p:sp>
      <p:sp>
        <p:nvSpPr>
          <p:cNvPr id="7" name="楕円 6"/>
          <p:cNvSpPr/>
          <p:nvPr/>
        </p:nvSpPr>
        <p:spPr>
          <a:xfrm>
            <a:off x="6957444" y="5463131"/>
            <a:ext cx="1058412" cy="1005082"/>
          </a:xfrm>
          <a:prstGeom prst="ellipse">
            <a:avLst/>
          </a:prstGeom>
          <a:solidFill>
            <a:schemeClr val="lt1">
              <a:alpha val="0"/>
            </a:schemeClr>
          </a:solidFill>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0" name="タイトル 1"/>
          <p:cNvSpPr txBox="1">
            <a:spLocks/>
          </p:cNvSpPr>
          <p:nvPr/>
        </p:nvSpPr>
        <p:spPr>
          <a:xfrm>
            <a:off x="6691135" y="5381471"/>
            <a:ext cx="1591030" cy="1141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600" dirty="0">
                <a:solidFill>
                  <a:srgbClr val="FF0000"/>
                </a:solidFill>
                <a:latin typeface="AR P丸ゴシック体E" panose="020F0900000000000000" pitchFamily="50" charset="-128"/>
                <a:ea typeface="AR P丸ゴシック体E" panose="020F0900000000000000" pitchFamily="50" charset="-128"/>
              </a:rPr>
              <a:t>↑</a:t>
            </a:r>
            <a:endParaRPr lang="en-US" altLang="ja-JP" sz="6600" dirty="0">
              <a:solidFill>
                <a:srgbClr val="FF00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0476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0"/>
                                        <p:tgtEl>
                                          <p:spTgt spid="2"/>
                                        </p:tgtEl>
                                      </p:cBhvr>
                                    </p:animEffect>
                                  </p:childTnLst>
                                </p:cTn>
                              </p:par>
                              <p:par>
                                <p:cTn id="14" presetID="8" presetClass="emph" presetSubtype="0" fill="hold" grpId="0" nodeType="withEffect">
                                  <p:stCondLst>
                                    <p:cond delay="0"/>
                                  </p:stCondLst>
                                  <p:childTnLst>
                                    <p:animRot by="21600000">
                                      <p:cBhvr>
                                        <p:cTn id="15" dur="1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9100</TotalTime>
  <Words>1877</Words>
  <Application>Microsoft Office PowerPoint</Application>
  <PresentationFormat>画面に合わせる (4:3)</PresentationFormat>
  <Paragraphs>299</Paragraphs>
  <Slides>36</Slides>
  <Notes>34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36</vt:i4>
      </vt:variant>
    </vt:vector>
  </HeadingPairs>
  <TitlesOfParts>
    <vt:vector size="47" baseType="lpstr">
      <vt:lpstr>AR P丸ゴシック体E</vt:lpstr>
      <vt:lpstr>HGPｺﾞｼｯｸE</vt:lpstr>
      <vt:lpstr>HG丸ｺﾞｼｯｸM-PRO</vt: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②多様な動きをつくる運動 　→いろいろな運動を行って、         基本的な動きを身に付けていく運動</vt:lpstr>
      <vt:lpstr>この学習の３つの目標  ①運動をすると心や体が変化することに気付こう。  ②いろいろな運動の行い方を知り、他の運動でも　 　いかせる体の動かし方を身に付けよう。  ③いろいろな運動を組み合わせたり、行い方を工夫 　したりして運動プログラムをつくってみよう。 </vt:lpstr>
      <vt:lpstr>どんな気分になりましたか？</vt:lpstr>
      <vt:lpstr>PowerPoint プレゼンテーション</vt:lpstr>
      <vt:lpstr>スタート！</vt:lpstr>
      <vt:lpstr>運動をしたとき、 体にどんな変化が ありましたか？</vt:lpstr>
      <vt:lpstr>ゆっくり・いきをはいて</vt:lpstr>
      <vt:lpstr>心と体には 関係が…</vt:lpstr>
      <vt:lpstr>心と体の関係について…（１）</vt:lpstr>
      <vt:lpstr>みんなで楽しくできる運動</vt:lpstr>
      <vt:lpstr>PowerPoint プレゼンテーション</vt:lpstr>
      <vt:lpstr>PowerPoint プレゼンテーション</vt:lpstr>
      <vt:lpstr>ペアやグループでできる体ほぐしの運動例</vt:lpstr>
      <vt:lpstr>PowerPoint プレゼンテーション</vt:lpstr>
      <vt:lpstr>心と体の関係について…（２）</vt:lpstr>
      <vt:lpstr>心と体の関係について…（３）</vt:lpstr>
      <vt:lpstr>多様な動きをつくる運動とは？</vt:lpstr>
      <vt:lpstr>多様な動きをつくる運動とは？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413</cp:revision>
  <cp:lastPrinted>2020-09-18T02:14:28Z</cp:lastPrinted>
  <dcterms:created xsi:type="dcterms:W3CDTF">2019-05-07T09:33:23Z</dcterms:created>
  <dcterms:modified xsi:type="dcterms:W3CDTF">2021-03-30T08:56:25Z</dcterms:modified>
</cp:coreProperties>
</file>