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32" r:id="rId2"/>
    <p:sldId id="38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83" r:id="rId16"/>
    <p:sldId id="377" r:id="rId17"/>
    <p:sldId id="378" r:id="rId18"/>
    <p:sldId id="379" r:id="rId19"/>
    <p:sldId id="380" r:id="rId20"/>
    <p:sldId id="381" r:id="rId21"/>
    <p:sldId id="382" r:id="rId22"/>
  </p:sldIdLst>
  <p:sldSz cx="9144000" cy="6858000" type="screen4x3"/>
  <p:notesSz cx="9939338" cy="6805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F7E0C1-4C4E-4A5A-A7F0-2AE08CD1C58B}" type="datetimeFigureOut">
              <a:rPr lang="ja-JP" altLang="en-US"/>
              <a:pPr>
                <a:defRPr/>
              </a:pPr>
              <a:t>2021/3/30</a:t>
            </a:fld>
            <a:endParaRPr lang="en-US" altLang="ja-JP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430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319D7F-DAD0-4179-8EF7-B2DD99848D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 bwMode="auto">
          <a:xfrm>
            <a:off x="5629275" y="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fld id="{8EE25049-AEC4-4000-9AAE-078ADC0C341E}" type="datetimeFigureOut">
              <a:rPr lang="ja-JP" altLang="en-US"/>
              <a:pPr>
                <a:defRPr/>
              </a:pPr>
              <a:t>2021/3/30</a:t>
            </a:fld>
            <a:endParaRPr lang="en-US" alt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2287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 bwMode="auto">
          <a:xfrm>
            <a:off x="995363" y="3275013"/>
            <a:ext cx="79486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xfrm>
            <a:off x="0" y="6464300"/>
            <a:ext cx="4306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fld id="{28FBD3D7-7BB4-4D76-9711-98C2EB36191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78188" y="827088"/>
            <a:ext cx="2973387" cy="223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cs typeface="游ゴシック"/>
            </a:endParaRPr>
          </a:p>
        </p:txBody>
      </p:sp>
      <p:sp>
        <p:nvSpPr>
          <p:cNvPr id="1638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41325"/>
            <a:fld id="{354461F3-D8BF-43C4-873B-227D4EFC6F5A}" type="slidenum">
              <a:rPr lang="ja-JP" altLang="en-US" smtClean="0">
                <a:solidFill>
                  <a:srgbClr val="000000"/>
                </a:solidFill>
              </a:rPr>
              <a:pPr defTabSz="441325"/>
              <a:t>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1843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0E104D28-45D1-4A65-8CC7-4B0654BB3145}" type="slidenum">
              <a:rPr lang="ja-JP" altLang="en-US" smtClean="0">
                <a:solidFill>
                  <a:srgbClr val="000000"/>
                </a:solidFill>
              </a:rPr>
              <a:pPr defTabSz="455613"/>
              <a:t>11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8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048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3323F5D-93AD-48FB-96E2-C162BA900068}" type="slidenum">
              <a:rPr lang="ja-JP" altLang="en-US" smtClean="0">
                <a:solidFill>
                  <a:srgbClr val="000000"/>
                </a:solidFill>
              </a:rPr>
              <a:pPr defTabSz="455613"/>
              <a:t>12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8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253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7C9F204D-0DF5-40DB-B143-5F6CB7723586}" type="slidenum">
              <a:rPr lang="ja-JP" altLang="en-US" smtClean="0">
                <a:solidFill>
                  <a:srgbClr val="000000"/>
                </a:solidFill>
              </a:rPr>
              <a:pPr defTabSz="455613"/>
              <a:t>13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9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8675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0F7D75DE-C5E4-4DC9-876E-FFDBE3E34B1D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14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2953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1843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5AA7B91-13AA-40CC-9955-11A19F81C362}" type="slidenum">
              <a:rPr lang="ja-JP" altLang="en-US" smtClean="0">
                <a:solidFill>
                  <a:srgbClr val="000000"/>
                </a:solidFill>
              </a:rPr>
              <a:pPr defTabSz="455613"/>
              <a:t>15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4579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CD361C33-D75B-47F8-822C-39D59D4936CB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16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5325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6627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9BB03F33-CEE4-405E-B2A5-A2B2656E9B9A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17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8417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0723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19777616-0DC3-4C01-949A-77E42ABAE88A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18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8750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4819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826B572F-3EBC-4D20-8B2C-16DABC1DB236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19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1713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6867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4AB6A29D-2AFA-4D5A-A375-C662EEEF123E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20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81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2771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53673B3C-0264-44FB-9BED-AF5FB71F4480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3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1182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8915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70390CC4-E998-455A-B019-29A3442F116B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21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828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481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A6E3BDB-5F06-4194-A9FC-6F858F565C5B}" type="slidenum">
              <a:rPr lang="ja-JP" altLang="en-US" smtClean="0">
                <a:solidFill>
                  <a:srgbClr val="000000"/>
                </a:solidFill>
              </a:rPr>
              <a:pPr defTabSz="455613"/>
              <a:t>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686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3A44A5E-EB3C-4545-A095-ADE01F4FDC5D}" type="slidenum">
              <a:rPr lang="ja-JP" altLang="en-US" smtClean="0">
                <a:solidFill>
                  <a:srgbClr val="000000"/>
                </a:solidFill>
              </a:rPr>
              <a:pPr defTabSz="455613"/>
              <a:t>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891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D045D241-612E-4613-9ED7-29A7B8C08295}" type="slidenum">
              <a:rPr lang="ja-JP" altLang="en-US" smtClean="0">
                <a:solidFill>
                  <a:srgbClr val="000000"/>
                </a:solidFill>
              </a:rPr>
              <a:pPr defTabSz="455613"/>
              <a:t>6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4096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90F765D-208E-4D4E-BED6-B42FB3E2E0CF}" type="slidenum">
              <a:rPr lang="ja-JP" altLang="en-US" smtClean="0">
                <a:solidFill>
                  <a:srgbClr val="000000"/>
                </a:solidFill>
              </a:rPr>
              <a:pPr defTabSz="455613"/>
              <a:t>7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2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3F1151E4-49D6-43EA-94AB-CE9DDA17EDC2}" type="slidenum">
              <a:rPr lang="ja-JP" altLang="en-US" smtClean="0">
                <a:solidFill>
                  <a:srgbClr val="000000"/>
                </a:solidFill>
              </a:rPr>
              <a:pPr defTabSz="455613"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45059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3B2595A9-6FB2-46C3-B36F-6777215ECFDC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9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367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16387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9524FBC9-4998-4246-BB95-C81E3281238A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10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528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21D8-D023-401D-9A09-7DD42967F748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EF0D-3666-4120-93DB-E50E6D0003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AA2F-426C-4AC4-8238-EAA798D95644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E650-4B4F-4207-A59C-805B3674B5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7AAB-E736-4C1D-8346-CFC53C2D2076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DC39-0B08-438E-BFD5-744ECC889D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DE7B-3234-4EE1-933F-107787281414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A871-F7B5-45E1-BACA-35C9794F04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A437-FF26-4E97-B0D4-8C3C313C1277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C92A-D08B-4058-BB6A-45C5297994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FBB7-8D6D-4732-9DE3-6D459F85C751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FC07-F133-4E87-B2B7-50CF94FC16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1B4B-2C74-4BD6-911F-B489004C8880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A163-C874-4C1C-8261-6B5F0D4B5F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0E7A-A0CB-4E0D-AE3E-4E060779B9D6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1C1A-15BD-437E-B37A-8A09976AD5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DC2D-40F6-48F4-B7CB-3CD977168669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CF17-9AFA-4DFC-8AAA-3473659FD1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7641-DB92-4A9E-A6A9-FC6219FC8CBD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9E1C-9BE3-48E2-9249-CA6B76C164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BD10-7F41-469D-933E-DB7F1C094308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C213-1840-4718-843C-CD37079253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3E1376-6F0C-4BF6-BD6F-88136FA18681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C425DD-292B-4D8D-9698-3251BF71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s://sports.nhk.or.jp/olympic/video/5915872841744097984795068959aaff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6615P6HIA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TS4avdwR8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KcMcDn1H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www.youtube.com/watch?v=BPvWHYfNFC0" TargetMode="Externa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s://www.youtube.com/watch?v=-IbKilNrtkY" TargetMode="External"/><Relationship Id="rId4" Type="http://schemas.openxmlformats.org/officeDocument/2006/relationships/hyperlink" Target="https://www.youtube.com/watch?v=0N0C2f-jfKk" TargetMode="Externa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450" y="2660650"/>
            <a:ext cx="7708900" cy="192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ja-JP" altLang="en-US" sz="4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813" y="931863"/>
            <a:ext cx="8594725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高等学校 保健体育（科目体育）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defRPr/>
            </a:pPr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年次の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次の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年次以降</a:t>
            </a:r>
            <a:r>
              <a: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588"/>
            <a:ext cx="9051925" cy="14769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6037-4037-41DB-BFE6-C61F22031E7D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2600" y="4136022"/>
            <a:ext cx="8389938" cy="1316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知識及び技能編②</a:t>
            </a:r>
            <a:r>
              <a:rPr lang="en-US" altLang="ja-JP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38274" y="5802897"/>
            <a:ext cx="3077076" cy="553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D3174B-D2DB-48F8-A95A-0FCCFF30F84C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7463" y="2809701"/>
            <a:ext cx="9161463" cy="1421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0" b="1" dirty="0" smtClean="0">
                <a:solidFill>
                  <a:srgbClr val="0070C0"/>
                </a:solidFill>
              </a:rPr>
              <a:t>バタフライのポイント</a:t>
            </a:r>
            <a:endParaRPr lang="ja-JP" altLang="en-US" sz="7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68530-508B-452A-BAFE-7F726D10E135}" type="slidenum">
              <a:rPr lang="ja-JP" altLang="en-US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17411" name="テキスト ボックス 4"/>
          <p:cNvSpPr txBox="1">
            <a:spLocks noChangeArrowheads="1"/>
          </p:cNvSpPr>
          <p:nvPr/>
        </p:nvSpPr>
        <p:spPr bwMode="auto">
          <a:xfrm>
            <a:off x="268288" y="190658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pic>
        <p:nvPicPr>
          <p:cNvPr id="17425" name="図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763588"/>
            <a:ext cx="795178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図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713038"/>
            <a:ext cx="44148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角丸四角形 23"/>
          <p:cNvSpPr/>
          <p:nvPr/>
        </p:nvSpPr>
        <p:spPr>
          <a:xfrm>
            <a:off x="268288" y="2473325"/>
            <a:ext cx="4564062" cy="369411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7416" name="Group 23"/>
          <p:cNvGrpSpPr>
            <a:grpSpLocks/>
          </p:cNvGrpSpPr>
          <p:nvPr/>
        </p:nvGrpSpPr>
        <p:grpSpPr bwMode="auto">
          <a:xfrm>
            <a:off x="4959350" y="1949450"/>
            <a:ext cx="3824288" cy="4303713"/>
            <a:chOff x="3124" y="1078"/>
            <a:chExt cx="2409" cy="2711"/>
          </a:xfrm>
        </p:grpSpPr>
        <p:pic>
          <p:nvPicPr>
            <p:cNvPr id="17420" name="図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5" y="1078"/>
              <a:ext cx="2278" cy="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テキスト ボックス 25"/>
            <p:cNvSpPr txBox="1">
              <a:spLocks noChangeArrowheads="1"/>
            </p:cNvSpPr>
            <p:nvPr/>
          </p:nvSpPr>
          <p:spPr bwMode="auto">
            <a:xfrm>
              <a:off x="3124" y="148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①</a:t>
              </a:r>
            </a:p>
          </p:txBody>
        </p:sp>
        <p:sp>
          <p:nvSpPr>
            <p:cNvPr id="17422" name="テキスト ボックス 26"/>
            <p:cNvSpPr txBox="1">
              <a:spLocks noChangeArrowheads="1"/>
            </p:cNvSpPr>
            <p:nvPr/>
          </p:nvSpPr>
          <p:spPr bwMode="auto">
            <a:xfrm>
              <a:off x="3124" y="2099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17423" name="テキスト ボックス 27"/>
            <p:cNvSpPr txBox="1">
              <a:spLocks noChangeArrowheads="1"/>
            </p:cNvSpPr>
            <p:nvPr/>
          </p:nvSpPr>
          <p:spPr bwMode="auto">
            <a:xfrm>
              <a:off x="3134" y="2709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③</a:t>
              </a:r>
            </a:p>
          </p:txBody>
        </p:sp>
        <p:sp>
          <p:nvSpPr>
            <p:cNvPr id="17424" name="テキスト ボックス 28"/>
            <p:cNvSpPr txBox="1">
              <a:spLocks noChangeArrowheads="1"/>
            </p:cNvSpPr>
            <p:nvPr/>
          </p:nvSpPr>
          <p:spPr bwMode="auto">
            <a:xfrm>
              <a:off x="3129" y="3307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④</a:t>
              </a:r>
              <a:endParaRPr lang="en-US" altLang="ja-JP">
                <a:latin typeface="Calibri" pitchFamily="34" charset="0"/>
                <a:ea typeface="游ゴシック"/>
                <a:cs typeface="游ゴシック"/>
              </a:endParaRPr>
            </a:p>
          </p:txBody>
        </p:sp>
      </p:grpSp>
      <p:grpSp>
        <p:nvGrpSpPr>
          <p:cNvPr id="17417" name="Group 17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419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506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D14B3-E197-4F9E-9274-351D005A0704}" type="slidenum">
              <a:rPr lang="ja-JP" altLang="en-US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9459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33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pic>
        <p:nvPicPr>
          <p:cNvPr id="19461" name="図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77988"/>
            <a:ext cx="3578225" cy="285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図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750" y="2155826"/>
            <a:ext cx="3270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図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0" y="1036638"/>
            <a:ext cx="19208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角丸四角形 29"/>
          <p:cNvSpPr/>
          <p:nvPr/>
        </p:nvSpPr>
        <p:spPr>
          <a:xfrm>
            <a:off x="176213" y="1362075"/>
            <a:ext cx="3792537" cy="339280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5" name="テキスト ボックス 30"/>
          <p:cNvSpPr txBox="1">
            <a:spLocks noChangeArrowheads="1"/>
          </p:cNvSpPr>
          <p:nvPr/>
        </p:nvSpPr>
        <p:spPr bwMode="auto">
          <a:xfrm>
            <a:off x="5537200" y="1516063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sp>
        <p:nvSpPr>
          <p:cNvPr id="19466" name="テキスト ボックス 31"/>
          <p:cNvSpPr txBox="1">
            <a:spLocks noChangeArrowheads="1"/>
          </p:cNvSpPr>
          <p:nvPr/>
        </p:nvSpPr>
        <p:spPr bwMode="auto">
          <a:xfrm>
            <a:off x="5537200" y="25558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sp>
        <p:nvSpPr>
          <p:cNvPr id="19467" name="テキスト ボックス 32"/>
          <p:cNvSpPr txBox="1">
            <a:spLocks noChangeArrowheads="1"/>
          </p:cNvSpPr>
          <p:nvPr/>
        </p:nvSpPr>
        <p:spPr bwMode="auto">
          <a:xfrm>
            <a:off x="5537200" y="4064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sp>
        <p:nvSpPr>
          <p:cNvPr id="19468" name="テキスト ボックス 33"/>
          <p:cNvSpPr txBox="1">
            <a:spLocks noChangeArrowheads="1"/>
          </p:cNvSpPr>
          <p:nvPr/>
        </p:nvSpPr>
        <p:spPr bwMode="auto">
          <a:xfrm>
            <a:off x="7278688" y="559435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④</a:t>
            </a:r>
          </a:p>
        </p:txBody>
      </p:sp>
      <p:sp>
        <p:nvSpPr>
          <p:cNvPr id="19469" name="テキスト ボックス 34"/>
          <p:cNvSpPr txBox="1">
            <a:spLocks noChangeArrowheads="1"/>
          </p:cNvSpPr>
          <p:nvPr/>
        </p:nvSpPr>
        <p:spPr bwMode="auto">
          <a:xfrm>
            <a:off x="5537200" y="514032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grpSp>
        <p:nvGrpSpPr>
          <p:cNvPr id="19470" name="Group 17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472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39132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図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5097463"/>
            <a:ext cx="2752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図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413" y="3835400"/>
            <a:ext cx="2733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図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788" y="5097463"/>
            <a:ext cx="56769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図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575" y="3835400"/>
            <a:ext cx="583882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D16EA-7E3F-4F1A-92C1-DCB60F839C50}" type="slidenum">
              <a:rPr lang="ja-JP" altLang="en-US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21511" name="テキスト ボックス 4"/>
          <p:cNvSpPr txBox="1">
            <a:spLocks noChangeArrowheads="1"/>
          </p:cNvSpPr>
          <p:nvPr/>
        </p:nvSpPr>
        <p:spPr bwMode="auto">
          <a:xfrm>
            <a:off x="0" y="69850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21513" name="テキスト ボックス 30"/>
          <p:cNvSpPr txBox="1">
            <a:spLocks noChangeArrowheads="1"/>
          </p:cNvSpPr>
          <p:nvPr/>
        </p:nvSpPr>
        <p:spPr bwMode="auto">
          <a:xfrm>
            <a:off x="2520950" y="3629025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  <a:ea typeface="游ゴシック"/>
                <a:cs typeface="游ゴシック"/>
              </a:rPr>
              <a:t>（３）呼吸法</a:t>
            </a:r>
          </a:p>
        </p:txBody>
      </p:sp>
      <p:sp>
        <p:nvSpPr>
          <p:cNvPr id="21514" name="テキスト ボックス 31"/>
          <p:cNvSpPr txBox="1">
            <a:spLocks noChangeArrowheads="1"/>
          </p:cNvSpPr>
          <p:nvPr/>
        </p:nvSpPr>
        <p:spPr bwMode="auto">
          <a:xfrm>
            <a:off x="34925" y="4217988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sp>
        <p:nvSpPr>
          <p:cNvPr id="21515" name="テキスト ボックス 33"/>
          <p:cNvSpPr txBox="1">
            <a:spLocks noChangeArrowheads="1"/>
          </p:cNvSpPr>
          <p:nvPr/>
        </p:nvSpPr>
        <p:spPr bwMode="auto">
          <a:xfrm>
            <a:off x="6249988" y="3629025"/>
            <a:ext cx="2492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  <a:ea typeface="游ゴシック"/>
                <a:cs typeface="游ゴシック"/>
              </a:rPr>
              <a:t>（４）キックとプルのタイミング</a:t>
            </a:r>
          </a:p>
        </p:txBody>
      </p:sp>
      <p:sp>
        <p:nvSpPr>
          <p:cNvPr id="21516" name="テキスト ボックス 34"/>
          <p:cNvSpPr txBox="1">
            <a:spLocks noChangeArrowheads="1"/>
          </p:cNvSpPr>
          <p:nvPr/>
        </p:nvSpPr>
        <p:spPr bwMode="auto">
          <a:xfrm>
            <a:off x="34925" y="5478463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pic>
        <p:nvPicPr>
          <p:cNvPr id="21517" name="図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076325"/>
            <a:ext cx="83629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角丸四角形 29"/>
          <p:cNvSpPr/>
          <p:nvPr/>
        </p:nvSpPr>
        <p:spPr>
          <a:xfrm>
            <a:off x="196850" y="1030288"/>
            <a:ext cx="8758238" cy="22447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9850" y="3313113"/>
            <a:ext cx="8929688" cy="27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バタフライの呼吸法とプル・キックのタイミング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9850" y="3587750"/>
            <a:ext cx="6051550" cy="28305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119813" y="3587750"/>
            <a:ext cx="2879725" cy="28305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21522" name="Group 17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524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8166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5572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53917-E279-4E20-822C-DA59AD3EF85A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ja-JP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652" name="テキスト ボックス 3"/>
          <p:cNvSpPr txBox="1">
            <a:spLocks noChangeArrowheads="1"/>
          </p:cNvSpPr>
          <p:nvPr/>
        </p:nvSpPr>
        <p:spPr bwMode="auto">
          <a:xfrm>
            <a:off x="249783" y="3055145"/>
            <a:ext cx="4313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sz="2400" dirty="0">
                <a:latin typeface="Calibri" pitchFamily="34" charset="0"/>
                <a:ea typeface="游ゴシック"/>
                <a:cs typeface="游ゴシック"/>
              </a:rPr>
              <a:t>バタフライイメージ動画</a:t>
            </a:r>
            <a:r>
              <a:rPr lang="en-US" altLang="ja-JP" sz="2400" dirty="0">
                <a:latin typeface="Calibri" pitchFamily="34" charset="0"/>
                <a:ea typeface="游ゴシック"/>
                <a:cs typeface="游ゴシック"/>
              </a:rPr>
              <a:t>】</a:t>
            </a:r>
            <a:endParaRPr lang="ja-JP" altLang="en-US" sz="2400" dirty="0"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4325" y="854075"/>
            <a:ext cx="8353425" cy="60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solidFill>
                  <a:srgbClr val="FFFFFF"/>
                </a:solidFill>
                <a:cs typeface="游ゴシック"/>
              </a:rPr>
              <a:t>バタフライの理想的なフォームとは</a:t>
            </a:r>
          </a:p>
        </p:txBody>
      </p:sp>
      <p:sp>
        <p:nvSpPr>
          <p:cNvPr id="2" name="正方形/長方形 1">
            <a:extLst/>
          </p:cNvPr>
          <p:cNvSpPr/>
          <p:nvPr/>
        </p:nvSpPr>
        <p:spPr>
          <a:xfrm>
            <a:off x="375443" y="1573213"/>
            <a:ext cx="8375650" cy="973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ja-JP" altLang="en-US" sz="2800" dirty="0">
                <a:solidFill>
                  <a:srgbClr val="000000"/>
                </a:solidFill>
                <a:cs typeface="游ゴシック"/>
              </a:rPr>
              <a:t>　バタフライの理想的なフォームについて、動画から感じたことをワークシートに書き出してみよう</a:t>
            </a:r>
          </a:p>
        </p:txBody>
      </p:sp>
      <p:pic>
        <p:nvPicPr>
          <p:cNvPr id="27655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3541713"/>
            <a:ext cx="38623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正方形/長方形 12"/>
          <p:cNvSpPr>
            <a:spLocks noChangeArrowheads="1"/>
          </p:cNvSpPr>
          <p:nvPr/>
        </p:nvSpPr>
        <p:spPr bwMode="auto">
          <a:xfrm>
            <a:off x="4300538" y="39483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/>
              <a:t>引用：ＮＨＫ東京</a:t>
            </a:r>
            <a:r>
              <a:rPr lang="en-US" altLang="ja-JP" sz="1600" dirty="0"/>
              <a:t>2020</a:t>
            </a:r>
            <a:r>
              <a:rPr lang="ja-JP" altLang="en-US" sz="1600" dirty="0"/>
              <a:t>オリンピックサイト</a:t>
            </a:r>
            <a:endParaRPr lang="en-US" altLang="ja-JP" sz="1600" dirty="0"/>
          </a:p>
          <a:p>
            <a:r>
              <a:rPr lang="ja-JP" altLang="en-US" sz="1600" dirty="0"/>
              <a:t>　　　　坂井聖人 ～ 競泳 男子</a:t>
            </a:r>
            <a:r>
              <a:rPr lang="en-US" altLang="ja-JP" sz="1600" dirty="0"/>
              <a:t>200m</a:t>
            </a:r>
            <a:r>
              <a:rPr lang="ja-JP" altLang="en-US" sz="1600" dirty="0"/>
              <a:t>バタフライ決勝</a:t>
            </a:r>
          </a:p>
        </p:txBody>
      </p:sp>
      <p:sp>
        <p:nvSpPr>
          <p:cNvPr id="27657" name="正方形/長方形 13">
            <a:hlinkClick r:id="rId4"/>
          </p:cNvPr>
          <p:cNvSpPr>
            <a:spLocks noChangeArrowheads="1"/>
          </p:cNvSpPr>
          <p:nvPr/>
        </p:nvSpPr>
        <p:spPr bwMode="auto">
          <a:xfrm>
            <a:off x="4402138" y="4591312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hlinkClick r:id="rId4"/>
              </a:rPr>
              <a:t>https://sports.nhk.or.jp/olympic/video/5915872841744097984795068959aaff/</a:t>
            </a:r>
            <a:endParaRPr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62321" y="5237425"/>
            <a:ext cx="2448434" cy="394075"/>
            <a:chOff x="4935012" y="4961413"/>
            <a:chExt cx="2448434" cy="394075"/>
          </a:xfrm>
        </p:grpSpPr>
        <p:sp>
          <p:nvSpPr>
            <p:cNvPr id="13" name="角丸四角形 12"/>
            <p:cNvSpPr/>
            <p:nvPr/>
          </p:nvSpPr>
          <p:spPr>
            <a:xfrm>
              <a:off x="4935012" y="4961413"/>
              <a:ext cx="2448434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500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ECDA5-84A3-49F4-89DA-9914D20FE5FC}" type="slidenum">
              <a:rPr lang="ja-JP" altLang="en-US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8918" y="1095007"/>
            <a:ext cx="8648700" cy="530989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ja-JP" altLang="en-US" sz="3600" b="1" dirty="0" smtClean="0">
                <a:solidFill>
                  <a:srgbClr val="0070C0"/>
                </a:solidFill>
                <a:cs typeface="游ゴシック"/>
              </a:rPr>
              <a:t>１</a:t>
            </a:r>
            <a:r>
              <a:rPr lang="en-US" altLang="ja-JP" sz="3600" b="1" dirty="0">
                <a:solidFill>
                  <a:srgbClr val="0070C0"/>
                </a:solidFill>
                <a:cs typeface="游ゴシック"/>
              </a:rPr>
              <a:t>.</a:t>
            </a:r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次の水泳の基本技術について調べ、</a:t>
            </a:r>
          </a:p>
          <a:p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　２の各泳法のポイントと合わせ、</a:t>
            </a:r>
          </a:p>
          <a:p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　動きをイメージしてみよう</a:t>
            </a:r>
          </a:p>
          <a:p>
            <a:endParaRPr lang="ja-JP" altLang="en-US" sz="3600" b="1" dirty="0">
              <a:solidFill>
                <a:srgbClr val="0070C0"/>
              </a:solidFill>
              <a:cs typeface="游ゴシック"/>
            </a:endParaRPr>
          </a:p>
          <a:p>
            <a:pPr>
              <a:defRPr/>
            </a:pPr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２</a:t>
            </a:r>
            <a:r>
              <a:rPr lang="en-US" altLang="ja-JP" sz="3600" b="1" dirty="0">
                <a:solidFill>
                  <a:srgbClr val="0070C0"/>
                </a:solidFill>
                <a:cs typeface="游ゴシック"/>
              </a:rPr>
              <a:t>.</a:t>
            </a:r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各泳法についてポイントを整理し、</a:t>
            </a:r>
          </a:p>
          <a:p>
            <a:pPr>
              <a:defRPr/>
            </a:pPr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　腕や脚の使い方、呼吸法、キック</a:t>
            </a:r>
            <a:r>
              <a:rPr lang="ja-JP" altLang="en-US" sz="3600" b="1" dirty="0" smtClean="0">
                <a:solidFill>
                  <a:srgbClr val="0070C0"/>
                </a:solidFill>
                <a:cs typeface="游ゴシック"/>
              </a:rPr>
              <a:t>と </a:t>
            </a:r>
            <a:endParaRPr lang="en-US" altLang="ja-JP" sz="3600" b="1" dirty="0" smtClean="0">
              <a:solidFill>
                <a:srgbClr val="0070C0"/>
              </a:solidFill>
              <a:cs typeface="游ゴシック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070C0"/>
                </a:solidFill>
                <a:cs typeface="游ゴシック"/>
              </a:rPr>
              <a:t> </a:t>
            </a:r>
            <a:r>
              <a:rPr lang="en-US" altLang="ja-JP" sz="3600" b="1" dirty="0" smtClean="0">
                <a:solidFill>
                  <a:srgbClr val="0070C0"/>
                </a:solidFill>
                <a:cs typeface="游ゴシック"/>
              </a:rPr>
              <a:t>        </a:t>
            </a:r>
            <a:r>
              <a:rPr lang="ja-JP" altLang="en-US" sz="3600" b="1" dirty="0" smtClean="0">
                <a:solidFill>
                  <a:srgbClr val="0070C0"/>
                </a:solidFill>
                <a:cs typeface="游ゴシック"/>
              </a:rPr>
              <a:t>プル</a:t>
            </a:r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のタイミングの視点から、</a:t>
            </a:r>
            <a:r>
              <a:rPr lang="ja-JP" altLang="en-US" sz="3600" b="1" dirty="0" smtClean="0">
                <a:solidFill>
                  <a:srgbClr val="0070C0"/>
                </a:solidFill>
                <a:cs typeface="游ゴシック"/>
              </a:rPr>
              <a:t>大事  </a:t>
            </a:r>
            <a:endParaRPr lang="en-US" altLang="ja-JP" sz="3600" b="1" dirty="0" smtClean="0">
              <a:solidFill>
                <a:srgbClr val="0070C0"/>
              </a:solidFill>
              <a:cs typeface="游ゴシック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070C0"/>
                </a:solidFill>
                <a:cs typeface="游ゴシック"/>
              </a:rPr>
              <a:t> </a:t>
            </a:r>
            <a:r>
              <a:rPr lang="en-US" altLang="ja-JP" sz="3600" b="1" dirty="0" smtClean="0">
                <a:solidFill>
                  <a:srgbClr val="0070C0"/>
                </a:solidFill>
                <a:cs typeface="游ゴシック"/>
              </a:rPr>
              <a:t>        </a:t>
            </a:r>
            <a:r>
              <a:rPr lang="ja-JP" altLang="en-US" sz="3600" b="1" dirty="0" smtClean="0">
                <a:solidFill>
                  <a:srgbClr val="0070C0"/>
                </a:solidFill>
                <a:cs typeface="游ゴシック"/>
              </a:rPr>
              <a:t>な</a:t>
            </a:r>
            <a:r>
              <a:rPr lang="ja-JP" altLang="en-US" sz="3600" b="1">
                <a:solidFill>
                  <a:srgbClr val="0070C0"/>
                </a:solidFill>
                <a:cs typeface="游ゴシック"/>
              </a:rPr>
              <a:t>ポイント</a:t>
            </a:r>
            <a:r>
              <a:rPr lang="ja-JP" altLang="en-US" sz="3600" b="1" smtClean="0">
                <a:solidFill>
                  <a:srgbClr val="0070C0"/>
                </a:solidFill>
                <a:cs typeface="游ゴシック"/>
              </a:rPr>
              <a:t>を書き出して</a:t>
            </a:r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みよう。</a:t>
            </a:r>
          </a:p>
          <a:p>
            <a:endParaRPr lang="ja-JP" altLang="en-US" sz="3600" b="1" dirty="0">
              <a:solidFill>
                <a:srgbClr val="0070C0"/>
              </a:solidFill>
              <a:cs typeface="游ゴシック"/>
            </a:endParaRPr>
          </a:p>
        </p:txBody>
      </p:sp>
      <p:sp>
        <p:nvSpPr>
          <p:cNvPr id="4" name="正方形/長方形 1">
            <a:extLst/>
          </p:cNvPr>
          <p:cNvSpPr/>
          <p:nvPr/>
        </p:nvSpPr>
        <p:spPr>
          <a:xfrm>
            <a:off x="5758782" y="2936875"/>
            <a:ext cx="3019300" cy="473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120000"/>
              </a:spcBef>
              <a:defRPr/>
            </a:pPr>
            <a:r>
              <a:rPr lang="ja-JP" altLang="en-US" sz="2400" b="1" dirty="0" smtClean="0">
                <a:solidFill>
                  <a:srgbClr val="000000"/>
                </a:solidFill>
                <a:cs typeface="游ゴシック"/>
              </a:rPr>
              <a:t>学習カードへ</a:t>
            </a:r>
            <a:r>
              <a:rPr lang="ja-JP" altLang="en-US" sz="2400" b="1" dirty="0">
                <a:solidFill>
                  <a:srgbClr val="000000"/>
                </a:solidFill>
                <a:cs typeface="游ゴシック"/>
              </a:rPr>
              <a:t>　</a:t>
            </a:r>
            <a:r>
              <a:rPr lang="ja-JP" altLang="en-US" sz="2400" b="1" dirty="0" smtClean="0">
                <a:solidFill>
                  <a:srgbClr val="000000"/>
                </a:solidFill>
                <a:cs typeface="游ゴシック"/>
              </a:rPr>
              <a:t>→</a:t>
            </a:r>
            <a:endParaRPr lang="ja-JP" altLang="en-US" sz="2400" b="1" dirty="0">
              <a:solidFill>
                <a:srgbClr val="000000"/>
              </a:solidFill>
              <a:cs typeface="游ゴシック"/>
            </a:endParaRPr>
          </a:p>
        </p:txBody>
      </p:sp>
      <p:sp>
        <p:nvSpPr>
          <p:cNvPr id="5" name="正方形/長方形 1">
            <a:extLst/>
          </p:cNvPr>
          <p:cNvSpPr/>
          <p:nvPr/>
        </p:nvSpPr>
        <p:spPr>
          <a:xfrm>
            <a:off x="2776989" y="5798099"/>
            <a:ext cx="6071736" cy="4071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solidFill>
                  <a:srgbClr val="000000"/>
                </a:solidFill>
                <a:cs typeface="游ゴシック"/>
              </a:rPr>
              <a:t>各泳法の資料を参考</a:t>
            </a:r>
            <a:r>
              <a:rPr lang="ja-JP" altLang="en-US" sz="2400" b="1" dirty="0" smtClean="0">
                <a:solidFill>
                  <a:srgbClr val="000000"/>
                </a:solidFill>
                <a:cs typeface="游ゴシック"/>
              </a:rPr>
              <a:t>に学習カードへ</a:t>
            </a:r>
            <a:r>
              <a:rPr lang="ja-JP" altLang="en-US" sz="2400" b="1" dirty="0">
                <a:solidFill>
                  <a:srgbClr val="000000"/>
                </a:solidFill>
                <a:cs typeface="游ゴシック"/>
              </a:rPr>
              <a:t>　→</a:t>
            </a:r>
          </a:p>
        </p:txBody>
      </p:sp>
    </p:spTree>
    <p:extLst>
      <p:ext uri="{BB962C8B-B14F-4D97-AF65-F5344CB8AC3E}">
        <p14:creationId xmlns:p14="http://schemas.microsoft.com/office/powerpoint/2010/main" val="36166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1CA482-DE7F-4CF0-88F0-BD707CFCD3FB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66800" y="752475"/>
            <a:ext cx="6858000" cy="9112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rgbClr val="0070C0"/>
                </a:solidFill>
              </a:rPr>
              <a:t>バタフライ（キック・プル）</a:t>
            </a:r>
          </a:p>
        </p:txBody>
      </p:sp>
      <p:pic>
        <p:nvPicPr>
          <p:cNvPr id="23557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1670050"/>
            <a:ext cx="242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2106613"/>
            <a:ext cx="68087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4645025"/>
            <a:ext cx="1882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図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5311775"/>
            <a:ext cx="65182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2" name="Group 12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564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各泳法の練習法の例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5877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3A9F68-3E76-4CC4-B591-16C93C903098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39800" y="2552700"/>
            <a:ext cx="7246938" cy="20081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sz="4800" b="1">
                <a:solidFill>
                  <a:srgbClr val="0070C0"/>
                </a:solidFill>
                <a:cs typeface="游ゴシック"/>
              </a:rPr>
              <a:t>バタフライの</a:t>
            </a:r>
            <a:endParaRPr lang="en-US" altLang="ja-JP" sz="4800" b="1">
              <a:solidFill>
                <a:srgbClr val="0070C0"/>
              </a:solidFill>
              <a:cs typeface="游ゴシック"/>
            </a:endParaRPr>
          </a:p>
          <a:p>
            <a:pPr algn="ctr"/>
            <a:r>
              <a:rPr lang="ja-JP" altLang="en-US" sz="4800" b="1">
                <a:solidFill>
                  <a:srgbClr val="0070C0"/>
                </a:solidFill>
                <a:cs typeface="游ゴシック"/>
              </a:rPr>
              <a:t>練習動画の紹介</a:t>
            </a:r>
          </a:p>
        </p:txBody>
      </p:sp>
    </p:spTree>
    <p:extLst>
      <p:ext uri="{BB962C8B-B14F-4D97-AF65-F5344CB8AC3E}">
        <p14:creationId xmlns:p14="http://schemas.microsoft.com/office/powerpoint/2010/main" val="20464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4234D1-07E9-4EE2-86B7-CD9B6D4887D8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855663" y="1797858"/>
            <a:ext cx="2247900" cy="506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キックの練習動画①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632450" y="1761346"/>
            <a:ext cx="2247900" cy="50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キックの練習動画②</a:t>
            </a:r>
          </a:p>
        </p:txBody>
      </p:sp>
      <p:sp>
        <p:nvSpPr>
          <p:cNvPr id="29703" name="正方形/長方形 1">
            <a:hlinkClick r:id="rId3"/>
          </p:cNvPr>
          <p:cNvSpPr>
            <a:spLocks noChangeArrowheads="1"/>
          </p:cNvSpPr>
          <p:nvPr/>
        </p:nvSpPr>
        <p:spPr bwMode="auto">
          <a:xfrm>
            <a:off x="4838700" y="5331075"/>
            <a:ext cx="3754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dirty="0">
                <a:latin typeface="Calibri" pitchFamily="34" charset="0"/>
                <a:ea typeface="游ゴシック"/>
                <a:cs typeface="游ゴシック"/>
                <a:hlinkClick r:id="rId3"/>
              </a:rPr>
              <a:t>https://www.youtube.com/watch?v=Fk6615P6HIA</a:t>
            </a:r>
            <a:endParaRPr kumimoji="0" lang="ja-JP" altLang="en-US" dirty="0"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29704" name="正方形/長方形 7">
            <a:hlinkClick r:id="rId4"/>
          </p:cNvPr>
          <p:cNvSpPr>
            <a:spLocks noChangeArrowheads="1"/>
          </p:cNvSpPr>
          <p:nvPr/>
        </p:nvSpPr>
        <p:spPr bwMode="auto">
          <a:xfrm>
            <a:off x="269875" y="5331075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dirty="0">
                <a:latin typeface="Calibri" pitchFamily="34" charset="0"/>
                <a:ea typeface="游ゴシック"/>
                <a:cs typeface="游ゴシック"/>
                <a:hlinkClick r:id="rId4"/>
              </a:rPr>
              <a:t>https://www.youtube.com/watch?v=TS4avdwR8ns</a:t>
            </a:r>
            <a:endParaRPr kumimoji="0" lang="ja-JP" altLang="en-US" dirty="0">
              <a:latin typeface="Calibri" pitchFamily="34" charset="0"/>
              <a:ea typeface="游ゴシック"/>
              <a:cs typeface="游ゴシック"/>
            </a:endParaRPr>
          </a:p>
        </p:txBody>
      </p:sp>
      <p:pic>
        <p:nvPicPr>
          <p:cNvPr id="29705" name="図 1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2463675"/>
            <a:ext cx="3859213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図 12">
            <a:hlinkClick r:id="rId3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00" y="2444625"/>
            <a:ext cx="38481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>
            <a:extLst/>
          </p:cNvPr>
          <p:cNvSpPr/>
          <p:nvPr/>
        </p:nvSpPr>
        <p:spPr>
          <a:xfrm>
            <a:off x="1225550" y="747713"/>
            <a:ext cx="6172200" cy="97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バタフライのキックとは？</a:t>
            </a:r>
          </a:p>
        </p:txBody>
      </p:sp>
      <p:grpSp>
        <p:nvGrpSpPr>
          <p:cNvPr id="29709" name="Group 12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711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バタフライの練習法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90345" y="6048950"/>
            <a:ext cx="2448434" cy="394075"/>
            <a:chOff x="4935012" y="4961413"/>
            <a:chExt cx="2448434" cy="394075"/>
          </a:xfrm>
        </p:grpSpPr>
        <p:sp>
          <p:nvSpPr>
            <p:cNvPr id="15" name="角丸四角形 14"/>
            <p:cNvSpPr/>
            <p:nvPr/>
          </p:nvSpPr>
          <p:spPr>
            <a:xfrm>
              <a:off x="4935012" y="4961413"/>
              <a:ext cx="2448434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17" name="グループ化 16"/>
          <p:cNvGrpSpPr/>
          <p:nvPr/>
        </p:nvGrpSpPr>
        <p:grpSpPr>
          <a:xfrm>
            <a:off x="5491701" y="6048950"/>
            <a:ext cx="2448434" cy="394075"/>
            <a:chOff x="4935012" y="4961413"/>
            <a:chExt cx="2448434" cy="394075"/>
          </a:xfrm>
        </p:grpSpPr>
        <p:sp>
          <p:nvSpPr>
            <p:cNvPr id="18" name="角丸四角形 17"/>
            <p:cNvSpPr/>
            <p:nvPr/>
          </p:nvSpPr>
          <p:spPr>
            <a:xfrm>
              <a:off x="4935012" y="4961413"/>
              <a:ext cx="2448434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41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82F3D4-6B75-4EF0-A90E-0A5E681C20EA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3438525" y="1689101"/>
            <a:ext cx="2247900" cy="506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/>
              <a:t>プルの練習動画</a:t>
            </a:r>
          </a:p>
        </p:txBody>
      </p:sp>
      <p:sp>
        <p:nvSpPr>
          <p:cNvPr id="33800" name="正方形/長方形 10">
            <a:hlinkClick r:id="rId3"/>
          </p:cNvPr>
          <p:cNvSpPr>
            <a:spLocks noChangeArrowheads="1"/>
          </p:cNvSpPr>
          <p:nvPr/>
        </p:nvSpPr>
        <p:spPr bwMode="auto">
          <a:xfrm>
            <a:off x="1962540" y="5788005"/>
            <a:ext cx="5199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dirty="0">
                <a:latin typeface="Calibri" pitchFamily="34" charset="0"/>
                <a:ea typeface="游ゴシック"/>
                <a:cs typeface="游ゴシック"/>
                <a:hlinkClick r:id="rId3"/>
              </a:rPr>
              <a:t>https://www.youtube.com/watch?v=QPKcMcDn1HY</a:t>
            </a:r>
            <a:endParaRPr kumimoji="0" lang="ja-JP" altLang="en-US" dirty="0">
              <a:latin typeface="Calibri" pitchFamily="34" charset="0"/>
              <a:ea typeface="游ゴシック"/>
              <a:cs typeface="游ゴシック"/>
            </a:endParaRPr>
          </a:p>
        </p:txBody>
      </p:sp>
      <p:pic>
        <p:nvPicPr>
          <p:cNvPr id="33801" name="図 1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415" y="2380431"/>
            <a:ext cx="3917950" cy="29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正方形/長方形 12"/>
          <p:cNvSpPr>
            <a:spLocks noChangeArrowheads="1"/>
          </p:cNvSpPr>
          <p:nvPr/>
        </p:nvSpPr>
        <p:spPr bwMode="auto">
          <a:xfrm>
            <a:off x="2276475" y="5449416"/>
            <a:ext cx="4572000" cy="3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/>
              <a:t>引用：㈱ＮＳＳ　ナガイスイミングスクール　玉村校</a:t>
            </a:r>
            <a:endParaRPr lang="en-US" altLang="ja-JP" sz="1600" dirty="0"/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806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バタフライの練習法</a:t>
              </a:r>
            </a:p>
          </p:txBody>
        </p:sp>
      </p:grpSp>
      <p:sp>
        <p:nvSpPr>
          <p:cNvPr id="2" name="正方形/長方形 1">
            <a:extLst/>
          </p:cNvPr>
          <p:cNvSpPr/>
          <p:nvPr/>
        </p:nvSpPr>
        <p:spPr>
          <a:xfrm>
            <a:off x="1665221" y="732200"/>
            <a:ext cx="5746882" cy="97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ja-JP" altLang="en-US" sz="3600" b="1" dirty="0">
                <a:solidFill>
                  <a:srgbClr val="0070C0"/>
                </a:solidFill>
                <a:cs typeface="游ゴシック"/>
              </a:rPr>
              <a:t>　バタフライのプルとは？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338257" y="6144837"/>
            <a:ext cx="2448434" cy="394075"/>
            <a:chOff x="4935012" y="4961413"/>
            <a:chExt cx="2448434" cy="394075"/>
          </a:xfrm>
        </p:grpSpPr>
        <p:sp>
          <p:nvSpPr>
            <p:cNvPr id="14" name="角丸四角形 13"/>
            <p:cNvSpPr/>
            <p:nvPr/>
          </p:nvSpPr>
          <p:spPr>
            <a:xfrm>
              <a:off x="4935012" y="4961413"/>
              <a:ext cx="2448434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423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35CBF-E745-48E2-AAC4-C290F6E1A3F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802688" y="1465262"/>
            <a:ext cx="5822717" cy="5256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>
                <a:solidFill>
                  <a:srgbClr val="0070C0"/>
                </a:solidFill>
              </a:rPr>
              <a:t>◯クロール</a:t>
            </a:r>
            <a:endParaRPr lang="en-US" altLang="ja-JP" sz="72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>
                <a:solidFill>
                  <a:srgbClr val="0070C0"/>
                </a:solidFill>
              </a:rPr>
              <a:t>◯</a:t>
            </a:r>
            <a:r>
              <a:rPr lang="ja-JP" altLang="en-US" sz="7200" b="1" dirty="0" smtClean="0">
                <a:solidFill>
                  <a:srgbClr val="0070C0"/>
                </a:solidFill>
              </a:rPr>
              <a:t>平泳ぎ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 smtClean="0">
                <a:solidFill>
                  <a:srgbClr val="0070C0"/>
                </a:solidFill>
              </a:rPr>
              <a:t>◯背泳ぎ</a:t>
            </a:r>
            <a:endParaRPr lang="en-US" altLang="ja-JP" sz="7200" b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 smtClean="0">
                <a:solidFill>
                  <a:srgbClr val="0070C0"/>
                </a:solidFill>
              </a:rPr>
              <a:t>◯バタフライ</a:t>
            </a:r>
            <a:endParaRPr lang="ja-JP" altLang="en-US" sz="7200" b="1" dirty="0">
              <a:solidFill>
                <a:srgbClr val="0070C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39827" y="300663"/>
            <a:ext cx="6548438" cy="991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各泳法について、ポイントを整理しながら確認しよう！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画面</a:t>
            </a:r>
            <a:r>
              <a:rPr lang="ja-JP" altLang="en-US" dirty="0" smtClean="0"/>
              <a:t>をクリックして学習を進め、学習カードに取り組もう。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47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1F24EE-FE64-4AD0-908B-DFA8E0EBE9BE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44" name="テキスト ボックス 3"/>
          <p:cNvSpPr txBox="1">
            <a:spLocks noChangeArrowheads="1"/>
          </p:cNvSpPr>
          <p:nvPr/>
        </p:nvSpPr>
        <p:spPr bwMode="auto">
          <a:xfrm>
            <a:off x="0" y="1347788"/>
            <a:ext cx="414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sz="2400">
                <a:latin typeface="Calibri" pitchFamily="34" charset="0"/>
                <a:ea typeface="游ゴシック"/>
                <a:cs typeface="游ゴシック"/>
              </a:rPr>
              <a:t>バタフライ水中練習動画</a:t>
            </a:r>
            <a:r>
              <a:rPr lang="en-US" altLang="ja-JP" sz="2400">
                <a:latin typeface="Calibri" pitchFamily="34" charset="0"/>
                <a:ea typeface="游ゴシック"/>
                <a:cs typeface="游ゴシック"/>
              </a:rPr>
              <a:t>】</a:t>
            </a:r>
            <a:endParaRPr lang="ja-JP" altLang="en-US" sz="2400"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5845" name="正方形/長方形 1">
            <a:hlinkClick r:id="rId3"/>
          </p:cNvPr>
          <p:cNvSpPr>
            <a:spLocks noChangeArrowheads="1"/>
          </p:cNvSpPr>
          <p:nvPr/>
        </p:nvSpPr>
        <p:spPr bwMode="auto">
          <a:xfrm>
            <a:off x="5100638" y="3538538"/>
            <a:ext cx="3703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200" dirty="0">
                <a:latin typeface="Calibri" pitchFamily="34" charset="0"/>
                <a:ea typeface="游ゴシック"/>
                <a:cs typeface="游ゴシック"/>
                <a:hlinkClick r:id="rId3"/>
              </a:rPr>
              <a:t>https://www.youtube.com/watch?v=BPvWHYfNFC0</a:t>
            </a:r>
            <a:endParaRPr kumimoji="0" lang="ja-JP" altLang="en-US" sz="1200" dirty="0"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5846" name="正方形/長方形 7">
            <a:hlinkClick r:id="rId4"/>
          </p:cNvPr>
          <p:cNvSpPr>
            <a:spLocks noChangeArrowheads="1"/>
          </p:cNvSpPr>
          <p:nvPr/>
        </p:nvSpPr>
        <p:spPr bwMode="auto">
          <a:xfrm>
            <a:off x="5127625" y="6486525"/>
            <a:ext cx="3157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100" dirty="0">
                <a:latin typeface="Calibri" pitchFamily="34" charset="0"/>
                <a:ea typeface="游ゴシック"/>
                <a:cs typeface="游ゴシック"/>
                <a:hlinkClick r:id="rId4"/>
              </a:rPr>
              <a:t>https://www.youtube.com/watch?v=0N0C2f-jfKk</a:t>
            </a:r>
            <a:endParaRPr kumimoji="0" lang="ja-JP" altLang="en-US" sz="1100" dirty="0"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5847" name="正方形/長方形 13">
            <a:hlinkClick r:id="rId5"/>
          </p:cNvPr>
          <p:cNvSpPr>
            <a:spLocks noChangeArrowheads="1"/>
          </p:cNvSpPr>
          <p:nvPr/>
        </p:nvSpPr>
        <p:spPr bwMode="auto">
          <a:xfrm>
            <a:off x="515938" y="6510338"/>
            <a:ext cx="3402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100" dirty="0">
                <a:latin typeface="Calibri" pitchFamily="34" charset="0"/>
                <a:ea typeface="游ゴシック"/>
                <a:cs typeface="游ゴシック"/>
                <a:hlinkClick r:id="rId5"/>
              </a:rPr>
              <a:t>https://www.youtube.com/watch?v=-IbKilNrtkY</a:t>
            </a:r>
            <a:endParaRPr kumimoji="0" lang="ja-JP" altLang="en-US" sz="1100" dirty="0">
              <a:latin typeface="Calibri" pitchFamily="34" charset="0"/>
              <a:ea typeface="游ゴシック"/>
              <a:cs typeface="游ゴシック"/>
            </a:endParaRPr>
          </a:p>
        </p:txBody>
      </p:sp>
      <p:pic>
        <p:nvPicPr>
          <p:cNvPr id="35848" name="図 14">
            <a:hlinkClick r:id="rId3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1439863"/>
            <a:ext cx="321627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図 15">
            <a:hlinkClick r:id="rId5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8" y="4019550"/>
            <a:ext cx="32162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図 16">
            <a:hlinkClick r:id="rId4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3895725"/>
            <a:ext cx="31654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 4"/>
          <p:cNvSpPr/>
          <p:nvPr/>
        </p:nvSpPr>
        <p:spPr>
          <a:xfrm>
            <a:off x="5180013" y="1362075"/>
            <a:ext cx="3216275" cy="307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/>
              <a:t>ドルフィンキックの練習動画</a:t>
            </a:r>
            <a:r>
              <a:rPr lang="en-US" altLang="ja-JP" sz="1200" b="1" dirty="0"/>
              <a:t>【</a:t>
            </a:r>
            <a:r>
              <a:rPr lang="ja-JP" altLang="en-US" sz="1200" b="1" dirty="0"/>
              <a:t>ビート板</a:t>
            </a:r>
            <a:r>
              <a:rPr lang="en-US" altLang="ja-JP" sz="1200" b="1" dirty="0"/>
              <a:t>】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176837" y="3857625"/>
            <a:ext cx="3165475" cy="284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/>
              <a:t>息つぎの練習動画</a:t>
            </a:r>
            <a:r>
              <a:rPr lang="en-US" altLang="ja-JP" sz="1400" b="1" dirty="0"/>
              <a:t>【</a:t>
            </a:r>
            <a:r>
              <a:rPr lang="ja-JP" altLang="en-US" sz="1400" b="1" dirty="0"/>
              <a:t>ビート板</a:t>
            </a:r>
            <a:r>
              <a:rPr lang="en-US" altLang="ja-JP" sz="1400" b="1" dirty="0"/>
              <a:t>】</a:t>
            </a:r>
            <a:endParaRPr lang="ja-JP" altLang="en-US" sz="14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525463" y="3857625"/>
            <a:ext cx="3206750" cy="284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/>
              <a:t>キックと片手プルの練習動画</a:t>
            </a:r>
            <a:r>
              <a:rPr lang="en-US" altLang="ja-JP" sz="1200" b="1" dirty="0"/>
              <a:t>【</a:t>
            </a:r>
            <a:r>
              <a:rPr lang="ja-JP" altLang="en-US" sz="1200" b="1" dirty="0"/>
              <a:t>ビート板</a:t>
            </a:r>
            <a:r>
              <a:rPr lang="en-US" altLang="ja-JP" sz="1200" b="1" dirty="0"/>
              <a:t>】</a:t>
            </a:r>
          </a:p>
        </p:txBody>
      </p:sp>
      <p:sp>
        <p:nvSpPr>
          <p:cNvPr id="2" name="正方形/長方形 1">
            <a:extLst/>
          </p:cNvPr>
          <p:cNvSpPr/>
          <p:nvPr/>
        </p:nvSpPr>
        <p:spPr>
          <a:xfrm>
            <a:off x="1513680" y="721521"/>
            <a:ext cx="6099175" cy="619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>
                <a:solidFill>
                  <a:srgbClr val="000000"/>
                </a:solidFill>
                <a:cs typeface="游ゴシック"/>
              </a:rPr>
              <a:t>　いろいろな練習方法を学ぼう</a:t>
            </a:r>
          </a:p>
        </p:txBody>
      </p:sp>
      <p:pic>
        <p:nvPicPr>
          <p:cNvPr id="35855" name="図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058">
            <a:off x="1011238" y="1771650"/>
            <a:ext cx="19065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正方形/長方形 17"/>
          <p:cNvSpPr>
            <a:spLocks noChangeArrowheads="1"/>
          </p:cNvSpPr>
          <p:nvPr/>
        </p:nvSpPr>
        <p:spPr bwMode="auto">
          <a:xfrm>
            <a:off x="5151438" y="3352800"/>
            <a:ext cx="3216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100"/>
              <a:t>引用：㈱ＮＳＳ　ナガイスイミングスクール　玉村校</a:t>
            </a:r>
            <a:endParaRPr lang="en-US" altLang="ja-JP" sz="1100"/>
          </a:p>
        </p:txBody>
      </p:sp>
      <p:sp>
        <p:nvSpPr>
          <p:cNvPr id="35857" name="正方形/長方形 18"/>
          <p:cNvSpPr>
            <a:spLocks noChangeArrowheads="1"/>
          </p:cNvSpPr>
          <p:nvPr/>
        </p:nvSpPr>
        <p:spPr bwMode="auto">
          <a:xfrm>
            <a:off x="515938" y="6303963"/>
            <a:ext cx="3216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100"/>
              <a:t>引用：㈱ＮＳＳ　ナガイスイミングスクール　玉村校</a:t>
            </a:r>
            <a:endParaRPr lang="en-US" altLang="ja-JP" sz="1100"/>
          </a:p>
        </p:txBody>
      </p:sp>
      <p:sp>
        <p:nvSpPr>
          <p:cNvPr id="35858" name="正方形/長方形 19"/>
          <p:cNvSpPr>
            <a:spLocks noChangeArrowheads="1"/>
          </p:cNvSpPr>
          <p:nvPr/>
        </p:nvSpPr>
        <p:spPr bwMode="auto">
          <a:xfrm>
            <a:off x="5127625" y="6276975"/>
            <a:ext cx="321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100"/>
              <a:t>引用：㈱ＮＳＳ　ナガイスイミングスクール　玉村校</a:t>
            </a:r>
            <a:endParaRPr lang="en-US" altLang="ja-JP" sz="1100"/>
          </a:p>
        </p:txBody>
      </p:sp>
      <p:grpSp>
        <p:nvGrpSpPr>
          <p:cNvPr id="35860" name="Group 12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862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バタフライの練習法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2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2F60F9-0B29-447B-B8F8-B4F141FA8959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33438" y="2598738"/>
            <a:ext cx="7246937" cy="20081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sz="4800" b="1">
                <a:solidFill>
                  <a:srgbClr val="0070C0"/>
                </a:solidFill>
                <a:cs typeface="游ゴシック"/>
              </a:rPr>
              <a:t>他の泳法の</a:t>
            </a:r>
            <a:endParaRPr lang="en-US" altLang="ja-JP" sz="4800" b="1">
              <a:solidFill>
                <a:srgbClr val="0070C0"/>
              </a:solidFill>
              <a:cs typeface="游ゴシック"/>
            </a:endParaRPr>
          </a:p>
          <a:p>
            <a:pPr algn="ctr"/>
            <a:r>
              <a:rPr lang="ja-JP" altLang="en-US" sz="4800" b="1">
                <a:solidFill>
                  <a:srgbClr val="0070C0"/>
                </a:solidFill>
                <a:cs typeface="游ゴシック"/>
              </a:rPr>
              <a:t>練習動画も</a:t>
            </a:r>
            <a:endParaRPr lang="en-US" altLang="ja-JP" sz="4800" b="1">
              <a:solidFill>
                <a:srgbClr val="0070C0"/>
              </a:solidFill>
              <a:cs typeface="游ゴシック"/>
            </a:endParaRPr>
          </a:p>
          <a:p>
            <a:pPr algn="ctr"/>
            <a:r>
              <a:rPr lang="ja-JP" altLang="en-US" sz="4800" b="1">
                <a:solidFill>
                  <a:srgbClr val="0070C0"/>
                </a:solidFill>
                <a:cs typeface="游ゴシック"/>
              </a:rPr>
              <a:t>検索してみよう</a:t>
            </a:r>
          </a:p>
        </p:txBody>
      </p:sp>
      <p:pic>
        <p:nvPicPr>
          <p:cNvPr id="37893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420813"/>
            <a:ext cx="20447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838" y="1335088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図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4521200"/>
            <a:ext cx="21621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4330700"/>
            <a:ext cx="24288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938" y="-635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9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1E8329-1924-4F77-9525-BEAC46E031CB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8455" y="2084388"/>
            <a:ext cx="8429625" cy="329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0" b="1" dirty="0" smtClean="0">
                <a:solidFill>
                  <a:srgbClr val="0070C0"/>
                </a:solidFill>
              </a:rPr>
              <a:t>背泳ぎのポイント</a:t>
            </a:r>
            <a:endParaRPr lang="ja-JP" alt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1D1E7-1BB6-49B9-9674-A064D407C022}" type="slidenum">
              <a:rPr lang="ja-JP" altLang="en-US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33795" name="テキスト ボックス 4"/>
          <p:cNvSpPr txBox="1">
            <a:spLocks noChangeArrowheads="1"/>
          </p:cNvSpPr>
          <p:nvPr/>
        </p:nvSpPr>
        <p:spPr bwMode="auto">
          <a:xfrm>
            <a:off x="282575" y="1497013"/>
            <a:ext cx="1258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脚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488950" y="1849438"/>
            <a:ext cx="8010525" cy="1574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3798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" y="774700"/>
            <a:ext cx="74596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1976438"/>
            <a:ext cx="74596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4287838" y="3440113"/>
            <a:ext cx="36671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260850" y="4837113"/>
            <a:ext cx="366713" cy="44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3802" name="Group 22"/>
          <p:cNvGrpSpPr>
            <a:grpSpLocks/>
          </p:cNvGrpSpPr>
          <p:nvPr/>
        </p:nvGrpSpPr>
        <p:grpSpPr bwMode="auto">
          <a:xfrm>
            <a:off x="1093788" y="4467225"/>
            <a:ext cx="2154237" cy="1449388"/>
            <a:chOff x="759" y="2584"/>
            <a:chExt cx="1357" cy="913"/>
          </a:xfrm>
        </p:grpSpPr>
        <p:pic>
          <p:nvPicPr>
            <p:cNvPr id="33815" name="図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2584"/>
              <a:ext cx="1095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テキスト ボックス 25"/>
            <p:cNvSpPr txBox="1">
              <a:spLocks noChangeArrowheads="1"/>
            </p:cNvSpPr>
            <p:nvPr/>
          </p:nvSpPr>
          <p:spPr bwMode="auto">
            <a:xfrm>
              <a:off x="759" y="2831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①</a:t>
              </a:r>
            </a:p>
          </p:txBody>
        </p:sp>
      </p:grpSp>
      <p:grpSp>
        <p:nvGrpSpPr>
          <p:cNvPr id="33803" name="Group 29"/>
          <p:cNvGrpSpPr>
            <a:grpSpLocks/>
          </p:cNvGrpSpPr>
          <p:nvPr/>
        </p:nvGrpSpPr>
        <p:grpSpPr bwMode="auto">
          <a:xfrm>
            <a:off x="4103688" y="3559175"/>
            <a:ext cx="4010025" cy="2849563"/>
            <a:chOff x="2585" y="2242"/>
            <a:chExt cx="2526" cy="1795"/>
          </a:xfrm>
        </p:grpSpPr>
        <p:pic>
          <p:nvPicPr>
            <p:cNvPr id="33810" name="図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" y="2242"/>
              <a:ext cx="239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図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" y="3104"/>
              <a:ext cx="2395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2" name="テキスト ボックス 26"/>
            <p:cNvSpPr txBox="1">
              <a:spLocks noChangeArrowheads="1"/>
            </p:cNvSpPr>
            <p:nvPr/>
          </p:nvSpPr>
          <p:spPr bwMode="auto">
            <a:xfrm>
              <a:off x="2585" y="2409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33813" name="テキスト ボックス 27"/>
            <p:cNvSpPr txBox="1">
              <a:spLocks noChangeArrowheads="1"/>
            </p:cNvSpPr>
            <p:nvPr/>
          </p:nvSpPr>
          <p:spPr bwMode="auto">
            <a:xfrm>
              <a:off x="3150" y="3806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③</a:t>
              </a:r>
            </a:p>
          </p:txBody>
        </p:sp>
        <p:sp>
          <p:nvSpPr>
            <p:cNvPr id="33814" name="テキスト ボックス 28"/>
            <p:cNvSpPr txBox="1">
              <a:spLocks noChangeArrowheads="1"/>
            </p:cNvSpPr>
            <p:nvPr/>
          </p:nvSpPr>
          <p:spPr bwMode="auto">
            <a:xfrm>
              <a:off x="3652" y="2888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④</a:t>
              </a:r>
              <a:endParaRPr lang="en-US" altLang="ja-JP">
                <a:latin typeface="Calibri" pitchFamily="34" charset="0"/>
                <a:ea typeface="游ゴシック"/>
                <a:cs typeface="游ゴシック"/>
              </a:endParaRPr>
            </a:p>
          </p:txBody>
        </p:sp>
      </p:grpSp>
      <p:grpSp>
        <p:nvGrpSpPr>
          <p:cNvPr id="33804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809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33805" name="テキスト ボックス 26"/>
          <p:cNvSpPr txBox="1">
            <a:spLocks noChangeArrowheads="1"/>
          </p:cNvSpPr>
          <p:nvPr/>
        </p:nvSpPr>
        <p:spPr bwMode="auto">
          <a:xfrm>
            <a:off x="4121150" y="4908550"/>
            <a:ext cx="488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　　</a:t>
            </a:r>
          </a:p>
        </p:txBody>
      </p:sp>
      <p:sp>
        <p:nvSpPr>
          <p:cNvPr id="33806" name="テキスト ボックス 26"/>
          <p:cNvSpPr txBox="1">
            <a:spLocks noChangeArrowheads="1"/>
          </p:cNvSpPr>
          <p:nvPr/>
        </p:nvSpPr>
        <p:spPr bwMode="auto">
          <a:xfrm>
            <a:off x="4111625" y="3554413"/>
            <a:ext cx="488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　　</a:t>
            </a:r>
          </a:p>
        </p:txBody>
      </p:sp>
      <p:sp>
        <p:nvSpPr>
          <p:cNvPr id="33807" name="テキスト ボックス 26"/>
          <p:cNvSpPr txBox="1">
            <a:spLocks noChangeArrowheads="1"/>
          </p:cNvSpPr>
          <p:nvPr/>
        </p:nvSpPr>
        <p:spPr bwMode="auto">
          <a:xfrm>
            <a:off x="3565525" y="4670425"/>
            <a:ext cx="488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　　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58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D3AFC-4E51-4C19-900A-8BB63C7B6042}" type="slidenum">
              <a:rPr lang="ja-JP" altLang="en-US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35843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Ⅰ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76213" y="1362075"/>
            <a:ext cx="7997825" cy="127793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5846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4576763"/>
            <a:ext cx="709771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2827338"/>
            <a:ext cx="35496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473200"/>
            <a:ext cx="74612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テキスト ボックス 30"/>
          <p:cNvSpPr txBox="1">
            <a:spLocks noChangeArrowheads="1"/>
          </p:cNvSpPr>
          <p:nvPr/>
        </p:nvSpPr>
        <p:spPr bwMode="auto">
          <a:xfrm>
            <a:off x="692150" y="3341688"/>
            <a:ext cx="4159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sp>
        <p:nvSpPr>
          <p:cNvPr id="35850" name="テキスト ボックス 31"/>
          <p:cNvSpPr txBox="1">
            <a:spLocks noChangeArrowheads="1"/>
          </p:cNvSpPr>
          <p:nvPr/>
        </p:nvSpPr>
        <p:spPr bwMode="auto">
          <a:xfrm>
            <a:off x="692150" y="5116513"/>
            <a:ext cx="415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grpSp>
        <p:nvGrpSpPr>
          <p:cNvPr id="35851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853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9429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9817A-2A69-4B27-9FC8-4E1C9F526879}" type="slidenum">
              <a:rPr lang="ja-JP" altLang="en-US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37891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 dirty="0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 dirty="0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 dirty="0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 dirty="0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Ⅱ</a:t>
            </a:r>
            <a:endParaRPr lang="ja-JP" altLang="en-US" b="1" dirty="0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76213" y="1362075"/>
            <a:ext cx="7997825" cy="95091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7894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1652588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088" y="2754313"/>
            <a:ext cx="34417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13" y="2754313"/>
            <a:ext cx="181133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テキスト ボックス 32"/>
          <p:cNvSpPr txBox="1">
            <a:spLocks noChangeArrowheads="1"/>
          </p:cNvSpPr>
          <p:nvPr/>
        </p:nvSpPr>
        <p:spPr bwMode="auto">
          <a:xfrm>
            <a:off x="5353050" y="3032125"/>
            <a:ext cx="415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sp>
        <p:nvSpPr>
          <p:cNvPr id="37898" name="テキスト ボックス 34"/>
          <p:cNvSpPr txBox="1">
            <a:spLocks noChangeArrowheads="1"/>
          </p:cNvSpPr>
          <p:nvPr/>
        </p:nvSpPr>
        <p:spPr bwMode="auto">
          <a:xfrm>
            <a:off x="5338763" y="4862513"/>
            <a:ext cx="415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sp>
        <p:nvSpPr>
          <p:cNvPr id="37899" name="テキスト ボックス 34"/>
          <p:cNvSpPr txBox="1">
            <a:spLocks noChangeArrowheads="1"/>
          </p:cNvSpPr>
          <p:nvPr/>
        </p:nvSpPr>
        <p:spPr bwMode="auto">
          <a:xfrm>
            <a:off x="808038" y="4827588"/>
            <a:ext cx="415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grpSp>
        <p:nvGrpSpPr>
          <p:cNvPr id="37900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902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39213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951A1-016F-4D99-883D-F58FEB739975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39939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Ⅲ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76213" y="1362075"/>
            <a:ext cx="7997825" cy="95091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9942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14488"/>
            <a:ext cx="7280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0" y="2419350"/>
            <a:ext cx="7170738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テキスト ボックス 33"/>
          <p:cNvSpPr txBox="1">
            <a:spLocks noChangeArrowheads="1"/>
          </p:cNvSpPr>
          <p:nvPr/>
        </p:nvSpPr>
        <p:spPr bwMode="auto">
          <a:xfrm>
            <a:off x="6042025" y="3076575"/>
            <a:ext cx="415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④</a:t>
            </a:r>
          </a:p>
        </p:txBody>
      </p:sp>
      <p:sp>
        <p:nvSpPr>
          <p:cNvPr id="39945" name="テキスト ボックス 33"/>
          <p:cNvSpPr txBox="1">
            <a:spLocks noChangeArrowheads="1"/>
          </p:cNvSpPr>
          <p:nvPr/>
        </p:nvSpPr>
        <p:spPr bwMode="auto">
          <a:xfrm>
            <a:off x="4537075" y="3076575"/>
            <a:ext cx="415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④</a:t>
            </a:r>
          </a:p>
        </p:txBody>
      </p:sp>
      <p:sp>
        <p:nvSpPr>
          <p:cNvPr id="39946" name="テキスト ボックス 33"/>
          <p:cNvSpPr txBox="1">
            <a:spLocks noChangeArrowheads="1"/>
          </p:cNvSpPr>
          <p:nvPr/>
        </p:nvSpPr>
        <p:spPr bwMode="auto">
          <a:xfrm>
            <a:off x="600075" y="5072063"/>
            <a:ext cx="415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④</a:t>
            </a:r>
          </a:p>
        </p:txBody>
      </p:sp>
      <p:grpSp>
        <p:nvGrpSpPr>
          <p:cNvPr id="39947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949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2225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F3819-7E45-43D8-9B1B-849750D54679}" type="slidenum">
              <a:rPr lang="ja-JP" altLang="en-US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41987" name="テキスト ボックス 4"/>
          <p:cNvSpPr txBox="1">
            <a:spLocks noChangeArrowheads="1"/>
          </p:cNvSpPr>
          <p:nvPr/>
        </p:nvSpPr>
        <p:spPr bwMode="auto">
          <a:xfrm>
            <a:off x="0" y="730250"/>
            <a:ext cx="418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呼吸法・キックとプルのタイミング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196850" y="1093788"/>
            <a:ext cx="8758238" cy="22447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1990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3354388"/>
            <a:ext cx="35131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3414713"/>
            <a:ext cx="3403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5216525"/>
            <a:ext cx="33670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テキスト ボックス 31"/>
          <p:cNvSpPr txBox="1">
            <a:spLocks noChangeArrowheads="1"/>
          </p:cNvSpPr>
          <p:nvPr/>
        </p:nvSpPr>
        <p:spPr bwMode="auto">
          <a:xfrm>
            <a:off x="719138" y="4802188"/>
            <a:ext cx="2322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Calibri" pitchFamily="34" charset="0"/>
                <a:ea typeface="游ゴシック"/>
                <a:cs typeface="游ゴシック"/>
              </a:rPr>
              <a:t>（３）水面から抜き上げ</a:t>
            </a:r>
            <a:endParaRPr lang="en-US" altLang="ja-JP" sz="1400">
              <a:latin typeface="Calibri" pitchFamily="34" charset="0"/>
              <a:ea typeface="游ゴシック"/>
              <a:cs typeface="游ゴシック"/>
            </a:endParaRPr>
          </a:p>
          <a:p>
            <a:r>
              <a:rPr lang="ja-JP" altLang="en-US" sz="1400">
                <a:latin typeface="Calibri" pitchFamily="34" charset="0"/>
                <a:ea typeface="游ゴシック"/>
                <a:cs typeface="游ゴシック"/>
              </a:rPr>
              <a:t>（４）かき始め</a:t>
            </a:r>
          </a:p>
        </p:txBody>
      </p:sp>
      <p:sp>
        <p:nvSpPr>
          <p:cNvPr id="41994" name="テキスト ボックス 31"/>
          <p:cNvSpPr txBox="1">
            <a:spLocks noChangeArrowheads="1"/>
          </p:cNvSpPr>
          <p:nvPr/>
        </p:nvSpPr>
        <p:spPr bwMode="auto">
          <a:xfrm>
            <a:off x="6692900" y="5064125"/>
            <a:ext cx="18224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>
                <a:latin typeface="Calibri" pitchFamily="34" charset="0"/>
                <a:ea typeface="游ゴシック"/>
                <a:cs typeface="游ゴシック"/>
              </a:rPr>
              <a:t>（３）真上</a:t>
            </a:r>
          </a:p>
        </p:txBody>
      </p:sp>
      <p:sp>
        <p:nvSpPr>
          <p:cNvPr id="41995" name="テキスト ボックス 31"/>
          <p:cNvSpPr txBox="1">
            <a:spLocks noChangeArrowheads="1"/>
          </p:cNvSpPr>
          <p:nvPr/>
        </p:nvSpPr>
        <p:spPr bwMode="auto">
          <a:xfrm>
            <a:off x="-228600" y="6122988"/>
            <a:ext cx="3643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>
                <a:latin typeface="Calibri" pitchFamily="34" charset="0"/>
                <a:ea typeface="游ゴシック"/>
                <a:cs typeface="游ゴシック"/>
              </a:rPr>
              <a:t>（４）同一側の脚のけり下ろし</a:t>
            </a:r>
          </a:p>
        </p:txBody>
      </p:sp>
      <p:grpSp>
        <p:nvGrpSpPr>
          <p:cNvPr id="41996" name="Group 22"/>
          <p:cNvGrpSpPr>
            <a:grpSpLocks/>
          </p:cNvGrpSpPr>
          <p:nvPr/>
        </p:nvGrpSpPr>
        <p:grpSpPr bwMode="auto">
          <a:xfrm>
            <a:off x="664369" y="1163638"/>
            <a:ext cx="7424738" cy="2108200"/>
            <a:chOff x="544" y="661"/>
            <a:chExt cx="4677" cy="1328"/>
          </a:xfrm>
        </p:grpSpPr>
        <p:pic>
          <p:nvPicPr>
            <p:cNvPr id="42000" name="図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661"/>
              <a:ext cx="4677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直線コネクタ 15"/>
            <p:cNvCxnSpPr/>
            <p:nvPr/>
          </p:nvCxnSpPr>
          <p:spPr>
            <a:xfrm flipV="1">
              <a:off x="2664" y="1287"/>
              <a:ext cx="497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823" y="1959"/>
              <a:ext cx="361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757" y="1957"/>
              <a:ext cx="1738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999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5287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F25ED7-8216-401E-B7E1-2B79F1C860F8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46213" y="765175"/>
            <a:ext cx="5970587" cy="113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rgbClr val="0070C0"/>
                </a:solidFill>
              </a:rPr>
              <a:t>背泳ぎ（キック・プル）</a:t>
            </a:r>
          </a:p>
        </p:txBody>
      </p:sp>
      <p:pic>
        <p:nvPicPr>
          <p:cNvPr id="44037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25600"/>
            <a:ext cx="2209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1960563"/>
            <a:ext cx="7604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452938"/>
            <a:ext cx="2065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図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4870450"/>
            <a:ext cx="74596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2" name="Group 14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044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各泳法の練習法の例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4452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840</Words>
  <Application>Microsoft Office PowerPoint</Application>
  <PresentationFormat>画面に合わせる (4:3)</PresentationFormat>
  <Paragraphs>165</Paragraphs>
  <Slides>21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HGPｺﾞｼｯｸE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192</cp:revision>
  <cp:lastPrinted>2020-12-15T08:07:26Z</cp:lastPrinted>
  <dcterms:created xsi:type="dcterms:W3CDTF">2019-05-07T09:33:23Z</dcterms:created>
  <dcterms:modified xsi:type="dcterms:W3CDTF">2021-03-30T08:06:18Z</dcterms:modified>
</cp:coreProperties>
</file>