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44" r:id="rId2"/>
    <p:sldId id="296" r:id="rId3"/>
    <p:sldId id="299" r:id="rId4"/>
    <p:sldId id="300" r:id="rId5"/>
    <p:sldId id="268" r:id="rId6"/>
    <p:sldId id="275" r:id="rId7"/>
    <p:sldId id="307" r:id="rId8"/>
    <p:sldId id="306" r:id="rId9"/>
    <p:sldId id="305" r:id="rId10"/>
    <p:sldId id="308" r:id="rId11"/>
    <p:sldId id="302" r:id="rId12"/>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37" autoAdjust="0"/>
    <p:restoredTop sz="94660"/>
  </p:normalViewPr>
  <p:slideViewPr>
    <p:cSldViewPr snapToGrid="0">
      <p:cViewPr varScale="1">
        <p:scale>
          <a:sx n="73" d="100"/>
          <a:sy n="73" d="100"/>
        </p:scale>
        <p:origin x="4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FBD121F-19E0-4D63-8EE5-CB4DDC548DEF}"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79BA96C-3BB3-4ED6-B43F-46F5610ABEE3}" type="slidenum">
              <a:rPr kumimoji="1" lang="ja-JP" altLang="en-US" smtClean="0"/>
              <a:t>‹#›</a:t>
            </a:fld>
            <a:endParaRPr kumimoji="1" lang="ja-JP" altLang="en-US"/>
          </a:p>
        </p:txBody>
      </p:sp>
    </p:spTree>
    <p:extLst>
      <p:ext uri="{BB962C8B-B14F-4D97-AF65-F5344CB8AC3E}">
        <p14:creationId xmlns:p14="http://schemas.microsoft.com/office/powerpoint/2010/main" val="299552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1338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43274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93882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8185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69776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08679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63292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75086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88792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488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938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2159B4-FE3D-46E7-BA8A-5E955373D974}"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13148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A77234-8D0C-4BDF-A135-B3E5D946F9C8}"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7825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A4E73-DD5A-4EF3-BD9D-431A0BCFC66E}"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415491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8CFB7A-FB65-40F0-AF6E-6D01B90AB162}"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53591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035D51-73D9-47FA-AC2A-3143C4968F6F}"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7763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032B49-21B3-461C-BC2A-20D6B0FDA386}"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38160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129B35-1D90-44B7-8C20-EA9BAAE43785}" type="datetime1">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84933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663E42-AAA8-4095-B1B1-74331AD8F7A7}" type="datetime1">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47883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714C4-2AB1-4B42-BE2C-5E524FEAD5D2}" type="datetime1">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94427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260068-C949-4E9C-9CDA-9A2AD3A349D3}"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9347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D6600B-6BE8-4EAE-AF8E-A90EE6295AB5}"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21763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72F2B-1FE5-482C-B762-C8819CDC24AD}" type="datetime1">
              <a:rPr kumimoji="1" lang="ja-JP" altLang="en-US" smtClean="0"/>
              <a:t>2021/1/22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55863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6755" y="266143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277708" y="932264"/>
            <a:ext cx="8595359" cy="149181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a:latin typeface="HG創英角ｺﾞｼｯｸUB" panose="020B0909000000000000" pitchFamily="49" charset="-128"/>
                <a:ea typeface="HG創英角ｺﾞｼｯｸUB" panose="020B0909000000000000" pitchFamily="49" charset="-128"/>
              </a:rPr>
              <a:t>高等</a:t>
            </a:r>
            <a:r>
              <a:rPr kumimoji="1" lang="ja-JP" altLang="en-US" sz="3600" dirty="0" smtClean="0">
                <a:latin typeface="HG創英角ｺﾞｼｯｸUB" panose="020B0909000000000000" pitchFamily="49" charset="-128"/>
                <a:ea typeface="HG創英角ｺﾞｼｯｸUB" panose="020B0909000000000000" pitchFamily="49" charset="-128"/>
              </a:rPr>
              <a:t>学校 </a:t>
            </a:r>
            <a:r>
              <a:rPr kumimoji="1" lang="ja-JP" altLang="en-US" sz="3600" smtClean="0">
                <a:latin typeface="HG創英角ｺﾞｼｯｸUB" panose="020B0909000000000000" pitchFamily="49" charset="-128"/>
                <a:ea typeface="HG創英角ｺﾞｼｯｸUB" panose="020B0909000000000000" pitchFamily="49" charset="-128"/>
              </a:rPr>
              <a:t>保健体育（科目体育）</a:t>
            </a:r>
            <a:endParaRPr kumimoji="1" lang="en-US" altLang="ja-JP" sz="3600" dirty="0" smtClean="0">
              <a:latin typeface="HG創英角ｺﾞｼｯｸUB" panose="020B0909000000000000" pitchFamily="49" charset="-128"/>
              <a:ea typeface="HG創英角ｺﾞｼｯｸUB" panose="020B0909000000000000" pitchFamily="49" charset="-128"/>
            </a:endParaRPr>
          </a:p>
          <a:p>
            <a:pPr algn="ctr"/>
            <a:r>
              <a:rPr kumimoji="1" lang="en-US" altLang="ja-JP" sz="3600" dirty="0" smtClean="0">
                <a:latin typeface="HG創英角ｺﾞｼｯｸUB" panose="020B0909000000000000" pitchFamily="49" charset="-128"/>
                <a:ea typeface="HG創英角ｺﾞｼｯｸUB" panose="020B0909000000000000" pitchFamily="49" charset="-128"/>
              </a:rPr>
              <a:t>〔</a:t>
            </a:r>
            <a:r>
              <a:rPr kumimoji="1" lang="ja-JP" altLang="en-US" sz="3600" dirty="0" smtClean="0">
                <a:latin typeface="HG創英角ｺﾞｼｯｸUB" panose="020B0909000000000000" pitchFamily="49" charset="-128"/>
                <a:ea typeface="HG創英角ｺﾞｼｯｸUB" panose="020B0909000000000000" pitchFamily="49" charset="-128"/>
              </a:rPr>
              <a:t>入学年次</a:t>
            </a:r>
            <a:r>
              <a:rPr kumimoji="1" lang="en-US" altLang="ja-JP" sz="3600" dirty="0" smtClean="0">
                <a:latin typeface="HG創英角ｺﾞｼｯｸUB" panose="020B0909000000000000" pitchFamily="49" charset="-128"/>
                <a:ea typeface="HG創英角ｺﾞｼｯｸUB" panose="020B0909000000000000" pitchFamily="49" charset="-128"/>
              </a:rPr>
              <a:t>〕</a:t>
            </a:r>
            <a:endParaRPr kumimoji="1" lang="ja-JP" altLang="en-US" sz="3600" dirty="0">
              <a:latin typeface="HG創英角ｺﾞｼｯｸUB" panose="020B0909000000000000" pitchFamily="49" charset="-128"/>
              <a:ea typeface="HG創英角ｺﾞｼｯｸUB" panose="020B0909000000000000" pitchFamily="49" charset="-128"/>
            </a:endParaRPr>
          </a:p>
        </p:txBody>
      </p:sp>
      <p:sp>
        <p:nvSpPr>
          <p:cNvPr id="2" name="正方形/長方形 1"/>
          <p:cNvSpPr/>
          <p:nvPr/>
        </p:nvSpPr>
        <p:spPr>
          <a:xfrm>
            <a:off x="-17304" y="2424078"/>
            <a:ext cx="9052560" cy="206711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6600" dirty="0">
                <a:latin typeface="HG創英角ｺﾞｼｯｸUB" panose="020B0909000000000000" pitchFamily="49" charset="-128"/>
                <a:ea typeface="HG創英角ｺﾞｼｯｸUB" panose="020B0909000000000000" pitchFamily="49" charset="-128"/>
              </a:rPr>
              <a:t>ダンス</a:t>
            </a:r>
            <a:endParaRPr kumimoji="1" lang="en-US" altLang="ja-JP" sz="6600" dirty="0">
              <a:latin typeface="HG創英角ｺﾞｼｯｸUB" panose="020B0909000000000000" pitchFamily="49" charset="-128"/>
              <a:ea typeface="HG創英角ｺﾞｼｯｸUB" panose="020B0909000000000000" pitchFamily="49" charset="-128"/>
            </a:endParaRPr>
          </a:p>
          <a:p>
            <a:pPr algn="ctr"/>
            <a:r>
              <a:rPr kumimoji="1" lang="ja-JP" altLang="en-US" sz="5000" dirty="0" smtClean="0">
                <a:latin typeface="HG創英角ｺﾞｼｯｸUB" panose="020B0909000000000000" pitchFamily="49" charset="-128"/>
                <a:ea typeface="HG創英角ｺﾞｼｯｸUB" panose="020B0909000000000000" pitchFamily="49" charset="-128"/>
              </a:rPr>
              <a:t>「</a:t>
            </a:r>
            <a:r>
              <a:rPr kumimoji="1" lang="ja-JP" altLang="en-US" sz="5000" dirty="0">
                <a:latin typeface="HG創英角ｺﾞｼｯｸUB" panose="020B0909000000000000" pitchFamily="49" charset="-128"/>
                <a:ea typeface="HG創英角ｺﾞｼｯｸUB" panose="020B0909000000000000" pitchFamily="49" charset="-128"/>
              </a:rPr>
              <a:t>創作</a:t>
            </a:r>
            <a:r>
              <a:rPr kumimoji="1" lang="ja-JP" altLang="en-US" sz="5000" dirty="0" smtClean="0">
                <a:latin typeface="HG創英角ｺﾞｼｯｸUB" panose="020B0909000000000000" pitchFamily="49" charset="-128"/>
                <a:ea typeface="HG創英角ｺﾞｼｯｸUB" panose="020B0909000000000000" pitchFamily="49" charset="-128"/>
              </a:rPr>
              <a:t>ダンス」</a:t>
            </a:r>
            <a:endParaRPr kumimoji="1" lang="en-US" altLang="ja-JP" sz="5000" dirty="0" smtClean="0">
              <a:latin typeface="HG創英角ｺﾞｼｯｸUB" panose="020B0909000000000000" pitchFamily="49" charset="-128"/>
              <a:ea typeface="HG創英角ｺﾞｼｯｸUB" panose="020B0909000000000000" pitchFamily="49"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a:t>
            </a:fld>
            <a:endParaRPr kumimoji="1" lang="ja-JP" altLang="en-US"/>
          </a:p>
        </p:txBody>
      </p:sp>
      <p:sp>
        <p:nvSpPr>
          <p:cNvPr id="10" name="正方形/長方形 9"/>
          <p:cNvSpPr/>
          <p:nvPr/>
        </p:nvSpPr>
        <p:spPr>
          <a:xfrm>
            <a:off x="380517" y="4389376"/>
            <a:ext cx="8389740"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800" dirty="0" smtClean="0">
                <a:latin typeface="HG創英角ｺﾞｼｯｸUB" panose="020B0909000000000000" pitchFamily="49" charset="-128"/>
                <a:ea typeface="HG創英角ｺﾞｼｯｸUB" panose="020B0909000000000000" pitchFamily="49" charset="-128"/>
              </a:rPr>
              <a:t>【</a:t>
            </a:r>
            <a:r>
              <a:rPr kumimoji="1" lang="ja-JP" altLang="en-US" sz="4800" dirty="0" smtClean="0">
                <a:latin typeface="HG創英角ｺﾞｼｯｸUB" panose="020B0909000000000000" pitchFamily="49" charset="-128"/>
                <a:ea typeface="HG創英角ｺﾞｼｯｸUB" panose="020B0909000000000000" pitchFamily="49" charset="-128"/>
              </a:rPr>
              <a:t>知識及び技能 編</a:t>
            </a:r>
            <a:r>
              <a:rPr kumimoji="1" lang="en-US" altLang="ja-JP" sz="4800" dirty="0" smtClean="0">
                <a:latin typeface="HG創英角ｺﾞｼｯｸUB" panose="020B0909000000000000" pitchFamily="49" charset="-128"/>
                <a:ea typeface="HG創英角ｺﾞｼｯｸUB" panose="020B0909000000000000" pitchFamily="49" charset="-128"/>
              </a:rPr>
              <a:t>】</a:t>
            </a:r>
          </a:p>
        </p:txBody>
      </p:sp>
      <p:sp>
        <p:nvSpPr>
          <p:cNvPr id="11"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5" name="正方形/長方形 4"/>
          <p:cNvSpPr/>
          <p:nvPr/>
        </p:nvSpPr>
        <p:spPr>
          <a:xfrm>
            <a:off x="5547360" y="5878501"/>
            <a:ext cx="2706624" cy="5779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学習時間の目安：約</a:t>
            </a:r>
            <a:r>
              <a:rPr kumimoji="1" lang="en-US" altLang="ja-JP" dirty="0" smtClean="0"/>
              <a:t>30</a:t>
            </a:r>
            <a:r>
              <a:rPr kumimoji="1" lang="ja-JP" altLang="en-US" dirty="0" smtClean="0"/>
              <a:t>分</a:t>
            </a:r>
            <a:endParaRPr kumimoji="1" lang="ja-JP" altLang="en-US" dirty="0"/>
          </a:p>
        </p:txBody>
      </p:sp>
    </p:spTree>
    <p:extLst>
      <p:ext uri="{BB962C8B-B14F-4D97-AF65-F5344CB8AC3E}">
        <p14:creationId xmlns:p14="http://schemas.microsoft.com/office/powerpoint/2010/main" val="2771452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4" name="コンテンツ プレースホルダー 3"/>
          <p:cNvSpPr>
            <a:spLocks noGrp="1"/>
          </p:cNvSpPr>
          <p:nvPr>
            <p:ph idx="1"/>
          </p:nvPr>
        </p:nvSpPr>
        <p:spPr>
          <a:xfrm>
            <a:off x="476609" y="1779957"/>
            <a:ext cx="7886700" cy="1216733"/>
          </a:xfrm>
        </p:spPr>
        <p:txBody>
          <a:bodyPr>
            <a:normAutofit/>
          </a:bodyPr>
          <a:lstStyle/>
          <a:p>
            <a:pPr marL="0" indent="0">
              <a:buNone/>
            </a:pPr>
            <a:r>
              <a:rPr kumimoji="1" lang="ja-JP" altLang="en-US" sz="4000" dirty="0" smtClean="0"/>
              <a:t>☆簡単な作品にまとめたりして踊るとは</a:t>
            </a:r>
            <a:endParaRPr kumimoji="1" lang="ja-JP" altLang="en-US" sz="40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10</a:t>
            </a:fld>
            <a:endParaRPr kumimoji="1" lang="ja-JP" altLang="en-US"/>
          </a:p>
        </p:txBody>
      </p:sp>
      <p:sp>
        <p:nvSpPr>
          <p:cNvPr id="8" name="テキスト ボックス 7"/>
          <p:cNvSpPr txBox="1"/>
          <p:nvPr/>
        </p:nvSpPr>
        <p:spPr>
          <a:xfrm>
            <a:off x="628650" y="4106174"/>
            <a:ext cx="7582619" cy="2062103"/>
          </a:xfrm>
          <a:prstGeom prst="rect">
            <a:avLst/>
          </a:prstGeom>
          <a:noFill/>
        </p:spPr>
        <p:txBody>
          <a:bodyPr wrap="square" rtlCol="0">
            <a:spAutoFit/>
          </a:bodyPr>
          <a:lstStyle/>
          <a:p>
            <a:r>
              <a:rPr kumimoji="1" lang="ja-JP" altLang="en-US" sz="3200" dirty="0" smtClean="0"/>
              <a:t>即興的な表現から、表したいテーマにふさわしいイメージを一層深めて、変化や起伏のある「はじめーなかーおわり」の構成で表現をして踊る。</a:t>
            </a:r>
            <a:endParaRPr kumimoji="1" lang="ja-JP" altLang="en-US" sz="3200" dirty="0"/>
          </a:p>
        </p:txBody>
      </p:sp>
      <p:sp>
        <p:nvSpPr>
          <p:cNvPr id="9" name="下矢印 8"/>
          <p:cNvSpPr/>
          <p:nvPr/>
        </p:nvSpPr>
        <p:spPr>
          <a:xfrm>
            <a:off x="3554057" y="3035839"/>
            <a:ext cx="1897811" cy="992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1" name="タイトル 1"/>
          <p:cNvSpPr>
            <a:spLocks noGrp="1"/>
          </p:cNvSpPr>
          <p:nvPr>
            <p:ph type="title"/>
          </p:nvPr>
        </p:nvSpPr>
        <p:spPr>
          <a:xfrm>
            <a:off x="628650" y="365126"/>
            <a:ext cx="7886700" cy="1325563"/>
          </a:xfrm>
        </p:spPr>
        <p:txBody>
          <a:bodyPr/>
          <a:lstStyle/>
          <a:p>
            <a:r>
              <a:rPr kumimoji="1" lang="ja-JP" altLang="en-US" u="sng" dirty="0" smtClean="0"/>
              <a:t>創作ダンスに求められる</a:t>
            </a:r>
            <a:r>
              <a:rPr lang="ja-JP" altLang="en-US" u="sng" dirty="0"/>
              <a:t>技能</a:t>
            </a:r>
            <a:endParaRPr kumimoji="1" lang="ja-JP" altLang="en-US" u="sng" dirty="0"/>
          </a:p>
        </p:txBody>
      </p:sp>
    </p:spTree>
    <p:extLst>
      <p:ext uri="{BB962C8B-B14F-4D97-AF65-F5344CB8AC3E}">
        <p14:creationId xmlns:p14="http://schemas.microsoft.com/office/powerpoint/2010/main" val="3479510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p:cNvSpPr>
            <a:spLocks noGrp="1"/>
          </p:cNvSpPr>
          <p:nvPr>
            <p:ph type="title"/>
          </p:nvPr>
        </p:nvSpPr>
        <p:spPr>
          <a:xfrm>
            <a:off x="270488" y="670275"/>
            <a:ext cx="8602579" cy="1309677"/>
          </a:xfrm>
          <a:ln w="22225">
            <a:solidFill>
              <a:schemeClr val="tx1"/>
            </a:solidFill>
          </a:ln>
        </p:spPr>
        <p:txBody>
          <a:bodyPr>
            <a:normAutofit fontScale="90000"/>
          </a:bodyPr>
          <a:lstStyle/>
          <a:p>
            <a:r>
              <a:rPr lang="ja-JP" altLang="en-US" sz="3600" b="1" dirty="0"/>
              <a:t>「テーマにふさわしいイメージを</a:t>
            </a:r>
            <a:r>
              <a:rPr lang="ja-JP" altLang="en-US" sz="3600" b="1" dirty="0" smtClean="0"/>
              <a:t>捉えて</a:t>
            </a:r>
            <a:r>
              <a:rPr lang="en-US" altLang="ja-JP" sz="3600" b="1" dirty="0" smtClean="0"/>
              <a:t/>
            </a:r>
            <a:br>
              <a:rPr lang="en-US" altLang="ja-JP" sz="3600" b="1" dirty="0" smtClean="0"/>
            </a:br>
            <a:r>
              <a:rPr lang="ja-JP" altLang="en-US" sz="3600" b="1" dirty="0"/>
              <a:t>　</a:t>
            </a:r>
            <a:r>
              <a:rPr lang="ja-JP" altLang="en-US" sz="3600" b="1" dirty="0" smtClean="0"/>
              <a:t>ひと流れの動き」</a:t>
            </a:r>
            <a:r>
              <a:rPr lang="ja-JP" altLang="en-US" sz="3200" dirty="0" smtClean="0"/>
              <a:t>を作成し、踊ってみよう！</a:t>
            </a:r>
            <a:endParaRPr kumimoji="1" lang="ja-JP" altLang="en-US" sz="32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11</a:t>
            </a:fld>
            <a:endParaRPr kumimoji="1" lang="ja-JP" altLang="en-US"/>
          </a:p>
        </p:txBody>
      </p:sp>
      <p:sp>
        <p:nvSpPr>
          <p:cNvPr id="5" name="コンテンツ プレースホルダー 4"/>
          <p:cNvSpPr>
            <a:spLocks noGrp="1"/>
          </p:cNvSpPr>
          <p:nvPr>
            <p:ph idx="1"/>
          </p:nvPr>
        </p:nvSpPr>
        <p:spPr>
          <a:xfrm>
            <a:off x="230501" y="2255483"/>
            <a:ext cx="8831420" cy="3157684"/>
          </a:xfrm>
          <a:ln>
            <a:noFill/>
          </a:ln>
        </p:spPr>
        <p:txBody>
          <a:bodyPr>
            <a:normAutofit/>
          </a:bodyPr>
          <a:lstStyle/>
          <a:p>
            <a:pPr marL="0" indent="0">
              <a:buNone/>
            </a:pPr>
            <a:r>
              <a:rPr kumimoji="1" lang="ja-JP" altLang="en-US" sz="3200" b="1" dirty="0" smtClean="0"/>
              <a:t>テーマ</a:t>
            </a:r>
            <a:r>
              <a:rPr lang="ja-JP" altLang="en-US" sz="3200" b="1" dirty="0" smtClean="0"/>
              <a:t>「○○」　</a:t>
            </a:r>
            <a:r>
              <a:rPr lang="en-US" altLang="ja-JP" sz="2200" dirty="0" smtClean="0"/>
              <a:t>※</a:t>
            </a:r>
            <a:r>
              <a:rPr lang="ja-JP" altLang="en-US" sz="2200" dirty="0" smtClean="0"/>
              <a:t>教師が設定してください</a:t>
            </a:r>
            <a:endParaRPr lang="en-US" altLang="ja-JP" sz="3200" b="1" dirty="0" smtClean="0"/>
          </a:p>
          <a:p>
            <a:pPr marL="0" indent="0">
              <a:buNone/>
            </a:pPr>
            <a:r>
              <a:rPr lang="ja-JP" altLang="en-US" sz="2400" dirty="0" smtClean="0"/>
              <a:t>　①イメージから３つの動きを引き出してみよう。</a:t>
            </a:r>
            <a:endParaRPr lang="en-US" altLang="ja-JP" sz="2400" dirty="0" smtClean="0"/>
          </a:p>
          <a:p>
            <a:pPr marL="0" indent="0">
              <a:buNone/>
            </a:pPr>
            <a:r>
              <a:rPr lang="ja-JP" altLang="en-US" sz="2400" dirty="0" smtClean="0"/>
              <a:t>　②８カウントで１つの動きを全身で表現してみよう。</a:t>
            </a:r>
            <a:endParaRPr lang="en-US" altLang="ja-JP" sz="2400" dirty="0" smtClean="0"/>
          </a:p>
          <a:p>
            <a:pPr marL="0" indent="0">
              <a:buNone/>
            </a:pPr>
            <a:r>
              <a:rPr lang="ja-JP" altLang="en-US" sz="2400" dirty="0" smtClean="0"/>
              <a:t>　③３つの動きをつなげて踊ってみよう</a:t>
            </a:r>
            <a:r>
              <a:rPr lang="ja-JP" altLang="en-US" sz="2400" dirty="0"/>
              <a:t>。</a:t>
            </a:r>
            <a:endParaRPr lang="en-US" altLang="ja-JP" sz="2400" dirty="0" smtClean="0"/>
          </a:p>
        </p:txBody>
      </p:sp>
      <p:sp>
        <p:nvSpPr>
          <p:cNvPr id="8"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9" name="テキスト ボックス 8"/>
          <p:cNvSpPr txBox="1"/>
          <p:nvPr/>
        </p:nvSpPr>
        <p:spPr>
          <a:xfrm>
            <a:off x="270488" y="4321630"/>
            <a:ext cx="4525886" cy="1384995"/>
          </a:xfrm>
          <a:prstGeom prst="rect">
            <a:avLst/>
          </a:prstGeom>
          <a:noFill/>
        </p:spPr>
        <p:txBody>
          <a:bodyPr wrap="square" rtlCol="0">
            <a:spAutoFit/>
          </a:bodyPr>
          <a:lstStyle/>
          <a:p>
            <a:r>
              <a:rPr lang="ja-JP" altLang="en-US" sz="2400" dirty="0" smtClean="0"/>
              <a:t>　</a:t>
            </a:r>
            <a:r>
              <a:rPr lang="ja-JP" altLang="ja-JP" sz="2000" dirty="0" smtClean="0"/>
              <a:t>動き</a:t>
            </a:r>
            <a:r>
              <a:rPr lang="ja-JP" altLang="ja-JP" sz="2000" dirty="0"/>
              <a:t>は複雑にせず、動きの要素をうまく組み合わせてシンプルにするなど、主要場面</a:t>
            </a:r>
            <a:r>
              <a:rPr lang="ja-JP" altLang="ja-JP" sz="2000" dirty="0" smtClean="0"/>
              <a:t>を</a:t>
            </a:r>
            <a:r>
              <a:rPr lang="ja-JP" altLang="en-US" sz="2000" dirty="0" smtClean="0"/>
              <a:t>中心とした</a:t>
            </a:r>
            <a:r>
              <a:rPr lang="ja-JP" altLang="ja-JP" sz="2000" dirty="0" smtClean="0">
                <a:solidFill>
                  <a:srgbClr val="FF0000"/>
                </a:solidFill>
              </a:rPr>
              <a:t>ひと</a:t>
            </a:r>
            <a:r>
              <a:rPr lang="ja-JP" altLang="ja-JP" sz="2000" dirty="0">
                <a:solidFill>
                  <a:srgbClr val="FF0000"/>
                </a:solidFill>
              </a:rPr>
              <a:t>流れの動き</a:t>
            </a:r>
            <a:r>
              <a:rPr lang="ja-JP" altLang="ja-JP" sz="2000" dirty="0"/>
              <a:t>で表現することがポイントです。</a:t>
            </a:r>
          </a:p>
        </p:txBody>
      </p:sp>
      <p:sp>
        <p:nvSpPr>
          <p:cNvPr id="10" name="正方形/長方形 9"/>
          <p:cNvSpPr/>
          <p:nvPr/>
        </p:nvSpPr>
        <p:spPr>
          <a:xfrm>
            <a:off x="4932141" y="4283955"/>
            <a:ext cx="3172331" cy="1779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動画</a:t>
            </a:r>
            <a:endParaRPr kumimoji="1" lang="en-US" altLang="ja-JP" sz="2000" dirty="0" smtClean="0"/>
          </a:p>
          <a:p>
            <a:r>
              <a:rPr kumimoji="1" lang="ja-JP" altLang="en-US" sz="2000" dirty="0" smtClean="0"/>
              <a:t>（教師がテーマを決め、師範したもの等）</a:t>
            </a:r>
            <a:endParaRPr kumimoji="1" lang="en-US" altLang="ja-JP" sz="2000" dirty="0" smtClean="0"/>
          </a:p>
          <a:p>
            <a:endParaRPr kumimoji="1" lang="en-US" altLang="ja-JP" sz="2000" dirty="0" smtClean="0"/>
          </a:p>
        </p:txBody>
      </p:sp>
    </p:spTree>
    <p:extLst>
      <p:ext uri="{BB962C8B-B14F-4D97-AF65-F5344CB8AC3E}">
        <p14:creationId xmlns:p14="http://schemas.microsoft.com/office/powerpoint/2010/main" val="705456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277209" y="2523299"/>
            <a:ext cx="8572277" cy="88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300790" y="1539153"/>
            <a:ext cx="8406090" cy="305422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48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2</a:t>
            </a:fld>
            <a:endParaRPr kumimoji="1" lang="ja-JP" altLang="en-US"/>
          </a:p>
        </p:txBody>
      </p:sp>
      <p:sp>
        <p:nvSpPr>
          <p:cNvPr id="9" name="正方形/長方形 8"/>
          <p:cNvSpPr/>
          <p:nvPr/>
        </p:nvSpPr>
        <p:spPr>
          <a:xfrm>
            <a:off x="277209" y="1539153"/>
            <a:ext cx="8453252"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7200" dirty="0" smtClean="0"/>
              <a:t>「知識及び技能」編</a:t>
            </a:r>
            <a:endParaRPr kumimoji="1" lang="en-US" altLang="ja-JP" sz="7200" dirty="0" smtClean="0"/>
          </a:p>
          <a:p>
            <a:pPr algn="ctr"/>
            <a:endParaRPr kumimoji="1" lang="en-US" altLang="ja-JP" sz="4000" dirty="0" smtClean="0"/>
          </a:p>
          <a:p>
            <a:pPr algn="ctr"/>
            <a:r>
              <a:rPr kumimoji="1" lang="ja-JP" altLang="en-US" sz="8000" dirty="0" smtClean="0"/>
              <a:t>知識</a:t>
            </a:r>
            <a:endParaRPr kumimoji="1" lang="ja-JP" altLang="en-US" sz="8000" dirty="0"/>
          </a:p>
        </p:txBody>
      </p:sp>
      <p:sp>
        <p:nvSpPr>
          <p:cNvPr id="10"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946470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p:cNvSpPr>
            <a:spLocks noGrp="1"/>
          </p:cNvSpPr>
          <p:nvPr>
            <p:ph type="title"/>
          </p:nvPr>
        </p:nvSpPr>
        <p:spPr>
          <a:xfrm>
            <a:off x="628650" y="683971"/>
            <a:ext cx="7886700" cy="1141654"/>
          </a:xfrm>
        </p:spPr>
        <p:txBody>
          <a:bodyPr/>
          <a:lstStyle/>
          <a:p>
            <a:r>
              <a:rPr kumimoji="1" lang="ja-JP" altLang="en-US" b="1" u="sng" dirty="0" smtClean="0"/>
              <a:t>創作ダンスの名称や用語</a:t>
            </a:r>
            <a:endParaRPr kumimoji="1" lang="ja-JP" altLang="en-US" b="1" u="sng" dirty="0"/>
          </a:p>
        </p:txBody>
      </p:sp>
      <p:sp>
        <p:nvSpPr>
          <p:cNvPr id="4" name="コンテンツ プレースホルダー 3"/>
          <p:cNvSpPr>
            <a:spLocks noGrp="1"/>
          </p:cNvSpPr>
          <p:nvPr>
            <p:ph idx="1"/>
          </p:nvPr>
        </p:nvSpPr>
        <p:spPr>
          <a:xfrm>
            <a:off x="619998" y="2069959"/>
            <a:ext cx="7886700" cy="3577215"/>
          </a:xfrm>
        </p:spPr>
        <p:txBody>
          <a:bodyPr>
            <a:noAutofit/>
          </a:bodyPr>
          <a:lstStyle/>
          <a:p>
            <a:pPr marL="0" indent="0">
              <a:buNone/>
            </a:pPr>
            <a:r>
              <a:rPr lang="ja-JP" altLang="en-US" sz="4800" dirty="0" smtClean="0"/>
              <a:t>　</a:t>
            </a:r>
            <a:r>
              <a:rPr lang="ja-JP" altLang="en-US" sz="4000" dirty="0" smtClean="0"/>
              <a:t>創作ダンスで用いられる身体運動や作品創作に用いられる名称や用語について調べてみよう！</a:t>
            </a:r>
            <a:endParaRPr lang="en-US" altLang="ja-JP" sz="4000" dirty="0" smtClean="0"/>
          </a:p>
          <a:p>
            <a:pPr marL="0" indent="0">
              <a:buNone/>
            </a:pPr>
            <a:endParaRPr lang="en-US" altLang="ja-JP" sz="4000" dirty="0" smtClean="0"/>
          </a:p>
          <a:p>
            <a:pPr marL="0" indent="0">
              <a:buNone/>
            </a:pPr>
            <a:r>
              <a:rPr lang="en-US" altLang="ja-JP" sz="3600" dirty="0" smtClean="0"/>
              <a:t>※</a:t>
            </a:r>
            <a:r>
              <a:rPr lang="ja-JP" altLang="en-US" sz="3600" dirty="0" smtClean="0"/>
              <a:t>学習カードに</a:t>
            </a:r>
            <a:r>
              <a:rPr lang="ja-JP" altLang="en-US" sz="3600" dirty="0"/>
              <a:t>記入して</a:t>
            </a:r>
            <a:r>
              <a:rPr lang="ja-JP" altLang="en-US" sz="3600" dirty="0" smtClean="0"/>
              <a:t>ください。</a:t>
            </a:r>
            <a:endParaRPr lang="ja-JP" altLang="en-US" sz="18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3</a:t>
            </a:fld>
            <a:endParaRPr kumimoji="1" lang="ja-JP" altLang="en-US"/>
          </a:p>
        </p:txBody>
      </p:sp>
      <p:sp>
        <p:nvSpPr>
          <p:cNvPr id="8"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272366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p:cNvSpPr>
            <a:spLocks noGrp="1"/>
          </p:cNvSpPr>
          <p:nvPr>
            <p:ph type="title"/>
          </p:nvPr>
        </p:nvSpPr>
        <p:spPr>
          <a:xfrm>
            <a:off x="619998" y="652273"/>
            <a:ext cx="7886700" cy="1325563"/>
          </a:xfrm>
        </p:spPr>
        <p:txBody>
          <a:bodyPr/>
          <a:lstStyle/>
          <a:p>
            <a:r>
              <a:rPr lang="ja-JP" altLang="en-US" b="1" u="sng" dirty="0" smtClean="0"/>
              <a:t>運動</a:t>
            </a:r>
            <a:r>
              <a:rPr lang="ja-JP" altLang="en-US" b="1" u="sng" dirty="0"/>
              <a:t>観察</a:t>
            </a:r>
            <a:r>
              <a:rPr lang="ja-JP" altLang="en-US" b="1" u="sng" dirty="0" smtClean="0"/>
              <a:t>の方法</a:t>
            </a:r>
            <a:endParaRPr kumimoji="1" lang="ja-JP" altLang="en-US" b="1" u="sng" dirty="0"/>
          </a:p>
        </p:txBody>
      </p:sp>
      <p:sp>
        <p:nvSpPr>
          <p:cNvPr id="4" name="コンテンツ プレースホルダー 3"/>
          <p:cNvSpPr>
            <a:spLocks noGrp="1"/>
          </p:cNvSpPr>
          <p:nvPr>
            <p:ph idx="1"/>
          </p:nvPr>
        </p:nvSpPr>
        <p:spPr>
          <a:xfrm>
            <a:off x="329184" y="1792223"/>
            <a:ext cx="8436864" cy="3623059"/>
          </a:xfrm>
        </p:spPr>
        <p:txBody>
          <a:bodyPr>
            <a:noAutofit/>
          </a:bodyPr>
          <a:lstStyle/>
          <a:p>
            <a:pPr marL="0" indent="0">
              <a:buNone/>
            </a:pPr>
            <a:r>
              <a:rPr lang="ja-JP" altLang="en-US" sz="4400" dirty="0"/>
              <a:t>　</a:t>
            </a:r>
            <a:r>
              <a:rPr lang="ja-JP" altLang="en-US" sz="4400" dirty="0" smtClean="0"/>
              <a:t>自己の動きや仲間の動き方を分析するには、</a:t>
            </a:r>
            <a:r>
              <a:rPr lang="ja-JP" altLang="en-US" sz="4400" dirty="0" smtClean="0">
                <a:solidFill>
                  <a:srgbClr val="FF0000"/>
                </a:solidFill>
              </a:rPr>
              <a:t>自己観察</a:t>
            </a:r>
            <a:r>
              <a:rPr lang="ja-JP" altLang="en-US" sz="4400" dirty="0" smtClean="0"/>
              <a:t>や</a:t>
            </a:r>
            <a:r>
              <a:rPr lang="ja-JP" altLang="en-US" sz="4400" dirty="0" smtClean="0">
                <a:solidFill>
                  <a:srgbClr val="FF0000"/>
                </a:solidFill>
              </a:rPr>
              <a:t>他者観察</a:t>
            </a:r>
            <a:r>
              <a:rPr lang="ja-JP" altLang="en-US" sz="4400" dirty="0" smtClean="0"/>
              <a:t>などの方法があります</a:t>
            </a:r>
            <a:r>
              <a:rPr lang="ja-JP" altLang="en-US" sz="4000" dirty="0" smtClean="0"/>
              <a:t>。</a:t>
            </a:r>
            <a:endParaRPr lang="en-US" altLang="ja-JP" sz="4000" dirty="0" smtClean="0"/>
          </a:p>
          <a:p>
            <a:pPr marL="0" indent="0">
              <a:buNone/>
            </a:pPr>
            <a:r>
              <a:rPr lang="ja-JP" altLang="en-US" sz="4000" dirty="0"/>
              <a:t>　</a:t>
            </a:r>
            <a:r>
              <a:rPr lang="ja-JP" altLang="en-US" sz="4000" dirty="0" smtClean="0"/>
              <a:t>授業中、それぞれの観察方法についてどんな具体的な場面があるか考えてみよう。</a:t>
            </a:r>
            <a:endParaRPr lang="en-US" altLang="ja-JP" sz="4000" dirty="0" smtClean="0"/>
          </a:p>
          <a:p>
            <a:pPr marL="0" indent="0">
              <a:buNone/>
            </a:pPr>
            <a:r>
              <a:rPr lang="en-US" altLang="ja-JP" sz="3600" dirty="0" smtClean="0"/>
              <a:t>※</a:t>
            </a:r>
            <a:r>
              <a:rPr lang="ja-JP" altLang="en-US" sz="3600" dirty="0" smtClean="0"/>
              <a:t>学習カードに</a:t>
            </a:r>
            <a:r>
              <a:rPr lang="ja-JP" altLang="en-US" sz="3600" dirty="0"/>
              <a:t>記入してください。</a:t>
            </a:r>
          </a:p>
          <a:p>
            <a:pPr marL="0" indent="0">
              <a:buNone/>
            </a:pPr>
            <a:endParaRPr lang="ja-JP" altLang="en-US" sz="44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4</a:t>
            </a:fld>
            <a:endParaRPr kumimoji="1" lang="ja-JP" altLang="en-US"/>
          </a:p>
        </p:txBody>
      </p:sp>
      <p:sp>
        <p:nvSpPr>
          <p:cNvPr id="8"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3609043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86727" y="237204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5</a:t>
            </a:fld>
            <a:endParaRPr kumimoji="1" lang="ja-JP" altLang="en-US"/>
          </a:p>
        </p:txBody>
      </p:sp>
      <p:sp>
        <p:nvSpPr>
          <p:cNvPr id="9" name="正方形/長方形 8"/>
          <p:cNvSpPr/>
          <p:nvPr/>
        </p:nvSpPr>
        <p:spPr>
          <a:xfrm>
            <a:off x="277208" y="1539153"/>
            <a:ext cx="8518921"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7200" dirty="0" smtClean="0"/>
              <a:t>「知識及び技能」編</a:t>
            </a:r>
            <a:endParaRPr kumimoji="1" lang="en-US" altLang="ja-JP" sz="7200" dirty="0" smtClean="0"/>
          </a:p>
          <a:p>
            <a:pPr algn="ctr"/>
            <a:endParaRPr kumimoji="1" lang="en-US" altLang="ja-JP" sz="4000" dirty="0"/>
          </a:p>
          <a:p>
            <a:pPr algn="ctr"/>
            <a:r>
              <a:rPr kumimoji="1" lang="ja-JP" altLang="en-US" sz="8000" dirty="0"/>
              <a:t>技能</a:t>
            </a:r>
            <a:endParaRPr kumimoji="1" lang="en-US" altLang="ja-JP" sz="4000" dirty="0" smtClean="0"/>
          </a:p>
        </p:txBody>
      </p:sp>
      <p:sp>
        <p:nvSpPr>
          <p:cNvPr id="8"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467195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4" name="コンテンツ プレースホルダー 3"/>
          <p:cNvSpPr>
            <a:spLocks noGrp="1"/>
          </p:cNvSpPr>
          <p:nvPr>
            <p:ph idx="1"/>
          </p:nvPr>
        </p:nvSpPr>
        <p:spPr>
          <a:xfrm>
            <a:off x="619998" y="2311471"/>
            <a:ext cx="7886700" cy="3209435"/>
          </a:xfrm>
        </p:spPr>
        <p:txBody>
          <a:bodyPr>
            <a:normAutofit lnSpcReduction="10000"/>
          </a:bodyPr>
          <a:lstStyle/>
          <a:p>
            <a:pPr marL="0" indent="0">
              <a:buNone/>
            </a:pPr>
            <a:r>
              <a:rPr kumimoji="1" lang="ja-JP" altLang="en-US" sz="4000" dirty="0" smtClean="0"/>
              <a:t>☆創作ダンスでは、表したいテーマにふさわしいイメージを捉え、個や群で、緩急強弱のある動きや空間の使い方で変化を付けて即興的に表現したり、簡単な作品にまとめたりして踊ること。</a:t>
            </a:r>
            <a:endParaRPr kumimoji="1" lang="ja-JP" altLang="en-US" sz="40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6</a:t>
            </a:fld>
            <a:endParaRPr kumimoji="1" lang="ja-JP" altLang="en-US"/>
          </a:p>
        </p:txBody>
      </p:sp>
      <p:sp>
        <p:nvSpPr>
          <p:cNvPr id="8"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0" name="タイトル 1"/>
          <p:cNvSpPr>
            <a:spLocks noGrp="1"/>
          </p:cNvSpPr>
          <p:nvPr>
            <p:ph type="title"/>
          </p:nvPr>
        </p:nvSpPr>
        <p:spPr>
          <a:xfrm>
            <a:off x="628650" y="365126"/>
            <a:ext cx="7886700" cy="1325563"/>
          </a:xfrm>
        </p:spPr>
        <p:txBody>
          <a:bodyPr/>
          <a:lstStyle/>
          <a:p>
            <a:r>
              <a:rPr kumimoji="1" lang="ja-JP" altLang="en-US" u="sng" dirty="0" smtClean="0"/>
              <a:t>創作ダンスに求められる</a:t>
            </a:r>
            <a:r>
              <a:rPr lang="ja-JP" altLang="en-US" u="sng" dirty="0"/>
              <a:t>技能</a:t>
            </a:r>
            <a:endParaRPr kumimoji="1" lang="ja-JP" altLang="en-US" u="sng" dirty="0"/>
          </a:p>
        </p:txBody>
      </p:sp>
    </p:spTree>
    <p:extLst>
      <p:ext uri="{BB962C8B-B14F-4D97-AF65-F5344CB8AC3E}">
        <p14:creationId xmlns:p14="http://schemas.microsoft.com/office/powerpoint/2010/main" val="1697502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4" name="コンテンツ プレースホルダー 3"/>
          <p:cNvSpPr>
            <a:spLocks noGrp="1"/>
          </p:cNvSpPr>
          <p:nvPr>
            <p:ph idx="1"/>
          </p:nvPr>
        </p:nvSpPr>
        <p:spPr>
          <a:xfrm>
            <a:off x="637302" y="2122780"/>
            <a:ext cx="7886700" cy="1104589"/>
          </a:xfrm>
        </p:spPr>
        <p:txBody>
          <a:bodyPr>
            <a:normAutofit lnSpcReduction="10000"/>
          </a:bodyPr>
          <a:lstStyle/>
          <a:p>
            <a:pPr marL="0" indent="0">
              <a:buNone/>
            </a:pPr>
            <a:r>
              <a:rPr kumimoji="1" lang="ja-JP" altLang="en-US" sz="4000" dirty="0" smtClean="0"/>
              <a:t>☆表したいテーマにふさわしいイメージを捉えるとは</a:t>
            </a:r>
            <a:endParaRPr kumimoji="1" lang="ja-JP" altLang="en-US" sz="40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7</a:t>
            </a:fld>
            <a:endParaRPr kumimoji="1" lang="ja-JP" altLang="en-US"/>
          </a:p>
        </p:txBody>
      </p:sp>
      <p:sp>
        <p:nvSpPr>
          <p:cNvPr id="5" name="テキスト ボックス 4"/>
          <p:cNvSpPr txBox="1"/>
          <p:nvPr/>
        </p:nvSpPr>
        <p:spPr>
          <a:xfrm>
            <a:off x="709037" y="4617010"/>
            <a:ext cx="7582619" cy="1569660"/>
          </a:xfrm>
          <a:prstGeom prst="rect">
            <a:avLst/>
          </a:prstGeom>
          <a:noFill/>
        </p:spPr>
        <p:txBody>
          <a:bodyPr wrap="square" rtlCol="0">
            <a:spAutoFit/>
          </a:bodyPr>
          <a:lstStyle/>
          <a:p>
            <a:r>
              <a:rPr kumimoji="1" lang="ja-JP" altLang="en-US" sz="3200" dirty="0" smtClean="0"/>
              <a:t>多様なテーマから、表現にふさわしいテーマを選んで、見る人に伝わりやすいように、イメージを端的に捉えること。</a:t>
            </a:r>
            <a:endParaRPr kumimoji="1" lang="ja-JP" altLang="en-US" sz="3200" dirty="0"/>
          </a:p>
        </p:txBody>
      </p:sp>
      <p:sp>
        <p:nvSpPr>
          <p:cNvPr id="8" name="下矢印 7"/>
          <p:cNvSpPr/>
          <p:nvPr/>
        </p:nvSpPr>
        <p:spPr>
          <a:xfrm>
            <a:off x="3631746" y="3455291"/>
            <a:ext cx="1897811" cy="992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2"/>
          <p:cNvSpPr>
            <a:spLocks noChangeArrowheads="1"/>
          </p:cNvSpPr>
          <p:nvPr/>
        </p:nvSpPr>
        <p:spPr bwMode="auto">
          <a:xfrm>
            <a:off x="0" y="-18787"/>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0" name="タイトル 1"/>
          <p:cNvSpPr>
            <a:spLocks noGrp="1"/>
          </p:cNvSpPr>
          <p:nvPr>
            <p:ph type="title"/>
          </p:nvPr>
        </p:nvSpPr>
        <p:spPr>
          <a:xfrm>
            <a:off x="628650" y="365126"/>
            <a:ext cx="7886700" cy="1325563"/>
          </a:xfrm>
        </p:spPr>
        <p:txBody>
          <a:bodyPr/>
          <a:lstStyle/>
          <a:p>
            <a:r>
              <a:rPr kumimoji="1" lang="ja-JP" altLang="en-US" u="sng" dirty="0" smtClean="0"/>
              <a:t>創作ダンスに求められる</a:t>
            </a:r>
            <a:r>
              <a:rPr lang="ja-JP" altLang="en-US" u="sng" dirty="0"/>
              <a:t>技能</a:t>
            </a:r>
            <a:endParaRPr kumimoji="1" lang="ja-JP" altLang="en-US" u="sng" dirty="0"/>
          </a:p>
        </p:txBody>
      </p:sp>
    </p:spTree>
    <p:extLst>
      <p:ext uri="{BB962C8B-B14F-4D97-AF65-F5344CB8AC3E}">
        <p14:creationId xmlns:p14="http://schemas.microsoft.com/office/powerpoint/2010/main" val="1492393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p:cNvSpPr>
            <a:spLocks noGrp="1"/>
          </p:cNvSpPr>
          <p:nvPr>
            <p:ph type="title"/>
          </p:nvPr>
        </p:nvSpPr>
        <p:spPr/>
        <p:txBody>
          <a:bodyPr/>
          <a:lstStyle/>
          <a:p>
            <a:r>
              <a:rPr kumimoji="1" lang="ja-JP" altLang="en-US" u="sng" dirty="0" smtClean="0"/>
              <a:t>創作ダンスに求められる</a:t>
            </a:r>
            <a:r>
              <a:rPr lang="ja-JP" altLang="en-US" u="sng" dirty="0"/>
              <a:t>技能</a:t>
            </a:r>
            <a:endParaRPr kumimoji="1" lang="ja-JP" altLang="en-US" u="sng" dirty="0"/>
          </a:p>
        </p:txBody>
      </p:sp>
      <p:sp>
        <p:nvSpPr>
          <p:cNvPr id="4" name="コンテンツ プレースホルダー 3"/>
          <p:cNvSpPr>
            <a:spLocks noGrp="1"/>
          </p:cNvSpPr>
          <p:nvPr>
            <p:ph idx="1"/>
          </p:nvPr>
        </p:nvSpPr>
        <p:spPr>
          <a:xfrm>
            <a:off x="611346" y="1736522"/>
            <a:ext cx="7886700" cy="638763"/>
          </a:xfrm>
        </p:spPr>
        <p:txBody>
          <a:bodyPr>
            <a:normAutofit lnSpcReduction="10000"/>
          </a:bodyPr>
          <a:lstStyle/>
          <a:p>
            <a:pPr marL="0" indent="0">
              <a:buNone/>
            </a:pPr>
            <a:r>
              <a:rPr kumimoji="1" lang="ja-JP" altLang="en-US" sz="4000" dirty="0" smtClean="0"/>
              <a:t>☆個や群とは</a:t>
            </a:r>
            <a:endParaRPr kumimoji="1" lang="ja-JP" altLang="en-US" sz="40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8</a:t>
            </a:fld>
            <a:endParaRPr kumimoji="1" lang="ja-JP" altLang="en-US"/>
          </a:p>
        </p:txBody>
      </p:sp>
      <p:sp>
        <p:nvSpPr>
          <p:cNvPr id="9" name="テキスト ボックス 8"/>
          <p:cNvSpPr txBox="1"/>
          <p:nvPr/>
        </p:nvSpPr>
        <p:spPr>
          <a:xfrm>
            <a:off x="611346" y="3676591"/>
            <a:ext cx="7895352" cy="2862322"/>
          </a:xfrm>
          <a:prstGeom prst="rect">
            <a:avLst/>
          </a:prstGeom>
          <a:noFill/>
        </p:spPr>
        <p:txBody>
          <a:bodyPr wrap="square" rtlCol="0">
            <a:spAutoFit/>
          </a:bodyPr>
          <a:lstStyle/>
          <a:p>
            <a:r>
              <a:rPr kumimoji="1" lang="ja-JP" altLang="en-US" sz="3000" dirty="0" smtClean="0"/>
              <a:t>個人や集団の動きを示している。</a:t>
            </a:r>
            <a:endParaRPr kumimoji="1" lang="en-US" altLang="ja-JP" sz="3000" dirty="0" smtClean="0"/>
          </a:p>
          <a:p>
            <a:r>
              <a:rPr kumimoji="1" lang="ja-JP" altLang="en-US" sz="3000" dirty="0" smtClean="0"/>
              <a:t>具体的には、</a:t>
            </a:r>
            <a:endParaRPr kumimoji="1" lang="en-US" altLang="ja-JP" sz="3000" dirty="0" smtClean="0"/>
          </a:p>
          <a:p>
            <a:r>
              <a:rPr kumimoji="1" lang="ja-JP" altLang="en-US" sz="3000" dirty="0"/>
              <a:t>○</a:t>
            </a:r>
            <a:r>
              <a:rPr kumimoji="1" lang="ja-JP" altLang="en-US" sz="3000" dirty="0" smtClean="0"/>
              <a:t>主役と脇役の動き</a:t>
            </a:r>
            <a:endParaRPr kumimoji="1" lang="en-US" altLang="ja-JP" sz="3000" dirty="0" smtClean="0"/>
          </a:p>
          <a:p>
            <a:r>
              <a:rPr kumimoji="1" lang="ja-JP" altLang="en-US" sz="3000" dirty="0"/>
              <a:t>○</a:t>
            </a:r>
            <a:r>
              <a:rPr kumimoji="1" lang="ja-JP" altLang="en-US" sz="3000" dirty="0" smtClean="0"/>
              <a:t>一斉の同じ動きやばらばらの異なる動き</a:t>
            </a:r>
            <a:endParaRPr kumimoji="1" lang="en-US" altLang="ja-JP" sz="3000" dirty="0" smtClean="0"/>
          </a:p>
          <a:p>
            <a:r>
              <a:rPr kumimoji="1" lang="ja-JP" altLang="en-US" sz="3000" dirty="0"/>
              <a:t>○</a:t>
            </a:r>
            <a:r>
              <a:rPr kumimoji="1" lang="ja-JP" altLang="en-US" sz="3000" dirty="0" smtClean="0"/>
              <a:t>集団の動きを少しずつずらした動き</a:t>
            </a:r>
            <a:endParaRPr kumimoji="1" lang="en-US" altLang="ja-JP" sz="3000" dirty="0" smtClean="0"/>
          </a:p>
          <a:p>
            <a:r>
              <a:rPr kumimoji="1" lang="ja-JP" altLang="en-US" sz="3000" dirty="0"/>
              <a:t>○</a:t>
            </a:r>
            <a:r>
              <a:rPr kumimoji="1" lang="ja-JP" altLang="en-US" sz="3000" dirty="0" smtClean="0"/>
              <a:t>密集や分散の動き　等</a:t>
            </a:r>
            <a:endParaRPr kumimoji="1" lang="en-US" altLang="ja-JP" sz="3000" dirty="0" smtClean="0"/>
          </a:p>
        </p:txBody>
      </p:sp>
      <p:sp>
        <p:nvSpPr>
          <p:cNvPr id="10"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2" name="下矢印 11"/>
          <p:cNvSpPr/>
          <p:nvPr/>
        </p:nvSpPr>
        <p:spPr>
          <a:xfrm>
            <a:off x="3551440" y="2451436"/>
            <a:ext cx="1897811" cy="992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9714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p:cNvSpPr>
            <a:spLocks noGrp="1"/>
          </p:cNvSpPr>
          <p:nvPr>
            <p:ph type="title"/>
          </p:nvPr>
        </p:nvSpPr>
        <p:spPr/>
        <p:txBody>
          <a:bodyPr/>
          <a:lstStyle/>
          <a:p>
            <a:r>
              <a:rPr kumimoji="1" lang="ja-JP" altLang="en-US" u="sng" dirty="0" smtClean="0"/>
              <a:t>創作ダンスに求められる技能</a:t>
            </a:r>
            <a:endParaRPr kumimoji="1" lang="ja-JP" altLang="en-US" u="sng" dirty="0"/>
          </a:p>
        </p:txBody>
      </p:sp>
      <p:sp>
        <p:nvSpPr>
          <p:cNvPr id="4" name="コンテンツ プレースホルダー 3"/>
          <p:cNvSpPr>
            <a:spLocks noGrp="1"/>
          </p:cNvSpPr>
          <p:nvPr>
            <p:ph idx="1"/>
          </p:nvPr>
        </p:nvSpPr>
        <p:spPr>
          <a:xfrm>
            <a:off x="619998" y="1921629"/>
            <a:ext cx="7886700" cy="1826279"/>
          </a:xfrm>
        </p:spPr>
        <p:txBody>
          <a:bodyPr>
            <a:normAutofit lnSpcReduction="10000"/>
          </a:bodyPr>
          <a:lstStyle/>
          <a:p>
            <a:pPr marL="0" indent="0">
              <a:buNone/>
            </a:pPr>
            <a:r>
              <a:rPr kumimoji="1" lang="ja-JP" altLang="en-US" sz="4000" dirty="0" smtClean="0"/>
              <a:t>☆緩急強弱のある動きや空間の使い方で変化を付けて即興的に表現</a:t>
            </a:r>
            <a:endParaRPr kumimoji="1" lang="en-US" altLang="ja-JP" sz="4000" dirty="0" smtClean="0"/>
          </a:p>
          <a:p>
            <a:pPr marL="0" indent="0">
              <a:buNone/>
            </a:pPr>
            <a:r>
              <a:rPr lang="ja-JP" altLang="en-US" sz="4000" dirty="0" smtClean="0"/>
              <a:t>とは</a:t>
            </a:r>
            <a:endParaRPr kumimoji="1" lang="ja-JP" altLang="en-US" sz="40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9</a:t>
            </a:fld>
            <a:endParaRPr kumimoji="1" lang="ja-JP" altLang="en-US"/>
          </a:p>
        </p:txBody>
      </p:sp>
      <p:sp>
        <p:nvSpPr>
          <p:cNvPr id="10" name="テキスト ボックス 9"/>
          <p:cNvSpPr txBox="1"/>
          <p:nvPr/>
        </p:nvSpPr>
        <p:spPr>
          <a:xfrm>
            <a:off x="628650" y="4558350"/>
            <a:ext cx="7582619" cy="2062103"/>
          </a:xfrm>
          <a:prstGeom prst="rect">
            <a:avLst/>
          </a:prstGeom>
          <a:noFill/>
        </p:spPr>
        <p:txBody>
          <a:bodyPr wrap="square" rtlCol="0">
            <a:spAutoFit/>
          </a:bodyPr>
          <a:lstStyle/>
          <a:p>
            <a:r>
              <a:rPr kumimoji="1" lang="ja-JP" altLang="en-US" sz="3200" dirty="0" smtClean="0"/>
              <a:t>緩急（時間的要素）や強弱（力の要素）の動きや、列・円などの空間の使い方に変化を</a:t>
            </a:r>
            <a:r>
              <a:rPr kumimoji="1" lang="ja-JP" altLang="en-US" sz="3200" dirty="0" smtClean="0"/>
              <a:t>付けて思い付くままに捉えた</a:t>
            </a:r>
            <a:r>
              <a:rPr kumimoji="1" lang="ja-JP" altLang="en-US" sz="3200" dirty="0" smtClean="0"/>
              <a:t>イメージをすぐに動きに変えて表現する。</a:t>
            </a:r>
            <a:endParaRPr kumimoji="1" lang="ja-JP" altLang="en-US" sz="3200" dirty="0"/>
          </a:p>
        </p:txBody>
      </p:sp>
      <p:sp>
        <p:nvSpPr>
          <p:cNvPr id="11" name="Rectangle 2"/>
          <p:cNvSpPr>
            <a:spLocks noChangeArrowheads="1"/>
          </p:cNvSpPr>
          <p:nvPr/>
        </p:nvSpPr>
        <p:spPr bwMode="auto">
          <a:xfrm>
            <a:off x="-17304" y="3"/>
            <a:ext cx="9161304" cy="598522"/>
          </a:xfrm>
          <a:prstGeom prst="rect">
            <a:avLst/>
          </a:prstGeom>
          <a:solidFill>
            <a:srgbClr val="FFC0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2" name="下矢印 11"/>
          <p:cNvSpPr/>
          <p:nvPr/>
        </p:nvSpPr>
        <p:spPr>
          <a:xfrm>
            <a:off x="3551440" y="3455291"/>
            <a:ext cx="1897811" cy="992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59703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1879</TotalTime>
  <Words>539</Words>
  <Application>Microsoft Office PowerPoint</Application>
  <PresentationFormat>画面に合わせる (4:3)</PresentationFormat>
  <Paragraphs>70</Paragraphs>
  <Slides>11</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HG創英角ｺﾞｼｯｸUB</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創作ダンスの名称や用語</vt:lpstr>
      <vt:lpstr>運動観察の方法</vt:lpstr>
      <vt:lpstr>PowerPoint プレゼンテーション</vt:lpstr>
      <vt:lpstr>創作ダンスに求められる技能</vt:lpstr>
      <vt:lpstr>創作ダンスに求められる技能</vt:lpstr>
      <vt:lpstr>創作ダンスに求められる技能</vt:lpstr>
      <vt:lpstr>創作ダンスに求められる技能</vt:lpstr>
      <vt:lpstr>創作ダンスに求められる技能</vt:lpstr>
      <vt:lpstr>「テーマにふさわしいイメージを捉えて 　ひと流れの動き」を作成し、踊ってみよう！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m</cp:lastModifiedBy>
  <cp:revision>130</cp:revision>
  <cp:lastPrinted>2020-12-09T00:19:57Z</cp:lastPrinted>
  <dcterms:created xsi:type="dcterms:W3CDTF">2019-05-07T09:33:23Z</dcterms:created>
  <dcterms:modified xsi:type="dcterms:W3CDTF">2021-01-22T10:59:39Z</dcterms:modified>
</cp:coreProperties>
</file>