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64" r:id="rId2"/>
    <p:sldId id="305" r:id="rId3"/>
    <p:sldId id="306" r:id="rId4"/>
    <p:sldId id="308" r:id="rId5"/>
    <p:sldId id="310" r:id="rId6"/>
    <p:sldId id="311" r:id="rId7"/>
    <p:sldId id="309" r:id="rId8"/>
    <p:sldId id="301" r:id="rId9"/>
    <p:sldId id="300" r:id="rId10"/>
  </p:sldIdLst>
  <p:sldSz cx="9144000" cy="6858000" type="screen4x3"/>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5" autoAdjust="0"/>
    <p:restoredTop sz="94660"/>
  </p:normalViewPr>
  <p:slideViewPr>
    <p:cSldViewPr snapToGrid="0">
      <p:cViewPr varScale="1">
        <p:scale>
          <a:sx n="73" d="100"/>
          <a:sy n="73" d="100"/>
        </p:scale>
        <p:origin x="468" y="6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a:lvl1pPr>
          </a:lstStyle>
          <a:p>
            <a:fld id="{5FBD121F-19E0-4D63-8EE5-CB4DDC548DEF}" type="datetimeFigureOut">
              <a:rPr kumimoji="1" lang="ja-JP" altLang="en-US" smtClean="0"/>
              <a:t>2021/1/22</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1987"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a:lvl1pPr>
          </a:lstStyle>
          <a:p>
            <a:fld id="{679BA96C-3BB3-4ED6-B43F-46F5610ABEE3}" type="slidenum">
              <a:rPr kumimoji="1" lang="ja-JP" altLang="en-US" smtClean="0"/>
              <a:t>‹#›</a:t>
            </a:fld>
            <a:endParaRPr kumimoji="1" lang="ja-JP" altLang="en-US"/>
          </a:p>
        </p:txBody>
      </p:sp>
    </p:spTree>
    <p:extLst>
      <p:ext uri="{BB962C8B-B14F-4D97-AF65-F5344CB8AC3E}">
        <p14:creationId xmlns:p14="http://schemas.microsoft.com/office/powerpoint/2010/main" val="299552477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1987"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5EB111-BAE8-403F-83DB-A29578AF657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990061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1987"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5EB111-BAE8-403F-83DB-A29578AF657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812235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1987"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5EB111-BAE8-403F-83DB-A29578AF657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70054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1987"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5EB111-BAE8-403F-83DB-A29578AF657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230916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42159B4-FE3D-46E7-BA8A-5E955373D974}" type="datetime1">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1131488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A77234-8D0C-4BDF-A135-B3E5D946F9C8}" type="datetime1">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2778253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5A4E73-DD5A-4EF3-BD9D-431A0BCFC66E}" type="datetime1">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4154914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08CFB7A-FB65-40F0-AF6E-6D01B90AB162}" type="datetime1">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3535911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E035D51-73D9-47FA-AC2A-3143C4968F6F}" type="datetime1">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1776331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A032B49-21B3-461C-BC2A-20D6B0FDA386}" type="datetime1">
              <a:rPr kumimoji="1" lang="ja-JP" altLang="en-US" smtClean="0"/>
              <a:t>2021/1/22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1381603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A129B35-1D90-44B7-8C20-EA9BAAE43785}" type="datetime1">
              <a:rPr kumimoji="1" lang="ja-JP" altLang="en-US" smtClean="0"/>
              <a:t>2021/1/22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2849336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1663E42-AAA8-4095-B1B1-74331AD8F7A7}" type="datetime1">
              <a:rPr kumimoji="1" lang="ja-JP" altLang="en-US" smtClean="0"/>
              <a:t>2021/1/22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3478831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F714C4-2AB1-4B42-BE2C-5E524FEAD5D2}" type="datetime1">
              <a:rPr kumimoji="1" lang="ja-JP" altLang="en-US" smtClean="0"/>
              <a:t>2021/1/22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3944275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E260068-C949-4E9C-9CDA-9A2AD3A349D3}" type="datetime1">
              <a:rPr kumimoji="1" lang="ja-JP" altLang="en-US" smtClean="0"/>
              <a:t>2021/1/22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2793470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DD6600B-6BE8-4EAE-AF8E-A90EE6295AB5}" type="datetime1">
              <a:rPr kumimoji="1" lang="ja-JP" altLang="en-US" smtClean="0"/>
              <a:t>2021/1/22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3217634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872F2B-1FE5-482C-B762-C8819CDC24AD}" type="datetime1">
              <a:rPr kumimoji="1" lang="ja-JP" altLang="en-US" smtClean="0"/>
              <a:t>2021/1/22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27558635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7304" y="3"/>
            <a:ext cx="9161304" cy="557893"/>
          </a:xfrm>
          <a:prstGeom prst="rect">
            <a:avLst/>
          </a:prstGeom>
          <a:solidFill>
            <a:srgbClr val="FFFF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endParaRPr kumimoji="1" lang="ja-JP" altLang="en-US" sz="2571" b="1" i="0" u="none" strike="noStrike" kern="0" cap="none" spc="0" normalizeH="0" baseline="0" noProof="0" dirty="0">
              <a:ln>
                <a:noFill/>
              </a:ln>
              <a:solidFill>
                <a:srgbClr val="FFFFFF"/>
              </a:solidFill>
              <a:effectLst/>
              <a:uLnTx/>
              <a:uFillTx/>
              <a:latin typeface="游ゴシック" panose="020B0400000000000000" pitchFamily="50" charset="-128"/>
              <a:ea typeface="游ゴシック" panose="020B0400000000000000" pitchFamily="50" charset="-128"/>
              <a:cs typeface="+mn-cs"/>
            </a:endParaRPr>
          </a:p>
        </p:txBody>
      </p:sp>
      <p:sp>
        <p:nvSpPr>
          <p:cNvPr id="4" name="Text Box 4"/>
          <p:cNvSpPr txBox="1">
            <a:spLocks noChangeArrowheads="1"/>
          </p:cNvSpPr>
          <p:nvPr/>
        </p:nvSpPr>
        <p:spPr bwMode="auto">
          <a:xfrm>
            <a:off x="859018" y="2372046"/>
            <a:ext cx="7708595" cy="1921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55" tIns="43575" rIns="17155" bIns="43575"/>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endParaRPr kumimoji="1" lang="ja-JP" altLang="en-US" sz="4800" b="1" i="0" u="none" strike="noStrike" kern="0" cap="none" spc="0" normalizeH="0" baseline="0" noProof="0" dirty="0">
              <a:ln>
                <a:noFill/>
              </a:ln>
              <a:solidFill>
                <a:prstClr val="black"/>
              </a:solidFill>
              <a:effectLst/>
              <a:uLnTx/>
              <a:uFillTx/>
              <a:latin typeface="HGPｺﾞｼｯｸE" panose="020B0900000000000000" pitchFamily="50" charset="-128"/>
              <a:ea typeface="HGPｺﾞｼｯｸE" panose="020B0900000000000000" pitchFamily="50" charset="-128"/>
            </a:endParaRPr>
          </a:p>
        </p:txBody>
      </p:sp>
      <p:sp>
        <p:nvSpPr>
          <p:cNvPr id="7" name="Text Box 4">
            <a:extLst>
              <a:ext uri="{FF2B5EF4-FFF2-40B4-BE49-F238E27FC236}">
                <a16:creationId xmlns:a16="http://schemas.microsoft.com/office/drawing/2014/main" id="{0D4FB1FE-BA11-411C-B16B-F5AF0E2C2A1A}"/>
              </a:ext>
            </a:extLst>
          </p:cNvPr>
          <p:cNvSpPr txBox="1">
            <a:spLocks noChangeArrowheads="1"/>
          </p:cNvSpPr>
          <p:nvPr/>
        </p:nvSpPr>
        <p:spPr bwMode="auto">
          <a:xfrm>
            <a:off x="1164472" y="652273"/>
            <a:ext cx="7708595" cy="384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55" tIns="43575" rIns="17155" bIns="43575"/>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r" defTabSz="652278" rtl="0" eaLnBrk="1" fontAlgn="base" latinLnBrk="0" hangingPunct="1">
              <a:lnSpc>
                <a:spcPct val="100000"/>
              </a:lnSpc>
              <a:spcBef>
                <a:spcPct val="0"/>
              </a:spcBef>
              <a:spcAft>
                <a:spcPct val="0"/>
              </a:spcAft>
              <a:buClrTx/>
              <a:buSzTx/>
              <a:buFontTx/>
              <a:buNone/>
              <a:tabLst/>
              <a:defRPr/>
            </a:pPr>
            <a:endParaRPr kumimoji="1" lang="en-US" altLang="ja-JP" sz="1800" b="1" i="0" u="none" strike="noStrike" kern="0" cap="none" spc="0" normalizeH="0" baseline="0" noProof="0" dirty="0">
              <a:ln>
                <a:noFill/>
              </a:ln>
              <a:solidFill>
                <a:prstClr val="black"/>
              </a:solidFill>
              <a:effectLst/>
              <a:uLnTx/>
              <a:uFillTx/>
              <a:latin typeface="游ゴシック" panose="020B0400000000000000" pitchFamily="50" charset="-128"/>
              <a:ea typeface="ＭＳ Ｐゴシック" charset="-128"/>
              <a:cs typeface="+mn-cs"/>
            </a:endParaRPr>
          </a:p>
        </p:txBody>
      </p:sp>
      <p:sp>
        <p:nvSpPr>
          <p:cNvPr id="8" name="正方形/長方形 7"/>
          <p:cNvSpPr/>
          <p:nvPr/>
        </p:nvSpPr>
        <p:spPr>
          <a:xfrm>
            <a:off x="1249158" y="1223298"/>
            <a:ext cx="6772212" cy="587357"/>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3600" dirty="0">
                <a:latin typeface="HGPｺﾞｼｯｸE" panose="020B0900000000000000" pitchFamily="50" charset="-128"/>
                <a:ea typeface="HGPｺﾞｼｯｸE" panose="020B0900000000000000" pitchFamily="50" charset="-128"/>
              </a:rPr>
              <a:t>中学校　保健体育</a:t>
            </a:r>
            <a:endParaRPr kumimoji="1" lang="en-US" altLang="ja-JP" sz="3600" dirty="0">
              <a:latin typeface="HGPｺﾞｼｯｸE" panose="020B0900000000000000" pitchFamily="50" charset="-128"/>
              <a:ea typeface="HGPｺﾞｼｯｸE" panose="020B0900000000000000" pitchFamily="50" charset="-128"/>
            </a:endParaRPr>
          </a:p>
        </p:txBody>
      </p:sp>
      <p:sp>
        <p:nvSpPr>
          <p:cNvPr id="3" name="スライド番号プレースホルダー 2"/>
          <p:cNvSpPr>
            <a:spLocks noGrp="1"/>
          </p:cNvSpPr>
          <p:nvPr>
            <p:ph type="sldNum" sz="quarter" idx="12"/>
          </p:nvPr>
        </p:nvSpPr>
        <p:spPr/>
        <p:txBody>
          <a:bodyPr/>
          <a:lstStyle/>
          <a:p>
            <a:fld id="{13555A0A-D93E-4972-9BDE-BD19E4BDC622}" type="slidenum">
              <a:rPr kumimoji="1" lang="ja-JP" altLang="en-US" smtClean="0"/>
              <a:t>1</a:t>
            </a:fld>
            <a:endParaRPr kumimoji="1" lang="ja-JP" altLang="en-US"/>
          </a:p>
        </p:txBody>
      </p:sp>
      <p:sp>
        <p:nvSpPr>
          <p:cNvPr id="9" name="正方形/長方形 8"/>
          <p:cNvSpPr/>
          <p:nvPr/>
        </p:nvSpPr>
        <p:spPr>
          <a:xfrm>
            <a:off x="244490" y="2173018"/>
            <a:ext cx="8611811" cy="2038497"/>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5400" dirty="0" smtClean="0">
                <a:latin typeface="HGPｺﾞｼｯｸE" panose="020B0900000000000000" pitchFamily="50" charset="-128"/>
                <a:ea typeface="HGPｺﾞｼｯｸE" panose="020B0900000000000000" pitchFamily="50" charset="-128"/>
              </a:rPr>
              <a:t>陸上</a:t>
            </a:r>
            <a:r>
              <a:rPr kumimoji="1" lang="ja-JP" altLang="en-US" sz="5400" dirty="0" smtClean="0">
                <a:latin typeface="HGPｺﾞｼｯｸE" panose="020B0900000000000000" pitchFamily="50" charset="-128"/>
                <a:ea typeface="HGPｺﾞｼｯｸE" panose="020B0900000000000000" pitchFamily="50" charset="-128"/>
              </a:rPr>
              <a:t>競技（跳躍種目）</a:t>
            </a:r>
            <a:endParaRPr kumimoji="1" lang="en-US" altLang="ja-JP" sz="5400" dirty="0">
              <a:latin typeface="HGPｺﾞｼｯｸE" panose="020B0900000000000000" pitchFamily="50" charset="-128"/>
              <a:ea typeface="HGPｺﾞｼｯｸE" panose="020B0900000000000000" pitchFamily="50" charset="-128"/>
            </a:endParaRPr>
          </a:p>
          <a:p>
            <a:pPr algn="ctr"/>
            <a:r>
              <a:rPr kumimoji="1" lang="ja-JP" altLang="en-US" sz="4800" dirty="0" smtClean="0">
                <a:latin typeface="HGPｺﾞｼｯｸE" panose="020B0900000000000000" pitchFamily="50" charset="-128"/>
                <a:ea typeface="HGPｺﾞｼｯｸE" panose="020B0900000000000000" pitchFamily="50" charset="-128"/>
              </a:rPr>
              <a:t>「走り幅跳び・走り高跳び」</a:t>
            </a:r>
            <a:endParaRPr kumimoji="1" lang="en-US" altLang="ja-JP" sz="4800" dirty="0" smtClean="0">
              <a:latin typeface="HGPｺﾞｼｯｸE" panose="020B0900000000000000" pitchFamily="50" charset="-128"/>
              <a:ea typeface="HGPｺﾞｼｯｸE" panose="020B0900000000000000" pitchFamily="50" charset="-128"/>
            </a:endParaRPr>
          </a:p>
        </p:txBody>
      </p:sp>
      <p:sp>
        <p:nvSpPr>
          <p:cNvPr id="10" name="正方形/長方形 9"/>
          <p:cNvSpPr/>
          <p:nvPr/>
        </p:nvSpPr>
        <p:spPr>
          <a:xfrm>
            <a:off x="260942" y="919201"/>
            <a:ext cx="8595359" cy="1491814"/>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3600" dirty="0" smtClean="0">
                <a:latin typeface="HGPｺﾞｼｯｸE" panose="020B0900000000000000" pitchFamily="50" charset="-128"/>
                <a:ea typeface="HGPｺﾞｼｯｸE" panose="020B0900000000000000" pitchFamily="50" charset="-128"/>
              </a:rPr>
              <a:t>中学校 保健体育（体育分野）</a:t>
            </a:r>
            <a:endParaRPr kumimoji="1" lang="en-US" altLang="ja-JP" sz="3600" dirty="0" smtClean="0">
              <a:latin typeface="HGPｺﾞｼｯｸE" panose="020B0900000000000000" pitchFamily="50" charset="-128"/>
              <a:ea typeface="HGPｺﾞｼｯｸE" panose="020B0900000000000000" pitchFamily="50" charset="-128"/>
            </a:endParaRPr>
          </a:p>
          <a:p>
            <a:pPr algn="ctr"/>
            <a:r>
              <a:rPr kumimoji="1" lang="en-US" altLang="ja-JP" sz="3600" dirty="0" smtClean="0">
                <a:latin typeface="HGPｺﾞｼｯｸE" panose="020B0900000000000000" pitchFamily="50" charset="-128"/>
                <a:ea typeface="HGPｺﾞｼｯｸE" panose="020B0900000000000000" pitchFamily="50" charset="-128"/>
              </a:rPr>
              <a:t>〔</a:t>
            </a:r>
            <a:r>
              <a:rPr kumimoji="1" lang="ja-JP" altLang="en-US" sz="3600" dirty="0" smtClean="0">
                <a:latin typeface="HGPｺﾞｼｯｸE" panose="020B0900000000000000" pitchFamily="50" charset="-128"/>
                <a:ea typeface="HGPｺﾞｼｯｸE" panose="020B0900000000000000" pitchFamily="50" charset="-128"/>
              </a:rPr>
              <a:t>第３学年</a:t>
            </a:r>
            <a:r>
              <a:rPr kumimoji="1" lang="en-US" altLang="ja-JP" sz="3600" dirty="0" smtClean="0">
                <a:latin typeface="HGPｺﾞｼｯｸE" panose="020B0900000000000000" pitchFamily="50" charset="-128"/>
                <a:ea typeface="HGPｺﾞｼｯｸE" panose="020B0900000000000000" pitchFamily="50" charset="-128"/>
              </a:rPr>
              <a:t>〕</a:t>
            </a:r>
            <a:endParaRPr kumimoji="1" lang="ja-JP" altLang="en-US" sz="3600" dirty="0">
              <a:latin typeface="HGPｺﾞｼｯｸE" panose="020B0900000000000000" pitchFamily="50" charset="-128"/>
              <a:ea typeface="HGPｺﾞｼｯｸE" panose="020B0900000000000000" pitchFamily="50" charset="-128"/>
            </a:endParaRPr>
          </a:p>
        </p:txBody>
      </p:sp>
      <p:sp>
        <p:nvSpPr>
          <p:cNvPr id="11" name="正方形/長方形 10"/>
          <p:cNvSpPr/>
          <p:nvPr/>
        </p:nvSpPr>
        <p:spPr>
          <a:xfrm>
            <a:off x="200098" y="4009188"/>
            <a:ext cx="9026434" cy="1315608"/>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4400" dirty="0" smtClean="0">
                <a:latin typeface="HGPｺﾞｼｯｸE" panose="020B0900000000000000" pitchFamily="50" charset="-128"/>
                <a:ea typeface="HGPｺﾞｼｯｸE" panose="020B0900000000000000" pitchFamily="50" charset="-128"/>
              </a:rPr>
              <a:t>【</a:t>
            </a:r>
            <a:r>
              <a:rPr kumimoji="1" lang="ja-JP" altLang="en-US" sz="4400" dirty="0" smtClean="0">
                <a:latin typeface="HGPｺﾞｼｯｸE" panose="020B0900000000000000" pitchFamily="50" charset="-128"/>
                <a:ea typeface="HGPｺﾞｼｯｸE" panose="020B0900000000000000" pitchFamily="50" charset="-128"/>
              </a:rPr>
              <a:t>思考力，判断力</a:t>
            </a:r>
            <a:r>
              <a:rPr kumimoji="1" lang="ja-JP" altLang="en-US" sz="4400" dirty="0">
                <a:latin typeface="HGPｺﾞｼｯｸE" panose="020B0900000000000000" pitchFamily="50" charset="-128"/>
                <a:ea typeface="HGPｺﾞｼｯｸE" panose="020B0900000000000000" pitchFamily="50" charset="-128"/>
              </a:rPr>
              <a:t>，</a:t>
            </a:r>
            <a:r>
              <a:rPr kumimoji="1" lang="ja-JP" altLang="en-US" sz="4400" dirty="0" smtClean="0">
                <a:latin typeface="HGPｺﾞｼｯｸE" panose="020B0900000000000000" pitchFamily="50" charset="-128"/>
                <a:ea typeface="HGPｺﾞｼｯｸE" panose="020B0900000000000000" pitchFamily="50" charset="-128"/>
              </a:rPr>
              <a:t>表現力等編</a:t>
            </a:r>
            <a:r>
              <a:rPr kumimoji="1" lang="en-US" altLang="ja-JP" sz="4400" dirty="0" smtClean="0">
                <a:latin typeface="HGPｺﾞｼｯｸE" panose="020B0900000000000000" pitchFamily="50" charset="-128"/>
                <a:ea typeface="HGPｺﾞｼｯｸE" panose="020B0900000000000000" pitchFamily="50" charset="-128"/>
              </a:rPr>
              <a:t>】</a:t>
            </a:r>
          </a:p>
        </p:txBody>
      </p:sp>
      <p:sp>
        <p:nvSpPr>
          <p:cNvPr id="2" name="正方形/長方形 1"/>
          <p:cNvSpPr/>
          <p:nvPr/>
        </p:nvSpPr>
        <p:spPr>
          <a:xfrm>
            <a:off x="5336931" y="5826637"/>
            <a:ext cx="3178419" cy="52971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学習時間の目安：約</a:t>
            </a:r>
            <a:r>
              <a:rPr kumimoji="1" lang="en-US" altLang="ja-JP" dirty="0" smtClean="0"/>
              <a:t>30</a:t>
            </a:r>
            <a:r>
              <a:rPr kumimoji="1" lang="ja-JP" altLang="en-US" dirty="0" smtClean="0"/>
              <a:t>分</a:t>
            </a:r>
            <a:endParaRPr kumimoji="1" lang="ja-JP" altLang="en-US" dirty="0"/>
          </a:p>
        </p:txBody>
      </p:sp>
    </p:spTree>
    <p:extLst>
      <p:ext uri="{BB962C8B-B14F-4D97-AF65-F5344CB8AC3E}">
        <p14:creationId xmlns:p14="http://schemas.microsoft.com/office/powerpoint/2010/main" val="3537988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0" y="3"/>
            <a:ext cx="9161304" cy="720433"/>
          </a:xfrm>
          <a:prstGeom prst="rect">
            <a:avLst/>
          </a:prstGeom>
          <a:solidFill>
            <a:srgbClr val="FFFF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r>
              <a:rPr kumimoji="1" lang="ja-JP" altLang="en-US" i="0" u="none" strike="noStrike" kern="0" cap="none" spc="0" normalizeH="0" baseline="0" noProof="0" dirty="0">
                <a:ln>
                  <a:noFill/>
                </a:ln>
                <a:effectLst/>
                <a:uLnTx/>
                <a:uFillTx/>
                <a:latin typeface="HGPｺﾞｼｯｸE" panose="020B0900000000000000" pitchFamily="50" charset="-128"/>
                <a:ea typeface="HGPｺﾞｼｯｸE" panose="020B0900000000000000" pitchFamily="50" charset="-128"/>
              </a:rPr>
              <a:t>走り幅跳び　</a:t>
            </a:r>
            <a:r>
              <a:rPr kumimoji="1" lang="ja-JP" altLang="en-US" i="0" u="none" strike="noStrike" kern="0" cap="none" spc="0" normalizeH="0" baseline="0" noProof="0" dirty="0" smtClean="0">
                <a:ln>
                  <a:noFill/>
                </a:ln>
                <a:effectLst/>
                <a:uLnTx/>
                <a:uFillTx/>
                <a:latin typeface="HGPｺﾞｼｯｸE" panose="020B0900000000000000" pitchFamily="50" charset="-128"/>
                <a:ea typeface="HGPｺﾞｼｯｸE" panose="020B0900000000000000" pitchFamily="50" charset="-128"/>
              </a:rPr>
              <a:t>思考力，判断力</a:t>
            </a:r>
            <a:r>
              <a:rPr lang="ja-JP" altLang="en-US" kern="0" dirty="0">
                <a:latin typeface="HGPｺﾞｼｯｸE" panose="020B0900000000000000" pitchFamily="50" charset="-128"/>
                <a:ea typeface="HGPｺﾞｼｯｸE" panose="020B0900000000000000" pitchFamily="50" charset="-128"/>
              </a:rPr>
              <a:t>，</a:t>
            </a:r>
            <a:r>
              <a:rPr kumimoji="1" lang="ja-JP" altLang="en-US" i="0" u="none" strike="noStrike" kern="0" cap="none" spc="0" normalizeH="0" baseline="0" noProof="0" dirty="0" smtClean="0">
                <a:ln>
                  <a:noFill/>
                </a:ln>
                <a:effectLst/>
                <a:uLnTx/>
                <a:uFillTx/>
                <a:latin typeface="HGPｺﾞｼｯｸE" panose="020B0900000000000000" pitchFamily="50" charset="-128"/>
                <a:ea typeface="HGPｺﾞｼｯｸE" panose="020B0900000000000000" pitchFamily="50" charset="-128"/>
              </a:rPr>
              <a:t>表現力等編</a:t>
            </a:r>
            <a:endParaRPr kumimoji="1" lang="en-US" altLang="ja-JP" i="0" u="none" strike="noStrike" kern="0" cap="none" spc="0" normalizeH="0" baseline="0" noProof="0" dirty="0">
              <a:ln>
                <a:noFill/>
              </a:ln>
              <a:effectLst/>
              <a:uLnTx/>
              <a:uFillTx/>
              <a:latin typeface="HGPｺﾞｼｯｸE" panose="020B0900000000000000" pitchFamily="50" charset="-128"/>
              <a:ea typeface="HGPｺﾞｼｯｸE" panose="020B0900000000000000" pitchFamily="50" charset="-128"/>
            </a:endParaRPr>
          </a:p>
        </p:txBody>
      </p:sp>
      <p:pic>
        <p:nvPicPr>
          <p:cNvPr id="11" name="図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150" y="1279494"/>
            <a:ext cx="2131629" cy="4108365"/>
          </a:xfrm>
          <a:prstGeom prst="rect">
            <a:avLst/>
          </a:prstGeom>
        </p:spPr>
      </p:pic>
      <p:sp>
        <p:nvSpPr>
          <p:cNvPr id="3" name="スライド番号プレースホルダー 2"/>
          <p:cNvSpPr>
            <a:spLocks noGrp="1"/>
          </p:cNvSpPr>
          <p:nvPr>
            <p:ph type="sldNum" sz="quarter" idx="12"/>
          </p:nvPr>
        </p:nvSpPr>
        <p:spPr/>
        <p:txBody>
          <a:bodyPr/>
          <a:lstStyle/>
          <a:p>
            <a:fld id="{13555A0A-D93E-4972-9BDE-BD19E4BDC622}" type="slidenum">
              <a:rPr kumimoji="1" lang="ja-JP" altLang="en-US" smtClean="0"/>
              <a:t>2</a:t>
            </a:fld>
            <a:endParaRPr kumimoji="1" lang="ja-JP" altLang="en-US"/>
          </a:p>
        </p:txBody>
      </p:sp>
      <p:sp>
        <p:nvSpPr>
          <p:cNvPr id="2" name="テキスト ボックス 1"/>
          <p:cNvSpPr txBox="1"/>
          <p:nvPr/>
        </p:nvSpPr>
        <p:spPr>
          <a:xfrm>
            <a:off x="194996" y="810589"/>
            <a:ext cx="3972055" cy="461665"/>
          </a:xfrm>
          <a:prstGeom prst="rect">
            <a:avLst/>
          </a:prstGeom>
          <a:noFill/>
        </p:spPr>
        <p:txBody>
          <a:bodyPr wrap="square" rtlCol="0">
            <a:spAutoFit/>
          </a:bodyPr>
          <a:lstStyle/>
          <a:p>
            <a:r>
              <a:rPr kumimoji="1" lang="ja-JP" altLang="en-US" sz="2400" dirty="0" smtClean="0">
                <a:latin typeface="HGPｺﾞｼｯｸE" panose="020B0900000000000000" pitchFamily="50" charset="-128"/>
                <a:ea typeface="HGPｺﾞｼｯｸE" panose="020B0900000000000000" pitchFamily="50" charset="-128"/>
              </a:rPr>
              <a:t>０．走り幅跳びの踏切動作</a:t>
            </a:r>
            <a:endParaRPr kumimoji="1" lang="en-US" altLang="ja-JP" sz="2400" dirty="0">
              <a:latin typeface="HGPｺﾞｼｯｸE" panose="020B0900000000000000" pitchFamily="50" charset="-128"/>
              <a:ea typeface="HGPｺﾞｼｯｸE" panose="020B0900000000000000" pitchFamily="50" charset="-128"/>
            </a:endParaRPr>
          </a:p>
        </p:txBody>
      </p:sp>
      <p:sp>
        <p:nvSpPr>
          <p:cNvPr id="4" name="テキスト ボックス 3"/>
          <p:cNvSpPr txBox="1"/>
          <p:nvPr/>
        </p:nvSpPr>
        <p:spPr>
          <a:xfrm>
            <a:off x="2636794" y="1655183"/>
            <a:ext cx="5416868" cy="461665"/>
          </a:xfrm>
          <a:prstGeom prst="rect">
            <a:avLst/>
          </a:prstGeom>
          <a:noFill/>
        </p:spPr>
        <p:txBody>
          <a:bodyPr wrap="none" rtlCol="0">
            <a:spAutoFit/>
          </a:bodyPr>
          <a:lstStyle/>
          <a:p>
            <a:r>
              <a:rPr kumimoji="1" lang="ja-JP" altLang="en-US" sz="2400" dirty="0" smtClean="0">
                <a:latin typeface="UD デジタル 教科書体 NP-R" panose="02020400000000000000" pitchFamily="18" charset="-128"/>
                <a:ea typeface="UD デジタル 教科書体 NP-R" panose="02020400000000000000" pitchFamily="18" charset="-128"/>
              </a:rPr>
              <a:t>走り幅跳びの踏切動作を見るポイント</a:t>
            </a:r>
            <a:endParaRPr kumimoji="1" lang="ja-JP" altLang="en-US" sz="2400" dirty="0">
              <a:latin typeface="UD デジタル 教科書体 NP-R" panose="02020400000000000000" pitchFamily="18" charset="-128"/>
              <a:ea typeface="UD デジタル 教科書体 NP-R" panose="02020400000000000000" pitchFamily="18" charset="-128"/>
            </a:endParaRPr>
          </a:p>
        </p:txBody>
      </p:sp>
      <p:sp>
        <p:nvSpPr>
          <p:cNvPr id="5" name="正方形/長方形 4"/>
          <p:cNvSpPr/>
          <p:nvPr/>
        </p:nvSpPr>
        <p:spPr>
          <a:xfrm>
            <a:off x="2886890" y="2323320"/>
            <a:ext cx="5473340" cy="403303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１．上体を起こして、踏み切っているか。</a:t>
            </a:r>
            <a:endParaRPr kumimoji="1" lang="en-US" altLang="ja-JP" sz="2000" dirty="0" smtClean="0">
              <a:solidFill>
                <a:schemeClr val="tx1"/>
              </a:solidFill>
              <a:latin typeface="UD デジタル 教科書体 NP-R" panose="02020400000000000000" pitchFamily="18" charset="-128"/>
              <a:ea typeface="UD デジタル 教科書体 NP-R" panose="02020400000000000000" pitchFamily="18" charset="-128"/>
            </a:endParaRPr>
          </a:p>
          <a:p>
            <a:endParaRPr kumimoji="1" lang="en-US" altLang="ja-JP" sz="2000" dirty="0" smtClean="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２．踏み切り脚が地面を踏みつけるように</a:t>
            </a:r>
            <a:endParaRPr kumimoji="1" lang="en-US" altLang="ja-JP" sz="2000" dirty="0" smtClean="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　キックし、振り上げ脚を素早く引き上げて</a:t>
            </a:r>
            <a:endParaRPr kumimoji="1" lang="en-US" altLang="ja-JP" sz="2000" dirty="0" smtClean="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2000" dirty="0">
                <a:solidFill>
                  <a:schemeClr val="tx1"/>
                </a:solidFill>
                <a:latin typeface="UD デジタル 教科書体 NP-R" panose="02020400000000000000" pitchFamily="18" charset="-128"/>
                <a:ea typeface="UD デジタル 教科書体 NP-R" panose="02020400000000000000" pitchFamily="18" charset="-128"/>
              </a:rPr>
              <a:t>　</a:t>
            </a:r>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いるか。</a:t>
            </a:r>
            <a:endParaRPr kumimoji="1" lang="en-US" altLang="ja-JP" sz="2000" dirty="0" smtClean="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　</a:t>
            </a:r>
            <a:endParaRPr kumimoji="1" lang="en-US" altLang="ja-JP" sz="2000" dirty="0" smtClean="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３．踏み切りの接地時間が短く</a:t>
            </a:r>
            <a:r>
              <a:rPr kumimoji="1" lang="ja-JP" altLang="en-US" sz="200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踏み切り脚</a:t>
            </a:r>
            <a:endParaRPr kumimoji="1" lang="en-US" altLang="ja-JP" sz="2000" dirty="0" smtClean="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　の膝は</a:t>
            </a:r>
            <a:r>
              <a:rPr kumimoji="1" lang="ja-JP" altLang="en-US" sz="2000" dirty="0">
                <a:solidFill>
                  <a:schemeClr val="tx1"/>
                </a:solidFill>
                <a:latin typeface="UD デジタル 教科書体 NP-R" panose="02020400000000000000" pitchFamily="18" charset="-128"/>
                <a:ea typeface="UD デジタル 教科書体 NP-R" panose="02020400000000000000" pitchFamily="18" charset="-128"/>
              </a:rPr>
              <a:t>できるだけ曲げないよう</a:t>
            </a:r>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にしている</a:t>
            </a:r>
            <a:endParaRPr kumimoji="1" lang="en-US" altLang="ja-JP" sz="2000" dirty="0" smtClean="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　か。</a:t>
            </a:r>
            <a:endParaRPr kumimoji="1" lang="en-US" altLang="ja-JP" sz="2000" dirty="0" smtClean="0">
              <a:solidFill>
                <a:schemeClr val="tx1"/>
              </a:solidFill>
              <a:latin typeface="UD デジタル 教科書体 NP-R" panose="02020400000000000000" pitchFamily="18" charset="-128"/>
              <a:ea typeface="UD デジタル 教科書体 NP-R" panose="02020400000000000000" pitchFamily="18" charset="-128"/>
            </a:endParaRPr>
          </a:p>
          <a:p>
            <a:endParaRPr kumimoji="1" lang="en-US" altLang="ja-JP" sz="2000" dirty="0" smtClean="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４．振り上げ脚</a:t>
            </a:r>
            <a:r>
              <a:rPr kumimoji="1" lang="ja-JP" altLang="en-US" sz="2000" dirty="0">
                <a:solidFill>
                  <a:schemeClr val="tx1"/>
                </a:solidFill>
                <a:latin typeface="UD デジタル 教科書体 NP-R" panose="02020400000000000000" pitchFamily="18" charset="-128"/>
                <a:ea typeface="UD デジタル 教科書体 NP-R" panose="02020400000000000000" pitchFamily="18" charset="-128"/>
              </a:rPr>
              <a:t>は</a:t>
            </a:r>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大腿が地面と</a:t>
            </a:r>
            <a:r>
              <a:rPr kumimoji="1" lang="ja-JP" altLang="en-US" sz="2000" dirty="0">
                <a:solidFill>
                  <a:schemeClr val="tx1"/>
                </a:solidFill>
                <a:latin typeface="UD デジタル 教科書体 NP-R" panose="02020400000000000000" pitchFamily="18" charset="-128"/>
                <a:ea typeface="UD デジタル 教科書体 NP-R" panose="02020400000000000000" pitchFamily="18" charset="-128"/>
              </a:rPr>
              <a:t>水平</a:t>
            </a:r>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になるく</a:t>
            </a:r>
            <a:endParaRPr kumimoji="1" lang="en-US" altLang="ja-JP" sz="2000" dirty="0" smtClean="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　らいまで振り上げているか。</a:t>
            </a:r>
            <a:endParaRPr kumimoji="1" lang="en-US" altLang="ja-JP" sz="2000" dirty="0" smtClean="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22" name="テキスト ボックス 21"/>
          <p:cNvSpPr txBox="1"/>
          <p:nvPr/>
        </p:nvSpPr>
        <p:spPr>
          <a:xfrm>
            <a:off x="194996" y="5387859"/>
            <a:ext cx="2600454" cy="646331"/>
          </a:xfrm>
          <a:prstGeom prst="rect">
            <a:avLst/>
          </a:prstGeom>
          <a:noFill/>
        </p:spPr>
        <p:txBody>
          <a:bodyPr wrap="square" rtlCol="0">
            <a:spAutoFit/>
          </a:bodyPr>
          <a:lstStyle/>
          <a:p>
            <a:r>
              <a:rPr kumimoji="1" lang="ja-JP" altLang="en-US" sz="1200" dirty="0" smtClean="0">
                <a:latin typeface="UD デジタル 教科書体 NP-R" panose="02020400000000000000" pitchFamily="18" charset="-128"/>
                <a:ea typeface="UD デジタル 教科書体 NP-R" panose="02020400000000000000" pitchFamily="18" charset="-128"/>
              </a:rPr>
              <a:t>図：日本陸上競技連盟</a:t>
            </a:r>
            <a:endParaRPr kumimoji="1" lang="en-US" altLang="ja-JP" sz="1200" dirty="0" smtClean="0">
              <a:latin typeface="UD デジタル 教科書体 NP-R" panose="02020400000000000000" pitchFamily="18" charset="-128"/>
              <a:ea typeface="UD デジタル 教科書体 NP-R" panose="02020400000000000000" pitchFamily="18" charset="-128"/>
            </a:endParaRPr>
          </a:p>
          <a:p>
            <a:r>
              <a:rPr kumimoji="1" lang="en-US" altLang="ja-JP" sz="1200" dirty="0" smtClean="0">
                <a:latin typeface="UD デジタル 教科書体 NP-R" panose="02020400000000000000" pitchFamily="18" charset="-128"/>
                <a:ea typeface="UD デジタル 教科書体 NP-R" panose="02020400000000000000" pitchFamily="18" charset="-128"/>
              </a:rPr>
              <a:t>『</a:t>
            </a:r>
            <a:r>
              <a:rPr kumimoji="1" lang="ja-JP" altLang="en-US" sz="1200" dirty="0" smtClean="0">
                <a:latin typeface="UD デジタル 教科書体 NP-R" panose="02020400000000000000" pitchFamily="18" charset="-128"/>
                <a:ea typeface="UD デジタル 教科書体 NP-R" panose="02020400000000000000" pitchFamily="18" charset="-128"/>
              </a:rPr>
              <a:t>中学校部活動における陸上競技指導の手引き</a:t>
            </a:r>
            <a:r>
              <a:rPr kumimoji="1" lang="en-US" altLang="ja-JP" sz="1200" dirty="0" smtClean="0">
                <a:latin typeface="UD デジタル 教科書体 NP-R" panose="02020400000000000000" pitchFamily="18" charset="-128"/>
                <a:ea typeface="UD デジタル 教科書体 NP-R" panose="02020400000000000000" pitchFamily="18" charset="-128"/>
              </a:rPr>
              <a:t>』</a:t>
            </a:r>
            <a:r>
              <a:rPr kumimoji="1" lang="ja-JP" altLang="en-US" sz="1200" dirty="0" smtClean="0">
                <a:latin typeface="UD デジタル 教科書体 NP-R" panose="02020400000000000000" pitchFamily="18" charset="-128"/>
                <a:ea typeface="UD デジタル 教科書体 NP-R" panose="02020400000000000000" pitchFamily="18" charset="-128"/>
              </a:rPr>
              <a:t>より</a:t>
            </a:r>
            <a:endParaRPr kumimoji="1" lang="ja-JP" altLang="en-US" sz="1200" dirty="0">
              <a:latin typeface="UD デジタル 教科書体 NP-R" panose="02020400000000000000" pitchFamily="18" charset="-128"/>
              <a:ea typeface="UD デジタル 教科書体 NP-R" panose="02020400000000000000" pitchFamily="18" charset="-128"/>
            </a:endParaRPr>
          </a:p>
        </p:txBody>
      </p:sp>
      <p:sp>
        <p:nvSpPr>
          <p:cNvPr id="8" name="楕円 7"/>
          <p:cNvSpPr/>
          <p:nvPr/>
        </p:nvSpPr>
        <p:spPr>
          <a:xfrm>
            <a:off x="1445339" y="3178393"/>
            <a:ext cx="720000" cy="720000"/>
          </a:xfrm>
          <a:prstGeom prst="ellipse">
            <a:avLst/>
          </a:prstGeom>
          <a:noFill/>
          <a:ln w="38100">
            <a:solidFill>
              <a:srgbClr val="00B0F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cxnSp>
        <p:nvCxnSpPr>
          <p:cNvPr id="10" name="直線コネクタ 9"/>
          <p:cNvCxnSpPr/>
          <p:nvPr/>
        </p:nvCxnSpPr>
        <p:spPr>
          <a:xfrm>
            <a:off x="1270847" y="1686169"/>
            <a:ext cx="0" cy="3456000"/>
          </a:xfrm>
          <a:prstGeom prst="line">
            <a:avLst/>
          </a:prstGeom>
          <a:ln w="38100">
            <a:solidFill>
              <a:srgbClr val="00B0F0"/>
            </a:solidFill>
          </a:ln>
        </p:spPr>
        <p:style>
          <a:lnRef idx="1">
            <a:schemeClr val="accent4"/>
          </a:lnRef>
          <a:fillRef idx="0">
            <a:schemeClr val="accent4"/>
          </a:fillRef>
          <a:effectRef idx="0">
            <a:schemeClr val="accent4"/>
          </a:effectRef>
          <a:fontRef idx="minor">
            <a:schemeClr val="tx1"/>
          </a:fontRef>
        </p:style>
      </p:cxnSp>
      <p:sp>
        <p:nvSpPr>
          <p:cNvPr id="17" name="楕円 16"/>
          <p:cNvSpPr/>
          <p:nvPr/>
        </p:nvSpPr>
        <p:spPr>
          <a:xfrm>
            <a:off x="434721" y="4712725"/>
            <a:ext cx="540000" cy="540000"/>
          </a:xfrm>
          <a:prstGeom prst="ellipse">
            <a:avLst/>
          </a:prstGeom>
          <a:noFill/>
          <a:ln w="38100">
            <a:solidFill>
              <a:srgbClr val="00B0F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15" name="楕円 14"/>
          <p:cNvSpPr/>
          <p:nvPr/>
        </p:nvSpPr>
        <p:spPr>
          <a:xfrm>
            <a:off x="737668" y="3850698"/>
            <a:ext cx="576000" cy="576000"/>
          </a:xfrm>
          <a:prstGeom prst="ellipse">
            <a:avLst/>
          </a:prstGeom>
          <a:noFill/>
          <a:ln w="38100">
            <a:solidFill>
              <a:srgbClr val="00B0F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627663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13555A0A-D93E-4972-9BDE-BD19E4BDC622}" type="slidenum">
              <a:rPr kumimoji="1" lang="ja-JP" altLang="en-US" smtClean="0"/>
              <a:t>3</a:t>
            </a:fld>
            <a:endParaRPr kumimoji="1" lang="ja-JP" altLang="en-US"/>
          </a:p>
        </p:txBody>
      </p:sp>
      <p:sp>
        <p:nvSpPr>
          <p:cNvPr id="5" name="テキスト ボックス 4"/>
          <p:cNvSpPr txBox="1"/>
          <p:nvPr/>
        </p:nvSpPr>
        <p:spPr>
          <a:xfrm>
            <a:off x="235130" y="747352"/>
            <a:ext cx="3451771" cy="461665"/>
          </a:xfrm>
          <a:prstGeom prst="rect">
            <a:avLst/>
          </a:prstGeom>
          <a:noFill/>
        </p:spPr>
        <p:txBody>
          <a:bodyPr wrap="square" rtlCol="0">
            <a:spAutoFit/>
          </a:bodyPr>
          <a:lstStyle/>
          <a:p>
            <a:r>
              <a:rPr kumimoji="1" lang="ja-JP" altLang="en-US" sz="2400" dirty="0" smtClean="0">
                <a:latin typeface="HGPｺﾞｼｯｸE" panose="020B0900000000000000" pitchFamily="50" charset="-128"/>
                <a:ea typeface="HGPｺﾞｼｯｸE" panose="020B0900000000000000" pitchFamily="50" charset="-128"/>
              </a:rPr>
              <a:t>１．踏み切り動作の</a:t>
            </a:r>
            <a:r>
              <a:rPr kumimoji="1" lang="ja-JP" altLang="en-US" sz="2400" dirty="0">
                <a:latin typeface="HGPｺﾞｼｯｸE" panose="020B0900000000000000" pitchFamily="50" charset="-128"/>
                <a:ea typeface="HGPｺﾞｼｯｸE" panose="020B0900000000000000" pitchFamily="50" charset="-128"/>
              </a:rPr>
              <a:t>確認</a:t>
            </a:r>
            <a:endParaRPr kumimoji="1" lang="en-US" altLang="ja-JP" sz="2400" dirty="0">
              <a:latin typeface="HGPｺﾞｼｯｸE" panose="020B0900000000000000" pitchFamily="50" charset="-128"/>
              <a:ea typeface="HGPｺﾞｼｯｸE" panose="020B0900000000000000" pitchFamily="50" charset="-128"/>
            </a:endParaRPr>
          </a:p>
        </p:txBody>
      </p:sp>
      <p:sp>
        <p:nvSpPr>
          <p:cNvPr id="6" name="テキスト ボックス 5"/>
          <p:cNvSpPr txBox="1"/>
          <p:nvPr/>
        </p:nvSpPr>
        <p:spPr>
          <a:xfrm>
            <a:off x="300407" y="1207230"/>
            <a:ext cx="8392041" cy="707886"/>
          </a:xfrm>
          <a:prstGeom prst="rect">
            <a:avLst/>
          </a:prstGeom>
          <a:noFill/>
        </p:spPr>
        <p:txBody>
          <a:bodyPr wrap="none" rtlCol="0">
            <a:spAutoFit/>
          </a:bodyPr>
          <a:lstStyle/>
          <a:p>
            <a:r>
              <a:rPr kumimoji="1" lang="ja-JP" altLang="en-US" sz="2000" dirty="0" smtClean="0">
                <a:latin typeface="UD デジタル 教科書体 NP-R" panose="02020400000000000000" pitchFamily="18" charset="-128"/>
                <a:ea typeface="UD デジタル 教科書体 NP-R" panose="02020400000000000000" pitchFamily="18" charset="-128"/>
              </a:rPr>
              <a:t>　下の（１）から（３）の図を見て、走り幅跳びの踏切動作で修正した</a:t>
            </a:r>
            <a:endParaRPr kumimoji="1" lang="en-US" altLang="ja-JP" sz="2000" dirty="0" smtClean="0">
              <a:latin typeface="UD デジタル 教科書体 NP-R" panose="02020400000000000000" pitchFamily="18" charset="-128"/>
              <a:ea typeface="UD デジタル 教科書体 NP-R" panose="02020400000000000000" pitchFamily="18" charset="-128"/>
            </a:endParaRPr>
          </a:p>
          <a:p>
            <a:r>
              <a:rPr kumimoji="1" lang="ja-JP" altLang="en-US" sz="2000" dirty="0" smtClean="0">
                <a:latin typeface="UD デジタル 教科書体 NP-R" panose="02020400000000000000" pitchFamily="18" charset="-128"/>
                <a:ea typeface="UD デジタル 教科書体 NP-R" panose="02020400000000000000" pitchFamily="18" charset="-128"/>
              </a:rPr>
              <a:t>ほうがいいポイントを記入しよう。</a:t>
            </a:r>
            <a:endParaRPr kumimoji="1" lang="ja-JP" altLang="en-US" sz="2000" dirty="0">
              <a:latin typeface="UD デジタル 教科書体 NP-R" panose="02020400000000000000" pitchFamily="18" charset="-128"/>
              <a:ea typeface="UD デジタル 教科書体 NP-R" panose="02020400000000000000" pitchFamily="18" charset="-128"/>
            </a:endParaRPr>
          </a:p>
        </p:txBody>
      </p:sp>
      <p:sp>
        <p:nvSpPr>
          <p:cNvPr id="9" name="正方形/長方形 8"/>
          <p:cNvSpPr/>
          <p:nvPr/>
        </p:nvSpPr>
        <p:spPr>
          <a:xfrm>
            <a:off x="708337" y="4723673"/>
            <a:ext cx="2292420" cy="199780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smtClean="0">
                <a:solidFill>
                  <a:schemeClr val="tx1"/>
                </a:solidFill>
                <a:latin typeface="UD デジタル 教科書体 NP-R" panose="02020400000000000000" pitchFamily="18" charset="-128"/>
                <a:ea typeface="UD デジタル 教科書体 NP-R" panose="02020400000000000000" pitchFamily="18" charset="-128"/>
              </a:rPr>
              <a:t>（１）</a:t>
            </a:r>
            <a:endParaRPr kumimoji="1" lang="ja-JP" altLang="en-US"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13" name="正方形/長方形 12"/>
          <p:cNvSpPr/>
          <p:nvPr/>
        </p:nvSpPr>
        <p:spPr>
          <a:xfrm>
            <a:off x="3478458" y="4712614"/>
            <a:ext cx="2292420" cy="199780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smtClean="0">
                <a:solidFill>
                  <a:schemeClr val="tx1"/>
                </a:solidFill>
                <a:latin typeface="UD デジタル 教科書体 NP-R" panose="02020400000000000000" pitchFamily="18" charset="-128"/>
                <a:ea typeface="UD デジタル 教科書体 NP-R" panose="02020400000000000000" pitchFamily="18" charset="-128"/>
              </a:rPr>
              <a:t>（２）</a:t>
            </a:r>
            <a:endParaRPr kumimoji="1" lang="ja-JP" altLang="en-US" dirty="0">
              <a:solidFill>
                <a:schemeClr val="tx1"/>
              </a:solidFill>
              <a:latin typeface="UD デジタル 教科書体 NP-R" panose="02020400000000000000" pitchFamily="18" charset="-128"/>
              <a:ea typeface="UD デジタル 教科書体 NP-R" panose="02020400000000000000" pitchFamily="18" charset="-128"/>
            </a:endParaRPr>
          </a:p>
        </p:txBody>
      </p:sp>
      <p:pic>
        <p:nvPicPr>
          <p:cNvPr id="19" name="図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59860" y="2029948"/>
            <a:ext cx="1526427" cy="2328780"/>
          </a:xfrm>
          <a:prstGeom prst="rect">
            <a:avLst/>
          </a:prstGeom>
        </p:spPr>
      </p:pic>
      <p:sp>
        <p:nvSpPr>
          <p:cNvPr id="14" name="正方形/長方形 13"/>
          <p:cNvSpPr/>
          <p:nvPr/>
        </p:nvSpPr>
        <p:spPr>
          <a:xfrm>
            <a:off x="6248579" y="4701555"/>
            <a:ext cx="2292420" cy="199780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smtClean="0">
                <a:solidFill>
                  <a:schemeClr val="tx1"/>
                </a:solidFill>
                <a:latin typeface="UD デジタル 教科書体 NP-R" panose="02020400000000000000" pitchFamily="18" charset="-128"/>
                <a:ea typeface="UD デジタル 教科書体 NP-R" panose="02020400000000000000" pitchFamily="18" charset="-128"/>
              </a:rPr>
              <a:t>（３）</a:t>
            </a:r>
            <a:endParaRPr kumimoji="1" lang="ja-JP" altLang="en-US"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15" name="テキスト ボックス 14"/>
          <p:cNvSpPr txBox="1"/>
          <p:nvPr/>
        </p:nvSpPr>
        <p:spPr>
          <a:xfrm>
            <a:off x="708337" y="2339484"/>
            <a:ext cx="1068947" cy="369332"/>
          </a:xfrm>
          <a:prstGeom prst="rect">
            <a:avLst/>
          </a:prstGeom>
          <a:noFill/>
        </p:spPr>
        <p:txBody>
          <a:bodyPr wrap="square" rtlCol="0">
            <a:spAutoFit/>
          </a:bodyPr>
          <a:lstStyle/>
          <a:p>
            <a:r>
              <a:rPr kumimoji="1" lang="ja-JP" altLang="en-US" dirty="0" smtClean="0">
                <a:latin typeface="UD デジタル 教科書体 NP-R" panose="02020400000000000000" pitchFamily="18" charset="-128"/>
                <a:ea typeface="UD デジタル 教科書体 NP-R" panose="02020400000000000000" pitchFamily="18" charset="-128"/>
              </a:rPr>
              <a:t>（１）</a:t>
            </a:r>
            <a:endParaRPr kumimoji="1" lang="ja-JP" altLang="en-US" dirty="0">
              <a:latin typeface="UD デジタル 教科書体 NP-R" panose="02020400000000000000" pitchFamily="18" charset="-128"/>
              <a:ea typeface="UD デジタル 教科書体 NP-R" panose="02020400000000000000" pitchFamily="18" charset="-128"/>
            </a:endParaRPr>
          </a:p>
        </p:txBody>
      </p:sp>
      <p:sp>
        <p:nvSpPr>
          <p:cNvPr id="16" name="テキスト ボックス 15"/>
          <p:cNvSpPr txBox="1"/>
          <p:nvPr/>
        </p:nvSpPr>
        <p:spPr>
          <a:xfrm>
            <a:off x="3009485" y="2339484"/>
            <a:ext cx="1068947" cy="369332"/>
          </a:xfrm>
          <a:prstGeom prst="rect">
            <a:avLst/>
          </a:prstGeom>
          <a:noFill/>
        </p:spPr>
        <p:txBody>
          <a:bodyPr wrap="square" rtlCol="0">
            <a:spAutoFit/>
          </a:bodyPr>
          <a:lstStyle/>
          <a:p>
            <a:r>
              <a:rPr kumimoji="1" lang="ja-JP" altLang="en-US" dirty="0" smtClean="0">
                <a:latin typeface="UD デジタル 教科書体 NP-R" panose="02020400000000000000" pitchFamily="18" charset="-128"/>
                <a:ea typeface="UD デジタル 教科書体 NP-R" panose="02020400000000000000" pitchFamily="18" charset="-128"/>
              </a:rPr>
              <a:t>（２）</a:t>
            </a:r>
            <a:endParaRPr kumimoji="1" lang="ja-JP" altLang="en-US" dirty="0">
              <a:latin typeface="UD デジタル 教科書体 NP-R" panose="02020400000000000000" pitchFamily="18" charset="-128"/>
              <a:ea typeface="UD デジタル 教科書体 NP-R" panose="02020400000000000000" pitchFamily="18" charset="-128"/>
            </a:endParaRPr>
          </a:p>
        </p:txBody>
      </p:sp>
      <p:sp>
        <p:nvSpPr>
          <p:cNvPr id="17" name="テキスト ボックス 16"/>
          <p:cNvSpPr txBox="1"/>
          <p:nvPr/>
        </p:nvSpPr>
        <p:spPr>
          <a:xfrm>
            <a:off x="5561520" y="2339484"/>
            <a:ext cx="1068947" cy="369332"/>
          </a:xfrm>
          <a:prstGeom prst="rect">
            <a:avLst/>
          </a:prstGeom>
          <a:noFill/>
        </p:spPr>
        <p:txBody>
          <a:bodyPr wrap="square" rtlCol="0">
            <a:spAutoFit/>
          </a:bodyPr>
          <a:lstStyle/>
          <a:p>
            <a:r>
              <a:rPr kumimoji="1" lang="ja-JP" altLang="en-US" dirty="0" smtClean="0">
                <a:latin typeface="UD デジタル 教科書体 NP-R" panose="02020400000000000000" pitchFamily="18" charset="-128"/>
                <a:ea typeface="UD デジタル 教科書体 NP-R" panose="02020400000000000000" pitchFamily="18" charset="-128"/>
              </a:rPr>
              <a:t>（３）</a:t>
            </a:r>
            <a:endParaRPr kumimoji="1" lang="ja-JP" altLang="en-US" dirty="0">
              <a:latin typeface="UD デジタル 教科書体 NP-R" panose="02020400000000000000" pitchFamily="18" charset="-128"/>
              <a:ea typeface="UD デジタル 教科書体 NP-R" panose="02020400000000000000" pitchFamily="18" charset="-128"/>
            </a:endParaRPr>
          </a:p>
        </p:txBody>
      </p:sp>
      <p:pic>
        <p:nvPicPr>
          <p:cNvPr id="18" name="図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77555" y="2119403"/>
            <a:ext cx="1187303" cy="2195696"/>
          </a:xfrm>
          <a:prstGeom prst="rect">
            <a:avLst/>
          </a:prstGeom>
        </p:spPr>
      </p:pic>
      <p:pic>
        <p:nvPicPr>
          <p:cNvPr id="8" name="図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92571" y="2104190"/>
            <a:ext cx="1220700" cy="2278659"/>
          </a:xfrm>
          <a:prstGeom prst="rect">
            <a:avLst/>
          </a:prstGeom>
        </p:spPr>
      </p:pic>
      <p:sp>
        <p:nvSpPr>
          <p:cNvPr id="20" name="テキスト ボックス 19"/>
          <p:cNvSpPr txBox="1"/>
          <p:nvPr/>
        </p:nvSpPr>
        <p:spPr>
          <a:xfrm>
            <a:off x="2003402" y="4382850"/>
            <a:ext cx="5612244" cy="276999"/>
          </a:xfrm>
          <a:prstGeom prst="rect">
            <a:avLst/>
          </a:prstGeom>
          <a:noFill/>
        </p:spPr>
        <p:txBody>
          <a:bodyPr wrap="square" rtlCol="0">
            <a:spAutoFit/>
          </a:bodyPr>
          <a:lstStyle/>
          <a:p>
            <a:r>
              <a:rPr kumimoji="1" lang="ja-JP" altLang="en-US" sz="1200" dirty="0" smtClean="0">
                <a:latin typeface="UD デジタル 教科書体 NP-R" panose="02020400000000000000" pitchFamily="18" charset="-128"/>
                <a:ea typeface="UD デジタル 教科書体 NP-R" panose="02020400000000000000" pitchFamily="18" charset="-128"/>
              </a:rPr>
              <a:t>図：日本陸上競技連盟</a:t>
            </a:r>
            <a:r>
              <a:rPr kumimoji="1" lang="en-US" altLang="ja-JP" sz="1200" dirty="0" smtClean="0">
                <a:latin typeface="UD デジタル 教科書体 NP-R" panose="02020400000000000000" pitchFamily="18" charset="-128"/>
                <a:ea typeface="UD デジタル 教科書体 NP-R" panose="02020400000000000000" pitchFamily="18" charset="-128"/>
              </a:rPr>
              <a:t>『</a:t>
            </a:r>
            <a:r>
              <a:rPr kumimoji="1" lang="ja-JP" altLang="en-US" sz="1200" dirty="0" smtClean="0">
                <a:latin typeface="UD デジタル 教科書体 NP-R" panose="02020400000000000000" pitchFamily="18" charset="-128"/>
                <a:ea typeface="UD デジタル 教科書体 NP-R" panose="02020400000000000000" pitchFamily="18" charset="-128"/>
              </a:rPr>
              <a:t>中学校部活動における陸上競技指導の手引き</a:t>
            </a:r>
            <a:r>
              <a:rPr kumimoji="1" lang="en-US" altLang="ja-JP" sz="1200" dirty="0" smtClean="0">
                <a:latin typeface="UD デジタル 教科書体 NP-R" panose="02020400000000000000" pitchFamily="18" charset="-128"/>
                <a:ea typeface="UD デジタル 教科書体 NP-R" panose="02020400000000000000" pitchFamily="18" charset="-128"/>
              </a:rPr>
              <a:t>』</a:t>
            </a:r>
            <a:r>
              <a:rPr kumimoji="1" lang="ja-JP" altLang="en-US" sz="1200" dirty="0" smtClean="0">
                <a:latin typeface="UD デジタル 教科書体 NP-R" panose="02020400000000000000" pitchFamily="18" charset="-128"/>
                <a:ea typeface="UD デジタル 教科書体 NP-R" panose="02020400000000000000" pitchFamily="18" charset="-128"/>
              </a:rPr>
              <a:t>より</a:t>
            </a:r>
            <a:endParaRPr kumimoji="1" lang="ja-JP" altLang="en-US" sz="1200" dirty="0">
              <a:latin typeface="UD デジタル 教科書体 NP-R" panose="02020400000000000000" pitchFamily="18" charset="-128"/>
              <a:ea typeface="UD デジタル 教科書体 NP-R" panose="02020400000000000000" pitchFamily="18" charset="-128"/>
            </a:endParaRPr>
          </a:p>
        </p:txBody>
      </p:sp>
      <p:sp>
        <p:nvSpPr>
          <p:cNvPr id="21" name="Rectangle 2"/>
          <p:cNvSpPr>
            <a:spLocks noChangeArrowheads="1"/>
          </p:cNvSpPr>
          <p:nvPr/>
        </p:nvSpPr>
        <p:spPr bwMode="auto">
          <a:xfrm>
            <a:off x="-4356" y="-4353"/>
            <a:ext cx="9161304" cy="720433"/>
          </a:xfrm>
          <a:prstGeom prst="rect">
            <a:avLst/>
          </a:prstGeom>
          <a:solidFill>
            <a:srgbClr val="FFFF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r>
              <a:rPr kumimoji="1" lang="ja-JP" altLang="en-US" i="0" u="none" strike="noStrike" kern="0" cap="none" spc="0" normalizeH="0" baseline="0" noProof="0" dirty="0">
                <a:ln>
                  <a:noFill/>
                </a:ln>
                <a:effectLst/>
                <a:uLnTx/>
                <a:uFillTx/>
                <a:latin typeface="HGPｺﾞｼｯｸE" panose="020B0900000000000000" pitchFamily="50" charset="-128"/>
                <a:ea typeface="HGPｺﾞｼｯｸE" panose="020B0900000000000000" pitchFamily="50" charset="-128"/>
              </a:rPr>
              <a:t>走り幅跳び　</a:t>
            </a:r>
            <a:r>
              <a:rPr kumimoji="1" lang="ja-JP" altLang="en-US" i="0" u="none" strike="noStrike" kern="0" cap="none" spc="0" normalizeH="0" baseline="0" noProof="0" dirty="0" smtClean="0">
                <a:ln>
                  <a:noFill/>
                </a:ln>
                <a:effectLst/>
                <a:uLnTx/>
                <a:uFillTx/>
                <a:latin typeface="HGPｺﾞｼｯｸE" panose="020B0900000000000000" pitchFamily="50" charset="-128"/>
                <a:ea typeface="HGPｺﾞｼｯｸE" panose="020B0900000000000000" pitchFamily="50" charset="-128"/>
              </a:rPr>
              <a:t>思考力，判断力</a:t>
            </a:r>
            <a:r>
              <a:rPr lang="ja-JP" altLang="en-US" kern="0" noProof="0" dirty="0" smtClean="0">
                <a:latin typeface="HGPｺﾞｼｯｸE" panose="020B0900000000000000" pitchFamily="50" charset="-128"/>
                <a:ea typeface="HGPｺﾞｼｯｸE" panose="020B0900000000000000" pitchFamily="50" charset="-128"/>
              </a:rPr>
              <a:t>，</a:t>
            </a:r>
            <a:r>
              <a:rPr kumimoji="1" lang="ja-JP" altLang="en-US" i="0" u="none" strike="noStrike" kern="0" cap="none" spc="0" normalizeH="0" baseline="0" noProof="0" dirty="0" smtClean="0">
                <a:ln>
                  <a:noFill/>
                </a:ln>
                <a:effectLst/>
                <a:uLnTx/>
                <a:uFillTx/>
                <a:latin typeface="HGPｺﾞｼｯｸE" panose="020B0900000000000000" pitchFamily="50" charset="-128"/>
                <a:ea typeface="HGPｺﾞｼｯｸE" panose="020B0900000000000000" pitchFamily="50" charset="-128"/>
              </a:rPr>
              <a:t>表現力等編</a:t>
            </a:r>
            <a:endParaRPr kumimoji="1" lang="en-US" altLang="ja-JP" i="0" u="none" strike="noStrike" kern="0" cap="none" spc="0" normalizeH="0" baseline="0" noProof="0" dirty="0">
              <a:ln>
                <a:noFill/>
              </a:ln>
              <a:effectLst/>
              <a:uLnTx/>
              <a:uFillTx/>
              <a:latin typeface="HGPｺﾞｼｯｸE" panose="020B0900000000000000" pitchFamily="50" charset="-128"/>
              <a:ea typeface="HGPｺﾞｼｯｸE" panose="020B0900000000000000" pitchFamily="50" charset="-128"/>
            </a:endParaRPr>
          </a:p>
        </p:txBody>
      </p:sp>
      <p:sp>
        <p:nvSpPr>
          <p:cNvPr id="22" name="大波 21"/>
          <p:cNvSpPr/>
          <p:nvPr/>
        </p:nvSpPr>
        <p:spPr>
          <a:xfrm>
            <a:off x="4624668" y="1612532"/>
            <a:ext cx="720000" cy="360000"/>
          </a:xfrm>
          <a:prstGeom prst="wave">
            <a:avLst/>
          </a:prstGeom>
          <a:solidFill>
            <a:srgbClr val="FF6600"/>
          </a:solidFill>
        </p:spPr>
        <p:style>
          <a:lnRef idx="2">
            <a:schemeClr val="accent4">
              <a:shade val="50000"/>
            </a:schemeClr>
          </a:lnRef>
          <a:fillRef idx="1">
            <a:schemeClr val="accent4"/>
          </a:fillRef>
          <a:effectRef idx="0">
            <a:schemeClr val="accent4"/>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1100" b="1" dirty="0" smtClean="0">
                <a:latin typeface="+mn-ea"/>
              </a:rPr>
              <a:t>学</a:t>
            </a:r>
            <a:r>
              <a:rPr kumimoji="1" lang="en-US" altLang="ja-JP" sz="1100" b="1" dirty="0" smtClean="0">
                <a:latin typeface="+mn-ea"/>
              </a:rPr>
              <a:t>-</a:t>
            </a:r>
            <a:r>
              <a:rPr kumimoji="1" lang="ja-JP" altLang="en-US" sz="1100" b="1" dirty="0" smtClean="0">
                <a:latin typeface="+mn-ea"/>
              </a:rPr>
              <a:t>思</a:t>
            </a:r>
            <a:r>
              <a:rPr kumimoji="1" lang="ja-JP" altLang="en-US" sz="1100" b="1" dirty="0" smtClean="0">
                <a:latin typeface="+mn-ea"/>
              </a:rPr>
              <a:t>１</a:t>
            </a:r>
            <a:endParaRPr kumimoji="1" lang="ja-JP" altLang="en-US" sz="1100" b="1" dirty="0">
              <a:latin typeface="+mn-ea"/>
            </a:endParaRPr>
          </a:p>
        </p:txBody>
      </p:sp>
      <p:sp>
        <p:nvSpPr>
          <p:cNvPr id="23" name="テキスト ボックス 22"/>
          <p:cNvSpPr txBox="1"/>
          <p:nvPr/>
        </p:nvSpPr>
        <p:spPr>
          <a:xfrm>
            <a:off x="5616372" y="1662375"/>
            <a:ext cx="3148906" cy="400110"/>
          </a:xfrm>
          <a:prstGeom prst="rect">
            <a:avLst/>
          </a:prstGeom>
        </p:spPr>
        <p:style>
          <a:lnRef idx="2">
            <a:schemeClr val="dk1"/>
          </a:lnRef>
          <a:fillRef idx="1">
            <a:schemeClr val="lt1"/>
          </a:fillRef>
          <a:effectRef idx="0">
            <a:schemeClr val="dk1"/>
          </a:effectRef>
          <a:fontRef idx="minor">
            <a:schemeClr val="dk1"/>
          </a:fontRef>
        </p:style>
        <p:txBody>
          <a:bodyPr wrap="square" rtlCol="0" anchor="ctr">
            <a:spAutoFit/>
          </a:bodyPr>
          <a:lstStyle/>
          <a:p>
            <a:r>
              <a:rPr kumimoji="1" lang="ja-JP" altLang="en-US" sz="2000" dirty="0" smtClean="0">
                <a:latin typeface="UD デジタル 教科書体 NP-R" panose="02020400000000000000" pitchFamily="18" charset="-128"/>
                <a:ea typeface="UD デジタル 教科書体 NP-R" panose="02020400000000000000" pitchFamily="18" charset="-128"/>
              </a:rPr>
              <a:t>　　</a:t>
            </a:r>
            <a:r>
              <a:rPr kumimoji="1" lang="ja-JP" altLang="en-US" sz="1400" dirty="0" smtClean="0">
                <a:latin typeface="UD デジタル 教科書体 NP-R" panose="02020400000000000000" pitchFamily="18" charset="-128"/>
                <a:ea typeface="UD デジタル 教科書体 NP-R" panose="02020400000000000000" pitchFamily="18" charset="-128"/>
              </a:rPr>
              <a:t>･･･学習カードに記入しよう</a:t>
            </a:r>
            <a:endParaRPr kumimoji="1"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24" name="大波 18"/>
          <p:cNvSpPr/>
          <p:nvPr/>
        </p:nvSpPr>
        <p:spPr>
          <a:xfrm>
            <a:off x="5691459" y="1679642"/>
            <a:ext cx="360000" cy="360000"/>
          </a:xfrm>
          <a:prstGeom prst="wave">
            <a:avLst>
              <a:gd name="adj1" fmla="val 12500"/>
              <a:gd name="adj2" fmla="val -10000"/>
            </a:avLst>
          </a:prstGeom>
          <a:solidFill>
            <a:srgbClr val="FF66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400" dirty="0" smtClean="0">
                <a:latin typeface="UD デジタル 教科書体 NP-R" panose="02020400000000000000" pitchFamily="18" charset="-128"/>
                <a:ea typeface="UD デジタル 教科書体 NP-R" panose="02020400000000000000" pitchFamily="18" charset="-128"/>
              </a:rPr>
              <a:t>学</a:t>
            </a:r>
            <a:endParaRPr kumimoji="1"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3" name="角丸四角形吹き出し 2"/>
          <p:cNvSpPr/>
          <p:nvPr/>
        </p:nvSpPr>
        <p:spPr>
          <a:xfrm>
            <a:off x="275201" y="3131541"/>
            <a:ext cx="872269" cy="666206"/>
          </a:xfrm>
          <a:prstGeom prst="wedgeRoundRectCallout">
            <a:avLst>
              <a:gd name="adj1" fmla="val 100470"/>
              <a:gd name="adj2" fmla="val 33088"/>
              <a:gd name="adj3" fmla="val 16667"/>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kumimoji="1" lang="ja-JP" altLang="en-US" sz="1200" dirty="0" smtClean="0">
                <a:solidFill>
                  <a:schemeClr val="tx1"/>
                </a:solidFill>
                <a:latin typeface="UD デジタル 教科書体 NP-R" panose="02020400000000000000" pitchFamily="18" charset="-128"/>
                <a:ea typeface="UD デジタル 教科書体 NP-R" panose="02020400000000000000" pitchFamily="18" charset="-128"/>
              </a:rPr>
              <a:t>振り上げ脚はどうだろう</a:t>
            </a:r>
            <a:endPar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25" name="角丸四角形吹き出し 24"/>
          <p:cNvSpPr/>
          <p:nvPr/>
        </p:nvSpPr>
        <p:spPr>
          <a:xfrm>
            <a:off x="2553754" y="3115701"/>
            <a:ext cx="814245" cy="666206"/>
          </a:xfrm>
          <a:prstGeom prst="wedgeRoundRectCallout">
            <a:avLst>
              <a:gd name="adj1" fmla="val 100470"/>
              <a:gd name="adj2" fmla="val 33088"/>
              <a:gd name="adj3" fmla="val 16667"/>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kumimoji="1" lang="ja-JP" altLang="en-US" sz="1200" dirty="0" smtClean="0">
                <a:solidFill>
                  <a:schemeClr val="tx1"/>
                </a:solidFill>
                <a:latin typeface="UD デジタル 教科書体 NP-R" panose="02020400000000000000" pitchFamily="18" charset="-128"/>
                <a:ea typeface="UD デジタル 教科書体 NP-R" panose="02020400000000000000" pitchFamily="18" charset="-128"/>
              </a:rPr>
              <a:t>上体はどうだろう</a:t>
            </a:r>
            <a:endPar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26" name="角丸四角形吹き出し 25"/>
          <p:cNvSpPr/>
          <p:nvPr/>
        </p:nvSpPr>
        <p:spPr>
          <a:xfrm>
            <a:off x="5561520" y="3115701"/>
            <a:ext cx="896430" cy="666206"/>
          </a:xfrm>
          <a:prstGeom prst="wedgeRoundRectCallout">
            <a:avLst>
              <a:gd name="adj1" fmla="val 100470"/>
              <a:gd name="adj2" fmla="val 33088"/>
              <a:gd name="adj3" fmla="val 16667"/>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kumimoji="1" lang="ja-JP" altLang="en-US" sz="1200" dirty="0" smtClean="0">
                <a:solidFill>
                  <a:schemeClr val="tx1"/>
                </a:solidFill>
                <a:latin typeface="UD デジタル 教科書体 NP-R" panose="02020400000000000000" pitchFamily="18" charset="-128"/>
                <a:ea typeface="UD デジタル 教科書体 NP-R" panose="02020400000000000000" pitchFamily="18" charset="-128"/>
              </a:rPr>
              <a:t>踏み切り脚はどうだろう</a:t>
            </a:r>
            <a:endPar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29785513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0" y="3"/>
            <a:ext cx="9161304" cy="720433"/>
          </a:xfrm>
          <a:prstGeom prst="rect">
            <a:avLst/>
          </a:prstGeom>
          <a:solidFill>
            <a:srgbClr val="FFFF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r>
              <a:rPr kumimoji="1" lang="ja-JP" altLang="en-US" i="0" u="none" strike="noStrike" kern="0" cap="none" spc="0" normalizeH="0" baseline="0" noProof="0" dirty="0">
                <a:ln>
                  <a:noFill/>
                </a:ln>
                <a:effectLst/>
                <a:uLnTx/>
                <a:uFillTx/>
                <a:latin typeface="HGPｺﾞｼｯｸE" panose="020B0900000000000000" pitchFamily="50" charset="-128"/>
                <a:ea typeface="HGPｺﾞｼｯｸE" panose="020B0900000000000000" pitchFamily="50" charset="-128"/>
              </a:rPr>
              <a:t>走り幅跳び　</a:t>
            </a:r>
            <a:r>
              <a:rPr kumimoji="1" lang="ja-JP" altLang="en-US" i="0" u="none" strike="noStrike" kern="0" cap="none" spc="0" normalizeH="0" baseline="0" noProof="0" dirty="0" smtClean="0">
                <a:ln>
                  <a:noFill/>
                </a:ln>
                <a:effectLst/>
                <a:uLnTx/>
                <a:uFillTx/>
                <a:latin typeface="HGPｺﾞｼｯｸE" panose="020B0900000000000000" pitchFamily="50" charset="-128"/>
                <a:ea typeface="HGPｺﾞｼｯｸE" panose="020B0900000000000000" pitchFamily="50" charset="-128"/>
              </a:rPr>
              <a:t>思考力，判断力</a:t>
            </a:r>
            <a:r>
              <a:rPr lang="ja-JP" altLang="en-US" kern="0" dirty="0">
                <a:latin typeface="HGPｺﾞｼｯｸE" panose="020B0900000000000000" pitchFamily="50" charset="-128"/>
                <a:ea typeface="HGPｺﾞｼｯｸE" panose="020B0900000000000000" pitchFamily="50" charset="-128"/>
              </a:rPr>
              <a:t>，</a:t>
            </a:r>
            <a:r>
              <a:rPr kumimoji="1" lang="ja-JP" altLang="en-US" i="0" u="none" strike="noStrike" kern="0" cap="none" spc="0" normalizeH="0" baseline="0" noProof="0" dirty="0" smtClean="0">
                <a:ln>
                  <a:noFill/>
                </a:ln>
                <a:effectLst/>
                <a:uLnTx/>
                <a:uFillTx/>
                <a:latin typeface="HGPｺﾞｼｯｸE" panose="020B0900000000000000" pitchFamily="50" charset="-128"/>
                <a:ea typeface="HGPｺﾞｼｯｸE" panose="020B0900000000000000" pitchFamily="50" charset="-128"/>
              </a:rPr>
              <a:t>表現力等編</a:t>
            </a:r>
            <a:endParaRPr kumimoji="1" lang="en-US" altLang="ja-JP" i="0" u="none" strike="noStrike" kern="0" cap="none" spc="0" normalizeH="0" baseline="0" noProof="0" dirty="0">
              <a:ln>
                <a:noFill/>
              </a:ln>
              <a:effectLst/>
              <a:uLnTx/>
              <a:uFillTx/>
              <a:latin typeface="HGPｺﾞｼｯｸE" panose="020B0900000000000000" pitchFamily="50" charset="-128"/>
              <a:ea typeface="HGPｺﾞｼｯｸE" panose="020B0900000000000000" pitchFamily="50" charset="-128"/>
            </a:endParaRPr>
          </a:p>
        </p:txBody>
      </p:sp>
      <p:sp>
        <p:nvSpPr>
          <p:cNvPr id="3" name="スライド番号プレースホルダー 2"/>
          <p:cNvSpPr>
            <a:spLocks noGrp="1"/>
          </p:cNvSpPr>
          <p:nvPr>
            <p:ph type="sldNum" sz="quarter" idx="12"/>
          </p:nvPr>
        </p:nvSpPr>
        <p:spPr/>
        <p:txBody>
          <a:bodyPr/>
          <a:lstStyle/>
          <a:p>
            <a:fld id="{13555A0A-D93E-4972-9BDE-BD19E4BDC622}" type="slidenum">
              <a:rPr kumimoji="1" lang="ja-JP" altLang="en-US" smtClean="0"/>
              <a:t>4</a:t>
            </a:fld>
            <a:endParaRPr kumimoji="1" lang="ja-JP" altLang="en-US"/>
          </a:p>
        </p:txBody>
      </p:sp>
      <p:sp>
        <p:nvSpPr>
          <p:cNvPr id="2" name="テキスト ボックス 1"/>
          <p:cNvSpPr txBox="1"/>
          <p:nvPr/>
        </p:nvSpPr>
        <p:spPr>
          <a:xfrm>
            <a:off x="194996" y="810589"/>
            <a:ext cx="3972055" cy="461665"/>
          </a:xfrm>
          <a:prstGeom prst="rect">
            <a:avLst/>
          </a:prstGeom>
          <a:noFill/>
        </p:spPr>
        <p:txBody>
          <a:bodyPr wrap="square" rtlCol="0">
            <a:spAutoFit/>
          </a:bodyPr>
          <a:lstStyle/>
          <a:p>
            <a:r>
              <a:rPr kumimoji="1" lang="ja-JP" altLang="en-US" sz="2400" dirty="0" smtClean="0">
                <a:latin typeface="HGPｺﾞｼｯｸE" panose="020B0900000000000000" pitchFamily="50" charset="-128"/>
                <a:ea typeface="HGPｺﾞｼｯｸE" panose="020B0900000000000000" pitchFamily="50" charset="-128"/>
              </a:rPr>
              <a:t>２．走り幅跳びの助走</a:t>
            </a:r>
            <a:endParaRPr kumimoji="1" lang="en-US" altLang="ja-JP" sz="2400" dirty="0">
              <a:latin typeface="HGPｺﾞｼｯｸE" panose="020B0900000000000000" pitchFamily="50" charset="-128"/>
              <a:ea typeface="HGPｺﾞｼｯｸE" panose="020B0900000000000000" pitchFamily="50" charset="-128"/>
            </a:endParaRPr>
          </a:p>
        </p:txBody>
      </p:sp>
      <p:sp>
        <p:nvSpPr>
          <p:cNvPr id="5" name="正方形/長方形 4"/>
          <p:cNvSpPr/>
          <p:nvPr/>
        </p:nvSpPr>
        <p:spPr>
          <a:xfrm>
            <a:off x="600889" y="2867030"/>
            <a:ext cx="8151224" cy="357230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１．助走の最後の３～４歩を「タン・タ・タン」や「タン・タ・タ・</a:t>
            </a:r>
            <a:endParaRPr kumimoji="1" lang="en-US" altLang="ja-JP" sz="2000" dirty="0" smtClean="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　タン」、「いち・に・さん」などの言葉に置き換えリズムアップの</a:t>
            </a:r>
            <a:endParaRPr kumimoji="1" lang="en-US" altLang="ja-JP" sz="2000" dirty="0" smtClean="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　練習をする。</a:t>
            </a:r>
            <a:endParaRPr kumimoji="1" lang="en-US" altLang="ja-JP" sz="2000" dirty="0" smtClean="0">
              <a:solidFill>
                <a:schemeClr val="tx1"/>
              </a:solidFill>
              <a:latin typeface="UD デジタル 教科書体 NP-R" panose="02020400000000000000" pitchFamily="18" charset="-128"/>
              <a:ea typeface="UD デジタル 教科書体 NP-R" panose="02020400000000000000" pitchFamily="18" charset="-128"/>
            </a:endParaRPr>
          </a:p>
          <a:p>
            <a:endParaRPr kumimoji="1" lang="en-US" altLang="ja-JP" sz="2000" dirty="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2000" dirty="0">
                <a:solidFill>
                  <a:schemeClr val="tx1"/>
                </a:solidFill>
                <a:latin typeface="UD デジタル 教科書体 NP-R" panose="02020400000000000000" pitchFamily="18" charset="-128"/>
                <a:ea typeface="UD デジタル 教科書体 NP-R" panose="02020400000000000000" pitchFamily="18" charset="-128"/>
              </a:rPr>
              <a:t>２．助走の最後の３～</a:t>
            </a:r>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４歩の位置にコーンを置いたり、目印を付けた</a:t>
            </a:r>
            <a:endParaRPr kumimoji="1" lang="en-US" altLang="ja-JP" sz="2000" dirty="0" smtClean="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　</a:t>
            </a:r>
            <a:r>
              <a:rPr kumimoji="1" lang="ja-JP" altLang="en-US" sz="2000" dirty="0" err="1" smtClean="0">
                <a:solidFill>
                  <a:schemeClr val="tx1"/>
                </a:solidFill>
                <a:latin typeface="UD デジタル 教科書体 NP-R" panose="02020400000000000000" pitchFamily="18" charset="-128"/>
                <a:ea typeface="UD デジタル 教科書体 NP-R" panose="02020400000000000000" pitchFamily="18" charset="-128"/>
              </a:rPr>
              <a:t>り</a:t>
            </a:r>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してリズムアップの練習をする。</a:t>
            </a:r>
            <a:endParaRPr kumimoji="1" lang="en-US" altLang="ja-JP" sz="2000" dirty="0" smtClean="0">
              <a:solidFill>
                <a:schemeClr val="tx1"/>
              </a:solidFill>
              <a:latin typeface="UD デジタル 教科書体 NP-R" panose="02020400000000000000" pitchFamily="18" charset="-128"/>
              <a:ea typeface="UD デジタル 教科書体 NP-R" panose="02020400000000000000" pitchFamily="18" charset="-128"/>
            </a:endParaRPr>
          </a:p>
          <a:p>
            <a:endParaRPr kumimoji="1" lang="en-US" altLang="ja-JP" sz="2000" dirty="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３．助走の最後の３</a:t>
            </a:r>
            <a:r>
              <a:rPr kumimoji="1" lang="ja-JP" altLang="en-US" sz="2000" dirty="0">
                <a:solidFill>
                  <a:schemeClr val="tx1"/>
                </a:solidFill>
                <a:latin typeface="UD デジタル 教科書体 NP-R" panose="02020400000000000000" pitchFamily="18" charset="-128"/>
                <a:ea typeface="UD デジタル 教科書体 NP-R" panose="02020400000000000000" pitchFamily="18" charset="-128"/>
              </a:rPr>
              <a:t>～４歩</a:t>
            </a:r>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をイメージして、階段を３</a:t>
            </a:r>
            <a:r>
              <a:rPr kumimoji="1" lang="ja-JP" altLang="en-US" sz="200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４歩早くかけ</a:t>
            </a:r>
            <a:endParaRPr kumimoji="1" lang="en-US" altLang="ja-JP" sz="2000" dirty="0" smtClean="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　上がり、リズムアップの練習をする。</a:t>
            </a:r>
            <a:endParaRPr kumimoji="1" lang="en-US" altLang="ja-JP" sz="2000" dirty="0" smtClean="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13" name="テキスト ボックス 12"/>
          <p:cNvSpPr txBox="1"/>
          <p:nvPr/>
        </p:nvSpPr>
        <p:spPr>
          <a:xfrm>
            <a:off x="535575" y="1251591"/>
            <a:ext cx="8281853" cy="2031325"/>
          </a:xfrm>
          <a:prstGeom prst="rect">
            <a:avLst/>
          </a:prstGeom>
          <a:noFill/>
        </p:spPr>
        <p:txBody>
          <a:bodyPr wrap="square" rtlCol="0">
            <a:spAutoFit/>
          </a:bodyPr>
          <a:lstStyle/>
          <a:p>
            <a:r>
              <a:rPr kumimoji="1" lang="ja-JP" altLang="en-US" dirty="0" smtClean="0">
                <a:latin typeface="UD デジタル 教科書体 NP-R" panose="02020400000000000000" pitchFamily="18" charset="-128"/>
                <a:ea typeface="UD デジタル 教科書体 NP-R" panose="02020400000000000000" pitchFamily="18" charset="-128"/>
              </a:rPr>
              <a:t>　走り幅跳びでは、踏み切り前３～４歩からリズムアップして踏み切りに移ると良いとされます。</a:t>
            </a:r>
            <a:endParaRPr kumimoji="1" lang="en-US" altLang="ja-JP" dirty="0" smtClean="0">
              <a:latin typeface="UD デジタル 教科書体 NP-R" panose="02020400000000000000" pitchFamily="18" charset="-128"/>
              <a:ea typeface="UD デジタル 教科書体 NP-R" panose="02020400000000000000" pitchFamily="18" charset="-128"/>
            </a:endParaRPr>
          </a:p>
          <a:p>
            <a:r>
              <a:rPr kumimoji="1" lang="ja-JP" altLang="en-US" dirty="0" smtClean="0">
                <a:latin typeface="UD デジタル 教科書体 NP-R" panose="02020400000000000000" pitchFamily="18" charset="-128"/>
                <a:ea typeface="UD デジタル 教科書体 NP-R" panose="02020400000000000000" pitchFamily="18" charset="-128"/>
              </a:rPr>
              <a:t>　下</a:t>
            </a:r>
            <a:r>
              <a:rPr kumimoji="1" lang="ja-JP" altLang="en-US" dirty="0">
                <a:latin typeface="UD デジタル 教科書体 NP-R" panose="02020400000000000000" pitchFamily="18" charset="-128"/>
                <a:ea typeface="UD デジタル 教科書体 NP-R" panose="02020400000000000000" pitchFamily="18" charset="-128"/>
              </a:rPr>
              <a:t>の</a:t>
            </a:r>
            <a:r>
              <a:rPr kumimoji="1" lang="ja-JP" altLang="en-US" dirty="0" smtClean="0">
                <a:latin typeface="UD デジタル 教科書体 NP-R" panose="02020400000000000000" pitchFamily="18" charset="-128"/>
                <a:ea typeface="UD デジタル 教科書体 NP-R" panose="02020400000000000000" pitchFamily="18" charset="-128"/>
              </a:rPr>
              <a:t>１から３</a:t>
            </a:r>
            <a:r>
              <a:rPr kumimoji="1" lang="ja-JP" altLang="en-US" dirty="0">
                <a:latin typeface="UD デジタル 教科書体 NP-R" panose="02020400000000000000" pitchFamily="18" charset="-128"/>
                <a:ea typeface="UD デジタル 教科書体 NP-R" panose="02020400000000000000" pitchFamily="18" charset="-128"/>
              </a:rPr>
              <a:t>は、リズムアップして踏み切りに</a:t>
            </a:r>
            <a:r>
              <a:rPr kumimoji="1" lang="ja-JP" altLang="en-US" dirty="0" smtClean="0">
                <a:latin typeface="UD デジタル 教科書体 NP-R" panose="02020400000000000000" pitchFamily="18" charset="-128"/>
                <a:ea typeface="UD デジタル 教科書体 NP-R" panose="02020400000000000000" pitchFamily="18" charset="-128"/>
              </a:rPr>
              <a:t>移るため</a:t>
            </a:r>
            <a:r>
              <a:rPr kumimoji="1" lang="ja-JP" altLang="en-US" dirty="0">
                <a:latin typeface="UD デジタル 教科書体 NP-R" panose="02020400000000000000" pitchFamily="18" charset="-128"/>
                <a:ea typeface="UD デジタル 教科書体 NP-R" panose="02020400000000000000" pitchFamily="18" charset="-128"/>
              </a:rPr>
              <a:t>の練習を示したものです。あなたには、どの練習が合っていますか。下から選び、理由を記入しよう。また、自分なりの練習方法があれば記入しよう。</a:t>
            </a:r>
          </a:p>
          <a:p>
            <a:endParaRPr kumimoji="1" lang="en-US" altLang="ja-JP" dirty="0" smtClean="0">
              <a:latin typeface="UD デジタル 教科書体 NP-R" panose="02020400000000000000" pitchFamily="18" charset="-128"/>
              <a:ea typeface="UD デジタル 教科書体 NP-R" panose="02020400000000000000" pitchFamily="18" charset="-128"/>
            </a:endParaRPr>
          </a:p>
          <a:p>
            <a:r>
              <a:rPr kumimoji="1" lang="ja-JP" altLang="en-US" dirty="0">
                <a:latin typeface="UD デジタル 教科書体 NP-R" panose="02020400000000000000" pitchFamily="18" charset="-128"/>
                <a:ea typeface="UD デジタル 教科書体 NP-R" panose="02020400000000000000" pitchFamily="18" charset="-128"/>
              </a:rPr>
              <a:t>　</a:t>
            </a:r>
          </a:p>
        </p:txBody>
      </p:sp>
      <p:sp>
        <p:nvSpPr>
          <p:cNvPr id="15" name="大波 14"/>
          <p:cNvSpPr/>
          <p:nvPr/>
        </p:nvSpPr>
        <p:spPr>
          <a:xfrm>
            <a:off x="3200400" y="810589"/>
            <a:ext cx="720000" cy="360000"/>
          </a:xfrm>
          <a:prstGeom prst="wave">
            <a:avLst/>
          </a:prstGeom>
          <a:solidFill>
            <a:srgbClr val="FF6600"/>
          </a:solidFill>
        </p:spPr>
        <p:style>
          <a:lnRef idx="2">
            <a:schemeClr val="accent4">
              <a:shade val="50000"/>
            </a:schemeClr>
          </a:lnRef>
          <a:fillRef idx="1">
            <a:schemeClr val="accent4"/>
          </a:fillRef>
          <a:effectRef idx="0">
            <a:schemeClr val="accent4"/>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1100" b="1" dirty="0" smtClean="0">
                <a:latin typeface="+mn-ea"/>
              </a:rPr>
              <a:t>学</a:t>
            </a:r>
            <a:r>
              <a:rPr kumimoji="1" lang="en-US" altLang="ja-JP" sz="1100" b="1" dirty="0" smtClean="0">
                <a:latin typeface="+mn-ea"/>
              </a:rPr>
              <a:t>-</a:t>
            </a:r>
            <a:r>
              <a:rPr kumimoji="1" lang="ja-JP" altLang="en-US" sz="1100" b="1" dirty="0" smtClean="0">
                <a:latin typeface="+mn-ea"/>
              </a:rPr>
              <a:t>思</a:t>
            </a:r>
            <a:r>
              <a:rPr kumimoji="1" lang="ja-JP" altLang="en-US" sz="1100" b="1" dirty="0" smtClean="0">
                <a:latin typeface="+mn-ea"/>
              </a:rPr>
              <a:t>２</a:t>
            </a:r>
            <a:endParaRPr kumimoji="1" lang="ja-JP" altLang="en-US" sz="1100" b="1" dirty="0">
              <a:latin typeface="+mn-ea"/>
            </a:endParaRPr>
          </a:p>
        </p:txBody>
      </p:sp>
    </p:spTree>
    <p:extLst>
      <p:ext uri="{BB962C8B-B14F-4D97-AF65-F5344CB8AC3E}">
        <p14:creationId xmlns:p14="http://schemas.microsoft.com/office/powerpoint/2010/main" val="30425528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1499" y="2773809"/>
            <a:ext cx="2272296" cy="2962401"/>
          </a:xfrm>
          <a:prstGeom prst="rect">
            <a:avLst/>
          </a:prstGeom>
        </p:spPr>
      </p:pic>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2892" y="1786228"/>
            <a:ext cx="1384797" cy="3994931"/>
          </a:xfrm>
          <a:prstGeom prst="rect">
            <a:avLst/>
          </a:prstGeom>
        </p:spPr>
      </p:pic>
      <p:sp>
        <p:nvSpPr>
          <p:cNvPr id="2" name="スライド番号プレースホルダー 1"/>
          <p:cNvSpPr>
            <a:spLocks noGrp="1"/>
          </p:cNvSpPr>
          <p:nvPr>
            <p:ph type="sldNum" sz="quarter" idx="12"/>
          </p:nvPr>
        </p:nvSpPr>
        <p:spPr/>
        <p:txBody>
          <a:bodyPr/>
          <a:lstStyle/>
          <a:p>
            <a:fld id="{13555A0A-D93E-4972-9BDE-BD19E4BDC622}" type="slidenum">
              <a:rPr kumimoji="1" lang="ja-JP" altLang="en-US" smtClean="0"/>
              <a:t>5</a:t>
            </a:fld>
            <a:endParaRPr kumimoji="1" lang="ja-JP" altLang="en-US"/>
          </a:p>
        </p:txBody>
      </p:sp>
      <p:sp>
        <p:nvSpPr>
          <p:cNvPr id="7" name="正方形/長方形 6"/>
          <p:cNvSpPr/>
          <p:nvPr/>
        </p:nvSpPr>
        <p:spPr>
          <a:xfrm>
            <a:off x="3892731" y="1912874"/>
            <a:ext cx="4924698" cy="4592429"/>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solidFill>
                  <a:schemeClr val="tx1"/>
                </a:solidFill>
                <a:latin typeface="UD デジタル 教科書体 NP-R" panose="02020400000000000000" pitchFamily="18" charset="-128"/>
                <a:ea typeface="UD デジタル 教科書体 NP-R" panose="02020400000000000000" pitchFamily="18" charset="-128"/>
              </a:rPr>
              <a:t>１．体を内側に倒す姿勢を取るようにし</a:t>
            </a:r>
          </a:p>
          <a:p>
            <a:r>
              <a:rPr kumimoji="1" lang="ja-JP" altLang="en-US" sz="2000" dirty="0">
                <a:solidFill>
                  <a:schemeClr val="tx1"/>
                </a:solidFill>
                <a:latin typeface="UD デジタル 教科書体 NP-R" panose="02020400000000000000" pitchFamily="18" charset="-128"/>
                <a:ea typeface="UD デジタル 教科書体 NP-R" panose="02020400000000000000" pitchFamily="18" charset="-128"/>
              </a:rPr>
              <a:t>　</a:t>
            </a:r>
            <a:r>
              <a:rPr kumimoji="1" lang="ja-JP" altLang="en-US" sz="2000" dirty="0" err="1">
                <a:solidFill>
                  <a:schemeClr val="tx1"/>
                </a:solidFill>
                <a:latin typeface="UD デジタル 教科書体 NP-R" panose="02020400000000000000" pitchFamily="18" charset="-128"/>
                <a:ea typeface="UD デジタル 教科書体 NP-R" panose="02020400000000000000" pitchFamily="18" charset="-128"/>
              </a:rPr>
              <a:t>て</a:t>
            </a:r>
            <a:r>
              <a:rPr kumimoji="1" lang="ja-JP" altLang="en-US" sz="2000" dirty="0">
                <a:solidFill>
                  <a:schemeClr val="tx1"/>
                </a:solidFill>
                <a:latin typeface="UD デジタル 教科書体 NP-R" panose="02020400000000000000" pitchFamily="18" charset="-128"/>
                <a:ea typeface="UD デジタル 教科書体 NP-R" panose="02020400000000000000" pitchFamily="18" charset="-128"/>
              </a:rPr>
              <a:t>踏み切りに移っているか。</a:t>
            </a:r>
          </a:p>
          <a:p>
            <a:endParaRPr kumimoji="1" lang="en-US" altLang="ja-JP" sz="2000" dirty="0" smtClean="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２．踏み切り脚の足先は着地の方向に向</a:t>
            </a:r>
            <a:endParaRPr kumimoji="1" lang="en-US" altLang="ja-JP" sz="2000" dirty="0" smtClean="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2000" dirty="0">
                <a:solidFill>
                  <a:schemeClr val="tx1"/>
                </a:solidFill>
                <a:latin typeface="UD デジタル 教科書体 NP-R" panose="02020400000000000000" pitchFamily="18" charset="-128"/>
                <a:ea typeface="UD デジタル 教科書体 NP-R" panose="02020400000000000000" pitchFamily="18" charset="-128"/>
              </a:rPr>
              <a:t>　</a:t>
            </a:r>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け、膝</a:t>
            </a:r>
            <a:r>
              <a:rPr kumimoji="1" lang="ja-JP" altLang="en-US" sz="2000" dirty="0">
                <a:solidFill>
                  <a:schemeClr val="tx1"/>
                </a:solidFill>
                <a:latin typeface="UD デジタル 教科書体 NP-R" panose="02020400000000000000" pitchFamily="18" charset="-128"/>
                <a:ea typeface="UD デジタル 教科書体 NP-R" panose="02020400000000000000" pitchFamily="18" charset="-128"/>
              </a:rPr>
              <a:t>は曲げず</a:t>
            </a:r>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、短い接地時間</a:t>
            </a:r>
            <a:r>
              <a:rPr kumimoji="1" lang="ja-JP" altLang="en-US" sz="2000" dirty="0">
                <a:solidFill>
                  <a:schemeClr val="tx1"/>
                </a:solidFill>
                <a:latin typeface="UD デジタル 教科書体 NP-R" panose="02020400000000000000" pitchFamily="18" charset="-128"/>
                <a:ea typeface="UD デジタル 教科書体 NP-R" panose="02020400000000000000" pitchFamily="18" charset="-128"/>
              </a:rPr>
              <a:t>で</a:t>
            </a:r>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踏み</a:t>
            </a:r>
            <a:endParaRPr kumimoji="1" lang="en-US" altLang="ja-JP" sz="2000" dirty="0" smtClean="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2000" dirty="0">
                <a:solidFill>
                  <a:schemeClr val="tx1"/>
                </a:solidFill>
                <a:latin typeface="UD デジタル 教科書体 NP-R" panose="02020400000000000000" pitchFamily="18" charset="-128"/>
                <a:ea typeface="UD デジタル 教科書体 NP-R" panose="02020400000000000000" pitchFamily="18" charset="-128"/>
              </a:rPr>
              <a:t>　</a:t>
            </a:r>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切っているか。</a:t>
            </a:r>
            <a:endParaRPr kumimoji="1" lang="en-US" altLang="ja-JP" sz="2000" dirty="0" smtClean="0">
              <a:solidFill>
                <a:schemeClr val="tx1"/>
              </a:solidFill>
              <a:latin typeface="UD デジタル 教科書体 NP-R" panose="02020400000000000000" pitchFamily="18" charset="-128"/>
              <a:ea typeface="UD デジタル 教科書体 NP-R" panose="02020400000000000000" pitchFamily="18" charset="-128"/>
            </a:endParaRPr>
          </a:p>
          <a:p>
            <a:endParaRPr kumimoji="1" lang="en-US" altLang="ja-JP" sz="2000" dirty="0" smtClean="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３．振り上げ脚</a:t>
            </a:r>
            <a:r>
              <a:rPr kumimoji="1" lang="ja-JP" altLang="en-US" sz="2000" dirty="0">
                <a:solidFill>
                  <a:schemeClr val="tx1"/>
                </a:solidFill>
                <a:latin typeface="UD デジタル 教科書体 NP-R" panose="02020400000000000000" pitchFamily="18" charset="-128"/>
                <a:ea typeface="UD デジタル 教科書体 NP-R" panose="02020400000000000000" pitchFamily="18" charset="-128"/>
              </a:rPr>
              <a:t>は太ももが地面とほぼ</a:t>
            </a:r>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平</a:t>
            </a:r>
            <a:endParaRPr kumimoji="1" lang="en-US" altLang="ja-JP" sz="2000" dirty="0" smtClean="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　行</a:t>
            </a:r>
            <a:r>
              <a:rPr kumimoji="1" lang="ja-JP" altLang="en-US" sz="2000" dirty="0">
                <a:solidFill>
                  <a:schemeClr val="tx1"/>
                </a:solidFill>
                <a:latin typeface="UD デジタル 教科書体 NP-R" panose="02020400000000000000" pitchFamily="18" charset="-128"/>
                <a:ea typeface="UD デジタル 教科書体 NP-R" panose="02020400000000000000" pitchFamily="18" charset="-128"/>
              </a:rPr>
              <a:t>になるまで</a:t>
            </a:r>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上がっているか。</a:t>
            </a:r>
            <a:endParaRPr kumimoji="1" lang="en-US" altLang="ja-JP" sz="2000" dirty="0" smtClean="0">
              <a:solidFill>
                <a:schemeClr val="tx1"/>
              </a:solidFill>
              <a:latin typeface="UD デジタル 教科書体 NP-R" panose="02020400000000000000" pitchFamily="18" charset="-128"/>
              <a:ea typeface="UD デジタル 教科書体 NP-R" panose="02020400000000000000" pitchFamily="18" charset="-128"/>
            </a:endParaRPr>
          </a:p>
          <a:p>
            <a:endParaRPr kumimoji="1" lang="en-US" altLang="ja-JP" sz="2000" dirty="0" smtClean="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４．腕</a:t>
            </a:r>
            <a:r>
              <a:rPr kumimoji="1" lang="ja-JP" altLang="en-US" sz="2000" dirty="0">
                <a:solidFill>
                  <a:schemeClr val="tx1"/>
                </a:solidFill>
                <a:latin typeface="UD デジタル 教科書体 NP-R" panose="02020400000000000000" pitchFamily="18" charset="-128"/>
                <a:ea typeface="UD デジタル 教科書体 NP-R" panose="02020400000000000000" pitchFamily="18" charset="-128"/>
              </a:rPr>
              <a:t>は踏み切りに</a:t>
            </a:r>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合わせてタイミング</a:t>
            </a:r>
            <a:endParaRPr kumimoji="1" lang="en-US" altLang="ja-JP" sz="2000" dirty="0" smtClean="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　よく振り上げているか。</a:t>
            </a:r>
            <a:endParaRPr kumimoji="1" lang="en-US" altLang="ja-JP" sz="2000" dirty="0" smtClean="0">
              <a:solidFill>
                <a:schemeClr val="tx1"/>
              </a:solidFill>
              <a:latin typeface="UD デジタル 教科書体 NP-R" panose="02020400000000000000" pitchFamily="18" charset="-128"/>
              <a:ea typeface="UD デジタル 教科書体 NP-R" panose="02020400000000000000" pitchFamily="18" charset="-128"/>
            </a:endParaRPr>
          </a:p>
          <a:p>
            <a:endParaRPr kumimoji="1" lang="en-US" altLang="ja-JP" sz="2000" dirty="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2000" dirty="0">
                <a:solidFill>
                  <a:schemeClr val="tx1"/>
                </a:solidFill>
                <a:latin typeface="UD デジタル 教科書体 NP-R" panose="02020400000000000000" pitchFamily="18" charset="-128"/>
                <a:ea typeface="UD デジタル 教科書体 NP-R" panose="02020400000000000000" pitchFamily="18" charset="-128"/>
              </a:rPr>
              <a:t>５</a:t>
            </a:r>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．身体</a:t>
            </a:r>
            <a:r>
              <a:rPr kumimoji="1" lang="ja-JP" altLang="en-US" sz="2000" dirty="0">
                <a:solidFill>
                  <a:schemeClr val="tx1"/>
                </a:solidFill>
                <a:latin typeface="UD デジタル 教科書体 NP-R" panose="02020400000000000000" pitchFamily="18" charset="-128"/>
                <a:ea typeface="UD デジタル 教科書体 NP-R" panose="02020400000000000000" pitchFamily="18" charset="-128"/>
              </a:rPr>
              <a:t>は、踏み切り</a:t>
            </a:r>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が完了</a:t>
            </a:r>
            <a:r>
              <a:rPr kumimoji="1" lang="ja-JP" altLang="en-US" sz="2000" dirty="0">
                <a:solidFill>
                  <a:schemeClr val="tx1"/>
                </a:solidFill>
                <a:latin typeface="UD デジタル 教科書体 NP-R" panose="02020400000000000000" pitchFamily="18" charset="-128"/>
                <a:ea typeface="UD デジタル 教科書体 NP-R" panose="02020400000000000000" pitchFamily="18" charset="-128"/>
              </a:rPr>
              <a:t>するまで</a:t>
            </a:r>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直</a:t>
            </a:r>
            <a:endParaRPr kumimoji="1" lang="en-US" altLang="ja-JP" sz="2000" dirty="0" smtClean="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2000" dirty="0">
                <a:solidFill>
                  <a:schemeClr val="tx1"/>
                </a:solidFill>
                <a:latin typeface="UD デジタル 教科書体 NP-R" panose="02020400000000000000" pitchFamily="18" charset="-128"/>
                <a:ea typeface="UD デジタル 教科書体 NP-R" panose="02020400000000000000" pitchFamily="18" charset="-128"/>
              </a:rPr>
              <a:t>　</a:t>
            </a:r>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立が保たれているか。</a:t>
            </a:r>
            <a:endParaRPr kumimoji="1" lang="en-US" altLang="ja-JP" sz="2000" dirty="0" smtClean="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9" name="テキスト ボックス 8"/>
          <p:cNvSpPr txBox="1"/>
          <p:nvPr/>
        </p:nvSpPr>
        <p:spPr>
          <a:xfrm>
            <a:off x="287904" y="6146784"/>
            <a:ext cx="3147627" cy="461665"/>
          </a:xfrm>
          <a:prstGeom prst="rect">
            <a:avLst/>
          </a:prstGeom>
          <a:noFill/>
        </p:spPr>
        <p:txBody>
          <a:bodyPr wrap="square" rtlCol="0">
            <a:spAutoFit/>
          </a:bodyPr>
          <a:lstStyle/>
          <a:p>
            <a:r>
              <a:rPr kumimoji="1" lang="ja-JP" altLang="en-US" sz="1200" dirty="0" smtClean="0">
                <a:latin typeface="UD デジタル 教科書体 NP-R" panose="02020400000000000000" pitchFamily="18" charset="-128"/>
                <a:ea typeface="UD デジタル 教科書体 NP-R" panose="02020400000000000000" pitchFamily="18" charset="-128"/>
              </a:rPr>
              <a:t>図：日本陸上競技連盟</a:t>
            </a:r>
            <a:r>
              <a:rPr kumimoji="1" lang="en-US" altLang="ja-JP" sz="1200" dirty="0" smtClean="0">
                <a:latin typeface="UD デジタル 教科書体 NP-R" panose="02020400000000000000" pitchFamily="18" charset="-128"/>
                <a:ea typeface="UD デジタル 教科書体 NP-R" panose="02020400000000000000" pitchFamily="18" charset="-128"/>
              </a:rPr>
              <a:t>『</a:t>
            </a:r>
            <a:r>
              <a:rPr kumimoji="1" lang="ja-JP" altLang="en-US" sz="1200" dirty="0" smtClean="0">
                <a:latin typeface="UD デジタル 教科書体 NP-R" panose="02020400000000000000" pitchFamily="18" charset="-128"/>
                <a:ea typeface="UD デジタル 教科書体 NP-R" panose="02020400000000000000" pitchFamily="18" charset="-128"/>
              </a:rPr>
              <a:t>中学校部活動における陸上競技指導の手引き</a:t>
            </a:r>
            <a:r>
              <a:rPr kumimoji="1" lang="en-US" altLang="ja-JP" sz="1200" dirty="0" smtClean="0">
                <a:latin typeface="UD デジタル 教科書体 NP-R" panose="02020400000000000000" pitchFamily="18" charset="-128"/>
                <a:ea typeface="UD デジタル 教科書体 NP-R" panose="02020400000000000000" pitchFamily="18" charset="-128"/>
              </a:rPr>
              <a:t>』</a:t>
            </a:r>
            <a:r>
              <a:rPr kumimoji="1" lang="ja-JP" altLang="en-US" sz="1200" dirty="0" smtClean="0">
                <a:latin typeface="UD デジタル 教科書体 NP-R" panose="02020400000000000000" pitchFamily="18" charset="-128"/>
                <a:ea typeface="UD デジタル 教科書体 NP-R" panose="02020400000000000000" pitchFamily="18" charset="-128"/>
              </a:rPr>
              <a:t>より</a:t>
            </a:r>
            <a:endParaRPr kumimoji="1" lang="ja-JP" altLang="en-US" sz="1200" dirty="0">
              <a:latin typeface="UD デジタル 教科書体 NP-R" panose="02020400000000000000" pitchFamily="18" charset="-128"/>
              <a:ea typeface="UD デジタル 教科書体 NP-R" panose="02020400000000000000" pitchFamily="18" charset="-128"/>
            </a:endParaRPr>
          </a:p>
        </p:txBody>
      </p:sp>
      <p:sp>
        <p:nvSpPr>
          <p:cNvPr id="11" name="Rectangle 2"/>
          <p:cNvSpPr>
            <a:spLocks noChangeArrowheads="1"/>
          </p:cNvSpPr>
          <p:nvPr/>
        </p:nvSpPr>
        <p:spPr bwMode="auto">
          <a:xfrm>
            <a:off x="0" y="3"/>
            <a:ext cx="9161304" cy="720433"/>
          </a:xfrm>
          <a:prstGeom prst="rect">
            <a:avLst/>
          </a:prstGeom>
          <a:solidFill>
            <a:srgbClr val="00B0F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r>
              <a:rPr kumimoji="1" lang="ja-JP" altLang="en-US" i="0" u="none" strike="noStrike" kern="0" cap="none" spc="0" normalizeH="0" baseline="0" noProof="0" dirty="0" smtClean="0">
                <a:ln>
                  <a:noFill/>
                </a:ln>
                <a:effectLst/>
                <a:uLnTx/>
                <a:uFillTx/>
                <a:latin typeface="HGPｺﾞｼｯｸE" panose="020B0900000000000000" pitchFamily="50" charset="-128"/>
                <a:ea typeface="HGPｺﾞｼｯｸE" panose="020B0900000000000000" pitchFamily="50" charset="-128"/>
              </a:rPr>
              <a:t>走り高跳び</a:t>
            </a:r>
            <a:r>
              <a:rPr kumimoji="1" lang="ja-JP" altLang="en-US" i="0" u="none" strike="noStrike" kern="0" cap="none" spc="0" normalizeH="0" baseline="0" noProof="0" dirty="0">
                <a:ln>
                  <a:noFill/>
                </a:ln>
                <a:effectLst/>
                <a:uLnTx/>
                <a:uFillTx/>
                <a:latin typeface="HGPｺﾞｼｯｸE" panose="020B0900000000000000" pitchFamily="50" charset="-128"/>
                <a:ea typeface="HGPｺﾞｼｯｸE" panose="020B0900000000000000" pitchFamily="50" charset="-128"/>
              </a:rPr>
              <a:t>　</a:t>
            </a:r>
            <a:r>
              <a:rPr kumimoji="1" lang="ja-JP" altLang="en-US" i="0" u="none" strike="noStrike" kern="0" cap="none" spc="0" normalizeH="0" baseline="0" noProof="0" dirty="0" smtClean="0">
                <a:ln>
                  <a:noFill/>
                </a:ln>
                <a:effectLst/>
                <a:uLnTx/>
                <a:uFillTx/>
                <a:latin typeface="HGPｺﾞｼｯｸE" panose="020B0900000000000000" pitchFamily="50" charset="-128"/>
                <a:ea typeface="HGPｺﾞｼｯｸE" panose="020B0900000000000000" pitchFamily="50" charset="-128"/>
              </a:rPr>
              <a:t>思考力，判断力</a:t>
            </a:r>
            <a:r>
              <a:rPr lang="ja-JP" altLang="en-US" kern="0" dirty="0">
                <a:latin typeface="HGPｺﾞｼｯｸE" panose="020B0900000000000000" pitchFamily="50" charset="-128"/>
                <a:ea typeface="HGPｺﾞｼｯｸE" panose="020B0900000000000000" pitchFamily="50" charset="-128"/>
              </a:rPr>
              <a:t>，</a:t>
            </a:r>
            <a:r>
              <a:rPr kumimoji="1" lang="ja-JP" altLang="en-US" i="0" u="none" strike="noStrike" kern="0" cap="none" spc="0" normalizeH="0" baseline="0" noProof="0" dirty="0" smtClean="0">
                <a:ln>
                  <a:noFill/>
                </a:ln>
                <a:effectLst/>
                <a:uLnTx/>
                <a:uFillTx/>
                <a:latin typeface="HGPｺﾞｼｯｸE" panose="020B0900000000000000" pitchFamily="50" charset="-128"/>
                <a:ea typeface="HGPｺﾞｼｯｸE" panose="020B0900000000000000" pitchFamily="50" charset="-128"/>
              </a:rPr>
              <a:t>表現力等編</a:t>
            </a:r>
            <a:endParaRPr kumimoji="1" lang="en-US" altLang="ja-JP" i="0" u="none" strike="noStrike" kern="0" cap="none" spc="0" normalizeH="0" baseline="0" noProof="0" dirty="0">
              <a:ln>
                <a:noFill/>
              </a:ln>
              <a:effectLst/>
              <a:uLnTx/>
              <a:uFillTx/>
              <a:latin typeface="HGPｺﾞｼｯｸE" panose="020B0900000000000000" pitchFamily="50" charset="-128"/>
              <a:ea typeface="HGPｺﾞｼｯｸE" panose="020B0900000000000000" pitchFamily="50" charset="-128"/>
            </a:endParaRPr>
          </a:p>
        </p:txBody>
      </p:sp>
      <p:sp>
        <p:nvSpPr>
          <p:cNvPr id="15" name="テキスト ボックス 14"/>
          <p:cNvSpPr txBox="1"/>
          <p:nvPr/>
        </p:nvSpPr>
        <p:spPr>
          <a:xfrm>
            <a:off x="3841411" y="1345693"/>
            <a:ext cx="5027338" cy="461665"/>
          </a:xfrm>
          <a:prstGeom prst="rect">
            <a:avLst/>
          </a:prstGeom>
          <a:noFill/>
        </p:spPr>
        <p:txBody>
          <a:bodyPr wrap="none" rtlCol="0">
            <a:spAutoFit/>
          </a:bodyPr>
          <a:lstStyle/>
          <a:p>
            <a:r>
              <a:rPr kumimoji="1" lang="ja-JP" altLang="en-US" sz="2400" dirty="0" smtClean="0">
                <a:latin typeface="HGPｺﾞｼｯｸE" panose="020B0900000000000000" pitchFamily="50" charset="-128"/>
                <a:ea typeface="HGPｺﾞｼｯｸE" panose="020B0900000000000000" pitchFamily="50" charset="-128"/>
              </a:rPr>
              <a:t>走り高跳びの踏切動作を見るポイント</a:t>
            </a:r>
            <a:endParaRPr kumimoji="1" lang="ja-JP" altLang="en-US" sz="2400" dirty="0">
              <a:latin typeface="HGPｺﾞｼｯｸE" panose="020B0900000000000000" pitchFamily="50" charset="-128"/>
              <a:ea typeface="HGPｺﾞｼｯｸE" panose="020B0900000000000000" pitchFamily="50" charset="-128"/>
            </a:endParaRPr>
          </a:p>
        </p:txBody>
      </p:sp>
      <p:sp>
        <p:nvSpPr>
          <p:cNvPr id="16" name="テキスト ボックス 15"/>
          <p:cNvSpPr txBox="1"/>
          <p:nvPr/>
        </p:nvSpPr>
        <p:spPr>
          <a:xfrm>
            <a:off x="142745" y="778512"/>
            <a:ext cx="3972055" cy="461665"/>
          </a:xfrm>
          <a:prstGeom prst="rect">
            <a:avLst/>
          </a:prstGeom>
          <a:noFill/>
        </p:spPr>
        <p:txBody>
          <a:bodyPr wrap="square" rtlCol="0">
            <a:spAutoFit/>
          </a:bodyPr>
          <a:lstStyle/>
          <a:p>
            <a:r>
              <a:rPr kumimoji="1" lang="ja-JP" altLang="en-US" sz="2400" dirty="0" smtClean="0">
                <a:latin typeface="HGPｺﾞｼｯｸE" panose="020B0900000000000000" pitchFamily="50" charset="-128"/>
                <a:ea typeface="HGPｺﾞｼｯｸE" panose="020B0900000000000000" pitchFamily="50" charset="-128"/>
              </a:rPr>
              <a:t>０．走り高跳びの踏切動作</a:t>
            </a:r>
            <a:endParaRPr kumimoji="1" lang="en-US" altLang="ja-JP" sz="2400" dirty="0">
              <a:latin typeface="HGPｺﾞｼｯｸE" panose="020B0900000000000000" pitchFamily="50" charset="-128"/>
              <a:ea typeface="HGPｺﾞｼｯｸE" panose="020B0900000000000000" pitchFamily="50" charset="-128"/>
            </a:endParaRPr>
          </a:p>
        </p:txBody>
      </p:sp>
      <p:cxnSp>
        <p:nvCxnSpPr>
          <p:cNvPr id="17" name="直線コネクタ 16"/>
          <p:cNvCxnSpPr/>
          <p:nvPr/>
        </p:nvCxnSpPr>
        <p:spPr>
          <a:xfrm flipH="1">
            <a:off x="2041556" y="3187337"/>
            <a:ext cx="1485416" cy="2413368"/>
          </a:xfrm>
          <a:prstGeom prst="line">
            <a:avLst/>
          </a:prstGeom>
          <a:ln w="38100">
            <a:solidFill>
              <a:srgbClr val="FFC000"/>
            </a:solidFill>
          </a:ln>
        </p:spPr>
        <p:style>
          <a:lnRef idx="1">
            <a:schemeClr val="accent4"/>
          </a:lnRef>
          <a:fillRef idx="0">
            <a:schemeClr val="accent4"/>
          </a:fillRef>
          <a:effectRef idx="0">
            <a:schemeClr val="accent4"/>
          </a:effectRef>
          <a:fontRef idx="minor">
            <a:schemeClr val="tx1"/>
          </a:fontRef>
        </p:style>
      </p:cxnSp>
      <p:sp>
        <p:nvSpPr>
          <p:cNvPr id="18" name="楕円 17"/>
          <p:cNvSpPr/>
          <p:nvPr/>
        </p:nvSpPr>
        <p:spPr>
          <a:xfrm>
            <a:off x="1677222" y="5245000"/>
            <a:ext cx="540000" cy="540000"/>
          </a:xfrm>
          <a:prstGeom prst="ellipse">
            <a:avLst/>
          </a:prstGeom>
          <a:noFill/>
          <a:ln w="38100">
            <a:solidFill>
              <a:srgbClr val="FFC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19" name="楕円 18"/>
          <p:cNvSpPr/>
          <p:nvPr/>
        </p:nvSpPr>
        <p:spPr>
          <a:xfrm>
            <a:off x="233640" y="3305957"/>
            <a:ext cx="540000" cy="540000"/>
          </a:xfrm>
          <a:prstGeom prst="ellipse">
            <a:avLst/>
          </a:prstGeom>
          <a:noFill/>
          <a:ln w="38100">
            <a:solidFill>
              <a:srgbClr val="FFC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20" name="楕円 19"/>
          <p:cNvSpPr/>
          <p:nvPr/>
        </p:nvSpPr>
        <p:spPr>
          <a:xfrm>
            <a:off x="2139742" y="4676508"/>
            <a:ext cx="540000" cy="540000"/>
          </a:xfrm>
          <a:prstGeom prst="ellipse">
            <a:avLst/>
          </a:prstGeom>
          <a:noFill/>
          <a:ln w="38100">
            <a:solidFill>
              <a:srgbClr val="FFC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21" name="楕円 20"/>
          <p:cNvSpPr/>
          <p:nvPr/>
        </p:nvSpPr>
        <p:spPr>
          <a:xfrm>
            <a:off x="250286" y="2404173"/>
            <a:ext cx="540000" cy="540000"/>
          </a:xfrm>
          <a:prstGeom prst="ellipse">
            <a:avLst/>
          </a:prstGeom>
          <a:noFill/>
          <a:ln w="38100">
            <a:solidFill>
              <a:srgbClr val="FFC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cxnSp>
        <p:nvCxnSpPr>
          <p:cNvPr id="22" name="直線コネクタ 21"/>
          <p:cNvCxnSpPr/>
          <p:nvPr/>
        </p:nvCxnSpPr>
        <p:spPr>
          <a:xfrm flipH="1">
            <a:off x="1053987" y="2551147"/>
            <a:ext cx="0" cy="2880000"/>
          </a:xfrm>
          <a:prstGeom prst="line">
            <a:avLst/>
          </a:prstGeom>
          <a:ln w="38100">
            <a:solidFill>
              <a:srgbClr val="FFC000"/>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1057840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13555A0A-D93E-4972-9BDE-BD19E4BDC622}" type="slidenum">
              <a:rPr kumimoji="1" lang="ja-JP" altLang="en-US" smtClean="0"/>
              <a:t>6</a:t>
            </a:fld>
            <a:endParaRPr kumimoji="1" lang="ja-JP" altLang="en-US"/>
          </a:p>
        </p:txBody>
      </p:sp>
      <p:sp>
        <p:nvSpPr>
          <p:cNvPr id="5" name="テキスト ボックス 4"/>
          <p:cNvSpPr txBox="1"/>
          <p:nvPr/>
        </p:nvSpPr>
        <p:spPr>
          <a:xfrm>
            <a:off x="235130" y="747352"/>
            <a:ext cx="3451771" cy="461665"/>
          </a:xfrm>
          <a:prstGeom prst="rect">
            <a:avLst/>
          </a:prstGeom>
          <a:noFill/>
        </p:spPr>
        <p:txBody>
          <a:bodyPr wrap="square" rtlCol="0">
            <a:spAutoFit/>
          </a:bodyPr>
          <a:lstStyle/>
          <a:p>
            <a:r>
              <a:rPr kumimoji="1" lang="ja-JP" altLang="en-US" sz="2400" dirty="0" smtClean="0">
                <a:latin typeface="HGPｺﾞｼｯｸE" panose="020B0900000000000000" pitchFamily="50" charset="-128"/>
                <a:ea typeface="HGPｺﾞｼｯｸE" panose="020B0900000000000000" pitchFamily="50" charset="-128"/>
              </a:rPr>
              <a:t>１．踏み切り動作の</a:t>
            </a:r>
            <a:r>
              <a:rPr kumimoji="1" lang="ja-JP" altLang="en-US" sz="2400" dirty="0">
                <a:latin typeface="HGPｺﾞｼｯｸE" panose="020B0900000000000000" pitchFamily="50" charset="-128"/>
                <a:ea typeface="HGPｺﾞｼｯｸE" panose="020B0900000000000000" pitchFamily="50" charset="-128"/>
              </a:rPr>
              <a:t>確認</a:t>
            </a:r>
            <a:endParaRPr kumimoji="1" lang="en-US" altLang="ja-JP" sz="2400" dirty="0">
              <a:latin typeface="HGPｺﾞｼｯｸE" panose="020B0900000000000000" pitchFamily="50" charset="-128"/>
              <a:ea typeface="HGPｺﾞｼｯｸE" panose="020B0900000000000000" pitchFamily="50" charset="-128"/>
            </a:endParaRPr>
          </a:p>
        </p:txBody>
      </p:sp>
      <p:sp>
        <p:nvSpPr>
          <p:cNvPr id="6" name="テキスト ボックス 5"/>
          <p:cNvSpPr txBox="1"/>
          <p:nvPr/>
        </p:nvSpPr>
        <p:spPr>
          <a:xfrm>
            <a:off x="300407" y="1207230"/>
            <a:ext cx="8648521" cy="707886"/>
          </a:xfrm>
          <a:prstGeom prst="rect">
            <a:avLst/>
          </a:prstGeom>
          <a:noFill/>
        </p:spPr>
        <p:txBody>
          <a:bodyPr wrap="none" rtlCol="0">
            <a:spAutoFit/>
          </a:bodyPr>
          <a:lstStyle/>
          <a:p>
            <a:r>
              <a:rPr kumimoji="1" lang="ja-JP" altLang="en-US" sz="2000" dirty="0" smtClean="0">
                <a:latin typeface="UD デジタル 教科書体 NP-R" panose="02020400000000000000" pitchFamily="18" charset="-128"/>
                <a:ea typeface="UD デジタル 教科書体 NP-R" panose="02020400000000000000" pitchFamily="18" charset="-128"/>
              </a:rPr>
              <a:t>　下の（１）から（２）の図を見て、走り高跳びの踏切動作で修正した</a:t>
            </a:r>
            <a:endParaRPr kumimoji="1" lang="en-US" altLang="ja-JP" sz="2000" dirty="0" smtClean="0">
              <a:latin typeface="UD デジタル 教科書体 NP-R" panose="02020400000000000000" pitchFamily="18" charset="-128"/>
              <a:ea typeface="UD デジタル 教科書体 NP-R" panose="02020400000000000000" pitchFamily="18" charset="-128"/>
            </a:endParaRPr>
          </a:p>
          <a:p>
            <a:r>
              <a:rPr kumimoji="1" lang="ja-JP" altLang="en-US" sz="2000" dirty="0" smtClean="0">
                <a:latin typeface="UD デジタル 教科書体 NP-R" panose="02020400000000000000" pitchFamily="18" charset="-128"/>
                <a:ea typeface="UD デジタル 教科書体 NP-R" panose="02020400000000000000" pitchFamily="18" charset="-128"/>
              </a:rPr>
              <a:t>ほうがいいポイントを記入しよう。</a:t>
            </a:r>
            <a:endParaRPr kumimoji="1" lang="ja-JP" altLang="en-US" sz="2000" dirty="0">
              <a:latin typeface="UD デジタル 教科書体 NP-R" panose="02020400000000000000" pitchFamily="18" charset="-128"/>
              <a:ea typeface="UD デジタル 教科書体 NP-R" panose="02020400000000000000" pitchFamily="18" charset="-128"/>
            </a:endParaRPr>
          </a:p>
        </p:txBody>
      </p:sp>
      <p:sp>
        <p:nvSpPr>
          <p:cNvPr id="9" name="正方形/長方形 8"/>
          <p:cNvSpPr/>
          <p:nvPr/>
        </p:nvSpPr>
        <p:spPr>
          <a:xfrm>
            <a:off x="969594" y="4723672"/>
            <a:ext cx="2292420" cy="199780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smtClean="0">
                <a:solidFill>
                  <a:schemeClr val="tx1"/>
                </a:solidFill>
                <a:latin typeface="UD デジタル 教科書体 NP-R" panose="02020400000000000000" pitchFamily="18" charset="-128"/>
                <a:ea typeface="UD デジタル 教科書体 NP-R" panose="02020400000000000000" pitchFamily="18" charset="-128"/>
              </a:rPr>
              <a:t>（１）</a:t>
            </a:r>
            <a:endParaRPr kumimoji="1" lang="ja-JP" altLang="en-US"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13" name="正方形/長方形 12"/>
          <p:cNvSpPr/>
          <p:nvPr/>
        </p:nvSpPr>
        <p:spPr>
          <a:xfrm>
            <a:off x="5477048" y="4723672"/>
            <a:ext cx="2292420" cy="199780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smtClean="0">
                <a:solidFill>
                  <a:schemeClr val="tx1"/>
                </a:solidFill>
                <a:latin typeface="UD デジタル 教科書体 NP-R" panose="02020400000000000000" pitchFamily="18" charset="-128"/>
                <a:ea typeface="UD デジタル 教科書体 NP-R" panose="02020400000000000000" pitchFamily="18" charset="-128"/>
              </a:rPr>
              <a:t>（２）</a:t>
            </a:r>
            <a:endParaRPr kumimoji="1" lang="ja-JP" altLang="en-US"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15" name="テキスト ボックス 14"/>
          <p:cNvSpPr txBox="1"/>
          <p:nvPr/>
        </p:nvSpPr>
        <p:spPr>
          <a:xfrm>
            <a:off x="708337" y="2339484"/>
            <a:ext cx="1068947" cy="369332"/>
          </a:xfrm>
          <a:prstGeom prst="rect">
            <a:avLst/>
          </a:prstGeom>
          <a:noFill/>
        </p:spPr>
        <p:txBody>
          <a:bodyPr wrap="square" rtlCol="0">
            <a:spAutoFit/>
          </a:bodyPr>
          <a:lstStyle/>
          <a:p>
            <a:r>
              <a:rPr kumimoji="1" lang="ja-JP" altLang="en-US" dirty="0" smtClean="0">
                <a:latin typeface="UD デジタル 教科書体 NP-R" panose="02020400000000000000" pitchFamily="18" charset="-128"/>
                <a:ea typeface="UD デジタル 教科書体 NP-R" panose="02020400000000000000" pitchFamily="18" charset="-128"/>
              </a:rPr>
              <a:t>（１）</a:t>
            </a:r>
            <a:endParaRPr kumimoji="1" lang="ja-JP" altLang="en-US" dirty="0">
              <a:latin typeface="UD デジタル 教科書体 NP-R" panose="02020400000000000000" pitchFamily="18" charset="-128"/>
              <a:ea typeface="UD デジタル 教科書体 NP-R" panose="02020400000000000000" pitchFamily="18" charset="-128"/>
            </a:endParaRPr>
          </a:p>
        </p:txBody>
      </p:sp>
      <p:sp>
        <p:nvSpPr>
          <p:cNvPr id="16" name="テキスト ボックス 15"/>
          <p:cNvSpPr txBox="1"/>
          <p:nvPr/>
        </p:nvSpPr>
        <p:spPr>
          <a:xfrm>
            <a:off x="4450194" y="2339484"/>
            <a:ext cx="1068947" cy="369332"/>
          </a:xfrm>
          <a:prstGeom prst="rect">
            <a:avLst/>
          </a:prstGeom>
          <a:noFill/>
        </p:spPr>
        <p:txBody>
          <a:bodyPr wrap="square" rtlCol="0">
            <a:spAutoFit/>
          </a:bodyPr>
          <a:lstStyle/>
          <a:p>
            <a:r>
              <a:rPr kumimoji="1" lang="ja-JP" altLang="en-US" dirty="0" smtClean="0">
                <a:latin typeface="UD デジタル 教科書体 NP-R" panose="02020400000000000000" pitchFamily="18" charset="-128"/>
                <a:ea typeface="UD デジタル 教科書体 NP-R" panose="02020400000000000000" pitchFamily="18" charset="-128"/>
              </a:rPr>
              <a:t>（２）</a:t>
            </a:r>
            <a:endParaRPr kumimoji="1" lang="ja-JP" altLang="en-US" dirty="0">
              <a:latin typeface="UD デジタル 教科書体 NP-R" panose="02020400000000000000" pitchFamily="18" charset="-128"/>
              <a:ea typeface="UD デジタル 教科書体 NP-R" panose="02020400000000000000" pitchFamily="18" charset="-128"/>
            </a:endParaRPr>
          </a:p>
        </p:txBody>
      </p:sp>
      <p:pic>
        <p:nvPicPr>
          <p:cNvPr id="8" name="図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38511" y="2218689"/>
            <a:ext cx="1548341" cy="2132250"/>
          </a:xfrm>
          <a:prstGeom prst="rect">
            <a:avLst/>
          </a:prstGeom>
        </p:spPr>
      </p:pic>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1526" y="2140735"/>
            <a:ext cx="1191755" cy="2357318"/>
          </a:xfrm>
          <a:prstGeom prst="rect">
            <a:avLst/>
          </a:prstGeom>
        </p:spPr>
      </p:pic>
      <p:sp>
        <p:nvSpPr>
          <p:cNvPr id="20" name="テキスト ボックス 19"/>
          <p:cNvSpPr txBox="1"/>
          <p:nvPr/>
        </p:nvSpPr>
        <p:spPr>
          <a:xfrm>
            <a:off x="2003402" y="4382850"/>
            <a:ext cx="5612244" cy="276999"/>
          </a:xfrm>
          <a:prstGeom prst="rect">
            <a:avLst/>
          </a:prstGeom>
          <a:noFill/>
        </p:spPr>
        <p:txBody>
          <a:bodyPr wrap="square" rtlCol="0">
            <a:spAutoFit/>
          </a:bodyPr>
          <a:lstStyle/>
          <a:p>
            <a:r>
              <a:rPr kumimoji="1" lang="ja-JP" altLang="en-US" sz="1200" dirty="0" smtClean="0">
                <a:latin typeface="UD デジタル 教科書体 NP-R" panose="02020400000000000000" pitchFamily="18" charset="-128"/>
                <a:ea typeface="UD デジタル 教科書体 NP-R" panose="02020400000000000000" pitchFamily="18" charset="-128"/>
              </a:rPr>
              <a:t>図：日本陸上競技連盟</a:t>
            </a:r>
            <a:r>
              <a:rPr kumimoji="1" lang="en-US" altLang="ja-JP" sz="1200" dirty="0" smtClean="0">
                <a:latin typeface="UD デジタル 教科書体 NP-R" panose="02020400000000000000" pitchFamily="18" charset="-128"/>
                <a:ea typeface="UD デジタル 教科書体 NP-R" panose="02020400000000000000" pitchFamily="18" charset="-128"/>
              </a:rPr>
              <a:t>『</a:t>
            </a:r>
            <a:r>
              <a:rPr kumimoji="1" lang="ja-JP" altLang="en-US" sz="1200" dirty="0" smtClean="0">
                <a:latin typeface="UD デジタル 教科書体 NP-R" panose="02020400000000000000" pitchFamily="18" charset="-128"/>
                <a:ea typeface="UD デジタル 教科書体 NP-R" panose="02020400000000000000" pitchFamily="18" charset="-128"/>
              </a:rPr>
              <a:t>中学校部活動における陸上競技指導の手引き</a:t>
            </a:r>
            <a:r>
              <a:rPr kumimoji="1" lang="en-US" altLang="ja-JP" sz="1200" dirty="0" smtClean="0">
                <a:latin typeface="UD デジタル 教科書体 NP-R" panose="02020400000000000000" pitchFamily="18" charset="-128"/>
                <a:ea typeface="UD デジタル 教科書体 NP-R" panose="02020400000000000000" pitchFamily="18" charset="-128"/>
              </a:rPr>
              <a:t>』</a:t>
            </a:r>
            <a:r>
              <a:rPr kumimoji="1" lang="ja-JP" altLang="en-US" sz="1200" dirty="0" smtClean="0">
                <a:latin typeface="UD デジタル 教科書体 NP-R" panose="02020400000000000000" pitchFamily="18" charset="-128"/>
                <a:ea typeface="UD デジタル 教科書体 NP-R" panose="02020400000000000000" pitchFamily="18" charset="-128"/>
              </a:rPr>
              <a:t>より</a:t>
            </a:r>
            <a:endParaRPr kumimoji="1" lang="ja-JP" altLang="en-US" sz="1200" dirty="0">
              <a:latin typeface="UD デジタル 教科書体 NP-R" panose="02020400000000000000" pitchFamily="18" charset="-128"/>
              <a:ea typeface="UD デジタル 教科書体 NP-R" panose="02020400000000000000" pitchFamily="18" charset="-128"/>
            </a:endParaRPr>
          </a:p>
        </p:txBody>
      </p:sp>
      <p:sp>
        <p:nvSpPr>
          <p:cNvPr id="22" name="大波 21"/>
          <p:cNvSpPr/>
          <p:nvPr/>
        </p:nvSpPr>
        <p:spPr>
          <a:xfrm>
            <a:off x="4624668" y="1612532"/>
            <a:ext cx="720000" cy="360000"/>
          </a:xfrm>
          <a:prstGeom prst="wave">
            <a:avLst/>
          </a:prstGeom>
          <a:solidFill>
            <a:srgbClr val="FF6600"/>
          </a:solidFill>
        </p:spPr>
        <p:style>
          <a:lnRef idx="2">
            <a:schemeClr val="accent4">
              <a:shade val="50000"/>
            </a:schemeClr>
          </a:lnRef>
          <a:fillRef idx="1">
            <a:schemeClr val="accent4"/>
          </a:fillRef>
          <a:effectRef idx="0">
            <a:schemeClr val="accent4"/>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1100" b="1" dirty="0" smtClean="0">
                <a:latin typeface="+mn-ea"/>
              </a:rPr>
              <a:t>学</a:t>
            </a:r>
            <a:r>
              <a:rPr kumimoji="1" lang="en-US" altLang="ja-JP" sz="1100" b="1" dirty="0" smtClean="0">
                <a:latin typeface="+mn-ea"/>
              </a:rPr>
              <a:t>-</a:t>
            </a:r>
            <a:r>
              <a:rPr kumimoji="1" lang="ja-JP" altLang="en-US" sz="1100" b="1" dirty="0" smtClean="0">
                <a:latin typeface="+mn-ea"/>
              </a:rPr>
              <a:t>思</a:t>
            </a:r>
            <a:r>
              <a:rPr kumimoji="1" lang="ja-JP" altLang="en-US" sz="1100" b="1" dirty="0" smtClean="0">
                <a:latin typeface="+mn-ea"/>
              </a:rPr>
              <a:t>１</a:t>
            </a:r>
            <a:endParaRPr kumimoji="1" lang="ja-JP" altLang="en-US" sz="1100" b="1" dirty="0">
              <a:latin typeface="+mn-ea"/>
            </a:endParaRPr>
          </a:p>
        </p:txBody>
      </p:sp>
      <p:sp>
        <p:nvSpPr>
          <p:cNvPr id="23" name="テキスト ボックス 22"/>
          <p:cNvSpPr txBox="1"/>
          <p:nvPr/>
        </p:nvSpPr>
        <p:spPr>
          <a:xfrm>
            <a:off x="5616372" y="1662375"/>
            <a:ext cx="3148906" cy="400110"/>
          </a:xfrm>
          <a:prstGeom prst="rect">
            <a:avLst/>
          </a:prstGeom>
        </p:spPr>
        <p:style>
          <a:lnRef idx="2">
            <a:schemeClr val="dk1"/>
          </a:lnRef>
          <a:fillRef idx="1">
            <a:schemeClr val="lt1"/>
          </a:fillRef>
          <a:effectRef idx="0">
            <a:schemeClr val="dk1"/>
          </a:effectRef>
          <a:fontRef idx="minor">
            <a:schemeClr val="dk1"/>
          </a:fontRef>
        </p:style>
        <p:txBody>
          <a:bodyPr wrap="square" rtlCol="0" anchor="ctr">
            <a:spAutoFit/>
          </a:bodyPr>
          <a:lstStyle/>
          <a:p>
            <a:r>
              <a:rPr kumimoji="1" lang="ja-JP" altLang="en-US" sz="2000" dirty="0" smtClean="0">
                <a:latin typeface="UD デジタル 教科書体 NP-R" panose="02020400000000000000" pitchFamily="18" charset="-128"/>
                <a:ea typeface="UD デジタル 教科書体 NP-R" panose="02020400000000000000" pitchFamily="18" charset="-128"/>
              </a:rPr>
              <a:t>　　</a:t>
            </a:r>
            <a:r>
              <a:rPr kumimoji="1" lang="ja-JP" altLang="en-US" sz="1400" dirty="0" smtClean="0">
                <a:latin typeface="UD デジタル 教科書体 NP-R" panose="02020400000000000000" pitchFamily="18" charset="-128"/>
                <a:ea typeface="UD デジタル 教科書体 NP-R" panose="02020400000000000000" pitchFamily="18" charset="-128"/>
              </a:rPr>
              <a:t>･･･学習カードに記入しよう</a:t>
            </a:r>
            <a:endParaRPr kumimoji="1"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24" name="大波 18"/>
          <p:cNvSpPr/>
          <p:nvPr/>
        </p:nvSpPr>
        <p:spPr>
          <a:xfrm>
            <a:off x="5691459" y="1679642"/>
            <a:ext cx="360000" cy="360000"/>
          </a:xfrm>
          <a:prstGeom prst="wave">
            <a:avLst>
              <a:gd name="adj1" fmla="val 12500"/>
              <a:gd name="adj2" fmla="val -10000"/>
            </a:avLst>
          </a:prstGeom>
          <a:solidFill>
            <a:srgbClr val="FF66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400" dirty="0">
                <a:latin typeface="UD デジタル 教科書体 NP-R" panose="02020400000000000000" pitchFamily="18" charset="-128"/>
                <a:ea typeface="UD デジタル 教科書体 NP-R" panose="02020400000000000000" pitchFamily="18" charset="-128"/>
              </a:rPr>
              <a:t>学</a:t>
            </a:r>
          </a:p>
        </p:txBody>
      </p:sp>
      <p:sp>
        <p:nvSpPr>
          <p:cNvPr id="3" name="角丸四角形吹き出し 2"/>
          <p:cNvSpPr/>
          <p:nvPr/>
        </p:nvSpPr>
        <p:spPr>
          <a:xfrm>
            <a:off x="275200" y="3131541"/>
            <a:ext cx="1096400" cy="936000"/>
          </a:xfrm>
          <a:prstGeom prst="wedgeRoundRectCallout">
            <a:avLst>
              <a:gd name="adj1" fmla="val 100470"/>
              <a:gd name="adj2" fmla="val 3780"/>
              <a:gd name="adj3" fmla="val 16667"/>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kumimoji="1" lang="ja-JP" altLang="en-US" sz="1200" dirty="0" smtClean="0">
                <a:solidFill>
                  <a:schemeClr val="tx1"/>
                </a:solidFill>
                <a:latin typeface="UD デジタル 教科書体 NP-R" panose="02020400000000000000" pitchFamily="18" charset="-128"/>
                <a:ea typeface="UD デジタル 教科書体 NP-R" panose="02020400000000000000" pitchFamily="18" charset="-128"/>
              </a:rPr>
              <a:t>踏み切り脚の</a:t>
            </a:r>
            <a:r>
              <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膝</a:t>
            </a:r>
            <a:r>
              <a:rPr kumimoji="1" lang="ja-JP" altLang="en-US" sz="1200" dirty="0" smtClean="0">
                <a:solidFill>
                  <a:schemeClr val="tx1"/>
                </a:solidFill>
                <a:latin typeface="UD デジタル 教科書体 NP-R" panose="02020400000000000000" pitchFamily="18" charset="-128"/>
                <a:ea typeface="UD デジタル 教科書体 NP-R" panose="02020400000000000000" pitchFamily="18" charset="-128"/>
              </a:rPr>
              <a:t>はどうだろう</a:t>
            </a:r>
            <a:endPar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25" name="角丸四角形吹き出し 24"/>
          <p:cNvSpPr/>
          <p:nvPr/>
        </p:nvSpPr>
        <p:spPr>
          <a:xfrm>
            <a:off x="3997706" y="3121150"/>
            <a:ext cx="1346961" cy="936000"/>
          </a:xfrm>
          <a:prstGeom prst="wedgeRoundRectCallout">
            <a:avLst>
              <a:gd name="adj1" fmla="val 127752"/>
              <a:gd name="adj2" fmla="val 2385"/>
              <a:gd name="adj3" fmla="val 16667"/>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kumimoji="1" lang="ja-JP" altLang="en-US" sz="1200" dirty="0" smtClean="0">
                <a:solidFill>
                  <a:schemeClr val="tx1"/>
                </a:solidFill>
                <a:latin typeface="UD デジタル 教科書体 NP-R" panose="02020400000000000000" pitchFamily="18" charset="-128"/>
                <a:ea typeface="UD デジタル 教科書体 NP-R" panose="02020400000000000000" pitchFamily="18" charset="-128"/>
              </a:rPr>
              <a:t>腕のタイミング</a:t>
            </a:r>
            <a:r>
              <a:rPr kumimoji="1" lang="ja-JP" altLang="en-US" sz="1200" dirty="0" smtClean="0">
                <a:solidFill>
                  <a:schemeClr val="tx1"/>
                </a:solidFill>
                <a:latin typeface="UD デジタル 教科書体 NP-R" panose="02020400000000000000" pitchFamily="18" charset="-128"/>
                <a:ea typeface="UD デジタル 教科書体 NP-R" panose="02020400000000000000" pitchFamily="18" charset="-128"/>
              </a:rPr>
              <a:t>はどう</a:t>
            </a:r>
            <a:r>
              <a:rPr kumimoji="1" lang="ja-JP" altLang="en-US" sz="1200" dirty="0" smtClean="0">
                <a:solidFill>
                  <a:schemeClr val="tx1"/>
                </a:solidFill>
                <a:latin typeface="UD デジタル 教科書体 NP-R" panose="02020400000000000000" pitchFamily="18" charset="-128"/>
                <a:ea typeface="UD デジタル 教科書体 NP-R" panose="02020400000000000000" pitchFamily="18" charset="-128"/>
              </a:rPr>
              <a:t>だろう</a:t>
            </a:r>
            <a:endPar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27" name="Rectangle 2"/>
          <p:cNvSpPr>
            <a:spLocks noChangeArrowheads="1"/>
          </p:cNvSpPr>
          <p:nvPr/>
        </p:nvSpPr>
        <p:spPr bwMode="auto">
          <a:xfrm>
            <a:off x="0" y="3"/>
            <a:ext cx="9161304" cy="720433"/>
          </a:xfrm>
          <a:prstGeom prst="rect">
            <a:avLst/>
          </a:prstGeom>
          <a:solidFill>
            <a:srgbClr val="00B0F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r>
              <a:rPr kumimoji="1" lang="ja-JP" altLang="en-US" i="0" u="none" strike="noStrike" kern="0" cap="none" spc="0" normalizeH="0" baseline="0" noProof="0" dirty="0" smtClean="0">
                <a:ln>
                  <a:noFill/>
                </a:ln>
                <a:effectLst/>
                <a:uLnTx/>
                <a:uFillTx/>
                <a:latin typeface="HGPｺﾞｼｯｸE" panose="020B0900000000000000" pitchFamily="50" charset="-128"/>
                <a:ea typeface="HGPｺﾞｼｯｸE" panose="020B0900000000000000" pitchFamily="50" charset="-128"/>
              </a:rPr>
              <a:t>走り高跳び</a:t>
            </a:r>
            <a:r>
              <a:rPr kumimoji="1" lang="ja-JP" altLang="en-US" i="0" u="none" strike="noStrike" kern="0" cap="none" spc="0" normalizeH="0" baseline="0" noProof="0" dirty="0">
                <a:ln>
                  <a:noFill/>
                </a:ln>
                <a:effectLst/>
                <a:uLnTx/>
                <a:uFillTx/>
                <a:latin typeface="HGPｺﾞｼｯｸE" panose="020B0900000000000000" pitchFamily="50" charset="-128"/>
                <a:ea typeface="HGPｺﾞｼｯｸE" panose="020B0900000000000000" pitchFamily="50" charset="-128"/>
              </a:rPr>
              <a:t>　</a:t>
            </a:r>
            <a:r>
              <a:rPr kumimoji="1" lang="ja-JP" altLang="en-US" i="0" u="none" strike="noStrike" kern="0" cap="none" spc="0" normalizeH="0" baseline="0" noProof="0" dirty="0" smtClean="0">
                <a:ln>
                  <a:noFill/>
                </a:ln>
                <a:effectLst/>
                <a:uLnTx/>
                <a:uFillTx/>
                <a:latin typeface="HGPｺﾞｼｯｸE" panose="020B0900000000000000" pitchFamily="50" charset="-128"/>
                <a:ea typeface="HGPｺﾞｼｯｸE" panose="020B0900000000000000" pitchFamily="50" charset="-128"/>
              </a:rPr>
              <a:t>思考力，判断力</a:t>
            </a:r>
            <a:r>
              <a:rPr lang="ja-JP" altLang="en-US" kern="0" dirty="0">
                <a:latin typeface="HGPｺﾞｼｯｸE" panose="020B0900000000000000" pitchFamily="50" charset="-128"/>
                <a:ea typeface="HGPｺﾞｼｯｸE" panose="020B0900000000000000" pitchFamily="50" charset="-128"/>
              </a:rPr>
              <a:t>，</a:t>
            </a:r>
            <a:r>
              <a:rPr kumimoji="1" lang="ja-JP" altLang="en-US" i="0" u="none" strike="noStrike" kern="0" cap="none" spc="0" normalizeH="0" baseline="0" noProof="0" dirty="0" smtClean="0">
                <a:ln>
                  <a:noFill/>
                </a:ln>
                <a:effectLst/>
                <a:uLnTx/>
                <a:uFillTx/>
                <a:latin typeface="HGPｺﾞｼｯｸE" panose="020B0900000000000000" pitchFamily="50" charset="-128"/>
                <a:ea typeface="HGPｺﾞｼｯｸE" panose="020B0900000000000000" pitchFamily="50" charset="-128"/>
              </a:rPr>
              <a:t>表現力等編</a:t>
            </a:r>
            <a:endParaRPr kumimoji="1" lang="en-US" altLang="ja-JP" i="0" u="none" strike="noStrike" kern="0" cap="none" spc="0" normalizeH="0" baseline="0" noProof="0" dirty="0">
              <a:ln>
                <a:noFill/>
              </a:ln>
              <a:effectLst/>
              <a:uLnTx/>
              <a:uFillTx/>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34589361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13555A0A-D93E-4972-9BDE-BD19E4BDC622}" type="slidenum">
              <a:rPr kumimoji="1" lang="ja-JP" altLang="en-US" smtClean="0"/>
              <a:t>7</a:t>
            </a:fld>
            <a:endParaRPr kumimoji="1" lang="ja-JP" altLang="en-US"/>
          </a:p>
        </p:txBody>
      </p:sp>
      <p:sp>
        <p:nvSpPr>
          <p:cNvPr id="2" name="テキスト ボックス 1"/>
          <p:cNvSpPr txBox="1"/>
          <p:nvPr/>
        </p:nvSpPr>
        <p:spPr>
          <a:xfrm>
            <a:off x="194996" y="810589"/>
            <a:ext cx="3972055" cy="461665"/>
          </a:xfrm>
          <a:prstGeom prst="rect">
            <a:avLst/>
          </a:prstGeom>
          <a:noFill/>
        </p:spPr>
        <p:txBody>
          <a:bodyPr wrap="square" rtlCol="0">
            <a:spAutoFit/>
          </a:bodyPr>
          <a:lstStyle/>
          <a:p>
            <a:r>
              <a:rPr kumimoji="1" lang="ja-JP" altLang="en-US" sz="2400" dirty="0" smtClean="0">
                <a:latin typeface="HGPｺﾞｼｯｸE" panose="020B0900000000000000" pitchFamily="50" charset="-128"/>
                <a:ea typeface="HGPｺﾞｼｯｸE" panose="020B0900000000000000" pitchFamily="50" charset="-128"/>
              </a:rPr>
              <a:t>２．走り高跳びの助走</a:t>
            </a:r>
            <a:endParaRPr kumimoji="1" lang="en-US" altLang="ja-JP" sz="2400" dirty="0">
              <a:latin typeface="HGPｺﾞｼｯｸE" panose="020B0900000000000000" pitchFamily="50" charset="-128"/>
              <a:ea typeface="HGPｺﾞｼｯｸE" panose="020B0900000000000000" pitchFamily="50" charset="-128"/>
            </a:endParaRPr>
          </a:p>
        </p:txBody>
      </p:sp>
      <p:sp>
        <p:nvSpPr>
          <p:cNvPr id="5" name="正方形/長方形 4"/>
          <p:cNvSpPr/>
          <p:nvPr/>
        </p:nvSpPr>
        <p:spPr>
          <a:xfrm>
            <a:off x="599320" y="2536076"/>
            <a:ext cx="8316080" cy="3924459"/>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000" dirty="0">
                <a:solidFill>
                  <a:schemeClr val="tx1"/>
                </a:solidFill>
                <a:latin typeface="UD デジタル 教科書体 NP-R" panose="02020400000000000000" pitchFamily="18" charset="-128"/>
                <a:ea typeface="UD デジタル 教科書体 NP-R" panose="02020400000000000000" pitchFamily="18" charset="-128"/>
              </a:rPr>
              <a:t>１．スネーク走を行い</a:t>
            </a:r>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、助走</a:t>
            </a:r>
            <a:r>
              <a:rPr kumimoji="1" lang="ja-JP" altLang="en-US" sz="2000" dirty="0">
                <a:solidFill>
                  <a:schemeClr val="tx1"/>
                </a:solidFill>
                <a:latin typeface="UD デジタル 教科書体 NP-R" panose="02020400000000000000" pitchFamily="18" charset="-128"/>
                <a:ea typeface="UD デジタル 教科書体 NP-R" panose="02020400000000000000" pitchFamily="18" charset="-128"/>
              </a:rPr>
              <a:t>のリズムと身体の傾きを</a:t>
            </a:r>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感じることがで</a:t>
            </a:r>
            <a:endParaRPr kumimoji="1" lang="en-US" altLang="ja-JP" sz="2000" dirty="0" smtClean="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　きるように練習する。</a:t>
            </a:r>
            <a:endParaRPr kumimoji="1" lang="en-US" altLang="ja-JP" sz="2000" dirty="0" smtClean="0">
              <a:solidFill>
                <a:schemeClr val="tx1"/>
              </a:solidFill>
              <a:latin typeface="UD デジタル 教科書体 NP-R" panose="02020400000000000000" pitchFamily="18" charset="-128"/>
              <a:ea typeface="UD デジタル 教科書体 NP-R" panose="02020400000000000000" pitchFamily="18" charset="-128"/>
            </a:endParaRPr>
          </a:p>
          <a:p>
            <a:endParaRPr kumimoji="1" lang="en-US" altLang="ja-JP" sz="2000" dirty="0">
              <a:solidFill>
                <a:schemeClr val="tx1"/>
              </a:solidFill>
              <a:latin typeface="UD デジタル 教科書体 NP-R" panose="02020400000000000000" pitchFamily="18" charset="-128"/>
              <a:ea typeface="UD デジタル 教科書体 NP-R" panose="02020400000000000000" pitchFamily="18" charset="-128"/>
            </a:endParaRPr>
          </a:p>
          <a:p>
            <a:endParaRPr kumimoji="1" lang="en-US" altLang="ja-JP" sz="2000" dirty="0" smtClean="0">
              <a:solidFill>
                <a:schemeClr val="tx1"/>
              </a:solidFill>
              <a:latin typeface="UD デジタル 教科書体 NP-R" panose="02020400000000000000" pitchFamily="18" charset="-128"/>
              <a:ea typeface="UD デジタル 教科書体 NP-R" panose="02020400000000000000" pitchFamily="18" charset="-128"/>
            </a:endParaRPr>
          </a:p>
          <a:p>
            <a:endParaRPr kumimoji="1" lang="en-US" altLang="ja-JP" sz="2000" dirty="0" smtClean="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２．円を描くように</a:t>
            </a:r>
            <a:r>
              <a:rPr kumimoji="1" lang="ja-JP" altLang="en-US" sz="2000" dirty="0">
                <a:solidFill>
                  <a:schemeClr val="tx1"/>
                </a:solidFill>
                <a:latin typeface="UD デジタル 教科書体 NP-R" panose="02020400000000000000" pitchFamily="18" charset="-128"/>
                <a:ea typeface="UD デジタル 教科書体 NP-R" panose="02020400000000000000" pitchFamily="18" charset="-128"/>
              </a:rPr>
              <a:t>走り、助走のリズムと身体の傾き</a:t>
            </a:r>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を</a:t>
            </a:r>
            <a:endParaRPr kumimoji="1" lang="en-US" altLang="ja-JP" sz="2000" dirty="0" smtClean="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　感じる</a:t>
            </a:r>
            <a:r>
              <a:rPr kumimoji="1" lang="ja-JP" altLang="en-US" sz="2000" dirty="0">
                <a:solidFill>
                  <a:schemeClr val="tx1"/>
                </a:solidFill>
                <a:latin typeface="UD デジタル 教科書体 NP-R" panose="02020400000000000000" pitchFamily="18" charset="-128"/>
                <a:ea typeface="UD デジタル 教科書体 NP-R" panose="02020400000000000000" pitchFamily="18" charset="-128"/>
              </a:rPr>
              <a:t>こと</a:t>
            </a:r>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ができる</a:t>
            </a:r>
            <a:r>
              <a:rPr kumimoji="1" lang="ja-JP" altLang="en-US" sz="2000" dirty="0">
                <a:solidFill>
                  <a:schemeClr val="tx1"/>
                </a:solidFill>
                <a:latin typeface="UD デジタル 教科書体 NP-R" panose="02020400000000000000" pitchFamily="18" charset="-128"/>
                <a:ea typeface="UD デジタル 教科書体 NP-R" panose="02020400000000000000" pitchFamily="18" charset="-128"/>
              </a:rPr>
              <a:t>ように練習する</a:t>
            </a:r>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a:t>
            </a:r>
            <a:endParaRPr kumimoji="1" lang="en-US" altLang="ja-JP" sz="2000" dirty="0" smtClean="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　</a:t>
            </a:r>
            <a:r>
              <a:rPr kumimoji="1" lang="ja-JP" altLang="en-US" dirty="0" smtClean="0">
                <a:solidFill>
                  <a:schemeClr val="tx1"/>
                </a:solidFill>
                <a:latin typeface="UD デジタル 教科書体 NP-R" panose="02020400000000000000" pitchFamily="18" charset="-128"/>
                <a:ea typeface="UD デジタル 教科書体 NP-R" panose="02020400000000000000" pitchFamily="18" charset="-128"/>
              </a:rPr>
              <a:t>（左脚踏み切りの例、右脚踏み切りは逆回り）</a:t>
            </a:r>
            <a:endParaRPr kumimoji="1" lang="en-US" altLang="ja-JP" dirty="0" smtClean="0">
              <a:solidFill>
                <a:schemeClr val="tx1"/>
              </a:solidFill>
              <a:latin typeface="UD デジタル 教科書体 NP-R" panose="02020400000000000000" pitchFamily="18" charset="-128"/>
              <a:ea typeface="UD デジタル 教科書体 NP-R" panose="02020400000000000000" pitchFamily="18" charset="-128"/>
            </a:endParaRPr>
          </a:p>
          <a:p>
            <a:endParaRPr kumimoji="1" lang="en-US" altLang="ja-JP" sz="2000" dirty="0" smtClean="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３．Ｊの字を描くように、直線上と曲</a:t>
            </a:r>
            <a:r>
              <a:rPr kumimoji="1" lang="ja-JP" altLang="en-US" sz="2000" dirty="0">
                <a:solidFill>
                  <a:schemeClr val="tx1"/>
                </a:solidFill>
                <a:latin typeface="UD デジタル 教科書体 NP-R" panose="02020400000000000000" pitchFamily="18" charset="-128"/>
                <a:ea typeface="UD デジタル 教科書体 NP-R" panose="02020400000000000000" pitchFamily="18" charset="-128"/>
              </a:rPr>
              <a:t>線上</a:t>
            </a:r>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を走り、</a:t>
            </a:r>
            <a:endParaRPr kumimoji="1" lang="en-US" altLang="ja-JP" sz="2000" dirty="0" smtClean="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　助走のリズムと身体</a:t>
            </a:r>
            <a:r>
              <a:rPr kumimoji="1" lang="ja-JP" altLang="en-US" sz="2000" dirty="0">
                <a:solidFill>
                  <a:schemeClr val="tx1"/>
                </a:solidFill>
                <a:latin typeface="UD デジタル 教科書体 NP-R" panose="02020400000000000000" pitchFamily="18" charset="-128"/>
                <a:ea typeface="UD デジタル 教科書体 NP-R" panose="02020400000000000000" pitchFamily="18" charset="-128"/>
              </a:rPr>
              <a:t>の</a:t>
            </a:r>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傾きを感じる</a:t>
            </a:r>
            <a:r>
              <a:rPr kumimoji="1" lang="ja-JP" altLang="en-US" sz="2000" dirty="0">
                <a:solidFill>
                  <a:schemeClr val="tx1"/>
                </a:solidFill>
                <a:latin typeface="UD デジタル 教科書体 NP-R" panose="02020400000000000000" pitchFamily="18" charset="-128"/>
                <a:ea typeface="UD デジタル 教科書体 NP-R" panose="02020400000000000000" pitchFamily="18" charset="-128"/>
              </a:rPr>
              <a:t>ことができるよう</a:t>
            </a:r>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に</a:t>
            </a:r>
            <a:endParaRPr kumimoji="1" lang="en-US" altLang="ja-JP" sz="2000" dirty="0" smtClean="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　練習</a:t>
            </a:r>
            <a:r>
              <a:rPr kumimoji="1" lang="ja-JP" altLang="en-US" sz="2000" dirty="0">
                <a:solidFill>
                  <a:schemeClr val="tx1"/>
                </a:solidFill>
                <a:latin typeface="UD デジタル 教科書体 NP-R" panose="02020400000000000000" pitchFamily="18" charset="-128"/>
                <a:ea typeface="UD デジタル 教科書体 NP-R" panose="02020400000000000000" pitchFamily="18" charset="-128"/>
              </a:rPr>
              <a:t>する</a:t>
            </a:r>
            <a:r>
              <a:rPr kumimoji="1" lang="ja-JP" altLang="en-US" sz="2000" dirty="0" smtClean="0">
                <a:solidFill>
                  <a:schemeClr val="tx1"/>
                </a:solidFill>
                <a:latin typeface="UD デジタル 教科書体 NP-R" panose="02020400000000000000" pitchFamily="18" charset="-128"/>
                <a:ea typeface="UD デジタル 教科書体 NP-R" panose="02020400000000000000" pitchFamily="18" charset="-128"/>
              </a:rPr>
              <a:t>。</a:t>
            </a:r>
            <a:r>
              <a:rPr kumimoji="1" lang="ja-JP" altLang="en-US" dirty="0" smtClean="0">
                <a:solidFill>
                  <a:schemeClr val="tx1"/>
                </a:solidFill>
                <a:latin typeface="UD デジタル 教科書体 NP-R" panose="02020400000000000000" pitchFamily="18" charset="-128"/>
                <a:ea typeface="UD デジタル 教科書体 NP-R" panose="02020400000000000000" pitchFamily="18" charset="-128"/>
              </a:rPr>
              <a:t>（左脚踏み切りの例、右脚踏み切りは逆カーブ）</a:t>
            </a:r>
            <a:endParaRPr kumimoji="1" lang="ja-JP" altLang="en-US"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13" name="テキスト ボックス 12"/>
          <p:cNvSpPr txBox="1"/>
          <p:nvPr/>
        </p:nvSpPr>
        <p:spPr>
          <a:xfrm>
            <a:off x="532436" y="1185265"/>
            <a:ext cx="8382964" cy="1323439"/>
          </a:xfrm>
          <a:prstGeom prst="rect">
            <a:avLst/>
          </a:prstGeom>
          <a:noFill/>
        </p:spPr>
        <p:txBody>
          <a:bodyPr wrap="square" rtlCol="0">
            <a:spAutoFit/>
          </a:bodyPr>
          <a:lstStyle/>
          <a:p>
            <a:r>
              <a:rPr kumimoji="1" lang="ja-JP" altLang="en-US" sz="1600" dirty="0" smtClean="0">
                <a:latin typeface="UD デジタル 教科書体 NP-R" panose="02020400000000000000" pitchFamily="18" charset="-128"/>
                <a:ea typeface="UD デジタル 教科書体 NP-R" panose="02020400000000000000" pitchFamily="18" charset="-128"/>
              </a:rPr>
              <a:t>　走り高跳びの背面跳びでは、踏み切り前の３～５歩で弧を描くように走り、体を内側に倒す姿勢を取るようにしてから踏み切りに移ると良いとされます。</a:t>
            </a:r>
            <a:endParaRPr kumimoji="1" lang="en-US" altLang="ja-JP" sz="1600" dirty="0" smtClean="0">
              <a:latin typeface="UD デジタル 教科書体 NP-R" panose="02020400000000000000" pitchFamily="18" charset="-128"/>
              <a:ea typeface="UD デジタル 教科書体 NP-R" panose="02020400000000000000" pitchFamily="18" charset="-128"/>
            </a:endParaRPr>
          </a:p>
          <a:p>
            <a:r>
              <a:rPr kumimoji="1" lang="ja-JP" altLang="en-US" sz="1600" dirty="0" smtClean="0">
                <a:latin typeface="UD デジタル 教科書体 NP-R" panose="02020400000000000000" pitchFamily="18" charset="-128"/>
                <a:ea typeface="UD デジタル 教科書体 NP-R" panose="02020400000000000000" pitchFamily="18" charset="-128"/>
              </a:rPr>
              <a:t>　</a:t>
            </a:r>
            <a:r>
              <a:rPr kumimoji="1" lang="ja-JP" altLang="en-US" sz="1600" dirty="0">
                <a:latin typeface="UD デジタル 教科書体 NP-R" panose="02020400000000000000" pitchFamily="18" charset="-128"/>
                <a:ea typeface="UD デジタル 教科書体 NP-R" panose="02020400000000000000" pitchFamily="18" charset="-128"/>
              </a:rPr>
              <a:t>下の</a:t>
            </a:r>
            <a:r>
              <a:rPr kumimoji="1" lang="ja-JP" altLang="en-US" sz="1600" dirty="0" smtClean="0">
                <a:latin typeface="UD デジタル 教科書体 NP-R" panose="02020400000000000000" pitchFamily="18" charset="-128"/>
                <a:ea typeface="UD デジタル 教科書体 NP-R" panose="02020400000000000000" pitchFamily="18" charset="-128"/>
              </a:rPr>
              <a:t>１から３</a:t>
            </a:r>
            <a:r>
              <a:rPr kumimoji="1" lang="ja-JP" altLang="en-US" sz="1600" dirty="0">
                <a:latin typeface="UD デジタル 教科書体 NP-R" panose="02020400000000000000" pitchFamily="18" charset="-128"/>
                <a:ea typeface="UD デジタル 教科書体 NP-R" panose="02020400000000000000" pitchFamily="18" charset="-128"/>
              </a:rPr>
              <a:t>は、弧</a:t>
            </a:r>
            <a:r>
              <a:rPr kumimoji="1" lang="ja-JP" altLang="en-US" sz="1600" dirty="0" smtClean="0">
                <a:latin typeface="UD デジタル 教科書体 NP-R" panose="02020400000000000000" pitchFamily="18" charset="-128"/>
                <a:ea typeface="UD デジタル 教科書体 NP-R" panose="02020400000000000000" pitchFamily="18" charset="-128"/>
              </a:rPr>
              <a:t>を描く</a:t>
            </a:r>
            <a:r>
              <a:rPr kumimoji="1" lang="ja-JP" altLang="en-US" sz="1600" dirty="0">
                <a:latin typeface="UD デジタル 教科書体 NP-R" panose="02020400000000000000" pitchFamily="18" charset="-128"/>
                <a:ea typeface="UD デジタル 教科書体 NP-R" panose="02020400000000000000" pitchFamily="18" charset="-128"/>
              </a:rPr>
              <a:t>ように走り、体を内側に倒す姿勢を取るための</a:t>
            </a:r>
            <a:r>
              <a:rPr kumimoji="1" lang="ja-JP" altLang="en-US" sz="1600" dirty="0" smtClean="0">
                <a:latin typeface="UD デジタル 教科書体 NP-R" panose="02020400000000000000" pitchFamily="18" charset="-128"/>
                <a:ea typeface="UD デジタル 教科書体 NP-R" panose="02020400000000000000" pitchFamily="18" charset="-128"/>
              </a:rPr>
              <a:t>練習を</a:t>
            </a:r>
            <a:r>
              <a:rPr kumimoji="1" lang="ja-JP" altLang="en-US" sz="1600" dirty="0">
                <a:latin typeface="UD デジタル 教科書体 NP-R" panose="02020400000000000000" pitchFamily="18" charset="-128"/>
                <a:ea typeface="UD デジタル 教科書体 NP-R" panose="02020400000000000000" pitchFamily="18" charset="-128"/>
              </a:rPr>
              <a:t>示したものです。あなたには、どの練習が合っていますか。下から選び、理由を記入しよう。また、自分なりの練習方法があれば記入しよう</a:t>
            </a:r>
            <a:r>
              <a:rPr kumimoji="1" lang="ja-JP" altLang="en-US" sz="1600" dirty="0" smtClean="0">
                <a:latin typeface="UD デジタル 教科書体 NP-R" panose="02020400000000000000" pitchFamily="18" charset="-128"/>
                <a:ea typeface="UD デジタル 教科書体 NP-R" panose="02020400000000000000" pitchFamily="18" charset="-128"/>
              </a:rPr>
              <a:t>。</a:t>
            </a:r>
            <a:endParaRPr kumimoji="1" lang="ja-JP" altLang="en-US" sz="1600" dirty="0">
              <a:latin typeface="UD デジタル 教科書体 NP-R" panose="02020400000000000000" pitchFamily="18" charset="-128"/>
              <a:ea typeface="UD デジタル 教科書体 NP-R" panose="02020400000000000000" pitchFamily="18" charset="-128"/>
            </a:endParaRPr>
          </a:p>
        </p:txBody>
      </p:sp>
      <p:sp>
        <p:nvSpPr>
          <p:cNvPr id="7" name="Rectangle 2"/>
          <p:cNvSpPr>
            <a:spLocks noChangeArrowheads="1"/>
          </p:cNvSpPr>
          <p:nvPr/>
        </p:nvSpPr>
        <p:spPr bwMode="auto">
          <a:xfrm>
            <a:off x="0" y="3"/>
            <a:ext cx="9161304" cy="720433"/>
          </a:xfrm>
          <a:prstGeom prst="rect">
            <a:avLst/>
          </a:prstGeom>
          <a:solidFill>
            <a:srgbClr val="00B0F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r>
              <a:rPr kumimoji="1" lang="ja-JP" altLang="en-US" i="0" u="none" strike="noStrike" kern="0" cap="none" spc="0" normalizeH="0" baseline="0" noProof="0" dirty="0" smtClean="0">
                <a:ln>
                  <a:noFill/>
                </a:ln>
                <a:effectLst/>
                <a:uLnTx/>
                <a:uFillTx/>
                <a:latin typeface="HGPｺﾞｼｯｸE" panose="020B0900000000000000" pitchFamily="50" charset="-128"/>
                <a:ea typeface="HGPｺﾞｼｯｸE" panose="020B0900000000000000" pitchFamily="50" charset="-128"/>
              </a:rPr>
              <a:t>走り高跳び</a:t>
            </a:r>
            <a:r>
              <a:rPr kumimoji="1" lang="ja-JP" altLang="en-US" i="0" u="none" strike="noStrike" kern="0" cap="none" spc="0" normalizeH="0" baseline="0" noProof="0" dirty="0">
                <a:ln>
                  <a:noFill/>
                </a:ln>
                <a:effectLst/>
                <a:uLnTx/>
                <a:uFillTx/>
                <a:latin typeface="HGPｺﾞｼｯｸE" panose="020B0900000000000000" pitchFamily="50" charset="-128"/>
                <a:ea typeface="HGPｺﾞｼｯｸE" panose="020B0900000000000000" pitchFamily="50" charset="-128"/>
              </a:rPr>
              <a:t>　</a:t>
            </a:r>
            <a:r>
              <a:rPr kumimoji="1" lang="ja-JP" altLang="en-US" i="0" u="none" strike="noStrike" kern="0" cap="none" spc="0" normalizeH="0" baseline="0" noProof="0" dirty="0" smtClean="0">
                <a:ln>
                  <a:noFill/>
                </a:ln>
                <a:effectLst/>
                <a:uLnTx/>
                <a:uFillTx/>
                <a:latin typeface="HGPｺﾞｼｯｸE" panose="020B0900000000000000" pitchFamily="50" charset="-128"/>
                <a:ea typeface="HGPｺﾞｼｯｸE" panose="020B0900000000000000" pitchFamily="50" charset="-128"/>
              </a:rPr>
              <a:t>思考力，判断力</a:t>
            </a:r>
            <a:r>
              <a:rPr lang="ja-JP" altLang="en-US" kern="0" dirty="0">
                <a:latin typeface="HGPｺﾞｼｯｸE" panose="020B0900000000000000" pitchFamily="50" charset="-128"/>
                <a:ea typeface="HGPｺﾞｼｯｸE" panose="020B0900000000000000" pitchFamily="50" charset="-128"/>
              </a:rPr>
              <a:t>，</a:t>
            </a:r>
            <a:r>
              <a:rPr kumimoji="1" lang="ja-JP" altLang="en-US" i="0" u="none" strike="noStrike" kern="0" cap="none" spc="0" normalizeH="0" baseline="0" noProof="0" dirty="0" smtClean="0">
                <a:ln>
                  <a:noFill/>
                </a:ln>
                <a:effectLst/>
                <a:uLnTx/>
                <a:uFillTx/>
                <a:latin typeface="HGPｺﾞｼｯｸE" panose="020B0900000000000000" pitchFamily="50" charset="-128"/>
                <a:ea typeface="HGPｺﾞｼｯｸE" panose="020B0900000000000000" pitchFamily="50" charset="-128"/>
              </a:rPr>
              <a:t>表現力等編</a:t>
            </a:r>
            <a:endParaRPr kumimoji="1" lang="en-US" altLang="ja-JP" i="0" u="none" strike="noStrike" kern="0" cap="none" spc="0" normalizeH="0" baseline="0" noProof="0" dirty="0">
              <a:ln>
                <a:noFill/>
              </a:ln>
              <a:effectLst/>
              <a:uLnTx/>
              <a:uFillTx/>
              <a:latin typeface="HGPｺﾞｼｯｸE" panose="020B0900000000000000" pitchFamily="50" charset="-128"/>
              <a:ea typeface="HGPｺﾞｼｯｸE" panose="020B0900000000000000" pitchFamily="50" charset="-128"/>
            </a:endParaRPr>
          </a:p>
        </p:txBody>
      </p:sp>
      <p:sp>
        <p:nvSpPr>
          <p:cNvPr id="8" name="大波 14"/>
          <p:cNvSpPr/>
          <p:nvPr/>
        </p:nvSpPr>
        <p:spPr>
          <a:xfrm>
            <a:off x="3108960" y="825265"/>
            <a:ext cx="720000" cy="360000"/>
          </a:xfrm>
          <a:prstGeom prst="wave">
            <a:avLst/>
          </a:prstGeom>
          <a:solidFill>
            <a:srgbClr val="FF6600"/>
          </a:solidFill>
        </p:spPr>
        <p:style>
          <a:lnRef idx="2">
            <a:schemeClr val="accent4">
              <a:shade val="50000"/>
            </a:schemeClr>
          </a:lnRef>
          <a:fillRef idx="1">
            <a:schemeClr val="accent4"/>
          </a:fillRef>
          <a:effectRef idx="0">
            <a:schemeClr val="accent4"/>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1100" b="1" dirty="0" smtClean="0">
                <a:latin typeface="+mn-ea"/>
              </a:rPr>
              <a:t>学</a:t>
            </a:r>
            <a:r>
              <a:rPr kumimoji="1" lang="en-US" altLang="ja-JP" sz="1100" b="1" dirty="0" smtClean="0">
                <a:latin typeface="+mn-ea"/>
              </a:rPr>
              <a:t>-</a:t>
            </a:r>
            <a:r>
              <a:rPr kumimoji="1" lang="ja-JP" altLang="en-US" sz="1100" b="1" dirty="0" smtClean="0">
                <a:latin typeface="+mn-ea"/>
              </a:rPr>
              <a:t>思</a:t>
            </a:r>
            <a:r>
              <a:rPr kumimoji="1" lang="ja-JP" altLang="en-US" sz="1100" b="1" dirty="0" smtClean="0">
                <a:latin typeface="+mn-ea"/>
              </a:rPr>
              <a:t>２</a:t>
            </a:r>
            <a:endParaRPr kumimoji="1" lang="ja-JP" altLang="en-US" sz="1100" b="1" dirty="0">
              <a:latin typeface="+mn-ea"/>
            </a:endParaRPr>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68961" y="2933074"/>
            <a:ext cx="5198790" cy="710159"/>
          </a:xfrm>
          <a:prstGeom prst="rect">
            <a:avLst/>
          </a:prstGeom>
        </p:spPr>
      </p:pic>
      <p:sp>
        <p:nvSpPr>
          <p:cNvPr id="9" name="テキスト ボックス 8"/>
          <p:cNvSpPr txBox="1"/>
          <p:nvPr/>
        </p:nvSpPr>
        <p:spPr>
          <a:xfrm>
            <a:off x="1874406" y="6460535"/>
            <a:ext cx="5612244" cy="276999"/>
          </a:xfrm>
          <a:prstGeom prst="rect">
            <a:avLst/>
          </a:prstGeom>
          <a:noFill/>
        </p:spPr>
        <p:txBody>
          <a:bodyPr wrap="square" rtlCol="0">
            <a:spAutoFit/>
          </a:bodyPr>
          <a:lstStyle/>
          <a:p>
            <a:r>
              <a:rPr kumimoji="1" lang="ja-JP" altLang="en-US" sz="1200" dirty="0" smtClean="0">
                <a:latin typeface="UD デジタル 教科書体 NP-R" panose="02020400000000000000" pitchFamily="18" charset="-128"/>
                <a:ea typeface="UD デジタル 教科書体 NP-R" panose="02020400000000000000" pitchFamily="18" charset="-128"/>
              </a:rPr>
              <a:t>図：日本陸上競技連盟</a:t>
            </a:r>
            <a:r>
              <a:rPr kumimoji="1" lang="en-US" altLang="ja-JP" sz="1200" dirty="0" smtClean="0">
                <a:latin typeface="UD デジタル 教科書体 NP-R" panose="02020400000000000000" pitchFamily="18" charset="-128"/>
                <a:ea typeface="UD デジタル 教科書体 NP-R" panose="02020400000000000000" pitchFamily="18" charset="-128"/>
              </a:rPr>
              <a:t>『</a:t>
            </a:r>
            <a:r>
              <a:rPr kumimoji="1" lang="ja-JP" altLang="en-US" sz="1200" dirty="0" smtClean="0">
                <a:latin typeface="UD デジタル 教科書体 NP-R" panose="02020400000000000000" pitchFamily="18" charset="-128"/>
                <a:ea typeface="UD デジタル 教科書体 NP-R" panose="02020400000000000000" pitchFamily="18" charset="-128"/>
              </a:rPr>
              <a:t>中学校部活動における陸上競技指導の手引き</a:t>
            </a:r>
            <a:r>
              <a:rPr kumimoji="1" lang="en-US" altLang="ja-JP" sz="1200" dirty="0" smtClean="0">
                <a:latin typeface="UD デジタル 教科書体 NP-R" panose="02020400000000000000" pitchFamily="18" charset="-128"/>
                <a:ea typeface="UD デジタル 教科書体 NP-R" panose="02020400000000000000" pitchFamily="18" charset="-128"/>
              </a:rPr>
              <a:t>』</a:t>
            </a:r>
            <a:r>
              <a:rPr kumimoji="1" lang="ja-JP" altLang="en-US" sz="1200" dirty="0" smtClean="0">
                <a:latin typeface="UD デジタル 教科書体 NP-R" panose="02020400000000000000" pitchFamily="18" charset="-128"/>
                <a:ea typeface="UD デジタル 教科書体 NP-R" panose="02020400000000000000" pitchFamily="18" charset="-128"/>
              </a:rPr>
              <a:t>より</a:t>
            </a:r>
            <a:endParaRPr kumimoji="1" lang="ja-JP" altLang="en-US" sz="1200" dirty="0">
              <a:latin typeface="UD デジタル 教科書体 NP-R" panose="02020400000000000000" pitchFamily="18" charset="-128"/>
              <a:ea typeface="UD デジタル 教科書体 NP-R" panose="02020400000000000000" pitchFamily="18" charset="-128"/>
            </a:endParaRPr>
          </a:p>
        </p:txBody>
      </p:sp>
      <p:pic>
        <p:nvPicPr>
          <p:cNvPr id="6" name="図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96709" y="3693901"/>
            <a:ext cx="1371042" cy="1348458"/>
          </a:xfrm>
          <a:prstGeom prst="rect">
            <a:avLst/>
          </a:prstGeom>
        </p:spPr>
      </p:pic>
      <p:pic>
        <p:nvPicPr>
          <p:cNvPr id="10" name="図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38304" y="5072674"/>
            <a:ext cx="1229447" cy="1360489"/>
          </a:xfrm>
          <a:prstGeom prst="rect">
            <a:avLst/>
          </a:prstGeom>
        </p:spPr>
      </p:pic>
    </p:spTree>
    <p:extLst>
      <p:ext uri="{BB962C8B-B14F-4D97-AF65-F5344CB8AC3E}">
        <p14:creationId xmlns:p14="http://schemas.microsoft.com/office/powerpoint/2010/main" val="16427867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13555A0A-D93E-4972-9BDE-BD19E4BDC622}" type="slidenum">
              <a:rPr kumimoji="1" lang="ja-JP" altLang="en-US" smtClean="0"/>
              <a:t>8</a:t>
            </a:fld>
            <a:endParaRPr kumimoji="1" lang="ja-JP" altLang="en-US"/>
          </a:p>
        </p:txBody>
      </p:sp>
      <p:sp>
        <p:nvSpPr>
          <p:cNvPr id="4" name="テキスト ボックス 3"/>
          <p:cNvSpPr txBox="1"/>
          <p:nvPr/>
        </p:nvSpPr>
        <p:spPr>
          <a:xfrm>
            <a:off x="261257" y="784831"/>
            <a:ext cx="4573543" cy="461665"/>
          </a:xfrm>
          <a:prstGeom prst="rect">
            <a:avLst/>
          </a:prstGeom>
          <a:noFill/>
        </p:spPr>
        <p:txBody>
          <a:bodyPr wrap="square" rtlCol="0">
            <a:spAutoFit/>
          </a:bodyPr>
          <a:lstStyle/>
          <a:p>
            <a:r>
              <a:rPr kumimoji="1" lang="ja-JP" altLang="en-US" sz="2400" dirty="0" smtClean="0">
                <a:latin typeface="HGPｺﾞｼｯｸE" panose="020B0900000000000000" pitchFamily="50" charset="-128"/>
                <a:ea typeface="HGPｺﾞｼｯｸE" panose="020B0900000000000000" pitchFamily="50" charset="-128"/>
              </a:rPr>
              <a:t>３．準備</a:t>
            </a:r>
            <a:r>
              <a:rPr kumimoji="1" lang="ja-JP" altLang="en-US" sz="2400" dirty="0">
                <a:latin typeface="HGPｺﾞｼｯｸE" panose="020B0900000000000000" pitchFamily="50" charset="-128"/>
                <a:ea typeface="HGPｺﾞｼｯｸE" panose="020B0900000000000000" pitchFamily="50" charset="-128"/>
              </a:rPr>
              <a:t>運動や補助運動の選択</a:t>
            </a:r>
            <a:endParaRPr kumimoji="1" lang="en-US" altLang="ja-JP" sz="2400" dirty="0">
              <a:latin typeface="HGPｺﾞｼｯｸE" panose="020B0900000000000000" pitchFamily="50" charset="-128"/>
              <a:ea typeface="HGPｺﾞｼｯｸE" panose="020B0900000000000000" pitchFamily="50" charset="-128"/>
            </a:endParaRPr>
          </a:p>
        </p:txBody>
      </p:sp>
      <p:sp>
        <p:nvSpPr>
          <p:cNvPr id="5" name="正方形/長方形 4"/>
          <p:cNvSpPr/>
          <p:nvPr/>
        </p:nvSpPr>
        <p:spPr>
          <a:xfrm>
            <a:off x="168164" y="1261240"/>
            <a:ext cx="8681545" cy="11035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smtClean="0">
                <a:solidFill>
                  <a:schemeClr val="tx1"/>
                </a:solidFill>
                <a:latin typeface="UD デジタル 教科書体 NP-R" panose="02020400000000000000" pitchFamily="18" charset="-128"/>
                <a:ea typeface="UD デジタル 教科書体 NP-R" panose="02020400000000000000" pitchFamily="18" charset="-128"/>
              </a:rPr>
              <a:t>走り幅跳び（走り高跳び）に必要な準備運動を記入しよう。</a:t>
            </a:r>
            <a:endParaRPr kumimoji="1" lang="ja-JP" altLang="en-US"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7" name="テキスト ボックス 6"/>
          <p:cNvSpPr txBox="1"/>
          <p:nvPr/>
        </p:nvSpPr>
        <p:spPr>
          <a:xfrm>
            <a:off x="0" y="2453179"/>
            <a:ext cx="9161304" cy="400110"/>
          </a:xfrm>
          <a:prstGeom prst="rect">
            <a:avLst/>
          </a:prstGeom>
          <a:noFill/>
        </p:spPr>
        <p:txBody>
          <a:bodyPr wrap="square" rtlCol="0">
            <a:spAutoFit/>
          </a:bodyPr>
          <a:lstStyle/>
          <a:p>
            <a:r>
              <a:rPr kumimoji="1" lang="ja-JP" altLang="en-US" sz="2000" dirty="0" smtClean="0">
                <a:latin typeface="HGPｺﾞｼｯｸE" panose="020B0900000000000000" pitchFamily="50" charset="-128"/>
                <a:ea typeface="HGPｺﾞｼｯｸE" panose="020B0900000000000000" pitchFamily="50" charset="-128"/>
              </a:rPr>
              <a:t>○自分に必要な補助運動を知識・技能編、技能の中から選んで記入しよう。</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8" name="正方形/長方形 7"/>
          <p:cNvSpPr/>
          <p:nvPr/>
        </p:nvSpPr>
        <p:spPr>
          <a:xfrm>
            <a:off x="441434" y="2913903"/>
            <a:ext cx="2520000" cy="72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a:solidFill>
                  <a:schemeClr val="tx1"/>
                </a:solidFill>
                <a:latin typeface="UD デジタル 教科書体 NP-R" panose="02020400000000000000" pitchFamily="18" charset="-128"/>
                <a:ea typeface="UD デジタル 教科書体 NP-R" panose="02020400000000000000" pitchFamily="18" charset="-128"/>
              </a:rPr>
              <a:t>選択</a:t>
            </a:r>
            <a:r>
              <a:rPr kumimoji="1" lang="ja-JP" altLang="en-US" dirty="0" smtClean="0">
                <a:solidFill>
                  <a:schemeClr val="tx1"/>
                </a:solidFill>
                <a:latin typeface="UD デジタル 教科書体 NP-R" panose="02020400000000000000" pitchFamily="18" charset="-128"/>
                <a:ea typeface="UD デジタル 教科書体 NP-R" panose="02020400000000000000" pitchFamily="18" charset="-128"/>
              </a:rPr>
              <a:t>した補助運動</a:t>
            </a:r>
            <a:r>
              <a:rPr kumimoji="1" lang="ja-JP" altLang="en-US" dirty="0">
                <a:solidFill>
                  <a:schemeClr val="tx1"/>
                </a:solidFill>
                <a:latin typeface="UD デジタル 教科書体 NP-R" panose="02020400000000000000" pitchFamily="18" charset="-128"/>
                <a:ea typeface="UD デジタル 教科書体 NP-R" panose="02020400000000000000" pitchFamily="18" charset="-128"/>
              </a:rPr>
              <a:t>　①</a:t>
            </a:r>
          </a:p>
        </p:txBody>
      </p:sp>
      <p:sp>
        <p:nvSpPr>
          <p:cNvPr id="9" name="正方形/長方形 8"/>
          <p:cNvSpPr/>
          <p:nvPr/>
        </p:nvSpPr>
        <p:spPr>
          <a:xfrm>
            <a:off x="441434" y="3816687"/>
            <a:ext cx="2520000" cy="288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a:solidFill>
                  <a:schemeClr val="tx1"/>
                </a:solidFill>
                <a:latin typeface="UD デジタル 教科書体 NP-R" panose="02020400000000000000" pitchFamily="18" charset="-128"/>
                <a:ea typeface="UD デジタル 教科書体 NP-R" panose="02020400000000000000" pitchFamily="18" charset="-128"/>
              </a:rPr>
              <a:t>動きのポイント</a:t>
            </a:r>
          </a:p>
        </p:txBody>
      </p:sp>
      <p:sp>
        <p:nvSpPr>
          <p:cNvPr id="10" name="正方形/長方形 9"/>
          <p:cNvSpPr/>
          <p:nvPr/>
        </p:nvSpPr>
        <p:spPr>
          <a:xfrm>
            <a:off x="3320652" y="2913903"/>
            <a:ext cx="2520000" cy="72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a:solidFill>
                  <a:schemeClr val="tx1"/>
                </a:solidFill>
                <a:latin typeface="UD デジタル 教科書体 NP-R" panose="02020400000000000000" pitchFamily="18" charset="-128"/>
                <a:ea typeface="UD デジタル 教科書体 NP-R" panose="02020400000000000000" pitchFamily="18" charset="-128"/>
              </a:rPr>
              <a:t>選択</a:t>
            </a:r>
            <a:r>
              <a:rPr kumimoji="1" lang="ja-JP" altLang="en-US" dirty="0" smtClean="0">
                <a:solidFill>
                  <a:schemeClr val="tx1"/>
                </a:solidFill>
                <a:latin typeface="UD デジタル 教科書体 NP-R" panose="02020400000000000000" pitchFamily="18" charset="-128"/>
                <a:ea typeface="UD デジタル 教科書体 NP-R" panose="02020400000000000000" pitchFamily="18" charset="-128"/>
              </a:rPr>
              <a:t>した補助運動</a:t>
            </a:r>
            <a:r>
              <a:rPr kumimoji="1" lang="ja-JP" altLang="en-US" dirty="0">
                <a:solidFill>
                  <a:schemeClr val="tx1"/>
                </a:solidFill>
                <a:latin typeface="UD デジタル 教科書体 NP-R" panose="02020400000000000000" pitchFamily="18" charset="-128"/>
                <a:ea typeface="UD デジタル 教科書体 NP-R" panose="02020400000000000000" pitchFamily="18" charset="-128"/>
              </a:rPr>
              <a:t>　②</a:t>
            </a:r>
          </a:p>
        </p:txBody>
      </p:sp>
      <p:sp>
        <p:nvSpPr>
          <p:cNvPr id="11" name="正方形/長方形 10"/>
          <p:cNvSpPr/>
          <p:nvPr/>
        </p:nvSpPr>
        <p:spPr>
          <a:xfrm>
            <a:off x="6226650" y="2913903"/>
            <a:ext cx="2520000" cy="72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a:solidFill>
                  <a:schemeClr val="tx1"/>
                </a:solidFill>
                <a:latin typeface="UD デジタル 教科書体 NP-R" panose="02020400000000000000" pitchFamily="18" charset="-128"/>
                <a:ea typeface="UD デジタル 教科書体 NP-R" panose="02020400000000000000" pitchFamily="18" charset="-128"/>
              </a:rPr>
              <a:t>選択</a:t>
            </a:r>
            <a:r>
              <a:rPr kumimoji="1" lang="ja-JP" altLang="en-US" dirty="0" smtClean="0">
                <a:solidFill>
                  <a:schemeClr val="tx1"/>
                </a:solidFill>
                <a:latin typeface="UD デジタル 教科書体 NP-R" panose="02020400000000000000" pitchFamily="18" charset="-128"/>
                <a:ea typeface="UD デジタル 教科書体 NP-R" panose="02020400000000000000" pitchFamily="18" charset="-128"/>
              </a:rPr>
              <a:t>した補助運動</a:t>
            </a:r>
            <a:r>
              <a:rPr kumimoji="1" lang="ja-JP" altLang="en-US" dirty="0">
                <a:solidFill>
                  <a:schemeClr val="tx1"/>
                </a:solidFill>
                <a:latin typeface="UD デジタル 教科書体 NP-R" panose="02020400000000000000" pitchFamily="18" charset="-128"/>
                <a:ea typeface="UD デジタル 教科書体 NP-R" panose="02020400000000000000" pitchFamily="18" charset="-128"/>
              </a:rPr>
              <a:t>　③</a:t>
            </a:r>
          </a:p>
        </p:txBody>
      </p:sp>
      <p:sp>
        <p:nvSpPr>
          <p:cNvPr id="12" name="正方形/長方形 11"/>
          <p:cNvSpPr/>
          <p:nvPr/>
        </p:nvSpPr>
        <p:spPr>
          <a:xfrm>
            <a:off x="3320652" y="3816687"/>
            <a:ext cx="2520000" cy="288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a:solidFill>
                  <a:schemeClr val="tx1"/>
                </a:solidFill>
                <a:latin typeface="UD デジタル 教科書体 NP-R" panose="02020400000000000000" pitchFamily="18" charset="-128"/>
                <a:ea typeface="UD デジタル 教科書体 NP-R" panose="02020400000000000000" pitchFamily="18" charset="-128"/>
              </a:rPr>
              <a:t>動きのポイント</a:t>
            </a:r>
          </a:p>
        </p:txBody>
      </p:sp>
      <p:sp>
        <p:nvSpPr>
          <p:cNvPr id="13" name="正方形/長方形 12"/>
          <p:cNvSpPr/>
          <p:nvPr/>
        </p:nvSpPr>
        <p:spPr>
          <a:xfrm>
            <a:off x="6226650" y="3841476"/>
            <a:ext cx="2520000" cy="288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a:solidFill>
                  <a:schemeClr val="tx1"/>
                </a:solidFill>
                <a:latin typeface="UD デジタル 教科書体 NP-R" panose="02020400000000000000" pitchFamily="18" charset="-128"/>
                <a:ea typeface="UD デジタル 教科書体 NP-R" panose="02020400000000000000" pitchFamily="18" charset="-128"/>
              </a:rPr>
              <a:t>動きのポイント</a:t>
            </a:r>
          </a:p>
        </p:txBody>
      </p:sp>
      <p:sp>
        <p:nvSpPr>
          <p:cNvPr id="14" name="Rectangle 2"/>
          <p:cNvSpPr>
            <a:spLocks noChangeArrowheads="1"/>
          </p:cNvSpPr>
          <p:nvPr/>
        </p:nvSpPr>
        <p:spPr bwMode="auto">
          <a:xfrm>
            <a:off x="0" y="3"/>
            <a:ext cx="9161304" cy="720433"/>
          </a:xfrm>
          <a:prstGeom prst="rect">
            <a:avLst/>
          </a:prstGeom>
          <a:solidFill>
            <a:srgbClr val="FFFF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r>
              <a:rPr kumimoji="1" lang="ja-JP" altLang="en-US" i="0" u="none" strike="noStrike" kern="0" cap="none" spc="0" normalizeH="0" baseline="0" noProof="0" dirty="0" smtClean="0">
                <a:ln>
                  <a:noFill/>
                </a:ln>
                <a:effectLst/>
                <a:uLnTx/>
                <a:uFillTx/>
                <a:latin typeface="HGPｺﾞｼｯｸE" panose="020B0900000000000000" pitchFamily="50" charset="-128"/>
                <a:ea typeface="HGPｺﾞｼｯｸE" panose="020B0900000000000000" pitchFamily="50" charset="-128"/>
              </a:rPr>
              <a:t>思考力，判断力</a:t>
            </a:r>
            <a:r>
              <a:rPr lang="ja-JP" altLang="en-US" kern="0" dirty="0">
                <a:latin typeface="HGPｺﾞｼｯｸE" panose="020B0900000000000000" pitchFamily="50" charset="-128"/>
                <a:ea typeface="HGPｺﾞｼｯｸE" panose="020B0900000000000000" pitchFamily="50" charset="-128"/>
              </a:rPr>
              <a:t>，</a:t>
            </a:r>
            <a:r>
              <a:rPr kumimoji="1" lang="ja-JP" altLang="en-US" i="0" u="none" strike="noStrike" kern="0" cap="none" spc="0" normalizeH="0" baseline="0" noProof="0" dirty="0" smtClean="0">
                <a:ln>
                  <a:noFill/>
                </a:ln>
                <a:effectLst/>
                <a:uLnTx/>
                <a:uFillTx/>
                <a:latin typeface="HGPｺﾞｼｯｸE" panose="020B0900000000000000" pitchFamily="50" charset="-128"/>
                <a:ea typeface="HGPｺﾞｼｯｸE" panose="020B0900000000000000" pitchFamily="50" charset="-128"/>
              </a:rPr>
              <a:t>表現力等編</a:t>
            </a:r>
            <a:endParaRPr kumimoji="1" lang="en-US" altLang="ja-JP" i="0" u="none" strike="noStrike" kern="0" cap="none" spc="0" normalizeH="0" baseline="0" noProof="0" dirty="0">
              <a:ln>
                <a:noFill/>
              </a:ln>
              <a:effectLst/>
              <a:uLnTx/>
              <a:uFillTx/>
              <a:latin typeface="HGPｺﾞｼｯｸE" panose="020B0900000000000000" pitchFamily="50" charset="-128"/>
              <a:ea typeface="HGPｺﾞｼｯｸE" panose="020B0900000000000000" pitchFamily="50" charset="-128"/>
            </a:endParaRPr>
          </a:p>
        </p:txBody>
      </p:sp>
      <p:sp>
        <p:nvSpPr>
          <p:cNvPr id="15" name="大波 14"/>
          <p:cNvSpPr/>
          <p:nvPr/>
        </p:nvSpPr>
        <p:spPr>
          <a:xfrm>
            <a:off x="4700592" y="838424"/>
            <a:ext cx="720000" cy="360000"/>
          </a:xfrm>
          <a:prstGeom prst="wave">
            <a:avLst/>
          </a:prstGeom>
          <a:solidFill>
            <a:srgbClr val="FF6600"/>
          </a:solidFill>
        </p:spPr>
        <p:style>
          <a:lnRef idx="2">
            <a:schemeClr val="accent4">
              <a:shade val="50000"/>
            </a:schemeClr>
          </a:lnRef>
          <a:fillRef idx="1">
            <a:schemeClr val="accent4"/>
          </a:fillRef>
          <a:effectRef idx="0">
            <a:schemeClr val="accent4"/>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1100" b="1" dirty="0" smtClean="0">
                <a:latin typeface="+mn-ea"/>
              </a:rPr>
              <a:t>学</a:t>
            </a:r>
            <a:r>
              <a:rPr kumimoji="1" lang="en-US" altLang="ja-JP" sz="1100" b="1" dirty="0" smtClean="0">
                <a:latin typeface="+mn-ea"/>
              </a:rPr>
              <a:t>-</a:t>
            </a:r>
            <a:r>
              <a:rPr kumimoji="1" lang="ja-JP" altLang="en-US" sz="1100" b="1" dirty="0" smtClean="0">
                <a:latin typeface="+mn-ea"/>
              </a:rPr>
              <a:t>思</a:t>
            </a:r>
            <a:r>
              <a:rPr kumimoji="1" lang="ja-JP" altLang="en-US" sz="1100" b="1" dirty="0" smtClean="0">
                <a:latin typeface="+mn-ea"/>
              </a:rPr>
              <a:t>３</a:t>
            </a:r>
            <a:endParaRPr kumimoji="1" lang="ja-JP" altLang="en-US" sz="1100" b="1" dirty="0">
              <a:latin typeface="+mn-ea"/>
            </a:endParaRPr>
          </a:p>
        </p:txBody>
      </p:sp>
    </p:spTree>
    <p:extLst>
      <p:ext uri="{BB962C8B-B14F-4D97-AF65-F5344CB8AC3E}">
        <p14:creationId xmlns:p14="http://schemas.microsoft.com/office/powerpoint/2010/main" val="20470982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13555A0A-D93E-4972-9BDE-BD19E4BDC622}" type="slidenum">
              <a:rPr kumimoji="1" lang="ja-JP" altLang="en-US" smtClean="0"/>
              <a:t>9</a:t>
            </a:fld>
            <a:endParaRPr kumimoji="1" lang="ja-JP" altLang="en-US"/>
          </a:p>
        </p:txBody>
      </p:sp>
      <p:sp>
        <p:nvSpPr>
          <p:cNvPr id="3" name="Rectangle 2"/>
          <p:cNvSpPr>
            <a:spLocks noChangeArrowheads="1"/>
          </p:cNvSpPr>
          <p:nvPr/>
        </p:nvSpPr>
        <p:spPr bwMode="auto">
          <a:xfrm>
            <a:off x="0" y="3"/>
            <a:ext cx="9161304" cy="720433"/>
          </a:xfrm>
          <a:prstGeom prst="rect">
            <a:avLst/>
          </a:prstGeom>
          <a:solidFill>
            <a:srgbClr val="FFFF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r>
              <a:rPr kumimoji="1" lang="ja-JP" altLang="en-US" b="1" i="0" u="none" strike="noStrike" kern="0" cap="none" spc="0" normalizeH="0" baseline="0" noProof="0" dirty="0" smtClean="0">
                <a:ln>
                  <a:noFill/>
                </a:ln>
                <a:effectLst/>
                <a:uLnTx/>
                <a:uFillTx/>
                <a:latin typeface="HGPｺﾞｼｯｸE" panose="020B0900000000000000" pitchFamily="50" charset="-128"/>
                <a:ea typeface="HGPｺﾞｼｯｸE" panose="020B0900000000000000" pitchFamily="50" charset="-128"/>
              </a:rPr>
              <a:t>思考力、判断力、表現力等編</a:t>
            </a:r>
            <a:endParaRPr kumimoji="1" lang="en-US" altLang="ja-JP" b="1" i="0" u="none" strike="noStrike" kern="0" cap="none" spc="0" normalizeH="0" baseline="0" noProof="0" dirty="0">
              <a:ln>
                <a:noFill/>
              </a:ln>
              <a:effectLst/>
              <a:uLnTx/>
              <a:uFillTx/>
              <a:latin typeface="HGPｺﾞｼｯｸE" panose="020B0900000000000000" pitchFamily="50" charset="-128"/>
              <a:ea typeface="HGPｺﾞｼｯｸE" panose="020B0900000000000000" pitchFamily="50" charset="-128"/>
            </a:endParaRPr>
          </a:p>
        </p:txBody>
      </p:sp>
      <p:sp>
        <p:nvSpPr>
          <p:cNvPr id="4" name="テキスト ボックス 3"/>
          <p:cNvSpPr txBox="1"/>
          <p:nvPr/>
        </p:nvSpPr>
        <p:spPr>
          <a:xfrm>
            <a:off x="300445" y="771952"/>
            <a:ext cx="4585063" cy="461665"/>
          </a:xfrm>
          <a:prstGeom prst="rect">
            <a:avLst/>
          </a:prstGeom>
          <a:noFill/>
        </p:spPr>
        <p:txBody>
          <a:bodyPr wrap="square" rtlCol="0">
            <a:spAutoFit/>
          </a:bodyPr>
          <a:lstStyle/>
          <a:p>
            <a:r>
              <a:rPr kumimoji="1" lang="ja-JP" altLang="en-US" sz="2400" dirty="0" smtClean="0">
                <a:latin typeface="HGPｺﾞｼｯｸE" panose="020B0900000000000000" pitchFamily="50" charset="-128"/>
                <a:ea typeface="HGPｺﾞｼｯｸE" panose="020B0900000000000000" pitchFamily="50" charset="-128"/>
              </a:rPr>
              <a:t>４．安全の確保</a:t>
            </a:r>
            <a:endParaRPr kumimoji="1" lang="en-US" altLang="ja-JP" sz="2400" dirty="0">
              <a:latin typeface="HGPｺﾞｼｯｸE" panose="020B0900000000000000" pitchFamily="50" charset="-128"/>
              <a:ea typeface="HGPｺﾞｼｯｸE" panose="020B0900000000000000" pitchFamily="50" charset="-128"/>
            </a:endParaRPr>
          </a:p>
        </p:txBody>
      </p:sp>
      <p:sp>
        <p:nvSpPr>
          <p:cNvPr id="7" name="角丸四角形 6"/>
          <p:cNvSpPr/>
          <p:nvPr/>
        </p:nvSpPr>
        <p:spPr>
          <a:xfrm>
            <a:off x="239879" y="2259874"/>
            <a:ext cx="8681545" cy="446160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smtClean="0">
                <a:solidFill>
                  <a:schemeClr val="tx1"/>
                </a:solidFill>
                <a:latin typeface="UD デジタル 教科書体 NP-R" panose="02020400000000000000" pitchFamily="18" charset="-128"/>
                <a:ea typeface="UD デジタル 教科書体 NP-R" panose="02020400000000000000" pitchFamily="18" charset="-128"/>
              </a:rPr>
              <a:t>学習カードに記入しよう。</a:t>
            </a:r>
            <a:endParaRPr kumimoji="1" lang="ja-JP" altLang="en-US"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9" name="大波 8"/>
          <p:cNvSpPr/>
          <p:nvPr/>
        </p:nvSpPr>
        <p:spPr>
          <a:xfrm>
            <a:off x="2416628" y="792007"/>
            <a:ext cx="720000" cy="360000"/>
          </a:xfrm>
          <a:prstGeom prst="wave">
            <a:avLst/>
          </a:prstGeom>
          <a:solidFill>
            <a:srgbClr val="FF6600"/>
          </a:solidFill>
        </p:spPr>
        <p:style>
          <a:lnRef idx="2">
            <a:schemeClr val="accent4">
              <a:shade val="50000"/>
            </a:schemeClr>
          </a:lnRef>
          <a:fillRef idx="1">
            <a:schemeClr val="accent4"/>
          </a:fillRef>
          <a:effectRef idx="0">
            <a:schemeClr val="accent4"/>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1100" b="1" dirty="0" smtClean="0">
                <a:latin typeface="+mn-ea"/>
              </a:rPr>
              <a:t>学</a:t>
            </a:r>
            <a:r>
              <a:rPr kumimoji="1" lang="en-US" altLang="ja-JP" sz="1100" b="1" dirty="0" smtClean="0">
                <a:latin typeface="+mn-ea"/>
              </a:rPr>
              <a:t>-</a:t>
            </a:r>
            <a:r>
              <a:rPr kumimoji="1" lang="ja-JP" altLang="en-US" sz="1100" b="1" dirty="0" smtClean="0">
                <a:latin typeface="+mn-ea"/>
              </a:rPr>
              <a:t>思</a:t>
            </a:r>
            <a:r>
              <a:rPr kumimoji="1" lang="ja-JP" altLang="en-US" sz="1100" b="1" dirty="0" smtClean="0">
                <a:latin typeface="+mn-ea"/>
              </a:rPr>
              <a:t>４</a:t>
            </a:r>
            <a:endParaRPr kumimoji="1" lang="ja-JP" altLang="en-US" sz="1100" b="1" dirty="0">
              <a:latin typeface="+mn-ea"/>
            </a:endParaRPr>
          </a:p>
        </p:txBody>
      </p:sp>
      <p:sp>
        <p:nvSpPr>
          <p:cNvPr id="10" name="テキスト ボックス 9"/>
          <p:cNvSpPr txBox="1"/>
          <p:nvPr/>
        </p:nvSpPr>
        <p:spPr>
          <a:xfrm>
            <a:off x="470936" y="1192800"/>
            <a:ext cx="9007594" cy="954107"/>
          </a:xfrm>
          <a:prstGeom prst="rect">
            <a:avLst/>
          </a:prstGeom>
          <a:noFill/>
        </p:spPr>
        <p:txBody>
          <a:bodyPr wrap="none" rtlCol="0">
            <a:spAutoFit/>
          </a:bodyPr>
          <a:lstStyle/>
          <a:p>
            <a:r>
              <a:rPr kumimoji="1" lang="ja-JP" altLang="en-US" sz="2000" dirty="0" smtClean="0">
                <a:latin typeface="UD デジタル 教科書体 NP-R" panose="02020400000000000000" pitchFamily="18" charset="-128"/>
                <a:ea typeface="UD デジタル 教科書体 NP-R" panose="02020400000000000000" pitchFamily="18" charset="-128"/>
              </a:rPr>
              <a:t>走り幅跳び（走り高跳び）の授業で、着地付近の事故防止のために注意</a:t>
            </a:r>
            <a:endParaRPr kumimoji="1" lang="en-US" altLang="ja-JP" sz="2000" dirty="0" smtClean="0">
              <a:latin typeface="UD デジタル 教科書体 NP-R" panose="02020400000000000000" pitchFamily="18" charset="-128"/>
              <a:ea typeface="UD デジタル 教科書体 NP-R" panose="02020400000000000000" pitchFamily="18" charset="-128"/>
            </a:endParaRPr>
          </a:p>
          <a:p>
            <a:r>
              <a:rPr kumimoji="1" lang="ja-JP" altLang="en-US" sz="2000" dirty="0" smtClean="0">
                <a:latin typeface="UD デジタル 教科書体 NP-R" panose="02020400000000000000" pitchFamily="18" charset="-128"/>
                <a:ea typeface="UD デジタル 教科書体 NP-R" panose="02020400000000000000" pitchFamily="18" charset="-128"/>
              </a:rPr>
              <a:t>しなければならないことについて、考えて学習カードに記入しよう。</a:t>
            </a:r>
            <a:endParaRPr kumimoji="1" lang="en-US" altLang="ja-JP" sz="2000" dirty="0" smtClean="0">
              <a:latin typeface="UD デジタル 教科書体 NP-R" panose="02020400000000000000" pitchFamily="18" charset="-128"/>
              <a:ea typeface="UD デジタル 教科書体 NP-R" panose="02020400000000000000" pitchFamily="18" charset="-128"/>
            </a:endParaRPr>
          </a:p>
          <a:p>
            <a:r>
              <a:rPr kumimoji="1" lang="ja-JP" altLang="en-US" sz="1600" dirty="0" smtClean="0">
                <a:latin typeface="UD デジタル 教科書体 NP-R" panose="02020400000000000000" pitchFamily="18" charset="-128"/>
                <a:ea typeface="UD デジタル 教科書体 NP-R" panose="02020400000000000000" pitchFamily="18" charset="-128"/>
              </a:rPr>
              <a:t>（</a:t>
            </a:r>
            <a:r>
              <a:rPr kumimoji="1" lang="ja-JP" altLang="en-US" sz="1600" dirty="0">
                <a:latin typeface="UD デジタル 教科書体 NP-R" panose="02020400000000000000" pitchFamily="18" charset="-128"/>
                <a:ea typeface="UD デジタル 教科書体 NP-R" panose="02020400000000000000" pitchFamily="18" charset="-128"/>
              </a:rPr>
              <a:t>日本陸上競技連盟</a:t>
            </a:r>
            <a:r>
              <a:rPr kumimoji="1" lang="en-US" altLang="ja-JP" sz="1600" dirty="0">
                <a:latin typeface="UD デジタル 教科書体 NP-R" panose="02020400000000000000" pitchFamily="18" charset="-128"/>
                <a:ea typeface="UD デジタル 教科書体 NP-R" panose="02020400000000000000" pitchFamily="18" charset="-128"/>
              </a:rPr>
              <a:t>『</a:t>
            </a:r>
            <a:r>
              <a:rPr kumimoji="1" lang="ja-JP" altLang="en-US" sz="1600" dirty="0">
                <a:latin typeface="UD デジタル 教科書体 NP-R" panose="02020400000000000000" pitchFamily="18" charset="-128"/>
                <a:ea typeface="UD デジタル 教科書体 NP-R" panose="02020400000000000000" pitchFamily="18" charset="-128"/>
              </a:rPr>
              <a:t>中学校部活動における陸上</a:t>
            </a:r>
            <a:r>
              <a:rPr kumimoji="1" lang="ja-JP" altLang="en-US" sz="1600" dirty="0" smtClean="0">
                <a:latin typeface="UD デジタル 教科書体 NP-R" panose="02020400000000000000" pitchFamily="18" charset="-128"/>
                <a:ea typeface="UD デジタル 教科書体 NP-R" panose="02020400000000000000" pitchFamily="18" charset="-128"/>
              </a:rPr>
              <a:t>競技指導</a:t>
            </a:r>
            <a:r>
              <a:rPr kumimoji="1" lang="ja-JP" altLang="en-US" sz="1600" dirty="0">
                <a:latin typeface="UD デジタル 教科書体 NP-R" panose="02020400000000000000" pitchFamily="18" charset="-128"/>
                <a:ea typeface="UD デジタル 教科書体 NP-R" panose="02020400000000000000" pitchFamily="18" charset="-128"/>
              </a:rPr>
              <a:t>の手引き</a:t>
            </a:r>
            <a:r>
              <a:rPr kumimoji="1" lang="en-US" altLang="ja-JP" sz="1600" dirty="0" smtClean="0">
                <a:latin typeface="UD デジタル 教科書体 NP-R" panose="02020400000000000000" pitchFamily="18" charset="-128"/>
                <a:ea typeface="UD デジタル 教科書体 NP-R" panose="02020400000000000000" pitchFamily="18" charset="-128"/>
              </a:rPr>
              <a:t>』P99</a:t>
            </a:r>
            <a:r>
              <a:rPr kumimoji="1" lang="ja-JP" altLang="en-US" sz="1600" dirty="0" smtClean="0">
                <a:latin typeface="UD デジタル 教科書体 NP-R" panose="02020400000000000000" pitchFamily="18" charset="-128"/>
                <a:ea typeface="UD デジタル 教科書体 NP-R" panose="02020400000000000000" pitchFamily="18" charset="-128"/>
              </a:rPr>
              <a:t>も参考にしよう</a:t>
            </a:r>
            <a:r>
              <a:rPr kumimoji="1" lang="ja-JP" altLang="en-US" sz="1600" dirty="0">
                <a:latin typeface="UD デジタル 教科書体 NP-R" panose="02020400000000000000" pitchFamily="18" charset="-128"/>
                <a:ea typeface="UD デジタル 教科書体 NP-R" panose="02020400000000000000" pitchFamily="18" charset="-128"/>
              </a:rPr>
              <a:t>。</a:t>
            </a:r>
            <a:r>
              <a:rPr kumimoji="1" lang="ja-JP" altLang="en-US" sz="1600" dirty="0" smtClean="0">
                <a:latin typeface="UD デジタル 教科書体 NP-R" panose="02020400000000000000" pitchFamily="18" charset="-128"/>
                <a:ea typeface="UD デジタル 教科書体 NP-R" panose="02020400000000000000" pitchFamily="18" charset="-128"/>
              </a:rPr>
              <a:t>）</a:t>
            </a:r>
            <a:endParaRPr kumimoji="1" lang="ja-JP" altLang="en-US" sz="1600"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21950449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2347</TotalTime>
  <Words>1122</Words>
  <Application>Microsoft Office PowerPoint</Application>
  <PresentationFormat>画面に合わせる (4:3)</PresentationFormat>
  <Paragraphs>139</Paragraphs>
  <Slides>9</Slides>
  <Notes>4</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9</vt:i4>
      </vt:variant>
    </vt:vector>
  </HeadingPairs>
  <TitlesOfParts>
    <vt:vector size="18" baseType="lpstr">
      <vt:lpstr>HGPｺﾞｼｯｸE</vt:lpstr>
      <vt:lpstr>ＭＳ Ｐゴシック</vt:lpstr>
      <vt:lpstr>UD デジタル 教科書体 NP-R</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dc:creator>
  <cp:lastModifiedBy>m</cp:lastModifiedBy>
  <cp:revision>164</cp:revision>
  <cp:lastPrinted>2020-07-08T09:33:01Z</cp:lastPrinted>
  <dcterms:created xsi:type="dcterms:W3CDTF">2019-05-07T09:33:23Z</dcterms:created>
  <dcterms:modified xsi:type="dcterms:W3CDTF">2021-01-22T10:26:20Z</dcterms:modified>
</cp:coreProperties>
</file>