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4" r:id="rId2"/>
    <p:sldId id="305" r:id="rId3"/>
    <p:sldId id="306" r:id="rId4"/>
    <p:sldId id="308" r:id="rId5"/>
    <p:sldId id="310" r:id="rId6"/>
    <p:sldId id="311" r:id="rId7"/>
    <p:sldId id="309" r:id="rId8"/>
    <p:sldId id="301" r:id="rId9"/>
    <p:sldId id="300" r:id="rId10"/>
  </p:sldIdLst>
  <p:sldSz cx="9144000" cy="6858000" type="screen4x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5" autoAdjust="0"/>
    <p:restoredTop sz="94660"/>
  </p:normalViewPr>
  <p:slideViewPr>
    <p:cSldViewPr snapToGrid="0">
      <p:cViewPr varScale="1">
        <p:scale>
          <a:sx n="73" d="100"/>
          <a:sy n="73" d="100"/>
        </p:scale>
        <p:origin x="468"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5FBD121F-19E0-4D63-8EE5-CB4DDC548DEF}" type="datetimeFigureOut">
              <a:rPr kumimoji="1" lang="ja-JP" altLang="en-US" smtClean="0"/>
              <a:t>2021/1/22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679BA96C-3BB3-4ED6-B43F-46F5610ABEE3}" type="slidenum">
              <a:rPr kumimoji="1" lang="ja-JP" altLang="en-US" smtClean="0"/>
              <a:t>‹#›</a:t>
            </a:fld>
            <a:endParaRPr kumimoji="1" lang="ja-JP" altLang="en-US"/>
          </a:p>
        </p:txBody>
      </p:sp>
    </p:spTree>
    <p:extLst>
      <p:ext uri="{BB962C8B-B14F-4D97-AF65-F5344CB8AC3E}">
        <p14:creationId xmlns:p14="http://schemas.microsoft.com/office/powerpoint/2010/main" val="29955247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90061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2235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0054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1987"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230916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42159B4-FE3D-46E7-BA8A-5E955373D974}" type="datetime1">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1131488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A77234-8D0C-4BDF-A135-B3E5D946F9C8}" type="datetime1">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2778253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5A4E73-DD5A-4EF3-BD9D-431A0BCFC66E}" type="datetime1">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4154914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08CFB7A-FB65-40F0-AF6E-6D01B90AB162}" type="datetime1">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3535911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E035D51-73D9-47FA-AC2A-3143C4968F6F}" type="datetime1">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1776331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A032B49-21B3-461C-BC2A-20D6B0FDA386}" type="datetime1">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1381603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A129B35-1D90-44B7-8C20-EA9BAAE43785}" type="datetime1">
              <a:rPr kumimoji="1" lang="ja-JP" altLang="en-US" smtClean="0"/>
              <a:t>2021/1/22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2849336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1663E42-AAA8-4095-B1B1-74331AD8F7A7}" type="datetime1">
              <a:rPr kumimoji="1" lang="ja-JP" altLang="en-US" smtClean="0"/>
              <a:t>2021/1/22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3478831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F714C4-2AB1-4B42-BE2C-5E524FEAD5D2}" type="datetime1">
              <a:rPr kumimoji="1" lang="ja-JP" altLang="en-US" smtClean="0"/>
              <a:t>2021/1/22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3944275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E260068-C949-4E9C-9CDA-9A2AD3A349D3}" type="datetime1">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2793470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D6600B-6BE8-4EAE-AF8E-A90EE6295AB5}" type="datetime1">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3217634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872F2B-1FE5-482C-B762-C8819CDC24AD}" type="datetime1">
              <a:rPr kumimoji="1" lang="ja-JP" altLang="en-US" smtClean="0"/>
              <a:t>2021/1/22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2755863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55789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2571"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4" name="Text Box 4"/>
          <p:cNvSpPr txBox="1">
            <a:spLocks noChangeArrowheads="1"/>
          </p:cNvSpPr>
          <p:nvPr/>
        </p:nvSpPr>
        <p:spPr bwMode="auto">
          <a:xfrm>
            <a:off x="859018" y="2372046"/>
            <a:ext cx="7708595" cy="1921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4800" b="1" i="0" u="none" strike="noStrike" kern="0" cap="none" spc="0" normalizeH="0" baseline="0" noProof="0" dirty="0">
              <a:ln>
                <a:noFill/>
              </a:ln>
              <a:solidFill>
                <a:prstClr val="black"/>
              </a:solidFill>
              <a:effectLst/>
              <a:uLnTx/>
              <a:uFillTx/>
              <a:latin typeface="HGPｺﾞｼｯｸE" panose="020B0900000000000000" pitchFamily="50" charset="-128"/>
              <a:ea typeface="HGPｺﾞｼｯｸE" panose="020B0900000000000000" pitchFamily="50" charset="-128"/>
            </a:endParaRPr>
          </a:p>
        </p:txBody>
      </p:sp>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8" name="正方形/長方形 7"/>
          <p:cNvSpPr/>
          <p:nvPr/>
        </p:nvSpPr>
        <p:spPr>
          <a:xfrm>
            <a:off x="1249158" y="1223298"/>
            <a:ext cx="6772212" cy="587357"/>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3600" dirty="0">
                <a:latin typeface="HGPｺﾞｼｯｸE" panose="020B0900000000000000" pitchFamily="50" charset="-128"/>
                <a:ea typeface="HGPｺﾞｼｯｸE" panose="020B0900000000000000" pitchFamily="50" charset="-128"/>
              </a:rPr>
              <a:t>中学校　保健体育</a:t>
            </a:r>
            <a:endParaRPr kumimoji="1" lang="en-US" altLang="ja-JP" sz="3600" dirty="0">
              <a:latin typeface="HGPｺﾞｼｯｸE" panose="020B0900000000000000" pitchFamily="50" charset="-128"/>
              <a:ea typeface="HGPｺﾞｼｯｸE" panose="020B0900000000000000" pitchFamily="50"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a:t>
            </a:fld>
            <a:endParaRPr kumimoji="1" lang="ja-JP" altLang="en-US"/>
          </a:p>
        </p:txBody>
      </p:sp>
      <p:sp>
        <p:nvSpPr>
          <p:cNvPr id="9" name="正方形/長方形 8"/>
          <p:cNvSpPr/>
          <p:nvPr/>
        </p:nvSpPr>
        <p:spPr>
          <a:xfrm>
            <a:off x="244490" y="2173018"/>
            <a:ext cx="8611811" cy="2038497"/>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5400" dirty="0" smtClean="0">
                <a:latin typeface="HGPｺﾞｼｯｸE" panose="020B0900000000000000" pitchFamily="50" charset="-128"/>
                <a:ea typeface="HGPｺﾞｼｯｸE" panose="020B0900000000000000" pitchFamily="50" charset="-128"/>
              </a:rPr>
              <a:t>陸上</a:t>
            </a:r>
            <a:r>
              <a:rPr kumimoji="1" lang="ja-JP" altLang="en-US" sz="5400" dirty="0" smtClean="0">
                <a:latin typeface="HGPｺﾞｼｯｸE" panose="020B0900000000000000" pitchFamily="50" charset="-128"/>
                <a:ea typeface="HGPｺﾞｼｯｸE" panose="020B0900000000000000" pitchFamily="50" charset="-128"/>
              </a:rPr>
              <a:t>競技（跳躍種目）</a:t>
            </a:r>
            <a:endParaRPr kumimoji="1" lang="en-US" altLang="ja-JP" sz="5400" dirty="0">
              <a:latin typeface="HGPｺﾞｼｯｸE" panose="020B0900000000000000" pitchFamily="50" charset="-128"/>
              <a:ea typeface="HGPｺﾞｼｯｸE" panose="020B0900000000000000" pitchFamily="50" charset="-128"/>
            </a:endParaRPr>
          </a:p>
          <a:p>
            <a:pPr algn="ctr"/>
            <a:r>
              <a:rPr kumimoji="1" lang="ja-JP" altLang="en-US" sz="4800" dirty="0" smtClean="0">
                <a:latin typeface="HGPｺﾞｼｯｸE" panose="020B0900000000000000" pitchFamily="50" charset="-128"/>
                <a:ea typeface="HGPｺﾞｼｯｸE" panose="020B0900000000000000" pitchFamily="50" charset="-128"/>
              </a:rPr>
              <a:t>「走り幅跳び・走り高跳び」</a:t>
            </a:r>
            <a:endParaRPr kumimoji="1" lang="en-US" altLang="ja-JP" sz="4800" dirty="0" smtClean="0">
              <a:latin typeface="HGPｺﾞｼｯｸE" panose="020B0900000000000000" pitchFamily="50" charset="-128"/>
              <a:ea typeface="HGPｺﾞｼｯｸE" panose="020B0900000000000000" pitchFamily="50" charset="-128"/>
            </a:endParaRPr>
          </a:p>
        </p:txBody>
      </p:sp>
      <p:sp>
        <p:nvSpPr>
          <p:cNvPr id="10" name="正方形/長方形 9"/>
          <p:cNvSpPr/>
          <p:nvPr/>
        </p:nvSpPr>
        <p:spPr>
          <a:xfrm>
            <a:off x="260942" y="919201"/>
            <a:ext cx="8595359" cy="1491814"/>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3600" dirty="0" smtClean="0">
                <a:latin typeface="HGPｺﾞｼｯｸE" panose="020B0900000000000000" pitchFamily="50" charset="-128"/>
                <a:ea typeface="HGPｺﾞｼｯｸE" panose="020B0900000000000000" pitchFamily="50" charset="-128"/>
              </a:rPr>
              <a:t>中学校 保健体育（体育分野）</a:t>
            </a:r>
            <a:endParaRPr kumimoji="1" lang="en-US" altLang="ja-JP" sz="3600" dirty="0" smtClean="0">
              <a:latin typeface="HGPｺﾞｼｯｸE" panose="020B0900000000000000" pitchFamily="50" charset="-128"/>
              <a:ea typeface="HGPｺﾞｼｯｸE" panose="020B0900000000000000" pitchFamily="50" charset="-128"/>
            </a:endParaRPr>
          </a:p>
          <a:p>
            <a:pPr algn="ctr"/>
            <a:r>
              <a:rPr kumimoji="1" lang="en-US" altLang="ja-JP" sz="3600" dirty="0" smtClean="0">
                <a:latin typeface="HGPｺﾞｼｯｸE" panose="020B0900000000000000" pitchFamily="50" charset="-128"/>
                <a:ea typeface="HGPｺﾞｼｯｸE" panose="020B0900000000000000" pitchFamily="50" charset="-128"/>
              </a:rPr>
              <a:t>〔</a:t>
            </a:r>
            <a:r>
              <a:rPr kumimoji="1" lang="ja-JP" altLang="en-US" sz="3600" dirty="0" smtClean="0">
                <a:latin typeface="HGPｺﾞｼｯｸE" panose="020B0900000000000000" pitchFamily="50" charset="-128"/>
                <a:ea typeface="HGPｺﾞｼｯｸE" panose="020B0900000000000000" pitchFamily="50" charset="-128"/>
              </a:rPr>
              <a:t>第３学年</a:t>
            </a:r>
            <a:r>
              <a:rPr kumimoji="1" lang="en-US" altLang="ja-JP" sz="3600" dirty="0" smtClean="0">
                <a:latin typeface="HGPｺﾞｼｯｸE" panose="020B0900000000000000" pitchFamily="50" charset="-128"/>
                <a:ea typeface="HGPｺﾞｼｯｸE" panose="020B0900000000000000" pitchFamily="50" charset="-128"/>
              </a:rPr>
              <a:t>〕</a:t>
            </a:r>
            <a:endParaRPr kumimoji="1" lang="ja-JP" altLang="en-US" sz="3600" dirty="0">
              <a:latin typeface="HGPｺﾞｼｯｸE" panose="020B0900000000000000" pitchFamily="50" charset="-128"/>
              <a:ea typeface="HGPｺﾞｼｯｸE" panose="020B0900000000000000" pitchFamily="50" charset="-128"/>
            </a:endParaRPr>
          </a:p>
        </p:txBody>
      </p:sp>
      <p:sp>
        <p:nvSpPr>
          <p:cNvPr id="11" name="正方形/長方形 10"/>
          <p:cNvSpPr/>
          <p:nvPr/>
        </p:nvSpPr>
        <p:spPr>
          <a:xfrm>
            <a:off x="200098" y="4009188"/>
            <a:ext cx="9026434" cy="1315608"/>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4400" dirty="0" smtClean="0">
                <a:latin typeface="HGPｺﾞｼｯｸE" panose="020B0900000000000000" pitchFamily="50" charset="-128"/>
                <a:ea typeface="HGPｺﾞｼｯｸE" panose="020B0900000000000000" pitchFamily="50" charset="-128"/>
              </a:rPr>
              <a:t>【</a:t>
            </a:r>
            <a:r>
              <a:rPr kumimoji="1" lang="ja-JP" altLang="en-US" sz="4400" dirty="0" smtClean="0">
                <a:latin typeface="HGPｺﾞｼｯｸE" panose="020B0900000000000000" pitchFamily="50" charset="-128"/>
                <a:ea typeface="HGPｺﾞｼｯｸE" panose="020B0900000000000000" pitchFamily="50" charset="-128"/>
              </a:rPr>
              <a:t>思考力，判断力</a:t>
            </a:r>
            <a:r>
              <a:rPr kumimoji="1" lang="ja-JP" altLang="en-US" sz="4400" dirty="0">
                <a:latin typeface="HGPｺﾞｼｯｸE" panose="020B0900000000000000" pitchFamily="50" charset="-128"/>
                <a:ea typeface="HGPｺﾞｼｯｸE" panose="020B0900000000000000" pitchFamily="50" charset="-128"/>
              </a:rPr>
              <a:t>，</a:t>
            </a:r>
            <a:r>
              <a:rPr kumimoji="1" lang="ja-JP" altLang="en-US" sz="4400" dirty="0" smtClean="0">
                <a:latin typeface="HGPｺﾞｼｯｸE" panose="020B0900000000000000" pitchFamily="50" charset="-128"/>
                <a:ea typeface="HGPｺﾞｼｯｸE" panose="020B0900000000000000" pitchFamily="50" charset="-128"/>
              </a:rPr>
              <a:t>表現力等編</a:t>
            </a:r>
            <a:r>
              <a:rPr kumimoji="1" lang="en-US" altLang="ja-JP" sz="4400" dirty="0" smtClean="0">
                <a:latin typeface="HGPｺﾞｼｯｸE" panose="020B0900000000000000" pitchFamily="50" charset="-128"/>
                <a:ea typeface="HGPｺﾞｼｯｸE" panose="020B0900000000000000" pitchFamily="50" charset="-128"/>
              </a:rPr>
              <a:t>】</a:t>
            </a:r>
          </a:p>
        </p:txBody>
      </p:sp>
      <p:sp>
        <p:nvSpPr>
          <p:cNvPr id="2" name="正方形/長方形 1"/>
          <p:cNvSpPr/>
          <p:nvPr/>
        </p:nvSpPr>
        <p:spPr>
          <a:xfrm>
            <a:off x="5336931" y="5826637"/>
            <a:ext cx="3178419" cy="52971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学習時間の目安：約</a:t>
            </a:r>
            <a:r>
              <a:rPr kumimoji="1" lang="en-US" altLang="ja-JP" dirty="0" smtClean="0"/>
              <a:t>30</a:t>
            </a:r>
            <a:r>
              <a:rPr kumimoji="1" lang="ja-JP" altLang="en-US" dirty="0" smtClean="0"/>
              <a:t>分</a:t>
            </a:r>
            <a:endParaRPr kumimoji="1" lang="ja-JP" altLang="en-US" dirty="0"/>
          </a:p>
        </p:txBody>
      </p:sp>
    </p:spTree>
    <p:extLst>
      <p:ext uri="{BB962C8B-B14F-4D97-AF65-F5344CB8AC3E}">
        <p14:creationId xmlns:p14="http://schemas.microsoft.com/office/powerpoint/2010/main" val="3537988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3"/>
            <a:ext cx="9161304" cy="72043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kumimoji="1" lang="ja-JP" altLang="en-US" i="0" u="none" strike="noStrike" kern="0" cap="none" spc="0" normalizeH="0" baseline="0" noProof="0" dirty="0">
                <a:ln>
                  <a:noFill/>
                </a:ln>
                <a:effectLst/>
                <a:uLnTx/>
                <a:uFillTx/>
                <a:latin typeface="HGPｺﾞｼｯｸE" panose="020B0900000000000000" pitchFamily="50" charset="-128"/>
                <a:ea typeface="HGPｺﾞｼｯｸE" panose="020B0900000000000000" pitchFamily="50" charset="-128"/>
              </a:rPr>
              <a:t>走り幅跳び　</a:t>
            </a: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思考力，判断力</a:t>
            </a:r>
            <a:r>
              <a:rPr lang="ja-JP" altLang="en-US" kern="0" dirty="0">
                <a:latin typeface="HGPｺﾞｼｯｸE" panose="020B0900000000000000" pitchFamily="50" charset="-128"/>
                <a:ea typeface="HGPｺﾞｼｯｸE" panose="020B0900000000000000" pitchFamily="50" charset="-128"/>
              </a:rPr>
              <a:t>，</a:t>
            </a: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表現力等編</a:t>
            </a:r>
            <a:endParaRPr kumimoji="1" lang="en-US" altLang="ja-JP" i="0" u="none" strike="noStrike" kern="0" cap="none" spc="0" normalizeH="0" baseline="0" noProof="0" dirty="0">
              <a:ln>
                <a:noFill/>
              </a:ln>
              <a:effectLst/>
              <a:uLnTx/>
              <a:uFillTx/>
              <a:latin typeface="HGPｺﾞｼｯｸE" panose="020B0900000000000000" pitchFamily="50" charset="-128"/>
              <a:ea typeface="HGPｺﾞｼｯｸE" panose="020B0900000000000000" pitchFamily="50" charset="-128"/>
            </a:endParaRPr>
          </a:p>
        </p:txBody>
      </p:sp>
      <p:pic>
        <p:nvPicPr>
          <p:cNvPr id="11" name="図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150" y="1279494"/>
            <a:ext cx="2131629" cy="4108365"/>
          </a:xfrm>
          <a:prstGeom prst="rect">
            <a:avLst/>
          </a:prstGeom>
        </p:spPr>
      </p:pic>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2</a:t>
            </a:fld>
            <a:endParaRPr kumimoji="1" lang="ja-JP" altLang="en-US"/>
          </a:p>
        </p:txBody>
      </p:sp>
      <p:sp>
        <p:nvSpPr>
          <p:cNvPr id="2" name="テキスト ボックス 1"/>
          <p:cNvSpPr txBox="1"/>
          <p:nvPr/>
        </p:nvSpPr>
        <p:spPr>
          <a:xfrm>
            <a:off x="194996" y="810589"/>
            <a:ext cx="3972055" cy="461665"/>
          </a:xfrm>
          <a:prstGeom prst="rect">
            <a:avLst/>
          </a:prstGeom>
          <a:noFill/>
        </p:spPr>
        <p:txBody>
          <a:bodyPr wrap="square" rtlCol="0">
            <a:spAutoFit/>
          </a:bodyPr>
          <a:lstStyle/>
          <a:p>
            <a:r>
              <a:rPr kumimoji="1" lang="ja-JP" altLang="en-US" sz="2400" dirty="0" smtClean="0">
                <a:latin typeface="HGPｺﾞｼｯｸE" panose="020B0900000000000000" pitchFamily="50" charset="-128"/>
                <a:ea typeface="HGPｺﾞｼｯｸE" panose="020B0900000000000000" pitchFamily="50" charset="-128"/>
              </a:rPr>
              <a:t>０．走り幅跳びの踏切動作</a:t>
            </a:r>
            <a:endParaRPr kumimoji="1" lang="en-US" altLang="ja-JP" sz="2400" dirty="0">
              <a:latin typeface="HGPｺﾞｼｯｸE" panose="020B0900000000000000" pitchFamily="50" charset="-128"/>
              <a:ea typeface="HGPｺﾞｼｯｸE" panose="020B0900000000000000" pitchFamily="50" charset="-128"/>
            </a:endParaRPr>
          </a:p>
        </p:txBody>
      </p:sp>
      <p:sp>
        <p:nvSpPr>
          <p:cNvPr id="4" name="テキスト ボックス 3"/>
          <p:cNvSpPr txBox="1"/>
          <p:nvPr/>
        </p:nvSpPr>
        <p:spPr>
          <a:xfrm>
            <a:off x="2636794" y="1655183"/>
            <a:ext cx="5416868" cy="461665"/>
          </a:xfrm>
          <a:prstGeom prst="rect">
            <a:avLst/>
          </a:prstGeom>
          <a:noFill/>
        </p:spPr>
        <p:txBody>
          <a:bodyPr wrap="none" rtlCol="0">
            <a:spAutoFit/>
          </a:bodyPr>
          <a:lstStyle/>
          <a:p>
            <a:r>
              <a:rPr kumimoji="1" lang="ja-JP" altLang="en-US" sz="2400" dirty="0" smtClean="0">
                <a:latin typeface="UD デジタル 教科書体 NP-R" panose="02020400000000000000" pitchFamily="18" charset="-128"/>
                <a:ea typeface="UD デジタル 教科書体 NP-R" panose="02020400000000000000" pitchFamily="18" charset="-128"/>
              </a:rPr>
              <a:t>走り幅跳びの踏切動作を見るポイント</a:t>
            </a:r>
            <a:endParaRPr kumimoji="1" lang="ja-JP" altLang="en-US" sz="2400" dirty="0">
              <a:latin typeface="UD デジタル 教科書体 NP-R" panose="02020400000000000000" pitchFamily="18" charset="-128"/>
              <a:ea typeface="UD デジタル 教科書体 NP-R" panose="02020400000000000000" pitchFamily="18" charset="-128"/>
            </a:endParaRPr>
          </a:p>
        </p:txBody>
      </p:sp>
      <p:sp>
        <p:nvSpPr>
          <p:cNvPr id="5" name="正方形/長方形 4"/>
          <p:cNvSpPr/>
          <p:nvPr/>
        </p:nvSpPr>
        <p:spPr>
          <a:xfrm>
            <a:off x="2886890" y="2323320"/>
            <a:ext cx="5473340" cy="403303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１．上体を起こして、踏み切っているか。</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２．踏み切り脚が地面を踏みつけるように</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　キックし、振り上げ脚を素早く引き上げて</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いるか。</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　</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３．踏み切りの接地時間が短く</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踏み切り脚</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　の膝は</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できるだけ曲げないよう</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にしている</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　か。</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４．振り上げ脚</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は</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大腿が地面と</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水平</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になるく</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　らいまで振り上げているか。</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2" name="テキスト ボックス 21"/>
          <p:cNvSpPr txBox="1"/>
          <p:nvPr/>
        </p:nvSpPr>
        <p:spPr>
          <a:xfrm>
            <a:off x="194996" y="5387859"/>
            <a:ext cx="2600454" cy="646331"/>
          </a:xfrm>
          <a:prstGeom prst="rect">
            <a:avLst/>
          </a:prstGeom>
          <a:noFill/>
        </p:spPr>
        <p:txBody>
          <a:bodyPr wrap="square" rtlCol="0">
            <a:spAutoFit/>
          </a:bodyPr>
          <a:lstStyle/>
          <a:p>
            <a:r>
              <a:rPr kumimoji="1" lang="ja-JP" altLang="en-US" sz="1200" dirty="0" smtClean="0">
                <a:latin typeface="UD デジタル 教科書体 NP-R" panose="02020400000000000000" pitchFamily="18" charset="-128"/>
                <a:ea typeface="UD デジタル 教科書体 NP-R" panose="02020400000000000000" pitchFamily="18" charset="-128"/>
              </a:rPr>
              <a:t>図：日本陸上競技連盟</a:t>
            </a:r>
            <a:endParaRPr kumimoji="1" lang="en-US" altLang="ja-JP" sz="1200" dirty="0" smtClean="0">
              <a:latin typeface="UD デジタル 教科書体 NP-R" panose="02020400000000000000" pitchFamily="18" charset="-128"/>
              <a:ea typeface="UD デジタル 教科書体 NP-R" panose="02020400000000000000" pitchFamily="18" charset="-128"/>
            </a:endParaRPr>
          </a:p>
          <a:p>
            <a:r>
              <a:rPr kumimoji="1" lang="en-US" altLang="ja-JP" sz="1200" dirty="0" smtClean="0">
                <a:latin typeface="UD デジタル 教科書体 NP-R" panose="02020400000000000000" pitchFamily="18" charset="-128"/>
                <a:ea typeface="UD デジタル 教科書体 NP-R" panose="02020400000000000000" pitchFamily="18" charset="-128"/>
              </a:rPr>
              <a:t>『</a:t>
            </a:r>
            <a:r>
              <a:rPr kumimoji="1" lang="ja-JP" altLang="en-US" sz="1200" dirty="0" smtClean="0">
                <a:latin typeface="UD デジタル 教科書体 NP-R" panose="02020400000000000000" pitchFamily="18" charset="-128"/>
                <a:ea typeface="UD デジタル 教科書体 NP-R" panose="02020400000000000000" pitchFamily="18" charset="-128"/>
              </a:rPr>
              <a:t>中学校部活動における陸上競技指導の手引き</a:t>
            </a:r>
            <a:r>
              <a:rPr kumimoji="1" lang="en-US" altLang="ja-JP" sz="1200" dirty="0" smtClean="0">
                <a:latin typeface="UD デジタル 教科書体 NP-R" panose="02020400000000000000" pitchFamily="18" charset="-128"/>
                <a:ea typeface="UD デジタル 教科書体 NP-R" panose="02020400000000000000" pitchFamily="18" charset="-128"/>
              </a:rPr>
              <a:t>』</a:t>
            </a:r>
            <a:r>
              <a:rPr kumimoji="1" lang="ja-JP" altLang="en-US" sz="1200" dirty="0" smtClean="0">
                <a:latin typeface="UD デジタル 教科書体 NP-R" panose="02020400000000000000" pitchFamily="18" charset="-128"/>
                <a:ea typeface="UD デジタル 教科書体 NP-R" panose="02020400000000000000" pitchFamily="18" charset="-128"/>
              </a:rPr>
              <a:t>より</a:t>
            </a:r>
            <a:endParaRPr kumimoji="1" lang="ja-JP" altLang="en-US" sz="1200" dirty="0">
              <a:latin typeface="UD デジタル 教科書体 NP-R" panose="02020400000000000000" pitchFamily="18" charset="-128"/>
              <a:ea typeface="UD デジタル 教科書体 NP-R" panose="02020400000000000000" pitchFamily="18" charset="-128"/>
            </a:endParaRPr>
          </a:p>
        </p:txBody>
      </p:sp>
      <p:sp>
        <p:nvSpPr>
          <p:cNvPr id="8" name="楕円 7"/>
          <p:cNvSpPr/>
          <p:nvPr/>
        </p:nvSpPr>
        <p:spPr>
          <a:xfrm>
            <a:off x="1445339" y="3178393"/>
            <a:ext cx="720000" cy="720000"/>
          </a:xfrm>
          <a:prstGeom prst="ellipse">
            <a:avLst/>
          </a:prstGeom>
          <a:noFill/>
          <a:ln w="38100">
            <a:solidFill>
              <a:srgbClr val="00B0F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10" name="直線コネクタ 9"/>
          <p:cNvCxnSpPr/>
          <p:nvPr/>
        </p:nvCxnSpPr>
        <p:spPr>
          <a:xfrm>
            <a:off x="1270847" y="1686169"/>
            <a:ext cx="0" cy="3456000"/>
          </a:xfrm>
          <a:prstGeom prst="line">
            <a:avLst/>
          </a:prstGeom>
          <a:ln w="38100">
            <a:solidFill>
              <a:srgbClr val="00B0F0"/>
            </a:solidFill>
          </a:ln>
        </p:spPr>
        <p:style>
          <a:lnRef idx="1">
            <a:schemeClr val="accent4"/>
          </a:lnRef>
          <a:fillRef idx="0">
            <a:schemeClr val="accent4"/>
          </a:fillRef>
          <a:effectRef idx="0">
            <a:schemeClr val="accent4"/>
          </a:effectRef>
          <a:fontRef idx="minor">
            <a:schemeClr val="tx1"/>
          </a:fontRef>
        </p:style>
      </p:cxnSp>
      <p:sp>
        <p:nvSpPr>
          <p:cNvPr id="17" name="楕円 16"/>
          <p:cNvSpPr/>
          <p:nvPr/>
        </p:nvSpPr>
        <p:spPr>
          <a:xfrm>
            <a:off x="434721" y="4712725"/>
            <a:ext cx="540000" cy="540000"/>
          </a:xfrm>
          <a:prstGeom prst="ellipse">
            <a:avLst/>
          </a:prstGeom>
          <a:noFill/>
          <a:ln w="38100">
            <a:solidFill>
              <a:srgbClr val="00B0F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5" name="楕円 14"/>
          <p:cNvSpPr/>
          <p:nvPr/>
        </p:nvSpPr>
        <p:spPr>
          <a:xfrm>
            <a:off x="737668" y="3850698"/>
            <a:ext cx="576000" cy="576000"/>
          </a:xfrm>
          <a:prstGeom prst="ellipse">
            <a:avLst/>
          </a:prstGeom>
          <a:noFill/>
          <a:ln w="38100">
            <a:solidFill>
              <a:srgbClr val="00B0F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627663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13555A0A-D93E-4972-9BDE-BD19E4BDC622}" type="slidenum">
              <a:rPr kumimoji="1" lang="ja-JP" altLang="en-US" smtClean="0"/>
              <a:t>3</a:t>
            </a:fld>
            <a:endParaRPr kumimoji="1" lang="ja-JP" altLang="en-US"/>
          </a:p>
        </p:txBody>
      </p:sp>
      <p:sp>
        <p:nvSpPr>
          <p:cNvPr id="5" name="テキスト ボックス 4"/>
          <p:cNvSpPr txBox="1"/>
          <p:nvPr/>
        </p:nvSpPr>
        <p:spPr>
          <a:xfrm>
            <a:off x="235130" y="747352"/>
            <a:ext cx="3451771" cy="461665"/>
          </a:xfrm>
          <a:prstGeom prst="rect">
            <a:avLst/>
          </a:prstGeom>
          <a:noFill/>
        </p:spPr>
        <p:txBody>
          <a:bodyPr wrap="square" rtlCol="0">
            <a:spAutoFit/>
          </a:bodyPr>
          <a:lstStyle/>
          <a:p>
            <a:r>
              <a:rPr kumimoji="1" lang="ja-JP" altLang="en-US" sz="2400" dirty="0" smtClean="0">
                <a:latin typeface="HGPｺﾞｼｯｸE" panose="020B0900000000000000" pitchFamily="50" charset="-128"/>
                <a:ea typeface="HGPｺﾞｼｯｸE" panose="020B0900000000000000" pitchFamily="50" charset="-128"/>
              </a:rPr>
              <a:t>１．踏み切り動作の</a:t>
            </a:r>
            <a:r>
              <a:rPr kumimoji="1" lang="ja-JP" altLang="en-US" sz="2400" dirty="0">
                <a:latin typeface="HGPｺﾞｼｯｸE" panose="020B0900000000000000" pitchFamily="50" charset="-128"/>
                <a:ea typeface="HGPｺﾞｼｯｸE" panose="020B0900000000000000" pitchFamily="50" charset="-128"/>
              </a:rPr>
              <a:t>確認</a:t>
            </a:r>
            <a:endParaRPr kumimoji="1" lang="en-US" altLang="ja-JP" sz="2400" dirty="0">
              <a:latin typeface="HGPｺﾞｼｯｸE" panose="020B0900000000000000" pitchFamily="50" charset="-128"/>
              <a:ea typeface="HGPｺﾞｼｯｸE" panose="020B0900000000000000" pitchFamily="50" charset="-128"/>
            </a:endParaRPr>
          </a:p>
        </p:txBody>
      </p:sp>
      <p:sp>
        <p:nvSpPr>
          <p:cNvPr id="6" name="テキスト ボックス 5"/>
          <p:cNvSpPr txBox="1"/>
          <p:nvPr/>
        </p:nvSpPr>
        <p:spPr>
          <a:xfrm>
            <a:off x="300407" y="1207230"/>
            <a:ext cx="8392041" cy="707886"/>
          </a:xfrm>
          <a:prstGeom prst="rect">
            <a:avLst/>
          </a:prstGeom>
          <a:noFill/>
        </p:spPr>
        <p:txBody>
          <a:bodyPr wrap="none" rtlCol="0">
            <a:spAutoFit/>
          </a:bodyPr>
          <a:lstStyle/>
          <a:p>
            <a:r>
              <a:rPr kumimoji="1" lang="ja-JP" altLang="en-US" sz="2000" dirty="0" smtClean="0">
                <a:latin typeface="UD デジタル 教科書体 NP-R" panose="02020400000000000000" pitchFamily="18" charset="-128"/>
                <a:ea typeface="UD デジタル 教科書体 NP-R" panose="02020400000000000000" pitchFamily="18" charset="-128"/>
              </a:rPr>
              <a:t>　下の（１）から（３）の図を見て、走り幅跳びの踏切動作で修正した</a:t>
            </a:r>
            <a:endParaRPr kumimoji="1" lang="en-US" altLang="ja-JP" sz="2000" dirty="0" smtClean="0">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latin typeface="UD デジタル 教科書体 NP-R" panose="02020400000000000000" pitchFamily="18" charset="-128"/>
                <a:ea typeface="UD デジタル 教科書体 NP-R" panose="02020400000000000000" pitchFamily="18" charset="-128"/>
              </a:rPr>
              <a:t>ほうがいいポイントを記入しよう。</a:t>
            </a:r>
            <a:endParaRPr kumimoji="1" lang="ja-JP" altLang="en-US" sz="2000"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p:cNvSpPr/>
          <p:nvPr/>
        </p:nvSpPr>
        <p:spPr>
          <a:xfrm>
            <a:off x="708337" y="4723673"/>
            <a:ext cx="2292420" cy="19978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latin typeface="UD デジタル 教科書体 NP-R" panose="02020400000000000000" pitchFamily="18" charset="-128"/>
                <a:ea typeface="UD デジタル 教科書体 NP-R" panose="02020400000000000000" pitchFamily="18" charset="-128"/>
              </a:rPr>
              <a:t>（１）</a:t>
            </a:r>
            <a:endPar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3" name="正方形/長方形 12"/>
          <p:cNvSpPr/>
          <p:nvPr/>
        </p:nvSpPr>
        <p:spPr>
          <a:xfrm>
            <a:off x="3478458" y="4712614"/>
            <a:ext cx="2292420" cy="19978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latin typeface="UD デジタル 教科書体 NP-R" panose="02020400000000000000" pitchFamily="18" charset="-128"/>
                <a:ea typeface="UD デジタル 教科書体 NP-R" panose="02020400000000000000" pitchFamily="18" charset="-128"/>
              </a:rPr>
              <a:t>（２）</a:t>
            </a:r>
            <a:endPar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endParaRPr>
          </a:p>
        </p:txBody>
      </p:sp>
      <p:pic>
        <p:nvPicPr>
          <p:cNvPr id="19" name="図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9860" y="2029948"/>
            <a:ext cx="1526427" cy="2328780"/>
          </a:xfrm>
          <a:prstGeom prst="rect">
            <a:avLst/>
          </a:prstGeom>
        </p:spPr>
      </p:pic>
      <p:sp>
        <p:nvSpPr>
          <p:cNvPr id="14" name="正方形/長方形 13"/>
          <p:cNvSpPr/>
          <p:nvPr/>
        </p:nvSpPr>
        <p:spPr>
          <a:xfrm>
            <a:off x="6248579" y="4701555"/>
            <a:ext cx="2292420" cy="19978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latin typeface="UD デジタル 教科書体 NP-R" panose="02020400000000000000" pitchFamily="18" charset="-128"/>
                <a:ea typeface="UD デジタル 教科書体 NP-R" panose="02020400000000000000" pitchFamily="18" charset="-128"/>
              </a:rPr>
              <a:t>（３）</a:t>
            </a:r>
            <a:endPar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5" name="テキスト ボックス 14"/>
          <p:cNvSpPr txBox="1"/>
          <p:nvPr/>
        </p:nvSpPr>
        <p:spPr>
          <a:xfrm>
            <a:off x="708337" y="2339484"/>
            <a:ext cx="1068947" cy="369332"/>
          </a:xfrm>
          <a:prstGeom prst="rect">
            <a:avLst/>
          </a:prstGeom>
          <a:noFill/>
        </p:spPr>
        <p:txBody>
          <a:bodyPr wrap="square" rtlCol="0">
            <a:spAutoFit/>
          </a:bodyPr>
          <a:lstStyle/>
          <a:p>
            <a:r>
              <a:rPr kumimoji="1" lang="ja-JP" altLang="en-US" dirty="0" smtClean="0">
                <a:latin typeface="UD デジタル 教科書体 NP-R" panose="02020400000000000000" pitchFamily="18" charset="-128"/>
                <a:ea typeface="UD デジタル 教科書体 NP-R" panose="02020400000000000000" pitchFamily="18" charset="-128"/>
              </a:rPr>
              <a:t>（１）</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16" name="テキスト ボックス 15"/>
          <p:cNvSpPr txBox="1"/>
          <p:nvPr/>
        </p:nvSpPr>
        <p:spPr>
          <a:xfrm>
            <a:off x="3009485" y="2339484"/>
            <a:ext cx="1068947" cy="369332"/>
          </a:xfrm>
          <a:prstGeom prst="rect">
            <a:avLst/>
          </a:prstGeom>
          <a:noFill/>
        </p:spPr>
        <p:txBody>
          <a:bodyPr wrap="square" rtlCol="0">
            <a:spAutoFit/>
          </a:bodyPr>
          <a:lstStyle/>
          <a:p>
            <a:r>
              <a:rPr kumimoji="1" lang="ja-JP" altLang="en-US" dirty="0" smtClean="0">
                <a:latin typeface="UD デジタル 教科書体 NP-R" panose="02020400000000000000" pitchFamily="18" charset="-128"/>
                <a:ea typeface="UD デジタル 教科書体 NP-R" panose="02020400000000000000" pitchFamily="18" charset="-128"/>
              </a:rPr>
              <a:t>（２）</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17" name="テキスト ボックス 16"/>
          <p:cNvSpPr txBox="1"/>
          <p:nvPr/>
        </p:nvSpPr>
        <p:spPr>
          <a:xfrm>
            <a:off x="5561520" y="2339484"/>
            <a:ext cx="1068947" cy="369332"/>
          </a:xfrm>
          <a:prstGeom prst="rect">
            <a:avLst/>
          </a:prstGeom>
          <a:noFill/>
        </p:spPr>
        <p:txBody>
          <a:bodyPr wrap="square" rtlCol="0">
            <a:spAutoFit/>
          </a:bodyPr>
          <a:lstStyle/>
          <a:p>
            <a:r>
              <a:rPr kumimoji="1" lang="ja-JP" altLang="en-US" dirty="0" smtClean="0">
                <a:latin typeface="UD デジタル 教科書体 NP-R" panose="02020400000000000000" pitchFamily="18" charset="-128"/>
                <a:ea typeface="UD デジタル 教科書体 NP-R" panose="02020400000000000000" pitchFamily="18" charset="-128"/>
              </a:rPr>
              <a:t>（３）</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pic>
        <p:nvPicPr>
          <p:cNvPr id="18" name="図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7555" y="2119403"/>
            <a:ext cx="1187303" cy="2195696"/>
          </a:xfrm>
          <a:prstGeom prst="rect">
            <a:avLst/>
          </a:prstGeom>
        </p:spPr>
      </p:pic>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92571" y="2104190"/>
            <a:ext cx="1220700" cy="2278659"/>
          </a:xfrm>
          <a:prstGeom prst="rect">
            <a:avLst/>
          </a:prstGeom>
        </p:spPr>
      </p:pic>
      <p:sp>
        <p:nvSpPr>
          <p:cNvPr id="20" name="テキスト ボックス 19"/>
          <p:cNvSpPr txBox="1"/>
          <p:nvPr/>
        </p:nvSpPr>
        <p:spPr>
          <a:xfrm>
            <a:off x="2003402" y="4382850"/>
            <a:ext cx="5612244" cy="276999"/>
          </a:xfrm>
          <a:prstGeom prst="rect">
            <a:avLst/>
          </a:prstGeom>
          <a:noFill/>
        </p:spPr>
        <p:txBody>
          <a:bodyPr wrap="square" rtlCol="0">
            <a:spAutoFit/>
          </a:bodyPr>
          <a:lstStyle/>
          <a:p>
            <a:r>
              <a:rPr kumimoji="1" lang="ja-JP" altLang="en-US" sz="1200" dirty="0" smtClean="0">
                <a:latin typeface="UD デジタル 教科書体 NP-R" panose="02020400000000000000" pitchFamily="18" charset="-128"/>
                <a:ea typeface="UD デジタル 教科書体 NP-R" panose="02020400000000000000" pitchFamily="18" charset="-128"/>
              </a:rPr>
              <a:t>図：日本陸上競技連盟</a:t>
            </a:r>
            <a:r>
              <a:rPr kumimoji="1" lang="en-US" altLang="ja-JP" sz="1200" dirty="0" smtClean="0">
                <a:latin typeface="UD デジタル 教科書体 NP-R" panose="02020400000000000000" pitchFamily="18" charset="-128"/>
                <a:ea typeface="UD デジタル 教科書体 NP-R" panose="02020400000000000000" pitchFamily="18" charset="-128"/>
              </a:rPr>
              <a:t>『</a:t>
            </a:r>
            <a:r>
              <a:rPr kumimoji="1" lang="ja-JP" altLang="en-US" sz="1200" dirty="0" smtClean="0">
                <a:latin typeface="UD デジタル 教科書体 NP-R" panose="02020400000000000000" pitchFamily="18" charset="-128"/>
                <a:ea typeface="UD デジタル 教科書体 NP-R" panose="02020400000000000000" pitchFamily="18" charset="-128"/>
              </a:rPr>
              <a:t>中学校部活動における陸上競技指導の手引き</a:t>
            </a:r>
            <a:r>
              <a:rPr kumimoji="1" lang="en-US" altLang="ja-JP" sz="1200" dirty="0" smtClean="0">
                <a:latin typeface="UD デジタル 教科書体 NP-R" panose="02020400000000000000" pitchFamily="18" charset="-128"/>
                <a:ea typeface="UD デジタル 教科書体 NP-R" panose="02020400000000000000" pitchFamily="18" charset="-128"/>
              </a:rPr>
              <a:t>』</a:t>
            </a:r>
            <a:r>
              <a:rPr kumimoji="1" lang="ja-JP" altLang="en-US" sz="1200" dirty="0" smtClean="0">
                <a:latin typeface="UD デジタル 教科書体 NP-R" panose="02020400000000000000" pitchFamily="18" charset="-128"/>
                <a:ea typeface="UD デジタル 教科書体 NP-R" panose="02020400000000000000" pitchFamily="18" charset="-128"/>
              </a:rPr>
              <a:t>より</a:t>
            </a:r>
            <a:endParaRPr kumimoji="1" lang="ja-JP" altLang="en-US" sz="1200" dirty="0">
              <a:latin typeface="UD デジタル 教科書体 NP-R" panose="02020400000000000000" pitchFamily="18" charset="-128"/>
              <a:ea typeface="UD デジタル 教科書体 NP-R" panose="02020400000000000000" pitchFamily="18" charset="-128"/>
            </a:endParaRPr>
          </a:p>
        </p:txBody>
      </p:sp>
      <p:sp>
        <p:nvSpPr>
          <p:cNvPr id="21" name="Rectangle 2"/>
          <p:cNvSpPr>
            <a:spLocks noChangeArrowheads="1"/>
          </p:cNvSpPr>
          <p:nvPr/>
        </p:nvSpPr>
        <p:spPr bwMode="auto">
          <a:xfrm>
            <a:off x="-4356" y="-4353"/>
            <a:ext cx="9161304" cy="72043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kumimoji="1" lang="ja-JP" altLang="en-US" i="0" u="none" strike="noStrike" kern="0" cap="none" spc="0" normalizeH="0" baseline="0" noProof="0" dirty="0">
                <a:ln>
                  <a:noFill/>
                </a:ln>
                <a:effectLst/>
                <a:uLnTx/>
                <a:uFillTx/>
                <a:latin typeface="HGPｺﾞｼｯｸE" panose="020B0900000000000000" pitchFamily="50" charset="-128"/>
                <a:ea typeface="HGPｺﾞｼｯｸE" panose="020B0900000000000000" pitchFamily="50" charset="-128"/>
              </a:rPr>
              <a:t>走り幅跳び　</a:t>
            </a: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思考力，判断力</a:t>
            </a:r>
            <a:r>
              <a:rPr lang="ja-JP" altLang="en-US" kern="0" noProof="0" dirty="0" smtClean="0">
                <a:latin typeface="HGPｺﾞｼｯｸE" panose="020B0900000000000000" pitchFamily="50" charset="-128"/>
                <a:ea typeface="HGPｺﾞｼｯｸE" panose="020B0900000000000000" pitchFamily="50" charset="-128"/>
              </a:rPr>
              <a:t>，</a:t>
            </a: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表現力等編</a:t>
            </a:r>
            <a:endParaRPr kumimoji="1" lang="en-US" altLang="ja-JP" i="0" u="none" strike="noStrike" kern="0" cap="none" spc="0" normalizeH="0" baseline="0" noProof="0" dirty="0">
              <a:ln>
                <a:noFill/>
              </a:ln>
              <a:effectLst/>
              <a:uLnTx/>
              <a:uFillTx/>
              <a:latin typeface="HGPｺﾞｼｯｸE" panose="020B0900000000000000" pitchFamily="50" charset="-128"/>
              <a:ea typeface="HGPｺﾞｼｯｸE" panose="020B0900000000000000" pitchFamily="50" charset="-128"/>
            </a:endParaRPr>
          </a:p>
        </p:txBody>
      </p:sp>
      <p:sp>
        <p:nvSpPr>
          <p:cNvPr id="22" name="大波 21"/>
          <p:cNvSpPr/>
          <p:nvPr/>
        </p:nvSpPr>
        <p:spPr>
          <a:xfrm>
            <a:off x="4624668" y="1612532"/>
            <a:ext cx="720000" cy="360000"/>
          </a:xfrm>
          <a:prstGeom prst="wave">
            <a:avLst/>
          </a:prstGeom>
          <a:solidFill>
            <a:srgbClr val="FF6600"/>
          </a:solidFill>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100" b="1" dirty="0" smtClean="0">
                <a:latin typeface="+mn-ea"/>
              </a:rPr>
              <a:t>学</a:t>
            </a:r>
            <a:r>
              <a:rPr kumimoji="1" lang="en-US" altLang="ja-JP" sz="1100" b="1" dirty="0" smtClean="0">
                <a:latin typeface="+mn-ea"/>
              </a:rPr>
              <a:t>-</a:t>
            </a:r>
            <a:r>
              <a:rPr kumimoji="1" lang="ja-JP" altLang="en-US" sz="1100" b="1" dirty="0" smtClean="0">
                <a:latin typeface="+mn-ea"/>
              </a:rPr>
              <a:t>思</a:t>
            </a:r>
            <a:r>
              <a:rPr kumimoji="1" lang="ja-JP" altLang="en-US" sz="1100" b="1" dirty="0" smtClean="0">
                <a:latin typeface="+mn-ea"/>
              </a:rPr>
              <a:t>１</a:t>
            </a:r>
            <a:endParaRPr kumimoji="1" lang="ja-JP" altLang="en-US" sz="1100" b="1" dirty="0">
              <a:latin typeface="+mn-ea"/>
            </a:endParaRPr>
          </a:p>
        </p:txBody>
      </p:sp>
      <p:sp>
        <p:nvSpPr>
          <p:cNvPr id="23" name="テキスト ボックス 22"/>
          <p:cNvSpPr txBox="1"/>
          <p:nvPr/>
        </p:nvSpPr>
        <p:spPr>
          <a:xfrm>
            <a:off x="5616372" y="1662375"/>
            <a:ext cx="3148906" cy="400110"/>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r>
              <a:rPr kumimoji="1" lang="ja-JP" altLang="en-US" sz="2000" dirty="0" smtClean="0">
                <a:latin typeface="UD デジタル 教科書体 NP-R" panose="02020400000000000000" pitchFamily="18" charset="-128"/>
                <a:ea typeface="UD デジタル 教科書体 NP-R" panose="02020400000000000000" pitchFamily="18" charset="-128"/>
              </a:rPr>
              <a:t>　　</a:t>
            </a:r>
            <a:r>
              <a:rPr kumimoji="1" lang="ja-JP" altLang="en-US" sz="1400" dirty="0" smtClean="0">
                <a:latin typeface="UD デジタル 教科書体 NP-R" panose="02020400000000000000" pitchFamily="18" charset="-128"/>
                <a:ea typeface="UD デジタル 教科書体 NP-R" panose="02020400000000000000" pitchFamily="18" charset="-128"/>
              </a:rPr>
              <a:t>･･･学習カードに記入しよう</a:t>
            </a:r>
            <a:endParaRPr kumimoji="1"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24" name="大波 18"/>
          <p:cNvSpPr/>
          <p:nvPr/>
        </p:nvSpPr>
        <p:spPr>
          <a:xfrm>
            <a:off x="5691459" y="1679642"/>
            <a:ext cx="360000" cy="360000"/>
          </a:xfrm>
          <a:prstGeom prst="wave">
            <a:avLst>
              <a:gd name="adj1" fmla="val 12500"/>
              <a:gd name="adj2" fmla="val -10000"/>
            </a:avLst>
          </a:prstGeom>
          <a:solidFill>
            <a:srgbClr val="FF66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400" dirty="0" smtClean="0">
                <a:latin typeface="UD デジタル 教科書体 NP-R" panose="02020400000000000000" pitchFamily="18" charset="-128"/>
                <a:ea typeface="UD デジタル 教科書体 NP-R" panose="02020400000000000000" pitchFamily="18" charset="-128"/>
              </a:rPr>
              <a:t>学</a:t>
            </a:r>
            <a:endParaRPr kumimoji="1"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3" name="角丸四角形吹き出し 2"/>
          <p:cNvSpPr/>
          <p:nvPr/>
        </p:nvSpPr>
        <p:spPr>
          <a:xfrm>
            <a:off x="275201" y="3131541"/>
            <a:ext cx="872269" cy="666206"/>
          </a:xfrm>
          <a:prstGeom prst="wedgeRoundRectCallout">
            <a:avLst>
              <a:gd name="adj1" fmla="val 100470"/>
              <a:gd name="adj2" fmla="val 33088"/>
              <a:gd name="adj3" fmla="val 16667"/>
            </a:avLst>
          </a:prstGeom>
          <a:solidFill>
            <a:srgbClr val="00B0F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200" dirty="0" smtClean="0">
                <a:solidFill>
                  <a:schemeClr val="tx1"/>
                </a:solidFill>
                <a:latin typeface="UD デジタル 教科書体 NP-R" panose="02020400000000000000" pitchFamily="18" charset="-128"/>
                <a:ea typeface="UD デジタル 教科書体 NP-R" panose="02020400000000000000" pitchFamily="18" charset="-128"/>
              </a:rPr>
              <a:t>振り上げ脚はどうだろう</a:t>
            </a:r>
            <a:endPar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5" name="角丸四角形吹き出し 24"/>
          <p:cNvSpPr/>
          <p:nvPr/>
        </p:nvSpPr>
        <p:spPr>
          <a:xfrm>
            <a:off x="2553754" y="3115701"/>
            <a:ext cx="814245" cy="666206"/>
          </a:xfrm>
          <a:prstGeom prst="wedgeRoundRectCallout">
            <a:avLst>
              <a:gd name="adj1" fmla="val 100470"/>
              <a:gd name="adj2" fmla="val 33088"/>
              <a:gd name="adj3" fmla="val 16667"/>
            </a:avLst>
          </a:prstGeom>
          <a:solidFill>
            <a:srgbClr val="00B0F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200" dirty="0" smtClean="0">
                <a:solidFill>
                  <a:schemeClr val="tx1"/>
                </a:solidFill>
                <a:latin typeface="UD デジタル 教科書体 NP-R" panose="02020400000000000000" pitchFamily="18" charset="-128"/>
                <a:ea typeface="UD デジタル 教科書体 NP-R" panose="02020400000000000000" pitchFamily="18" charset="-128"/>
              </a:rPr>
              <a:t>上体はどうだろう</a:t>
            </a:r>
            <a:endPar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6" name="角丸四角形吹き出し 25"/>
          <p:cNvSpPr/>
          <p:nvPr/>
        </p:nvSpPr>
        <p:spPr>
          <a:xfrm>
            <a:off x="5561520" y="3115701"/>
            <a:ext cx="896430" cy="666206"/>
          </a:xfrm>
          <a:prstGeom prst="wedgeRoundRectCallout">
            <a:avLst>
              <a:gd name="adj1" fmla="val 100470"/>
              <a:gd name="adj2" fmla="val 33088"/>
              <a:gd name="adj3" fmla="val 16667"/>
            </a:avLst>
          </a:prstGeom>
          <a:solidFill>
            <a:srgbClr val="00B0F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200" dirty="0" smtClean="0">
                <a:solidFill>
                  <a:schemeClr val="tx1"/>
                </a:solidFill>
                <a:latin typeface="UD デジタル 教科書体 NP-R" panose="02020400000000000000" pitchFamily="18" charset="-128"/>
                <a:ea typeface="UD デジタル 教科書体 NP-R" panose="02020400000000000000" pitchFamily="18" charset="-128"/>
              </a:rPr>
              <a:t>踏み切り脚はどうだろう</a:t>
            </a:r>
            <a:endPar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978551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3"/>
            <a:ext cx="9161304" cy="72043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kumimoji="1" lang="ja-JP" altLang="en-US" i="0" u="none" strike="noStrike" kern="0" cap="none" spc="0" normalizeH="0" baseline="0" noProof="0" dirty="0">
                <a:ln>
                  <a:noFill/>
                </a:ln>
                <a:effectLst/>
                <a:uLnTx/>
                <a:uFillTx/>
                <a:latin typeface="HGPｺﾞｼｯｸE" panose="020B0900000000000000" pitchFamily="50" charset="-128"/>
                <a:ea typeface="HGPｺﾞｼｯｸE" panose="020B0900000000000000" pitchFamily="50" charset="-128"/>
              </a:rPr>
              <a:t>走り幅跳び　</a:t>
            </a: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思考力，判断力</a:t>
            </a:r>
            <a:r>
              <a:rPr lang="ja-JP" altLang="en-US" kern="0" dirty="0">
                <a:latin typeface="HGPｺﾞｼｯｸE" panose="020B0900000000000000" pitchFamily="50" charset="-128"/>
                <a:ea typeface="HGPｺﾞｼｯｸE" panose="020B0900000000000000" pitchFamily="50" charset="-128"/>
              </a:rPr>
              <a:t>，</a:t>
            </a: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表現力等編</a:t>
            </a:r>
            <a:endParaRPr kumimoji="1" lang="en-US" altLang="ja-JP" i="0" u="none" strike="noStrike" kern="0" cap="none" spc="0" normalizeH="0" baseline="0" noProof="0" dirty="0">
              <a:ln>
                <a:noFill/>
              </a:ln>
              <a:effectLst/>
              <a:uLnTx/>
              <a:uFillTx/>
              <a:latin typeface="HGPｺﾞｼｯｸE" panose="020B0900000000000000" pitchFamily="50" charset="-128"/>
              <a:ea typeface="HGPｺﾞｼｯｸE" panose="020B0900000000000000" pitchFamily="50"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4</a:t>
            </a:fld>
            <a:endParaRPr kumimoji="1" lang="ja-JP" altLang="en-US"/>
          </a:p>
        </p:txBody>
      </p:sp>
      <p:sp>
        <p:nvSpPr>
          <p:cNvPr id="2" name="テキスト ボックス 1"/>
          <p:cNvSpPr txBox="1"/>
          <p:nvPr/>
        </p:nvSpPr>
        <p:spPr>
          <a:xfrm>
            <a:off x="194996" y="810589"/>
            <a:ext cx="3972055" cy="461665"/>
          </a:xfrm>
          <a:prstGeom prst="rect">
            <a:avLst/>
          </a:prstGeom>
          <a:noFill/>
        </p:spPr>
        <p:txBody>
          <a:bodyPr wrap="square" rtlCol="0">
            <a:spAutoFit/>
          </a:bodyPr>
          <a:lstStyle/>
          <a:p>
            <a:r>
              <a:rPr kumimoji="1" lang="ja-JP" altLang="en-US" sz="2400" dirty="0" smtClean="0">
                <a:latin typeface="HGPｺﾞｼｯｸE" panose="020B0900000000000000" pitchFamily="50" charset="-128"/>
                <a:ea typeface="HGPｺﾞｼｯｸE" panose="020B0900000000000000" pitchFamily="50" charset="-128"/>
              </a:rPr>
              <a:t>２．走り幅跳びの助走</a:t>
            </a:r>
            <a:endParaRPr kumimoji="1" lang="en-US" altLang="ja-JP" sz="2400" dirty="0">
              <a:latin typeface="HGPｺﾞｼｯｸE" panose="020B0900000000000000" pitchFamily="50" charset="-128"/>
              <a:ea typeface="HGPｺﾞｼｯｸE" panose="020B0900000000000000" pitchFamily="50" charset="-128"/>
            </a:endParaRPr>
          </a:p>
        </p:txBody>
      </p:sp>
      <p:sp>
        <p:nvSpPr>
          <p:cNvPr id="5" name="正方形/長方形 4"/>
          <p:cNvSpPr/>
          <p:nvPr/>
        </p:nvSpPr>
        <p:spPr>
          <a:xfrm>
            <a:off x="600889" y="2867030"/>
            <a:ext cx="8151224" cy="357230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１．助走の最後の３～４歩を「タン・タ・タン」や「タン・タ・タ・</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　タン」、「いち・に・さん」などの言葉に置き換えリズムアップの</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　練習をする。</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2000"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２．助走の最後の３～</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４歩の位置にコーンを置いたり、目印を付けた</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2000" dirty="0" err="1" smtClean="0">
                <a:solidFill>
                  <a:schemeClr val="tx1"/>
                </a:solidFill>
                <a:latin typeface="UD デジタル 教科書体 NP-R" panose="02020400000000000000" pitchFamily="18" charset="-128"/>
                <a:ea typeface="UD デジタル 教科書体 NP-R" panose="02020400000000000000" pitchFamily="18" charset="-128"/>
              </a:rPr>
              <a:t>り</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してリズムアップの練習をする。</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2000"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３．助走の最後の３</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～４歩</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をイメージして、階段を３</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４歩早くかけ</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　上がり、リズムアップの練習をする。</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3" name="テキスト ボックス 12"/>
          <p:cNvSpPr txBox="1"/>
          <p:nvPr/>
        </p:nvSpPr>
        <p:spPr>
          <a:xfrm>
            <a:off x="535575" y="1251591"/>
            <a:ext cx="8281853" cy="2031325"/>
          </a:xfrm>
          <a:prstGeom prst="rect">
            <a:avLst/>
          </a:prstGeom>
          <a:noFill/>
        </p:spPr>
        <p:txBody>
          <a:bodyPr wrap="square" rtlCol="0">
            <a:spAutoFit/>
          </a:bodyPr>
          <a:lstStyle/>
          <a:p>
            <a:r>
              <a:rPr kumimoji="1" lang="ja-JP" altLang="en-US" dirty="0" smtClean="0">
                <a:latin typeface="UD デジタル 教科書体 NP-R" panose="02020400000000000000" pitchFamily="18" charset="-128"/>
                <a:ea typeface="UD デジタル 教科書体 NP-R" panose="02020400000000000000" pitchFamily="18" charset="-128"/>
              </a:rPr>
              <a:t>　走り幅跳びでは、踏み切り前３～４歩からリズムアップして踏み切りに移ると良いとされます。</a:t>
            </a:r>
            <a:endParaRPr kumimoji="1" lang="en-US" altLang="ja-JP" dirty="0" smtClean="0">
              <a:latin typeface="UD デジタル 教科書体 NP-R" panose="02020400000000000000" pitchFamily="18" charset="-128"/>
              <a:ea typeface="UD デジタル 教科書体 NP-R" panose="02020400000000000000" pitchFamily="18" charset="-128"/>
            </a:endParaRPr>
          </a:p>
          <a:p>
            <a:r>
              <a:rPr kumimoji="1" lang="ja-JP" altLang="en-US" dirty="0" smtClean="0">
                <a:latin typeface="UD デジタル 教科書体 NP-R" panose="02020400000000000000" pitchFamily="18" charset="-128"/>
                <a:ea typeface="UD デジタル 教科書体 NP-R" panose="02020400000000000000" pitchFamily="18" charset="-128"/>
              </a:rPr>
              <a:t>　下</a:t>
            </a:r>
            <a:r>
              <a:rPr kumimoji="1" lang="ja-JP" altLang="en-US" dirty="0">
                <a:latin typeface="UD デジタル 教科書体 NP-R" panose="02020400000000000000" pitchFamily="18" charset="-128"/>
                <a:ea typeface="UD デジタル 教科書体 NP-R" panose="02020400000000000000" pitchFamily="18" charset="-128"/>
              </a:rPr>
              <a:t>の</a:t>
            </a:r>
            <a:r>
              <a:rPr kumimoji="1" lang="ja-JP" altLang="en-US" dirty="0" smtClean="0">
                <a:latin typeface="UD デジタル 教科書体 NP-R" panose="02020400000000000000" pitchFamily="18" charset="-128"/>
                <a:ea typeface="UD デジタル 教科書体 NP-R" panose="02020400000000000000" pitchFamily="18" charset="-128"/>
              </a:rPr>
              <a:t>１から３</a:t>
            </a:r>
            <a:r>
              <a:rPr kumimoji="1" lang="ja-JP" altLang="en-US" dirty="0">
                <a:latin typeface="UD デジタル 教科書体 NP-R" panose="02020400000000000000" pitchFamily="18" charset="-128"/>
                <a:ea typeface="UD デジタル 教科書体 NP-R" panose="02020400000000000000" pitchFamily="18" charset="-128"/>
              </a:rPr>
              <a:t>は、リズムアップして踏み切りに</a:t>
            </a:r>
            <a:r>
              <a:rPr kumimoji="1" lang="ja-JP" altLang="en-US" dirty="0" smtClean="0">
                <a:latin typeface="UD デジタル 教科書体 NP-R" panose="02020400000000000000" pitchFamily="18" charset="-128"/>
                <a:ea typeface="UD デジタル 教科書体 NP-R" panose="02020400000000000000" pitchFamily="18" charset="-128"/>
              </a:rPr>
              <a:t>移るため</a:t>
            </a:r>
            <a:r>
              <a:rPr kumimoji="1" lang="ja-JP" altLang="en-US" dirty="0">
                <a:latin typeface="UD デジタル 教科書体 NP-R" panose="02020400000000000000" pitchFamily="18" charset="-128"/>
                <a:ea typeface="UD デジタル 教科書体 NP-R" panose="02020400000000000000" pitchFamily="18" charset="-128"/>
              </a:rPr>
              <a:t>の練習を示したものです。あなたには、どの練習が合っていますか。下から選び、理由を記入しよう。また、自分なりの練習方法があれば記入しよう。</a:t>
            </a:r>
          </a:p>
          <a:p>
            <a:endParaRPr kumimoji="1" lang="en-US" altLang="ja-JP" dirty="0" smtClean="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　</a:t>
            </a:r>
          </a:p>
        </p:txBody>
      </p:sp>
      <p:sp>
        <p:nvSpPr>
          <p:cNvPr id="15" name="大波 14"/>
          <p:cNvSpPr/>
          <p:nvPr/>
        </p:nvSpPr>
        <p:spPr>
          <a:xfrm>
            <a:off x="3200400" y="810589"/>
            <a:ext cx="720000" cy="360000"/>
          </a:xfrm>
          <a:prstGeom prst="wave">
            <a:avLst/>
          </a:prstGeom>
          <a:solidFill>
            <a:srgbClr val="FF6600"/>
          </a:solidFill>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100" b="1" dirty="0" smtClean="0">
                <a:latin typeface="+mn-ea"/>
              </a:rPr>
              <a:t>学</a:t>
            </a:r>
            <a:r>
              <a:rPr kumimoji="1" lang="en-US" altLang="ja-JP" sz="1100" b="1" dirty="0" smtClean="0">
                <a:latin typeface="+mn-ea"/>
              </a:rPr>
              <a:t>-</a:t>
            </a:r>
            <a:r>
              <a:rPr kumimoji="1" lang="ja-JP" altLang="en-US" sz="1100" b="1" dirty="0" smtClean="0">
                <a:latin typeface="+mn-ea"/>
              </a:rPr>
              <a:t>思</a:t>
            </a:r>
            <a:r>
              <a:rPr kumimoji="1" lang="ja-JP" altLang="en-US" sz="1100" b="1" dirty="0" smtClean="0">
                <a:latin typeface="+mn-ea"/>
              </a:rPr>
              <a:t>２</a:t>
            </a:r>
            <a:endParaRPr kumimoji="1" lang="ja-JP" altLang="en-US" sz="1100" b="1" dirty="0">
              <a:latin typeface="+mn-ea"/>
            </a:endParaRPr>
          </a:p>
        </p:txBody>
      </p:sp>
    </p:spTree>
    <p:extLst>
      <p:ext uri="{BB962C8B-B14F-4D97-AF65-F5344CB8AC3E}">
        <p14:creationId xmlns:p14="http://schemas.microsoft.com/office/powerpoint/2010/main" val="3042552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1499" y="2773809"/>
            <a:ext cx="2272296" cy="2962401"/>
          </a:xfrm>
          <a:prstGeom prst="rect">
            <a:avLst/>
          </a:prstGeom>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2892" y="1786228"/>
            <a:ext cx="1384797" cy="3994931"/>
          </a:xfrm>
          <a:prstGeom prst="rect">
            <a:avLst/>
          </a:prstGeom>
        </p:spPr>
      </p:pic>
      <p:sp>
        <p:nvSpPr>
          <p:cNvPr id="2" name="スライド番号プレースホルダー 1"/>
          <p:cNvSpPr>
            <a:spLocks noGrp="1"/>
          </p:cNvSpPr>
          <p:nvPr>
            <p:ph type="sldNum" sz="quarter" idx="12"/>
          </p:nvPr>
        </p:nvSpPr>
        <p:spPr/>
        <p:txBody>
          <a:bodyPr/>
          <a:lstStyle/>
          <a:p>
            <a:fld id="{13555A0A-D93E-4972-9BDE-BD19E4BDC622}" type="slidenum">
              <a:rPr kumimoji="1" lang="ja-JP" altLang="en-US" smtClean="0"/>
              <a:t>5</a:t>
            </a:fld>
            <a:endParaRPr kumimoji="1" lang="ja-JP" altLang="en-US"/>
          </a:p>
        </p:txBody>
      </p:sp>
      <p:sp>
        <p:nvSpPr>
          <p:cNvPr id="7" name="正方形/長方形 6"/>
          <p:cNvSpPr/>
          <p:nvPr/>
        </p:nvSpPr>
        <p:spPr>
          <a:xfrm>
            <a:off x="3892731" y="1912874"/>
            <a:ext cx="4924698" cy="459242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１．体を内側に倒す姿勢を取るようにし</a:t>
            </a:r>
          </a:p>
          <a:p>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2000" dirty="0" err="1">
                <a:solidFill>
                  <a:schemeClr val="tx1"/>
                </a:solidFill>
                <a:latin typeface="UD デジタル 教科書体 NP-R" panose="02020400000000000000" pitchFamily="18" charset="-128"/>
                <a:ea typeface="UD デジタル 教科書体 NP-R" panose="02020400000000000000" pitchFamily="18" charset="-128"/>
              </a:rPr>
              <a:t>て</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踏み切りに移っているか。</a:t>
            </a:r>
          </a:p>
          <a:p>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２．踏み切り脚の足先は着地の方向に向</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け、膝</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は曲げず</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、短い接地時間</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で</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踏み</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切っているか。</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３．振り上げ脚</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は太ももが地面とほぼ</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平</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　行</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になるまで</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上がっているか。</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４．腕</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は踏み切りに</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合わせてタイミング</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　よく振り上げているか。</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2000"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５</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．身体</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は、踏み切り</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が完了</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するまで</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直</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立が保たれているか。</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9" name="テキスト ボックス 8"/>
          <p:cNvSpPr txBox="1"/>
          <p:nvPr/>
        </p:nvSpPr>
        <p:spPr>
          <a:xfrm>
            <a:off x="287904" y="6146784"/>
            <a:ext cx="3147627" cy="461665"/>
          </a:xfrm>
          <a:prstGeom prst="rect">
            <a:avLst/>
          </a:prstGeom>
          <a:noFill/>
        </p:spPr>
        <p:txBody>
          <a:bodyPr wrap="square" rtlCol="0">
            <a:spAutoFit/>
          </a:bodyPr>
          <a:lstStyle/>
          <a:p>
            <a:r>
              <a:rPr kumimoji="1" lang="ja-JP" altLang="en-US" sz="1200" dirty="0" smtClean="0">
                <a:latin typeface="UD デジタル 教科書体 NP-R" panose="02020400000000000000" pitchFamily="18" charset="-128"/>
                <a:ea typeface="UD デジタル 教科書体 NP-R" panose="02020400000000000000" pitchFamily="18" charset="-128"/>
              </a:rPr>
              <a:t>図：日本陸上競技連盟</a:t>
            </a:r>
            <a:r>
              <a:rPr kumimoji="1" lang="en-US" altLang="ja-JP" sz="1200" dirty="0" smtClean="0">
                <a:latin typeface="UD デジタル 教科書体 NP-R" panose="02020400000000000000" pitchFamily="18" charset="-128"/>
                <a:ea typeface="UD デジタル 教科書体 NP-R" panose="02020400000000000000" pitchFamily="18" charset="-128"/>
              </a:rPr>
              <a:t>『</a:t>
            </a:r>
            <a:r>
              <a:rPr kumimoji="1" lang="ja-JP" altLang="en-US" sz="1200" dirty="0" smtClean="0">
                <a:latin typeface="UD デジタル 教科書体 NP-R" panose="02020400000000000000" pitchFamily="18" charset="-128"/>
                <a:ea typeface="UD デジタル 教科書体 NP-R" panose="02020400000000000000" pitchFamily="18" charset="-128"/>
              </a:rPr>
              <a:t>中学校部活動における陸上競技指導の手引き</a:t>
            </a:r>
            <a:r>
              <a:rPr kumimoji="1" lang="en-US" altLang="ja-JP" sz="1200" dirty="0" smtClean="0">
                <a:latin typeface="UD デジタル 教科書体 NP-R" panose="02020400000000000000" pitchFamily="18" charset="-128"/>
                <a:ea typeface="UD デジタル 教科書体 NP-R" panose="02020400000000000000" pitchFamily="18" charset="-128"/>
              </a:rPr>
              <a:t>』</a:t>
            </a:r>
            <a:r>
              <a:rPr kumimoji="1" lang="ja-JP" altLang="en-US" sz="1200" dirty="0" smtClean="0">
                <a:latin typeface="UD デジタル 教科書体 NP-R" panose="02020400000000000000" pitchFamily="18" charset="-128"/>
                <a:ea typeface="UD デジタル 教科書体 NP-R" panose="02020400000000000000" pitchFamily="18" charset="-128"/>
              </a:rPr>
              <a:t>より</a:t>
            </a:r>
            <a:endParaRPr kumimoji="1" lang="ja-JP" altLang="en-US" sz="1200" dirty="0">
              <a:latin typeface="UD デジタル 教科書体 NP-R" panose="02020400000000000000" pitchFamily="18" charset="-128"/>
              <a:ea typeface="UD デジタル 教科書体 NP-R" panose="02020400000000000000" pitchFamily="18" charset="-128"/>
            </a:endParaRPr>
          </a:p>
        </p:txBody>
      </p:sp>
      <p:sp>
        <p:nvSpPr>
          <p:cNvPr id="11" name="Rectangle 2"/>
          <p:cNvSpPr>
            <a:spLocks noChangeArrowheads="1"/>
          </p:cNvSpPr>
          <p:nvPr/>
        </p:nvSpPr>
        <p:spPr bwMode="auto">
          <a:xfrm>
            <a:off x="0" y="3"/>
            <a:ext cx="9161304" cy="720433"/>
          </a:xfrm>
          <a:prstGeom prst="rect">
            <a:avLst/>
          </a:prstGeom>
          <a:solidFill>
            <a:srgbClr val="00B0F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走り高跳び</a:t>
            </a:r>
            <a:r>
              <a:rPr kumimoji="1" lang="ja-JP" altLang="en-US" i="0" u="none" strike="noStrike" kern="0" cap="none" spc="0" normalizeH="0" baseline="0" noProof="0" dirty="0">
                <a:ln>
                  <a:noFill/>
                </a:ln>
                <a:effectLst/>
                <a:uLnTx/>
                <a:uFillTx/>
                <a:latin typeface="HGPｺﾞｼｯｸE" panose="020B0900000000000000" pitchFamily="50" charset="-128"/>
                <a:ea typeface="HGPｺﾞｼｯｸE" panose="020B0900000000000000" pitchFamily="50" charset="-128"/>
              </a:rPr>
              <a:t>　</a:t>
            </a: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思考力，判断力</a:t>
            </a:r>
            <a:r>
              <a:rPr lang="ja-JP" altLang="en-US" kern="0" dirty="0">
                <a:latin typeface="HGPｺﾞｼｯｸE" panose="020B0900000000000000" pitchFamily="50" charset="-128"/>
                <a:ea typeface="HGPｺﾞｼｯｸE" panose="020B0900000000000000" pitchFamily="50" charset="-128"/>
              </a:rPr>
              <a:t>，</a:t>
            </a: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表現力等編</a:t>
            </a:r>
            <a:endParaRPr kumimoji="1" lang="en-US" altLang="ja-JP" i="0" u="none" strike="noStrike" kern="0" cap="none" spc="0" normalizeH="0" baseline="0" noProof="0" dirty="0">
              <a:ln>
                <a:noFill/>
              </a:ln>
              <a:effectLst/>
              <a:uLnTx/>
              <a:uFillTx/>
              <a:latin typeface="HGPｺﾞｼｯｸE" panose="020B0900000000000000" pitchFamily="50" charset="-128"/>
              <a:ea typeface="HGPｺﾞｼｯｸE" panose="020B0900000000000000" pitchFamily="50" charset="-128"/>
            </a:endParaRPr>
          </a:p>
        </p:txBody>
      </p:sp>
      <p:sp>
        <p:nvSpPr>
          <p:cNvPr id="15" name="テキスト ボックス 14"/>
          <p:cNvSpPr txBox="1"/>
          <p:nvPr/>
        </p:nvSpPr>
        <p:spPr>
          <a:xfrm>
            <a:off x="3841411" y="1345693"/>
            <a:ext cx="5027338" cy="461665"/>
          </a:xfrm>
          <a:prstGeom prst="rect">
            <a:avLst/>
          </a:prstGeom>
          <a:noFill/>
        </p:spPr>
        <p:txBody>
          <a:bodyPr wrap="none" rtlCol="0">
            <a:spAutoFit/>
          </a:bodyPr>
          <a:lstStyle/>
          <a:p>
            <a:r>
              <a:rPr kumimoji="1" lang="ja-JP" altLang="en-US" sz="2400" dirty="0" smtClean="0">
                <a:latin typeface="HGPｺﾞｼｯｸE" panose="020B0900000000000000" pitchFamily="50" charset="-128"/>
                <a:ea typeface="HGPｺﾞｼｯｸE" panose="020B0900000000000000" pitchFamily="50" charset="-128"/>
              </a:rPr>
              <a:t>走り高跳びの踏切動作を見るポイント</a:t>
            </a:r>
            <a:endParaRPr kumimoji="1" lang="ja-JP" altLang="en-US" sz="2400" dirty="0">
              <a:latin typeface="HGPｺﾞｼｯｸE" panose="020B0900000000000000" pitchFamily="50" charset="-128"/>
              <a:ea typeface="HGPｺﾞｼｯｸE" panose="020B0900000000000000" pitchFamily="50" charset="-128"/>
            </a:endParaRPr>
          </a:p>
        </p:txBody>
      </p:sp>
      <p:sp>
        <p:nvSpPr>
          <p:cNvPr id="16" name="テキスト ボックス 15"/>
          <p:cNvSpPr txBox="1"/>
          <p:nvPr/>
        </p:nvSpPr>
        <p:spPr>
          <a:xfrm>
            <a:off x="142745" y="778512"/>
            <a:ext cx="3972055" cy="461665"/>
          </a:xfrm>
          <a:prstGeom prst="rect">
            <a:avLst/>
          </a:prstGeom>
          <a:noFill/>
        </p:spPr>
        <p:txBody>
          <a:bodyPr wrap="square" rtlCol="0">
            <a:spAutoFit/>
          </a:bodyPr>
          <a:lstStyle/>
          <a:p>
            <a:r>
              <a:rPr kumimoji="1" lang="ja-JP" altLang="en-US" sz="2400" dirty="0" smtClean="0">
                <a:latin typeface="HGPｺﾞｼｯｸE" panose="020B0900000000000000" pitchFamily="50" charset="-128"/>
                <a:ea typeface="HGPｺﾞｼｯｸE" panose="020B0900000000000000" pitchFamily="50" charset="-128"/>
              </a:rPr>
              <a:t>０．走り高跳びの踏切動作</a:t>
            </a:r>
            <a:endParaRPr kumimoji="1" lang="en-US" altLang="ja-JP" sz="2400" dirty="0">
              <a:latin typeface="HGPｺﾞｼｯｸE" panose="020B0900000000000000" pitchFamily="50" charset="-128"/>
              <a:ea typeface="HGPｺﾞｼｯｸE" panose="020B0900000000000000" pitchFamily="50" charset="-128"/>
            </a:endParaRPr>
          </a:p>
        </p:txBody>
      </p:sp>
      <p:cxnSp>
        <p:nvCxnSpPr>
          <p:cNvPr id="17" name="直線コネクタ 16"/>
          <p:cNvCxnSpPr/>
          <p:nvPr/>
        </p:nvCxnSpPr>
        <p:spPr>
          <a:xfrm flipH="1">
            <a:off x="2041556" y="3187337"/>
            <a:ext cx="1485416" cy="2413368"/>
          </a:xfrm>
          <a:prstGeom prst="line">
            <a:avLst/>
          </a:prstGeom>
          <a:ln w="38100">
            <a:solidFill>
              <a:srgbClr val="FFC000"/>
            </a:solidFill>
          </a:ln>
        </p:spPr>
        <p:style>
          <a:lnRef idx="1">
            <a:schemeClr val="accent4"/>
          </a:lnRef>
          <a:fillRef idx="0">
            <a:schemeClr val="accent4"/>
          </a:fillRef>
          <a:effectRef idx="0">
            <a:schemeClr val="accent4"/>
          </a:effectRef>
          <a:fontRef idx="minor">
            <a:schemeClr val="tx1"/>
          </a:fontRef>
        </p:style>
      </p:cxnSp>
      <p:sp>
        <p:nvSpPr>
          <p:cNvPr id="18" name="楕円 17"/>
          <p:cNvSpPr/>
          <p:nvPr/>
        </p:nvSpPr>
        <p:spPr>
          <a:xfrm>
            <a:off x="1677222" y="5245000"/>
            <a:ext cx="540000" cy="540000"/>
          </a:xfrm>
          <a:prstGeom prst="ellipse">
            <a:avLst/>
          </a:prstGeom>
          <a:noFill/>
          <a:ln w="38100">
            <a:solidFill>
              <a:srgbClr val="FFC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9" name="楕円 18"/>
          <p:cNvSpPr/>
          <p:nvPr/>
        </p:nvSpPr>
        <p:spPr>
          <a:xfrm>
            <a:off x="233640" y="3305957"/>
            <a:ext cx="540000" cy="540000"/>
          </a:xfrm>
          <a:prstGeom prst="ellipse">
            <a:avLst/>
          </a:prstGeom>
          <a:noFill/>
          <a:ln w="38100">
            <a:solidFill>
              <a:srgbClr val="FFC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20" name="楕円 19"/>
          <p:cNvSpPr/>
          <p:nvPr/>
        </p:nvSpPr>
        <p:spPr>
          <a:xfrm>
            <a:off x="2139742" y="4676508"/>
            <a:ext cx="540000" cy="540000"/>
          </a:xfrm>
          <a:prstGeom prst="ellipse">
            <a:avLst/>
          </a:prstGeom>
          <a:noFill/>
          <a:ln w="38100">
            <a:solidFill>
              <a:srgbClr val="FFC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21" name="楕円 20"/>
          <p:cNvSpPr/>
          <p:nvPr/>
        </p:nvSpPr>
        <p:spPr>
          <a:xfrm>
            <a:off x="250286" y="2404173"/>
            <a:ext cx="540000" cy="540000"/>
          </a:xfrm>
          <a:prstGeom prst="ellipse">
            <a:avLst/>
          </a:prstGeom>
          <a:noFill/>
          <a:ln w="38100">
            <a:solidFill>
              <a:srgbClr val="FFC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cxnSp>
        <p:nvCxnSpPr>
          <p:cNvPr id="22" name="直線コネクタ 21"/>
          <p:cNvCxnSpPr/>
          <p:nvPr/>
        </p:nvCxnSpPr>
        <p:spPr>
          <a:xfrm flipH="1">
            <a:off x="1053987" y="2551147"/>
            <a:ext cx="0" cy="2880000"/>
          </a:xfrm>
          <a:prstGeom prst="line">
            <a:avLst/>
          </a:prstGeom>
          <a:ln w="38100">
            <a:solidFill>
              <a:srgbClr val="FFC00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057840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13555A0A-D93E-4972-9BDE-BD19E4BDC622}" type="slidenum">
              <a:rPr kumimoji="1" lang="ja-JP" altLang="en-US" smtClean="0"/>
              <a:t>6</a:t>
            </a:fld>
            <a:endParaRPr kumimoji="1" lang="ja-JP" altLang="en-US"/>
          </a:p>
        </p:txBody>
      </p:sp>
      <p:sp>
        <p:nvSpPr>
          <p:cNvPr id="5" name="テキスト ボックス 4"/>
          <p:cNvSpPr txBox="1"/>
          <p:nvPr/>
        </p:nvSpPr>
        <p:spPr>
          <a:xfrm>
            <a:off x="235130" y="747352"/>
            <a:ext cx="3451771" cy="461665"/>
          </a:xfrm>
          <a:prstGeom prst="rect">
            <a:avLst/>
          </a:prstGeom>
          <a:noFill/>
        </p:spPr>
        <p:txBody>
          <a:bodyPr wrap="square" rtlCol="0">
            <a:spAutoFit/>
          </a:bodyPr>
          <a:lstStyle/>
          <a:p>
            <a:r>
              <a:rPr kumimoji="1" lang="ja-JP" altLang="en-US" sz="2400" dirty="0" smtClean="0">
                <a:latin typeface="HGPｺﾞｼｯｸE" panose="020B0900000000000000" pitchFamily="50" charset="-128"/>
                <a:ea typeface="HGPｺﾞｼｯｸE" panose="020B0900000000000000" pitchFamily="50" charset="-128"/>
              </a:rPr>
              <a:t>１．踏み切り動作の</a:t>
            </a:r>
            <a:r>
              <a:rPr kumimoji="1" lang="ja-JP" altLang="en-US" sz="2400" dirty="0">
                <a:latin typeface="HGPｺﾞｼｯｸE" panose="020B0900000000000000" pitchFamily="50" charset="-128"/>
                <a:ea typeface="HGPｺﾞｼｯｸE" panose="020B0900000000000000" pitchFamily="50" charset="-128"/>
              </a:rPr>
              <a:t>確認</a:t>
            </a:r>
            <a:endParaRPr kumimoji="1" lang="en-US" altLang="ja-JP" sz="2400" dirty="0">
              <a:latin typeface="HGPｺﾞｼｯｸE" panose="020B0900000000000000" pitchFamily="50" charset="-128"/>
              <a:ea typeface="HGPｺﾞｼｯｸE" panose="020B0900000000000000" pitchFamily="50" charset="-128"/>
            </a:endParaRPr>
          </a:p>
        </p:txBody>
      </p:sp>
      <p:sp>
        <p:nvSpPr>
          <p:cNvPr id="6" name="テキスト ボックス 5"/>
          <p:cNvSpPr txBox="1"/>
          <p:nvPr/>
        </p:nvSpPr>
        <p:spPr>
          <a:xfrm>
            <a:off x="300407" y="1207230"/>
            <a:ext cx="8648521" cy="707886"/>
          </a:xfrm>
          <a:prstGeom prst="rect">
            <a:avLst/>
          </a:prstGeom>
          <a:noFill/>
        </p:spPr>
        <p:txBody>
          <a:bodyPr wrap="none" rtlCol="0">
            <a:spAutoFit/>
          </a:bodyPr>
          <a:lstStyle/>
          <a:p>
            <a:r>
              <a:rPr kumimoji="1" lang="ja-JP" altLang="en-US" sz="2000" dirty="0" smtClean="0">
                <a:latin typeface="UD デジタル 教科書体 NP-R" panose="02020400000000000000" pitchFamily="18" charset="-128"/>
                <a:ea typeface="UD デジタル 教科書体 NP-R" panose="02020400000000000000" pitchFamily="18" charset="-128"/>
              </a:rPr>
              <a:t>　下の（１）から（２）の図を見て、走り高跳びの踏切動作で修正した</a:t>
            </a:r>
            <a:endParaRPr kumimoji="1" lang="en-US" altLang="ja-JP" sz="2000" dirty="0" smtClean="0">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latin typeface="UD デジタル 教科書体 NP-R" panose="02020400000000000000" pitchFamily="18" charset="-128"/>
                <a:ea typeface="UD デジタル 教科書体 NP-R" panose="02020400000000000000" pitchFamily="18" charset="-128"/>
              </a:rPr>
              <a:t>ほうがいいポイントを記入しよう。</a:t>
            </a:r>
            <a:endParaRPr kumimoji="1" lang="ja-JP" altLang="en-US" sz="2000"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p:cNvSpPr/>
          <p:nvPr/>
        </p:nvSpPr>
        <p:spPr>
          <a:xfrm>
            <a:off x="969594" y="4723672"/>
            <a:ext cx="2292420" cy="19978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latin typeface="UD デジタル 教科書体 NP-R" panose="02020400000000000000" pitchFamily="18" charset="-128"/>
                <a:ea typeface="UD デジタル 教科書体 NP-R" panose="02020400000000000000" pitchFamily="18" charset="-128"/>
              </a:rPr>
              <a:t>（１）</a:t>
            </a:r>
            <a:endPar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3" name="正方形/長方形 12"/>
          <p:cNvSpPr/>
          <p:nvPr/>
        </p:nvSpPr>
        <p:spPr>
          <a:xfrm>
            <a:off x="5477048" y="4723672"/>
            <a:ext cx="2292420" cy="19978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latin typeface="UD デジタル 教科書体 NP-R" panose="02020400000000000000" pitchFamily="18" charset="-128"/>
                <a:ea typeface="UD デジタル 教科書体 NP-R" panose="02020400000000000000" pitchFamily="18" charset="-128"/>
              </a:rPr>
              <a:t>（２）</a:t>
            </a:r>
            <a:endPar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5" name="テキスト ボックス 14"/>
          <p:cNvSpPr txBox="1"/>
          <p:nvPr/>
        </p:nvSpPr>
        <p:spPr>
          <a:xfrm>
            <a:off x="708337" y="2339484"/>
            <a:ext cx="1068947" cy="369332"/>
          </a:xfrm>
          <a:prstGeom prst="rect">
            <a:avLst/>
          </a:prstGeom>
          <a:noFill/>
        </p:spPr>
        <p:txBody>
          <a:bodyPr wrap="square" rtlCol="0">
            <a:spAutoFit/>
          </a:bodyPr>
          <a:lstStyle/>
          <a:p>
            <a:r>
              <a:rPr kumimoji="1" lang="ja-JP" altLang="en-US" dirty="0" smtClean="0">
                <a:latin typeface="UD デジタル 教科書体 NP-R" panose="02020400000000000000" pitchFamily="18" charset="-128"/>
                <a:ea typeface="UD デジタル 教科書体 NP-R" panose="02020400000000000000" pitchFamily="18" charset="-128"/>
              </a:rPr>
              <a:t>（１）</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16" name="テキスト ボックス 15"/>
          <p:cNvSpPr txBox="1"/>
          <p:nvPr/>
        </p:nvSpPr>
        <p:spPr>
          <a:xfrm>
            <a:off x="4450194" y="2339484"/>
            <a:ext cx="1068947" cy="369332"/>
          </a:xfrm>
          <a:prstGeom prst="rect">
            <a:avLst/>
          </a:prstGeom>
          <a:noFill/>
        </p:spPr>
        <p:txBody>
          <a:bodyPr wrap="square" rtlCol="0">
            <a:spAutoFit/>
          </a:bodyPr>
          <a:lstStyle/>
          <a:p>
            <a:r>
              <a:rPr kumimoji="1" lang="ja-JP" altLang="en-US" dirty="0" smtClean="0">
                <a:latin typeface="UD デジタル 教科書体 NP-R" panose="02020400000000000000" pitchFamily="18" charset="-128"/>
                <a:ea typeface="UD デジタル 教科書体 NP-R" panose="02020400000000000000" pitchFamily="18" charset="-128"/>
              </a:rPr>
              <a:t>（２）</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8511" y="2218689"/>
            <a:ext cx="1548341" cy="2132250"/>
          </a:xfrm>
          <a:prstGeom prst="rect">
            <a:avLst/>
          </a:prstGeom>
        </p:spPr>
      </p:pic>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1526" y="2140735"/>
            <a:ext cx="1191755" cy="2357318"/>
          </a:xfrm>
          <a:prstGeom prst="rect">
            <a:avLst/>
          </a:prstGeom>
        </p:spPr>
      </p:pic>
      <p:sp>
        <p:nvSpPr>
          <p:cNvPr id="20" name="テキスト ボックス 19"/>
          <p:cNvSpPr txBox="1"/>
          <p:nvPr/>
        </p:nvSpPr>
        <p:spPr>
          <a:xfrm>
            <a:off x="2003402" y="4382850"/>
            <a:ext cx="5612244" cy="276999"/>
          </a:xfrm>
          <a:prstGeom prst="rect">
            <a:avLst/>
          </a:prstGeom>
          <a:noFill/>
        </p:spPr>
        <p:txBody>
          <a:bodyPr wrap="square" rtlCol="0">
            <a:spAutoFit/>
          </a:bodyPr>
          <a:lstStyle/>
          <a:p>
            <a:r>
              <a:rPr kumimoji="1" lang="ja-JP" altLang="en-US" sz="1200" dirty="0" smtClean="0">
                <a:latin typeface="UD デジタル 教科書体 NP-R" panose="02020400000000000000" pitchFamily="18" charset="-128"/>
                <a:ea typeface="UD デジタル 教科書体 NP-R" panose="02020400000000000000" pitchFamily="18" charset="-128"/>
              </a:rPr>
              <a:t>図：日本陸上競技連盟</a:t>
            </a:r>
            <a:r>
              <a:rPr kumimoji="1" lang="en-US" altLang="ja-JP" sz="1200" dirty="0" smtClean="0">
                <a:latin typeface="UD デジタル 教科書体 NP-R" panose="02020400000000000000" pitchFamily="18" charset="-128"/>
                <a:ea typeface="UD デジタル 教科書体 NP-R" panose="02020400000000000000" pitchFamily="18" charset="-128"/>
              </a:rPr>
              <a:t>『</a:t>
            </a:r>
            <a:r>
              <a:rPr kumimoji="1" lang="ja-JP" altLang="en-US" sz="1200" dirty="0" smtClean="0">
                <a:latin typeface="UD デジタル 教科書体 NP-R" panose="02020400000000000000" pitchFamily="18" charset="-128"/>
                <a:ea typeface="UD デジタル 教科書体 NP-R" panose="02020400000000000000" pitchFamily="18" charset="-128"/>
              </a:rPr>
              <a:t>中学校部活動における陸上競技指導の手引き</a:t>
            </a:r>
            <a:r>
              <a:rPr kumimoji="1" lang="en-US" altLang="ja-JP" sz="1200" dirty="0" smtClean="0">
                <a:latin typeface="UD デジタル 教科書体 NP-R" panose="02020400000000000000" pitchFamily="18" charset="-128"/>
                <a:ea typeface="UD デジタル 教科書体 NP-R" panose="02020400000000000000" pitchFamily="18" charset="-128"/>
              </a:rPr>
              <a:t>』</a:t>
            </a:r>
            <a:r>
              <a:rPr kumimoji="1" lang="ja-JP" altLang="en-US" sz="1200" dirty="0" smtClean="0">
                <a:latin typeface="UD デジタル 教科書体 NP-R" panose="02020400000000000000" pitchFamily="18" charset="-128"/>
                <a:ea typeface="UD デジタル 教科書体 NP-R" panose="02020400000000000000" pitchFamily="18" charset="-128"/>
              </a:rPr>
              <a:t>より</a:t>
            </a:r>
            <a:endParaRPr kumimoji="1" lang="ja-JP" altLang="en-US" sz="1200" dirty="0">
              <a:latin typeface="UD デジタル 教科書体 NP-R" panose="02020400000000000000" pitchFamily="18" charset="-128"/>
              <a:ea typeface="UD デジタル 教科書体 NP-R" panose="02020400000000000000" pitchFamily="18" charset="-128"/>
            </a:endParaRPr>
          </a:p>
        </p:txBody>
      </p:sp>
      <p:sp>
        <p:nvSpPr>
          <p:cNvPr id="22" name="大波 21"/>
          <p:cNvSpPr/>
          <p:nvPr/>
        </p:nvSpPr>
        <p:spPr>
          <a:xfrm>
            <a:off x="4624668" y="1612532"/>
            <a:ext cx="720000" cy="360000"/>
          </a:xfrm>
          <a:prstGeom prst="wave">
            <a:avLst/>
          </a:prstGeom>
          <a:solidFill>
            <a:srgbClr val="FF6600"/>
          </a:solidFill>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100" b="1" dirty="0" smtClean="0">
                <a:latin typeface="+mn-ea"/>
              </a:rPr>
              <a:t>学</a:t>
            </a:r>
            <a:r>
              <a:rPr kumimoji="1" lang="en-US" altLang="ja-JP" sz="1100" b="1" dirty="0" smtClean="0">
                <a:latin typeface="+mn-ea"/>
              </a:rPr>
              <a:t>-</a:t>
            </a:r>
            <a:r>
              <a:rPr kumimoji="1" lang="ja-JP" altLang="en-US" sz="1100" b="1" dirty="0" smtClean="0">
                <a:latin typeface="+mn-ea"/>
              </a:rPr>
              <a:t>思</a:t>
            </a:r>
            <a:r>
              <a:rPr kumimoji="1" lang="ja-JP" altLang="en-US" sz="1100" b="1" dirty="0" smtClean="0">
                <a:latin typeface="+mn-ea"/>
              </a:rPr>
              <a:t>１</a:t>
            </a:r>
            <a:endParaRPr kumimoji="1" lang="ja-JP" altLang="en-US" sz="1100" b="1" dirty="0">
              <a:latin typeface="+mn-ea"/>
            </a:endParaRPr>
          </a:p>
        </p:txBody>
      </p:sp>
      <p:sp>
        <p:nvSpPr>
          <p:cNvPr id="23" name="テキスト ボックス 22"/>
          <p:cNvSpPr txBox="1"/>
          <p:nvPr/>
        </p:nvSpPr>
        <p:spPr>
          <a:xfrm>
            <a:off x="5616372" y="1662375"/>
            <a:ext cx="3148906" cy="400110"/>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r>
              <a:rPr kumimoji="1" lang="ja-JP" altLang="en-US" sz="2000" dirty="0" smtClean="0">
                <a:latin typeface="UD デジタル 教科書体 NP-R" panose="02020400000000000000" pitchFamily="18" charset="-128"/>
                <a:ea typeface="UD デジタル 教科書体 NP-R" panose="02020400000000000000" pitchFamily="18" charset="-128"/>
              </a:rPr>
              <a:t>　　</a:t>
            </a:r>
            <a:r>
              <a:rPr kumimoji="1" lang="ja-JP" altLang="en-US" sz="1400" dirty="0" smtClean="0">
                <a:latin typeface="UD デジタル 教科書体 NP-R" panose="02020400000000000000" pitchFamily="18" charset="-128"/>
                <a:ea typeface="UD デジタル 教科書体 NP-R" panose="02020400000000000000" pitchFamily="18" charset="-128"/>
              </a:rPr>
              <a:t>･･･学習カードに記入しよう</a:t>
            </a:r>
            <a:endParaRPr kumimoji="1"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24" name="大波 18"/>
          <p:cNvSpPr/>
          <p:nvPr/>
        </p:nvSpPr>
        <p:spPr>
          <a:xfrm>
            <a:off x="5691459" y="1679642"/>
            <a:ext cx="360000" cy="360000"/>
          </a:xfrm>
          <a:prstGeom prst="wave">
            <a:avLst>
              <a:gd name="adj1" fmla="val 12500"/>
              <a:gd name="adj2" fmla="val -10000"/>
            </a:avLst>
          </a:prstGeom>
          <a:solidFill>
            <a:srgbClr val="FF66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400" dirty="0">
                <a:latin typeface="UD デジタル 教科書体 NP-R" panose="02020400000000000000" pitchFamily="18" charset="-128"/>
                <a:ea typeface="UD デジタル 教科書体 NP-R" panose="02020400000000000000" pitchFamily="18" charset="-128"/>
              </a:rPr>
              <a:t>学</a:t>
            </a:r>
          </a:p>
        </p:txBody>
      </p:sp>
      <p:sp>
        <p:nvSpPr>
          <p:cNvPr id="3" name="角丸四角形吹き出し 2"/>
          <p:cNvSpPr/>
          <p:nvPr/>
        </p:nvSpPr>
        <p:spPr>
          <a:xfrm>
            <a:off x="275200" y="3131541"/>
            <a:ext cx="1096400" cy="936000"/>
          </a:xfrm>
          <a:prstGeom prst="wedgeRoundRectCallout">
            <a:avLst>
              <a:gd name="adj1" fmla="val 100470"/>
              <a:gd name="adj2" fmla="val 3780"/>
              <a:gd name="adj3" fmla="val 16667"/>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200" dirty="0" smtClean="0">
                <a:solidFill>
                  <a:schemeClr val="tx1"/>
                </a:solidFill>
                <a:latin typeface="UD デジタル 教科書体 NP-R" panose="02020400000000000000" pitchFamily="18" charset="-128"/>
                <a:ea typeface="UD デジタル 教科書体 NP-R" panose="02020400000000000000" pitchFamily="18" charset="-128"/>
              </a:rPr>
              <a:t>踏み切り脚の</a:t>
            </a: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膝</a:t>
            </a:r>
            <a:r>
              <a:rPr kumimoji="1" lang="ja-JP" altLang="en-US" sz="1200" dirty="0" smtClean="0">
                <a:solidFill>
                  <a:schemeClr val="tx1"/>
                </a:solidFill>
                <a:latin typeface="UD デジタル 教科書体 NP-R" panose="02020400000000000000" pitchFamily="18" charset="-128"/>
                <a:ea typeface="UD デジタル 教科書体 NP-R" panose="02020400000000000000" pitchFamily="18" charset="-128"/>
              </a:rPr>
              <a:t>はどうだろう</a:t>
            </a:r>
            <a:endPar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5" name="角丸四角形吹き出し 24"/>
          <p:cNvSpPr/>
          <p:nvPr/>
        </p:nvSpPr>
        <p:spPr>
          <a:xfrm>
            <a:off x="3997706" y="3121150"/>
            <a:ext cx="1346961" cy="936000"/>
          </a:xfrm>
          <a:prstGeom prst="wedgeRoundRectCallout">
            <a:avLst>
              <a:gd name="adj1" fmla="val 127752"/>
              <a:gd name="adj2" fmla="val 2385"/>
              <a:gd name="adj3" fmla="val 16667"/>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200" dirty="0" smtClean="0">
                <a:solidFill>
                  <a:schemeClr val="tx1"/>
                </a:solidFill>
                <a:latin typeface="UD デジタル 教科書体 NP-R" panose="02020400000000000000" pitchFamily="18" charset="-128"/>
                <a:ea typeface="UD デジタル 教科書体 NP-R" panose="02020400000000000000" pitchFamily="18" charset="-128"/>
              </a:rPr>
              <a:t>腕のタイミング</a:t>
            </a:r>
            <a:r>
              <a:rPr kumimoji="1" lang="ja-JP" altLang="en-US" sz="1200" dirty="0" smtClean="0">
                <a:solidFill>
                  <a:schemeClr val="tx1"/>
                </a:solidFill>
                <a:latin typeface="UD デジタル 教科書体 NP-R" panose="02020400000000000000" pitchFamily="18" charset="-128"/>
                <a:ea typeface="UD デジタル 教科書体 NP-R" panose="02020400000000000000" pitchFamily="18" charset="-128"/>
              </a:rPr>
              <a:t>はどう</a:t>
            </a:r>
            <a:r>
              <a:rPr kumimoji="1" lang="ja-JP" altLang="en-US" sz="1200" dirty="0" smtClean="0">
                <a:solidFill>
                  <a:schemeClr val="tx1"/>
                </a:solidFill>
                <a:latin typeface="UD デジタル 教科書体 NP-R" panose="02020400000000000000" pitchFamily="18" charset="-128"/>
                <a:ea typeface="UD デジタル 教科書体 NP-R" panose="02020400000000000000" pitchFamily="18" charset="-128"/>
              </a:rPr>
              <a:t>だろう</a:t>
            </a:r>
            <a:endPar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7" name="Rectangle 2"/>
          <p:cNvSpPr>
            <a:spLocks noChangeArrowheads="1"/>
          </p:cNvSpPr>
          <p:nvPr/>
        </p:nvSpPr>
        <p:spPr bwMode="auto">
          <a:xfrm>
            <a:off x="0" y="3"/>
            <a:ext cx="9161304" cy="720433"/>
          </a:xfrm>
          <a:prstGeom prst="rect">
            <a:avLst/>
          </a:prstGeom>
          <a:solidFill>
            <a:srgbClr val="00B0F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走り高跳び</a:t>
            </a:r>
            <a:r>
              <a:rPr kumimoji="1" lang="ja-JP" altLang="en-US" i="0" u="none" strike="noStrike" kern="0" cap="none" spc="0" normalizeH="0" baseline="0" noProof="0" dirty="0">
                <a:ln>
                  <a:noFill/>
                </a:ln>
                <a:effectLst/>
                <a:uLnTx/>
                <a:uFillTx/>
                <a:latin typeface="HGPｺﾞｼｯｸE" panose="020B0900000000000000" pitchFamily="50" charset="-128"/>
                <a:ea typeface="HGPｺﾞｼｯｸE" panose="020B0900000000000000" pitchFamily="50" charset="-128"/>
              </a:rPr>
              <a:t>　</a:t>
            </a: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思考力，判断力</a:t>
            </a:r>
            <a:r>
              <a:rPr lang="ja-JP" altLang="en-US" kern="0" dirty="0">
                <a:latin typeface="HGPｺﾞｼｯｸE" panose="020B0900000000000000" pitchFamily="50" charset="-128"/>
                <a:ea typeface="HGPｺﾞｼｯｸE" panose="020B0900000000000000" pitchFamily="50" charset="-128"/>
              </a:rPr>
              <a:t>，</a:t>
            </a: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表現力等編</a:t>
            </a:r>
            <a:endParaRPr kumimoji="1" lang="en-US" altLang="ja-JP" i="0" u="none" strike="noStrike" kern="0" cap="none" spc="0" normalizeH="0" baseline="0" noProof="0" dirty="0">
              <a:ln>
                <a:noFill/>
              </a:ln>
              <a:effectLst/>
              <a:uLnTx/>
              <a:uFillTx/>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458936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7</a:t>
            </a:fld>
            <a:endParaRPr kumimoji="1" lang="ja-JP" altLang="en-US"/>
          </a:p>
        </p:txBody>
      </p:sp>
      <p:sp>
        <p:nvSpPr>
          <p:cNvPr id="2" name="テキスト ボックス 1"/>
          <p:cNvSpPr txBox="1"/>
          <p:nvPr/>
        </p:nvSpPr>
        <p:spPr>
          <a:xfrm>
            <a:off x="194996" y="810589"/>
            <a:ext cx="3972055" cy="461665"/>
          </a:xfrm>
          <a:prstGeom prst="rect">
            <a:avLst/>
          </a:prstGeom>
          <a:noFill/>
        </p:spPr>
        <p:txBody>
          <a:bodyPr wrap="square" rtlCol="0">
            <a:spAutoFit/>
          </a:bodyPr>
          <a:lstStyle/>
          <a:p>
            <a:r>
              <a:rPr kumimoji="1" lang="ja-JP" altLang="en-US" sz="2400" dirty="0" smtClean="0">
                <a:latin typeface="HGPｺﾞｼｯｸE" panose="020B0900000000000000" pitchFamily="50" charset="-128"/>
                <a:ea typeface="HGPｺﾞｼｯｸE" panose="020B0900000000000000" pitchFamily="50" charset="-128"/>
              </a:rPr>
              <a:t>２．走り高跳びの助走</a:t>
            </a:r>
            <a:endParaRPr kumimoji="1" lang="en-US" altLang="ja-JP" sz="2400" dirty="0">
              <a:latin typeface="HGPｺﾞｼｯｸE" panose="020B0900000000000000" pitchFamily="50" charset="-128"/>
              <a:ea typeface="HGPｺﾞｼｯｸE" panose="020B0900000000000000" pitchFamily="50" charset="-128"/>
            </a:endParaRPr>
          </a:p>
        </p:txBody>
      </p:sp>
      <p:sp>
        <p:nvSpPr>
          <p:cNvPr id="5" name="正方形/長方形 4"/>
          <p:cNvSpPr/>
          <p:nvPr/>
        </p:nvSpPr>
        <p:spPr>
          <a:xfrm>
            <a:off x="599320" y="2536076"/>
            <a:ext cx="8316080" cy="392445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１．スネーク走を行い</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、助走</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のリズムと身体の傾きを</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感じることがで</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　きるように練習する。</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2000" dirty="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２．円を描くように</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走り、助走のリズムと身体の傾き</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を</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　感じる</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こと</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ができる</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ように練習する</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dirty="0" smtClean="0">
                <a:solidFill>
                  <a:schemeClr val="tx1"/>
                </a:solidFill>
                <a:latin typeface="UD デジタル 教科書体 NP-R" panose="02020400000000000000" pitchFamily="18" charset="-128"/>
                <a:ea typeface="UD デジタル 教科書体 NP-R" panose="02020400000000000000" pitchFamily="18" charset="-128"/>
              </a:rPr>
              <a:t>（左脚踏み切りの例、右脚踏み切りは逆回り）</a:t>
            </a:r>
            <a:endParaRPr kumimoji="1" lang="en-US" altLang="ja-JP" dirty="0" smtClean="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３．Ｊの字を描くように、直線上と曲</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線上</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を走り、</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　助走のリズムと身体</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の</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傾きを感じる</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ことができるよう</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に</a:t>
            </a:r>
            <a:endParaRPr kumimoji="1" lang="en-US" altLang="ja-JP" sz="20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　練習</a:t>
            </a:r>
            <a:r>
              <a:rPr kumimoji="1"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する</a:t>
            </a:r>
            <a:r>
              <a:rPr kumimoji="1" lang="ja-JP" altLang="en-US" sz="2000" dirty="0" smtClean="0">
                <a:solidFill>
                  <a:schemeClr val="tx1"/>
                </a:solidFill>
                <a:latin typeface="UD デジタル 教科書体 NP-R" panose="02020400000000000000" pitchFamily="18" charset="-128"/>
                <a:ea typeface="UD デジタル 教科書体 NP-R" panose="02020400000000000000" pitchFamily="18" charset="-128"/>
              </a:rPr>
              <a:t>。</a:t>
            </a:r>
            <a:r>
              <a:rPr kumimoji="1" lang="ja-JP" altLang="en-US" dirty="0" smtClean="0">
                <a:solidFill>
                  <a:schemeClr val="tx1"/>
                </a:solidFill>
                <a:latin typeface="UD デジタル 教科書体 NP-R" panose="02020400000000000000" pitchFamily="18" charset="-128"/>
                <a:ea typeface="UD デジタル 教科書体 NP-R" panose="02020400000000000000" pitchFamily="18" charset="-128"/>
              </a:rPr>
              <a:t>（左脚踏み切りの例、右脚踏み切りは逆カーブ）</a:t>
            </a:r>
            <a:endPar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3" name="テキスト ボックス 12"/>
          <p:cNvSpPr txBox="1"/>
          <p:nvPr/>
        </p:nvSpPr>
        <p:spPr>
          <a:xfrm>
            <a:off x="532436" y="1185265"/>
            <a:ext cx="8382964" cy="1323439"/>
          </a:xfrm>
          <a:prstGeom prst="rect">
            <a:avLst/>
          </a:prstGeom>
          <a:noFill/>
        </p:spPr>
        <p:txBody>
          <a:bodyPr wrap="square" rtlCol="0">
            <a:spAutoFit/>
          </a:bodyPr>
          <a:lstStyle/>
          <a:p>
            <a:r>
              <a:rPr kumimoji="1" lang="ja-JP" altLang="en-US" sz="1600" dirty="0" smtClean="0">
                <a:latin typeface="UD デジタル 教科書体 NP-R" panose="02020400000000000000" pitchFamily="18" charset="-128"/>
                <a:ea typeface="UD デジタル 教科書体 NP-R" panose="02020400000000000000" pitchFamily="18" charset="-128"/>
              </a:rPr>
              <a:t>　走り高跳びの背面跳びでは、踏み切り前の３～５歩で弧を描くように走り、体を内側に倒す姿勢を取るようにしてから踏み切りに移ると良いとされます。</a:t>
            </a:r>
            <a:endParaRPr kumimoji="1" lang="en-US" altLang="ja-JP" sz="1600" dirty="0" smtClean="0">
              <a:latin typeface="UD デジタル 教科書体 NP-R" panose="02020400000000000000" pitchFamily="18" charset="-128"/>
              <a:ea typeface="UD デジタル 教科書体 NP-R" panose="02020400000000000000" pitchFamily="18" charset="-128"/>
            </a:endParaRPr>
          </a:p>
          <a:p>
            <a:r>
              <a:rPr kumimoji="1" lang="ja-JP" altLang="en-US" sz="1600" dirty="0" smtClean="0">
                <a:latin typeface="UD デジタル 教科書体 NP-R" panose="02020400000000000000" pitchFamily="18" charset="-128"/>
                <a:ea typeface="UD デジタル 教科書体 NP-R" panose="02020400000000000000" pitchFamily="18" charset="-128"/>
              </a:rPr>
              <a:t>　</a:t>
            </a:r>
            <a:r>
              <a:rPr kumimoji="1" lang="ja-JP" altLang="en-US" sz="1600" dirty="0">
                <a:latin typeface="UD デジタル 教科書体 NP-R" panose="02020400000000000000" pitchFamily="18" charset="-128"/>
                <a:ea typeface="UD デジタル 教科書体 NP-R" panose="02020400000000000000" pitchFamily="18" charset="-128"/>
              </a:rPr>
              <a:t>下の</a:t>
            </a:r>
            <a:r>
              <a:rPr kumimoji="1" lang="ja-JP" altLang="en-US" sz="1600" dirty="0" smtClean="0">
                <a:latin typeface="UD デジタル 教科書体 NP-R" panose="02020400000000000000" pitchFamily="18" charset="-128"/>
                <a:ea typeface="UD デジタル 教科書体 NP-R" panose="02020400000000000000" pitchFamily="18" charset="-128"/>
              </a:rPr>
              <a:t>１から３</a:t>
            </a:r>
            <a:r>
              <a:rPr kumimoji="1" lang="ja-JP" altLang="en-US" sz="1600" dirty="0">
                <a:latin typeface="UD デジタル 教科書体 NP-R" panose="02020400000000000000" pitchFamily="18" charset="-128"/>
                <a:ea typeface="UD デジタル 教科書体 NP-R" panose="02020400000000000000" pitchFamily="18" charset="-128"/>
              </a:rPr>
              <a:t>は、弧</a:t>
            </a:r>
            <a:r>
              <a:rPr kumimoji="1" lang="ja-JP" altLang="en-US" sz="1600" dirty="0" smtClean="0">
                <a:latin typeface="UD デジタル 教科書体 NP-R" panose="02020400000000000000" pitchFamily="18" charset="-128"/>
                <a:ea typeface="UD デジタル 教科書体 NP-R" panose="02020400000000000000" pitchFamily="18" charset="-128"/>
              </a:rPr>
              <a:t>を描く</a:t>
            </a:r>
            <a:r>
              <a:rPr kumimoji="1" lang="ja-JP" altLang="en-US" sz="1600" dirty="0">
                <a:latin typeface="UD デジタル 教科書体 NP-R" panose="02020400000000000000" pitchFamily="18" charset="-128"/>
                <a:ea typeface="UD デジタル 教科書体 NP-R" panose="02020400000000000000" pitchFamily="18" charset="-128"/>
              </a:rPr>
              <a:t>ように走り、体を内側に倒す姿勢を取るための</a:t>
            </a:r>
            <a:r>
              <a:rPr kumimoji="1" lang="ja-JP" altLang="en-US" sz="1600" dirty="0" smtClean="0">
                <a:latin typeface="UD デジタル 教科書体 NP-R" panose="02020400000000000000" pitchFamily="18" charset="-128"/>
                <a:ea typeface="UD デジタル 教科書体 NP-R" panose="02020400000000000000" pitchFamily="18" charset="-128"/>
              </a:rPr>
              <a:t>練習を</a:t>
            </a:r>
            <a:r>
              <a:rPr kumimoji="1" lang="ja-JP" altLang="en-US" sz="1600" dirty="0">
                <a:latin typeface="UD デジタル 教科書体 NP-R" panose="02020400000000000000" pitchFamily="18" charset="-128"/>
                <a:ea typeface="UD デジタル 教科書体 NP-R" panose="02020400000000000000" pitchFamily="18" charset="-128"/>
              </a:rPr>
              <a:t>示したものです。あなたには、どの練習が合っていますか。下から選び、理由を記入しよう。また、自分なりの練習方法があれば記入しよう</a:t>
            </a:r>
            <a:r>
              <a:rPr kumimoji="1" lang="ja-JP" altLang="en-US" sz="1600" dirty="0" smtClean="0">
                <a:latin typeface="UD デジタル 教科書体 NP-R" panose="02020400000000000000" pitchFamily="18" charset="-128"/>
                <a:ea typeface="UD デジタル 教科書体 NP-R" panose="02020400000000000000" pitchFamily="18" charset="-128"/>
              </a:rPr>
              <a:t>。</a:t>
            </a:r>
            <a:endParaRPr kumimoji="1" lang="ja-JP" altLang="en-US" sz="1600" dirty="0">
              <a:latin typeface="UD デジタル 教科書体 NP-R" panose="02020400000000000000" pitchFamily="18" charset="-128"/>
              <a:ea typeface="UD デジタル 教科書体 NP-R" panose="02020400000000000000" pitchFamily="18" charset="-128"/>
            </a:endParaRPr>
          </a:p>
        </p:txBody>
      </p:sp>
      <p:sp>
        <p:nvSpPr>
          <p:cNvPr id="7" name="Rectangle 2"/>
          <p:cNvSpPr>
            <a:spLocks noChangeArrowheads="1"/>
          </p:cNvSpPr>
          <p:nvPr/>
        </p:nvSpPr>
        <p:spPr bwMode="auto">
          <a:xfrm>
            <a:off x="0" y="3"/>
            <a:ext cx="9161304" cy="720433"/>
          </a:xfrm>
          <a:prstGeom prst="rect">
            <a:avLst/>
          </a:prstGeom>
          <a:solidFill>
            <a:srgbClr val="00B0F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走り高跳び</a:t>
            </a:r>
            <a:r>
              <a:rPr kumimoji="1" lang="ja-JP" altLang="en-US" i="0" u="none" strike="noStrike" kern="0" cap="none" spc="0" normalizeH="0" baseline="0" noProof="0" dirty="0">
                <a:ln>
                  <a:noFill/>
                </a:ln>
                <a:effectLst/>
                <a:uLnTx/>
                <a:uFillTx/>
                <a:latin typeface="HGPｺﾞｼｯｸE" panose="020B0900000000000000" pitchFamily="50" charset="-128"/>
                <a:ea typeface="HGPｺﾞｼｯｸE" panose="020B0900000000000000" pitchFamily="50" charset="-128"/>
              </a:rPr>
              <a:t>　</a:t>
            </a: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思考力，判断力</a:t>
            </a:r>
            <a:r>
              <a:rPr lang="ja-JP" altLang="en-US" kern="0" dirty="0">
                <a:latin typeface="HGPｺﾞｼｯｸE" panose="020B0900000000000000" pitchFamily="50" charset="-128"/>
                <a:ea typeface="HGPｺﾞｼｯｸE" panose="020B0900000000000000" pitchFamily="50" charset="-128"/>
              </a:rPr>
              <a:t>，</a:t>
            </a: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表現力等編</a:t>
            </a:r>
            <a:endParaRPr kumimoji="1" lang="en-US" altLang="ja-JP" i="0" u="none" strike="noStrike" kern="0" cap="none" spc="0" normalizeH="0" baseline="0" noProof="0" dirty="0">
              <a:ln>
                <a:noFill/>
              </a:ln>
              <a:effectLst/>
              <a:uLnTx/>
              <a:uFillTx/>
              <a:latin typeface="HGPｺﾞｼｯｸE" panose="020B0900000000000000" pitchFamily="50" charset="-128"/>
              <a:ea typeface="HGPｺﾞｼｯｸE" panose="020B0900000000000000" pitchFamily="50" charset="-128"/>
            </a:endParaRPr>
          </a:p>
        </p:txBody>
      </p:sp>
      <p:sp>
        <p:nvSpPr>
          <p:cNvPr id="8" name="大波 14"/>
          <p:cNvSpPr/>
          <p:nvPr/>
        </p:nvSpPr>
        <p:spPr>
          <a:xfrm>
            <a:off x="3108960" y="825265"/>
            <a:ext cx="720000" cy="360000"/>
          </a:xfrm>
          <a:prstGeom prst="wave">
            <a:avLst/>
          </a:prstGeom>
          <a:solidFill>
            <a:srgbClr val="FF6600"/>
          </a:solidFill>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100" b="1" dirty="0" smtClean="0">
                <a:latin typeface="+mn-ea"/>
              </a:rPr>
              <a:t>学</a:t>
            </a:r>
            <a:r>
              <a:rPr kumimoji="1" lang="en-US" altLang="ja-JP" sz="1100" b="1" dirty="0" smtClean="0">
                <a:latin typeface="+mn-ea"/>
              </a:rPr>
              <a:t>-</a:t>
            </a:r>
            <a:r>
              <a:rPr kumimoji="1" lang="ja-JP" altLang="en-US" sz="1100" b="1" dirty="0" smtClean="0">
                <a:latin typeface="+mn-ea"/>
              </a:rPr>
              <a:t>思</a:t>
            </a:r>
            <a:r>
              <a:rPr kumimoji="1" lang="ja-JP" altLang="en-US" sz="1100" b="1" dirty="0" smtClean="0">
                <a:latin typeface="+mn-ea"/>
              </a:rPr>
              <a:t>２</a:t>
            </a:r>
            <a:endParaRPr kumimoji="1" lang="ja-JP" altLang="en-US" sz="1100" b="1" dirty="0">
              <a:latin typeface="+mn-ea"/>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68961" y="2933074"/>
            <a:ext cx="5198790" cy="710159"/>
          </a:xfrm>
          <a:prstGeom prst="rect">
            <a:avLst/>
          </a:prstGeom>
        </p:spPr>
      </p:pic>
      <p:sp>
        <p:nvSpPr>
          <p:cNvPr id="9" name="テキスト ボックス 8"/>
          <p:cNvSpPr txBox="1"/>
          <p:nvPr/>
        </p:nvSpPr>
        <p:spPr>
          <a:xfrm>
            <a:off x="1874406" y="6460535"/>
            <a:ext cx="5612244" cy="276999"/>
          </a:xfrm>
          <a:prstGeom prst="rect">
            <a:avLst/>
          </a:prstGeom>
          <a:noFill/>
        </p:spPr>
        <p:txBody>
          <a:bodyPr wrap="square" rtlCol="0">
            <a:spAutoFit/>
          </a:bodyPr>
          <a:lstStyle/>
          <a:p>
            <a:r>
              <a:rPr kumimoji="1" lang="ja-JP" altLang="en-US" sz="1200" dirty="0" smtClean="0">
                <a:latin typeface="UD デジタル 教科書体 NP-R" panose="02020400000000000000" pitchFamily="18" charset="-128"/>
                <a:ea typeface="UD デジタル 教科書体 NP-R" panose="02020400000000000000" pitchFamily="18" charset="-128"/>
              </a:rPr>
              <a:t>図：日本陸上競技連盟</a:t>
            </a:r>
            <a:r>
              <a:rPr kumimoji="1" lang="en-US" altLang="ja-JP" sz="1200" dirty="0" smtClean="0">
                <a:latin typeface="UD デジタル 教科書体 NP-R" panose="02020400000000000000" pitchFamily="18" charset="-128"/>
                <a:ea typeface="UD デジタル 教科書体 NP-R" panose="02020400000000000000" pitchFamily="18" charset="-128"/>
              </a:rPr>
              <a:t>『</a:t>
            </a:r>
            <a:r>
              <a:rPr kumimoji="1" lang="ja-JP" altLang="en-US" sz="1200" dirty="0" smtClean="0">
                <a:latin typeface="UD デジタル 教科書体 NP-R" panose="02020400000000000000" pitchFamily="18" charset="-128"/>
                <a:ea typeface="UD デジタル 教科書体 NP-R" panose="02020400000000000000" pitchFamily="18" charset="-128"/>
              </a:rPr>
              <a:t>中学校部活動における陸上競技指導の手引き</a:t>
            </a:r>
            <a:r>
              <a:rPr kumimoji="1" lang="en-US" altLang="ja-JP" sz="1200" dirty="0" smtClean="0">
                <a:latin typeface="UD デジタル 教科書体 NP-R" panose="02020400000000000000" pitchFamily="18" charset="-128"/>
                <a:ea typeface="UD デジタル 教科書体 NP-R" panose="02020400000000000000" pitchFamily="18" charset="-128"/>
              </a:rPr>
              <a:t>』</a:t>
            </a:r>
            <a:r>
              <a:rPr kumimoji="1" lang="ja-JP" altLang="en-US" sz="1200" dirty="0" smtClean="0">
                <a:latin typeface="UD デジタル 教科書体 NP-R" panose="02020400000000000000" pitchFamily="18" charset="-128"/>
                <a:ea typeface="UD デジタル 教科書体 NP-R" panose="02020400000000000000" pitchFamily="18" charset="-128"/>
              </a:rPr>
              <a:t>より</a:t>
            </a:r>
            <a:endParaRPr kumimoji="1" lang="ja-JP" altLang="en-US" sz="1200" dirty="0">
              <a:latin typeface="UD デジタル 教科書体 NP-R" panose="02020400000000000000" pitchFamily="18" charset="-128"/>
              <a:ea typeface="UD デジタル 教科書体 NP-R" panose="02020400000000000000" pitchFamily="18" charset="-128"/>
            </a:endParaRPr>
          </a:p>
        </p:txBody>
      </p:sp>
      <p:pic>
        <p:nvPicPr>
          <p:cNvPr id="6" name="図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96709" y="3693901"/>
            <a:ext cx="1371042" cy="1348458"/>
          </a:xfrm>
          <a:prstGeom prst="rect">
            <a:avLst/>
          </a:prstGeom>
        </p:spPr>
      </p:pic>
      <p:pic>
        <p:nvPicPr>
          <p:cNvPr id="10" name="図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38304" y="5072674"/>
            <a:ext cx="1229447" cy="1360489"/>
          </a:xfrm>
          <a:prstGeom prst="rect">
            <a:avLst/>
          </a:prstGeom>
        </p:spPr>
      </p:pic>
    </p:spTree>
    <p:extLst>
      <p:ext uri="{BB962C8B-B14F-4D97-AF65-F5344CB8AC3E}">
        <p14:creationId xmlns:p14="http://schemas.microsoft.com/office/powerpoint/2010/main" val="1642786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13555A0A-D93E-4972-9BDE-BD19E4BDC622}" type="slidenum">
              <a:rPr kumimoji="1" lang="ja-JP" altLang="en-US" smtClean="0"/>
              <a:t>8</a:t>
            </a:fld>
            <a:endParaRPr kumimoji="1" lang="ja-JP" altLang="en-US"/>
          </a:p>
        </p:txBody>
      </p:sp>
      <p:sp>
        <p:nvSpPr>
          <p:cNvPr id="4" name="テキスト ボックス 3"/>
          <p:cNvSpPr txBox="1"/>
          <p:nvPr/>
        </p:nvSpPr>
        <p:spPr>
          <a:xfrm>
            <a:off x="261257" y="784831"/>
            <a:ext cx="4573543" cy="461665"/>
          </a:xfrm>
          <a:prstGeom prst="rect">
            <a:avLst/>
          </a:prstGeom>
          <a:noFill/>
        </p:spPr>
        <p:txBody>
          <a:bodyPr wrap="square" rtlCol="0">
            <a:spAutoFit/>
          </a:bodyPr>
          <a:lstStyle/>
          <a:p>
            <a:r>
              <a:rPr kumimoji="1" lang="ja-JP" altLang="en-US" sz="2400" dirty="0" smtClean="0">
                <a:latin typeface="HGPｺﾞｼｯｸE" panose="020B0900000000000000" pitchFamily="50" charset="-128"/>
                <a:ea typeface="HGPｺﾞｼｯｸE" panose="020B0900000000000000" pitchFamily="50" charset="-128"/>
              </a:rPr>
              <a:t>３．準備</a:t>
            </a:r>
            <a:r>
              <a:rPr kumimoji="1" lang="ja-JP" altLang="en-US" sz="2400" dirty="0">
                <a:latin typeface="HGPｺﾞｼｯｸE" panose="020B0900000000000000" pitchFamily="50" charset="-128"/>
                <a:ea typeface="HGPｺﾞｼｯｸE" panose="020B0900000000000000" pitchFamily="50" charset="-128"/>
              </a:rPr>
              <a:t>運動や補助運動の選択</a:t>
            </a:r>
            <a:endParaRPr kumimoji="1" lang="en-US" altLang="ja-JP" sz="2400" dirty="0">
              <a:latin typeface="HGPｺﾞｼｯｸE" panose="020B0900000000000000" pitchFamily="50" charset="-128"/>
              <a:ea typeface="HGPｺﾞｼｯｸE" panose="020B0900000000000000" pitchFamily="50" charset="-128"/>
            </a:endParaRPr>
          </a:p>
        </p:txBody>
      </p:sp>
      <p:sp>
        <p:nvSpPr>
          <p:cNvPr id="5" name="正方形/長方形 4"/>
          <p:cNvSpPr/>
          <p:nvPr/>
        </p:nvSpPr>
        <p:spPr>
          <a:xfrm>
            <a:off x="168164" y="1261240"/>
            <a:ext cx="8681545" cy="11035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latin typeface="UD デジタル 教科書体 NP-R" panose="02020400000000000000" pitchFamily="18" charset="-128"/>
                <a:ea typeface="UD デジタル 教科書体 NP-R" panose="02020400000000000000" pitchFamily="18" charset="-128"/>
              </a:rPr>
              <a:t>走り幅跳び（走り高跳び）に必要な準備運動を記入しよう。</a:t>
            </a:r>
            <a:endPar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7" name="テキスト ボックス 6"/>
          <p:cNvSpPr txBox="1"/>
          <p:nvPr/>
        </p:nvSpPr>
        <p:spPr>
          <a:xfrm>
            <a:off x="0" y="2453179"/>
            <a:ext cx="9161304" cy="400110"/>
          </a:xfrm>
          <a:prstGeom prst="rect">
            <a:avLst/>
          </a:prstGeom>
          <a:noFill/>
        </p:spPr>
        <p:txBody>
          <a:bodyPr wrap="square" rtlCol="0">
            <a:spAutoFit/>
          </a:bodyPr>
          <a:lstStyle/>
          <a:p>
            <a:r>
              <a:rPr kumimoji="1" lang="ja-JP" altLang="en-US" sz="2000" dirty="0" smtClean="0">
                <a:latin typeface="HGPｺﾞｼｯｸE" panose="020B0900000000000000" pitchFamily="50" charset="-128"/>
                <a:ea typeface="HGPｺﾞｼｯｸE" panose="020B0900000000000000" pitchFamily="50" charset="-128"/>
              </a:rPr>
              <a:t>○自分に必要な補助運動を知識・技能編、技能の中から選んで記入しよう。</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8" name="正方形/長方形 7"/>
          <p:cNvSpPr/>
          <p:nvPr/>
        </p:nvSpPr>
        <p:spPr>
          <a:xfrm>
            <a:off x="441434" y="2913903"/>
            <a:ext cx="2520000" cy="7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rPr>
              <a:t>選択</a:t>
            </a:r>
            <a:r>
              <a:rPr kumimoji="1" lang="ja-JP" altLang="en-US" dirty="0" smtClean="0">
                <a:solidFill>
                  <a:schemeClr val="tx1"/>
                </a:solidFill>
                <a:latin typeface="UD デジタル 教科書体 NP-R" panose="02020400000000000000" pitchFamily="18" charset="-128"/>
                <a:ea typeface="UD デジタル 教科書体 NP-R" panose="02020400000000000000" pitchFamily="18" charset="-128"/>
              </a:rPr>
              <a:t>した補助運動</a:t>
            </a:r>
            <a:r>
              <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rPr>
              <a:t>　①</a:t>
            </a:r>
          </a:p>
        </p:txBody>
      </p:sp>
      <p:sp>
        <p:nvSpPr>
          <p:cNvPr id="9" name="正方形/長方形 8"/>
          <p:cNvSpPr/>
          <p:nvPr/>
        </p:nvSpPr>
        <p:spPr>
          <a:xfrm>
            <a:off x="441434" y="3816687"/>
            <a:ext cx="2520000" cy="288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rPr>
              <a:t>動きのポイント</a:t>
            </a:r>
          </a:p>
        </p:txBody>
      </p:sp>
      <p:sp>
        <p:nvSpPr>
          <p:cNvPr id="10" name="正方形/長方形 9"/>
          <p:cNvSpPr/>
          <p:nvPr/>
        </p:nvSpPr>
        <p:spPr>
          <a:xfrm>
            <a:off x="3320652" y="2913903"/>
            <a:ext cx="2520000" cy="7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rPr>
              <a:t>選択</a:t>
            </a:r>
            <a:r>
              <a:rPr kumimoji="1" lang="ja-JP" altLang="en-US" dirty="0" smtClean="0">
                <a:solidFill>
                  <a:schemeClr val="tx1"/>
                </a:solidFill>
                <a:latin typeface="UD デジタル 教科書体 NP-R" panose="02020400000000000000" pitchFamily="18" charset="-128"/>
                <a:ea typeface="UD デジタル 教科書体 NP-R" panose="02020400000000000000" pitchFamily="18" charset="-128"/>
              </a:rPr>
              <a:t>した補助運動</a:t>
            </a:r>
            <a:r>
              <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rPr>
              <a:t>　②</a:t>
            </a:r>
          </a:p>
        </p:txBody>
      </p:sp>
      <p:sp>
        <p:nvSpPr>
          <p:cNvPr id="11" name="正方形/長方形 10"/>
          <p:cNvSpPr/>
          <p:nvPr/>
        </p:nvSpPr>
        <p:spPr>
          <a:xfrm>
            <a:off x="6226650" y="2913903"/>
            <a:ext cx="2520000" cy="7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rPr>
              <a:t>選択</a:t>
            </a:r>
            <a:r>
              <a:rPr kumimoji="1" lang="ja-JP" altLang="en-US" dirty="0" smtClean="0">
                <a:solidFill>
                  <a:schemeClr val="tx1"/>
                </a:solidFill>
                <a:latin typeface="UD デジタル 教科書体 NP-R" panose="02020400000000000000" pitchFamily="18" charset="-128"/>
                <a:ea typeface="UD デジタル 教科書体 NP-R" panose="02020400000000000000" pitchFamily="18" charset="-128"/>
              </a:rPr>
              <a:t>した補助運動</a:t>
            </a:r>
            <a:r>
              <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rPr>
              <a:t>　③</a:t>
            </a:r>
          </a:p>
        </p:txBody>
      </p:sp>
      <p:sp>
        <p:nvSpPr>
          <p:cNvPr id="12" name="正方形/長方形 11"/>
          <p:cNvSpPr/>
          <p:nvPr/>
        </p:nvSpPr>
        <p:spPr>
          <a:xfrm>
            <a:off x="3320652" y="3816687"/>
            <a:ext cx="2520000" cy="288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rPr>
              <a:t>動きのポイント</a:t>
            </a:r>
          </a:p>
        </p:txBody>
      </p:sp>
      <p:sp>
        <p:nvSpPr>
          <p:cNvPr id="13" name="正方形/長方形 12"/>
          <p:cNvSpPr/>
          <p:nvPr/>
        </p:nvSpPr>
        <p:spPr>
          <a:xfrm>
            <a:off x="6226650" y="3841476"/>
            <a:ext cx="2520000" cy="288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rPr>
              <a:t>動きのポイント</a:t>
            </a:r>
          </a:p>
        </p:txBody>
      </p:sp>
      <p:sp>
        <p:nvSpPr>
          <p:cNvPr id="14" name="Rectangle 2"/>
          <p:cNvSpPr>
            <a:spLocks noChangeArrowheads="1"/>
          </p:cNvSpPr>
          <p:nvPr/>
        </p:nvSpPr>
        <p:spPr bwMode="auto">
          <a:xfrm>
            <a:off x="0" y="3"/>
            <a:ext cx="9161304" cy="72043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思考力，判断力</a:t>
            </a:r>
            <a:r>
              <a:rPr lang="ja-JP" altLang="en-US" kern="0" dirty="0">
                <a:latin typeface="HGPｺﾞｼｯｸE" panose="020B0900000000000000" pitchFamily="50" charset="-128"/>
                <a:ea typeface="HGPｺﾞｼｯｸE" panose="020B0900000000000000" pitchFamily="50" charset="-128"/>
              </a:rPr>
              <a:t>，</a:t>
            </a:r>
            <a:r>
              <a:rPr kumimoji="1" lang="ja-JP" altLang="en-US"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表現力等編</a:t>
            </a:r>
            <a:endParaRPr kumimoji="1" lang="en-US" altLang="ja-JP" i="0" u="none" strike="noStrike" kern="0" cap="none" spc="0" normalizeH="0" baseline="0" noProof="0" dirty="0">
              <a:ln>
                <a:noFill/>
              </a:ln>
              <a:effectLst/>
              <a:uLnTx/>
              <a:uFillTx/>
              <a:latin typeface="HGPｺﾞｼｯｸE" panose="020B0900000000000000" pitchFamily="50" charset="-128"/>
              <a:ea typeface="HGPｺﾞｼｯｸE" panose="020B0900000000000000" pitchFamily="50" charset="-128"/>
            </a:endParaRPr>
          </a:p>
        </p:txBody>
      </p:sp>
      <p:sp>
        <p:nvSpPr>
          <p:cNvPr id="15" name="大波 14"/>
          <p:cNvSpPr/>
          <p:nvPr/>
        </p:nvSpPr>
        <p:spPr>
          <a:xfrm>
            <a:off x="4700592" y="838424"/>
            <a:ext cx="720000" cy="360000"/>
          </a:xfrm>
          <a:prstGeom prst="wave">
            <a:avLst/>
          </a:prstGeom>
          <a:solidFill>
            <a:srgbClr val="FF6600"/>
          </a:solidFill>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100" b="1" dirty="0" smtClean="0">
                <a:latin typeface="+mn-ea"/>
              </a:rPr>
              <a:t>学</a:t>
            </a:r>
            <a:r>
              <a:rPr kumimoji="1" lang="en-US" altLang="ja-JP" sz="1100" b="1" dirty="0" smtClean="0">
                <a:latin typeface="+mn-ea"/>
              </a:rPr>
              <a:t>-</a:t>
            </a:r>
            <a:r>
              <a:rPr kumimoji="1" lang="ja-JP" altLang="en-US" sz="1100" b="1" dirty="0" smtClean="0">
                <a:latin typeface="+mn-ea"/>
              </a:rPr>
              <a:t>思</a:t>
            </a:r>
            <a:r>
              <a:rPr kumimoji="1" lang="ja-JP" altLang="en-US" sz="1100" b="1" dirty="0" smtClean="0">
                <a:latin typeface="+mn-ea"/>
              </a:rPr>
              <a:t>３</a:t>
            </a:r>
            <a:endParaRPr kumimoji="1" lang="ja-JP" altLang="en-US" sz="1100" b="1" dirty="0">
              <a:latin typeface="+mn-ea"/>
            </a:endParaRPr>
          </a:p>
        </p:txBody>
      </p:sp>
    </p:spTree>
    <p:extLst>
      <p:ext uri="{BB962C8B-B14F-4D97-AF65-F5344CB8AC3E}">
        <p14:creationId xmlns:p14="http://schemas.microsoft.com/office/powerpoint/2010/main" val="20470982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13555A0A-D93E-4972-9BDE-BD19E4BDC622}" type="slidenum">
              <a:rPr kumimoji="1" lang="ja-JP" altLang="en-US" smtClean="0"/>
              <a:t>9</a:t>
            </a:fld>
            <a:endParaRPr kumimoji="1" lang="ja-JP" altLang="en-US"/>
          </a:p>
        </p:txBody>
      </p:sp>
      <p:sp>
        <p:nvSpPr>
          <p:cNvPr id="3" name="Rectangle 2"/>
          <p:cNvSpPr>
            <a:spLocks noChangeArrowheads="1"/>
          </p:cNvSpPr>
          <p:nvPr/>
        </p:nvSpPr>
        <p:spPr bwMode="auto">
          <a:xfrm>
            <a:off x="0" y="3"/>
            <a:ext cx="9161304" cy="72043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r>
              <a:rPr kumimoji="1" lang="ja-JP" altLang="en-US" b="1" i="0" u="none" strike="noStrike" kern="0" cap="none" spc="0" normalizeH="0" baseline="0" noProof="0" dirty="0" smtClean="0">
                <a:ln>
                  <a:noFill/>
                </a:ln>
                <a:effectLst/>
                <a:uLnTx/>
                <a:uFillTx/>
                <a:latin typeface="HGPｺﾞｼｯｸE" panose="020B0900000000000000" pitchFamily="50" charset="-128"/>
                <a:ea typeface="HGPｺﾞｼｯｸE" panose="020B0900000000000000" pitchFamily="50" charset="-128"/>
              </a:rPr>
              <a:t>思考力、判断力、表現力等編</a:t>
            </a:r>
            <a:endParaRPr kumimoji="1" lang="en-US" altLang="ja-JP" b="1" i="0" u="none" strike="noStrike" kern="0" cap="none" spc="0" normalizeH="0" baseline="0" noProof="0" dirty="0">
              <a:ln>
                <a:noFill/>
              </a:ln>
              <a:effectLst/>
              <a:uLnTx/>
              <a:uFillTx/>
              <a:latin typeface="HGPｺﾞｼｯｸE" panose="020B0900000000000000" pitchFamily="50" charset="-128"/>
              <a:ea typeface="HGPｺﾞｼｯｸE" panose="020B0900000000000000" pitchFamily="50" charset="-128"/>
            </a:endParaRPr>
          </a:p>
        </p:txBody>
      </p:sp>
      <p:sp>
        <p:nvSpPr>
          <p:cNvPr id="4" name="テキスト ボックス 3"/>
          <p:cNvSpPr txBox="1"/>
          <p:nvPr/>
        </p:nvSpPr>
        <p:spPr>
          <a:xfrm>
            <a:off x="300445" y="771952"/>
            <a:ext cx="4585063" cy="461665"/>
          </a:xfrm>
          <a:prstGeom prst="rect">
            <a:avLst/>
          </a:prstGeom>
          <a:noFill/>
        </p:spPr>
        <p:txBody>
          <a:bodyPr wrap="square" rtlCol="0">
            <a:spAutoFit/>
          </a:bodyPr>
          <a:lstStyle/>
          <a:p>
            <a:r>
              <a:rPr kumimoji="1" lang="ja-JP" altLang="en-US" sz="2400" dirty="0" smtClean="0">
                <a:latin typeface="HGPｺﾞｼｯｸE" panose="020B0900000000000000" pitchFamily="50" charset="-128"/>
                <a:ea typeface="HGPｺﾞｼｯｸE" panose="020B0900000000000000" pitchFamily="50" charset="-128"/>
              </a:rPr>
              <a:t>４．安全の確保</a:t>
            </a:r>
            <a:endParaRPr kumimoji="1" lang="en-US" altLang="ja-JP" sz="2400" dirty="0">
              <a:latin typeface="HGPｺﾞｼｯｸE" panose="020B0900000000000000" pitchFamily="50" charset="-128"/>
              <a:ea typeface="HGPｺﾞｼｯｸE" panose="020B0900000000000000" pitchFamily="50" charset="-128"/>
            </a:endParaRPr>
          </a:p>
        </p:txBody>
      </p:sp>
      <p:sp>
        <p:nvSpPr>
          <p:cNvPr id="7" name="角丸四角形 6"/>
          <p:cNvSpPr/>
          <p:nvPr/>
        </p:nvSpPr>
        <p:spPr>
          <a:xfrm>
            <a:off x="239879" y="2259874"/>
            <a:ext cx="8681545" cy="446160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smtClean="0">
                <a:solidFill>
                  <a:schemeClr val="tx1"/>
                </a:solidFill>
                <a:latin typeface="UD デジタル 教科書体 NP-R" panose="02020400000000000000" pitchFamily="18" charset="-128"/>
                <a:ea typeface="UD デジタル 教科書体 NP-R" panose="02020400000000000000" pitchFamily="18" charset="-128"/>
              </a:rPr>
              <a:t>学習カードに記入しよう。</a:t>
            </a:r>
            <a:endPar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9" name="大波 8"/>
          <p:cNvSpPr/>
          <p:nvPr/>
        </p:nvSpPr>
        <p:spPr>
          <a:xfrm>
            <a:off x="2416628" y="792007"/>
            <a:ext cx="720000" cy="360000"/>
          </a:xfrm>
          <a:prstGeom prst="wave">
            <a:avLst/>
          </a:prstGeom>
          <a:solidFill>
            <a:srgbClr val="FF6600"/>
          </a:solidFill>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100" b="1" dirty="0" smtClean="0">
                <a:latin typeface="+mn-ea"/>
              </a:rPr>
              <a:t>学</a:t>
            </a:r>
            <a:r>
              <a:rPr kumimoji="1" lang="en-US" altLang="ja-JP" sz="1100" b="1" dirty="0" smtClean="0">
                <a:latin typeface="+mn-ea"/>
              </a:rPr>
              <a:t>-</a:t>
            </a:r>
            <a:r>
              <a:rPr kumimoji="1" lang="ja-JP" altLang="en-US" sz="1100" b="1" dirty="0" smtClean="0">
                <a:latin typeface="+mn-ea"/>
              </a:rPr>
              <a:t>思</a:t>
            </a:r>
            <a:r>
              <a:rPr kumimoji="1" lang="ja-JP" altLang="en-US" sz="1100" b="1" dirty="0" smtClean="0">
                <a:latin typeface="+mn-ea"/>
              </a:rPr>
              <a:t>４</a:t>
            </a:r>
            <a:endParaRPr kumimoji="1" lang="ja-JP" altLang="en-US" sz="1100" b="1" dirty="0">
              <a:latin typeface="+mn-ea"/>
            </a:endParaRPr>
          </a:p>
        </p:txBody>
      </p:sp>
      <p:sp>
        <p:nvSpPr>
          <p:cNvPr id="10" name="テキスト ボックス 9"/>
          <p:cNvSpPr txBox="1"/>
          <p:nvPr/>
        </p:nvSpPr>
        <p:spPr>
          <a:xfrm>
            <a:off x="470936" y="1192800"/>
            <a:ext cx="9007594" cy="954107"/>
          </a:xfrm>
          <a:prstGeom prst="rect">
            <a:avLst/>
          </a:prstGeom>
          <a:noFill/>
        </p:spPr>
        <p:txBody>
          <a:bodyPr wrap="none" rtlCol="0">
            <a:spAutoFit/>
          </a:bodyPr>
          <a:lstStyle/>
          <a:p>
            <a:r>
              <a:rPr kumimoji="1" lang="ja-JP" altLang="en-US" sz="2000" dirty="0" smtClean="0">
                <a:latin typeface="UD デジタル 教科書体 NP-R" panose="02020400000000000000" pitchFamily="18" charset="-128"/>
                <a:ea typeface="UD デジタル 教科書体 NP-R" panose="02020400000000000000" pitchFamily="18" charset="-128"/>
              </a:rPr>
              <a:t>走り幅跳び（走り高跳び）の授業で、着地付近の事故防止のために注意</a:t>
            </a:r>
            <a:endParaRPr kumimoji="1" lang="en-US" altLang="ja-JP" sz="2000" dirty="0" smtClean="0">
              <a:latin typeface="UD デジタル 教科書体 NP-R" panose="02020400000000000000" pitchFamily="18" charset="-128"/>
              <a:ea typeface="UD デジタル 教科書体 NP-R" panose="02020400000000000000" pitchFamily="18" charset="-128"/>
            </a:endParaRPr>
          </a:p>
          <a:p>
            <a:r>
              <a:rPr kumimoji="1" lang="ja-JP" altLang="en-US" sz="2000" dirty="0" smtClean="0">
                <a:latin typeface="UD デジタル 教科書体 NP-R" panose="02020400000000000000" pitchFamily="18" charset="-128"/>
                <a:ea typeface="UD デジタル 教科書体 NP-R" panose="02020400000000000000" pitchFamily="18" charset="-128"/>
              </a:rPr>
              <a:t>しなければならないことについて、考えて学習カードに記入しよう。</a:t>
            </a:r>
            <a:endParaRPr kumimoji="1" lang="en-US" altLang="ja-JP" sz="2000" dirty="0" smtClean="0">
              <a:latin typeface="UD デジタル 教科書体 NP-R" panose="02020400000000000000" pitchFamily="18" charset="-128"/>
              <a:ea typeface="UD デジタル 教科書体 NP-R" panose="02020400000000000000" pitchFamily="18" charset="-128"/>
            </a:endParaRPr>
          </a:p>
          <a:p>
            <a:r>
              <a:rPr kumimoji="1" lang="ja-JP" altLang="en-US" sz="1600" dirty="0" smtClean="0">
                <a:latin typeface="UD デジタル 教科書体 NP-R" panose="02020400000000000000" pitchFamily="18" charset="-128"/>
                <a:ea typeface="UD デジタル 教科書体 NP-R" panose="02020400000000000000" pitchFamily="18" charset="-128"/>
              </a:rPr>
              <a:t>（</a:t>
            </a:r>
            <a:r>
              <a:rPr kumimoji="1" lang="ja-JP" altLang="en-US" sz="1600" dirty="0">
                <a:latin typeface="UD デジタル 教科書体 NP-R" panose="02020400000000000000" pitchFamily="18" charset="-128"/>
                <a:ea typeface="UD デジタル 教科書体 NP-R" panose="02020400000000000000" pitchFamily="18" charset="-128"/>
              </a:rPr>
              <a:t>日本陸上競技連盟</a:t>
            </a:r>
            <a:r>
              <a:rPr kumimoji="1" lang="en-US" altLang="ja-JP" sz="1600" dirty="0">
                <a:latin typeface="UD デジタル 教科書体 NP-R" panose="02020400000000000000" pitchFamily="18" charset="-128"/>
                <a:ea typeface="UD デジタル 教科書体 NP-R" panose="02020400000000000000" pitchFamily="18" charset="-128"/>
              </a:rPr>
              <a:t>『</a:t>
            </a:r>
            <a:r>
              <a:rPr kumimoji="1" lang="ja-JP" altLang="en-US" sz="1600" dirty="0">
                <a:latin typeface="UD デジタル 教科書体 NP-R" panose="02020400000000000000" pitchFamily="18" charset="-128"/>
                <a:ea typeface="UD デジタル 教科書体 NP-R" panose="02020400000000000000" pitchFamily="18" charset="-128"/>
              </a:rPr>
              <a:t>中学校部活動における陸上</a:t>
            </a:r>
            <a:r>
              <a:rPr kumimoji="1" lang="ja-JP" altLang="en-US" sz="1600" dirty="0" smtClean="0">
                <a:latin typeface="UD デジタル 教科書体 NP-R" panose="02020400000000000000" pitchFamily="18" charset="-128"/>
                <a:ea typeface="UD デジタル 教科書体 NP-R" panose="02020400000000000000" pitchFamily="18" charset="-128"/>
              </a:rPr>
              <a:t>競技指導</a:t>
            </a:r>
            <a:r>
              <a:rPr kumimoji="1" lang="ja-JP" altLang="en-US" sz="1600" dirty="0">
                <a:latin typeface="UD デジタル 教科書体 NP-R" panose="02020400000000000000" pitchFamily="18" charset="-128"/>
                <a:ea typeface="UD デジタル 教科書体 NP-R" panose="02020400000000000000" pitchFamily="18" charset="-128"/>
              </a:rPr>
              <a:t>の手引き</a:t>
            </a:r>
            <a:r>
              <a:rPr kumimoji="1" lang="en-US" altLang="ja-JP" sz="1600" dirty="0" smtClean="0">
                <a:latin typeface="UD デジタル 教科書体 NP-R" panose="02020400000000000000" pitchFamily="18" charset="-128"/>
                <a:ea typeface="UD デジタル 教科書体 NP-R" panose="02020400000000000000" pitchFamily="18" charset="-128"/>
              </a:rPr>
              <a:t>』P99</a:t>
            </a:r>
            <a:r>
              <a:rPr kumimoji="1" lang="ja-JP" altLang="en-US" sz="1600" dirty="0" smtClean="0">
                <a:latin typeface="UD デジタル 教科書体 NP-R" panose="02020400000000000000" pitchFamily="18" charset="-128"/>
                <a:ea typeface="UD デジタル 教科書体 NP-R" panose="02020400000000000000" pitchFamily="18" charset="-128"/>
              </a:rPr>
              <a:t>も参考にしよう</a:t>
            </a:r>
            <a:r>
              <a:rPr kumimoji="1" lang="ja-JP" altLang="en-US" sz="1600" dirty="0">
                <a:latin typeface="UD デジタル 教科書体 NP-R" panose="02020400000000000000" pitchFamily="18" charset="-128"/>
                <a:ea typeface="UD デジタル 教科書体 NP-R" panose="02020400000000000000" pitchFamily="18" charset="-128"/>
              </a:rPr>
              <a:t>。</a:t>
            </a:r>
            <a:r>
              <a:rPr kumimoji="1" lang="ja-JP" altLang="en-US" sz="1600" dirty="0" smtClean="0">
                <a:latin typeface="UD デジタル 教科書体 NP-R" panose="02020400000000000000" pitchFamily="18" charset="-128"/>
                <a:ea typeface="UD デジタル 教科書体 NP-R" panose="02020400000000000000" pitchFamily="18" charset="-128"/>
              </a:rPr>
              <a:t>）</a:t>
            </a:r>
            <a:endParaRPr kumimoji="1" lang="ja-JP" altLang="en-US" sz="1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195044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2347</TotalTime>
  <Words>1122</Words>
  <Application>Microsoft Office PowerPoint</Application>
  <PresentationFormat>画面に合わせる (4:3)</PresentationFormat>
  <Paragraphs>139</Paragraphs>
  <Slides>9</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9</vt:i4>
      </vt:variant>
    </vt:vector>
  </HeadingPairs>
  <TitlesOfParts>
    <vt:vector size="18" baseType="lpstr">
      <vt:lpstr>HGPｺﾞｼｯｸE</vt:lpstr>
      <vt:lpstr>ＭＳ Ｐゴシック</vt:lpstr>
      <vt:lpstr>UD デジタル 教科書体 NP-R</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dc:creator>
  <cp:lastModifiedBy>m</cp:lastModifiedBy>
  <cp:revision>164</cp:revision>
  <cp:lastPrinted>2020-07-08T09:33:01Z</cp:lastPrinted>
  <dcterms:created xsi:type="dcterms:W3CDTF">2019-05-07T09:33:23Z</dcterms:created>
  <dcterms:modified xsi:type="dcterms:W3CDTF">2021-01-22T10:26:20Z</dcterms:modified>
</cp:coreProperties>
</file>