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350" r:id="rId2"/>
    <p:sldId id="328" r:id="rId3"/>
    <p:sldId id="331" r:id="rId4"/>
    <p:sldId id="334" r:id="rId5"/>
    <p:sldId id="337" r:id="rId6"/>
    <p:sldId id="340" r:id="rId7"/>
    <p:sldId id="343" r:id="rId8"/>
    <p:sldId id="346" r:id="rId9"/>
    <p:sldId id="349" r:id="rId10"/>
    <p:sldId id="351" r:id="rId11"/>
    <p:sldId id="352" r:id="rId12"/>
    <p:sldId id="353" r:id="rId13"/>
    <p:sldId id="354" r:id="rId14"/>
    <p:sldId id="355" r:id="rId15"/>
  </p:sldIdLst>
  <p:sldSz cx="9144000" cy="6858000" type="screen4x3"/>
  <p:notesSz cx="6735763" cy="9866313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33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41" autoAdjust="0"/>
    <p:restoredTop sz="94280" autoAdjust="0"/>
  </p:normalViewPr>
  <p:slideViewPr>
    <p:cSldViewPr>
      <p:cViewPr varScale="1">
        <p:scale>
          <a:sx n="69" d="100"/>
          <a:sy n="69" d="100"/>
        </p:scale>
        <p:origin x="4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8F6A0-B978-472D-9A25-FCBE458490F1}" type="datetimeFigureOut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4E106-92D9-42B1-9FAC-555F44F5B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886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44906" cy="580591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18743" y="2"/>
            <a:ext cx="2844906" cy="580591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447800"/>
            <a:ext cx="5205412" cy="390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6518" y="5568852"/>
            <a:ext cx="5252134" cy="4556331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0991048"/>
            <a:ext cx="2844906" cy="580590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18743" y="10991048"/>
            <a:ext cx="2844906" cy="580590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30275" y="1341438"/>
            <a:ext cx="4824413" cy="36195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7284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1038" y="1447800"/>
            <a:ext cx="5205412" cy="3905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22">
              <a:spcBef>
                <a:spcPct val="0"/>
              </a:spcBef>
              <a:spcAft>
                <a:spcPct val="0"/>
              </a:spcAft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22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7300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1038" y="1447800"/>
            <a:ext cx="5205412" cy="3905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22">
              <a:spcBef>
                <a:spcPct val="0"/>
              </a:spcBef>
              <a:spcAft>
                <a:spcPct val="0"/>
              </a:spcAft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22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8128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1038" y="1447800"/>
            <a:ext cx="5205412" cy="3905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22">
              <a:spcBef>
                <a:spcPct val="0"/>
              </a:spcBef>
              <a:spcAft>
                <a:spcPct val="0"/>
              </a:spcAft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22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37179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1038" y="1447800"/>
            <a:ext cx="5205412" cy="3905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22">
              <a:spcBef>
                <a:spcPct val="0"/>
              </a:spcBef>
              <a:spcAft>
                <a:spcPct val="0"/>
              </a:spcAft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22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65272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1038" y="1447800"/>
            <a:ext cx="5205412" cy="3905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22">
              <a:spcBef>
                <a:spcPct val="0"/>
              </a:spcBef>
              <a:spcAft>
                <a:spcPct val="0"/>
              </a:spcAft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22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7723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1038" y="1447800"/>
            <a:ext cx="5205412" cy="3905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22">
              <a:spcBef>
                <a:spcPct val="0"/>
              </a:spcBef>
              <a:spcAft>
                <a:spcPct val="0"/>
              </a:spcAft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22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8550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1038" y="1447800"/>
            <a:ext cx="5205412" cy="3905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22">
              <a:spcBef>
                <a:spcPct val="0"/>
              </a:spcBef>
              <a:spcAft>
                <a:spcPct val="0"/>
              </a:spcAft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22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1211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1038" y="1447800"/>
            <a:ext cx="5205412" cy="3905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22">
              <a:spcBef>
                <a:spcPct val="0"/>
              </a:spcBef>
              <a:spcAft>
                <a:spcPct val="0"/>
              </a:spcAft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22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1211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1038" y="1447800"/>
            <a:ext cx="5205412" cy="3905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22">
              <a:spcBef>
                <a:spcPct val="0"/>
              </a:spcBef>
              <a:spcAft>
                <a:spcPct val="0"/>
              </a:spcAft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22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1211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1038" y="1447800"/>
            <a:ext cx="5205412" cy="3905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22">
              <a:spcBef>
                <a:spcPct val="0"/>
              </a:spcBef>
              <a:spcAft>
                <a:spcPct val="0"/>
              </a:spcAft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22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1211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1038" y="1447800"/>
            <a:ext cx="5205412" cy="3905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22">
              <a:spcBef>
                <a:spcPct val="0"/>
              </a:spcBef>
              <a:spcAft>
                <a:spcPct val="0"/>
              </a:spcAft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22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3404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1038" y="1447800"/>
            <a:ext cx="5205412" cy="3905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22">
              <a:spcBef>
                <a:spcPct val="0"/>
              </a:spcBef>
              <a:spcAft>
                <a:spcPct val="0"/>
              </a:spcAft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22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9188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1038" y="1447800"/>
            <a:ext cx="5205412" cy="3905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22">
              <a:spcBef>
                <a:spcPct val="0"/>
              </a:spcBef>
              <a:spcAft>
                <a:spcPct val="0"/>
              </a:spcAft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22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802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C872F2B-1FE5-482C-B762-C8819CDC24AD}" type="datetime1">
              <a:rPr kumimoji="1" lang="ja-JP" altLang="en-US" smtClean="0"/>
              <a:t>2021/1/20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06755" y="266143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0942" y="919201"/>
            <a:ext cx="8595359" cy="149181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小学校 体育（運動領域）</a:t>
            </a:r>
            <a:endParaRPr kumimoji="1" lang="en-US" altLang="ja-JP" sz="3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第３学年</a:t>
            </a:r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及び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第４学年</a:t>
            </a:r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2541645"/>
            <a:ext cx="9143999" cy="23192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走</a:t>
            </a:r>
            <a:r>
              <a:rPr kumimoji="1" lang="ja-JP" altLang="en-US" sz="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・跳の運動</a:t>
            </a:r>
            <a:endParaRPr kumimoji="1" lang="en-US" altLang="ja-JP" sz="6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「幅跳び」</a:t>
            </a:r>
            <a:endParaRPr kumimoji="1" lang="en-US" altLang="ja-JP" sz="6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83327" y="5072128"/>
            <a:ext cx="8389740" cy="13156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体力編</a:t>
            </a:r>
            <a:r>
              <a:rPr kumimoji="1" lang="en-US" altLang="ja-JP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005454" y="6160983"/>
            <a:ext cx="3042458" cy="5153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学習時間の目安：約</a:t>
            </a:r>
            <a:r>
              <a:rPr kumimoji="1" lang="en-US" altLang="ja-JP" dirty="0" smtClean="0">
                <a:solidFill>
                  <a:schemeClr val="tx1"/>
                </a:solidFill>
              </a:rPr>
              <a:t>15</a:t>
            </a:r>
            <a:r>
              <a:rPr kumimoji="1" lang="ja-JP" altLang="en-US" dirty="0" smtClean="0">
                <a:solidFill>
                  <a:schemeClr val="tx1"/>
                </a:solidFill>
              </a:rPr>
              <a:t>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180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2043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3200" b="0" i="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charset="-128"/>
                <a:cs typeface="+mn-cs"/>
              </a:defRPr>
            </a:pPr>
            <a:endParaRPr kumimoji="1" lang="en-US" altLang="ja-JP" sz="2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09" y="2523299"/>
            <a:ext cx="8572277" cy="88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3200" b="0" i="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charset="-128"/>
                <a:cs typeface="+mn-cs"/>
              </a:defRPr>
            </a:pPr>
            <a:endParaRPr kumimoji="1" lang="en-US" altLang="ja-JP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7209" y="1502207"/>
            <a:ext cx="8406090" cy="30542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ja-JP" altLang="en-US" sz="480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r" defTabSz="457200">
              <a:buNone/>
              <a:defRPr kumimoji="0" sz="1200" b="0" i="0" kern="1200" normalizeH="0" noProof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fld id="{13555A0A-D93E-4972-9BDE-BD19E4BDC622}" type="slidenum">
              <a:rPr kumimoji="1" lang="ja-JP" altLang="en-US" sz="1200" b="0" i="0" kern="1200" normalizeH="0" noProof="0" smtClean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rPr>
              <a:t>10</a:t>
            </a:fld>
            <a:endParaRPr kumimoji="1" lang="ja-JP" alt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97524" y="1420851"/>
            <a:ext cx="8331646" cy="373634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sz="3200" b="0" i="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charset="-128"/>
                <a:cs typeface="+mn-cs"/>
              </a:defRPr>
            </a:pPr>
            <a:endParaRPr kumimoji="1" lang="en-US" altLang="ja-JP" sz="4000" b="0" i="0" normalizeH="0" noProof="0" dirty="0" smtClean="0">
              <a:solidFill>
                <a:srgbClr val="000000"/>
              </a:solidFill>
              <a:uLnTx/>
              <a:uFillTx/>
              <a:latin typeface="Arial" panose="020B0604020202020204" pitchFamily="34" charset="0"/>
              <a:ea typeface="ＭＳ Ｐゴシック" charset="-128"/>
              <a:cs typeface="+mn-cs"/>
            </a:endParaRPr>
          </a:p>
          <a:p>
            <a:pPr marL="0" lvl="0" algn="ctr" defTabSz="652278" eaLnBrk="1" fontAlgn="base" hangingPunct="1">
              <a:lnSpc>
                <a:spcPts val="10000"/>
              </a:lnSpc>
              <a:spcBef>
                <a:spcPct val="0"/>
              </a:spcBef>
              <a:spcAft>
                <a:spcPct val="0"/>
              </a:spcAft>
              <a:buNone/>
              <a:defRPr kumimoji="1" sz="3200" b="0" i="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charset="-128"/>
                <a:cs typeface="+mn-cs"/>
              </a:defRPr>
            </a:pPr>
            <a:r>
              <a:rPr lang="ja-JP" altLang="en-US" sz="7200" spc="300" dirty="0">
                <a:solidFill>
                  <a:srgbClr val="000000"/>
                </a:solidFill>
              </a:rPr>
              <a:t>学習カード</a:t>
            </a:r>
            <a:r>
              <a:rPr kumimoji="1" lang="ja-JP" altLang="en-US" sz="7200" b="0" i="0" spc="300" normalizeH="0" noProof="0" dirty="0" smtClean="0">
                <a:solidFill>
                  <a:srgbClr val="000000"/>
                </a:solidFill>
                <a:uLnTx/>
                <a:uFillTx/>
              </a:rPr>
              <a:t>の</a:t>
            </a:r>
            <a:endParaRPr lang="en-US" altLang="ja-JP" sz="7200" spc="300" dirty="0"/>
          </a:p>
          <a:p>
            <a:pPr marL="0" lvl="0" algn="ctr" defTabSz="652278" eaLnBrk="1" fontAlgn="base" hangingPunct="1">
              <a:lnSpc>
                <a:spcPts val="10000"/>
              </a:lnSpc>
              <a:spcBef>
                <a:spcPct val="0"/>
              </a:spcBef>
              <a:spcAft>
                <a:spcPct val="0"/>
              </a:spcAft>
              <a:buNone/>
              <a:defRPr kumimoji="1" sz="3200" b="0" i="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charset="-128"/>
                <a:cs typeface="+mn-cs"/>
              </a:defRPr>
            </a:pPr>
            <a:r>
              <a:rPr kumimoji="1" lang="ja-JP" altLang="en-US" sz="7200" b="0" i="0" normalizeH="0" noProof="0" dirty="0" smtClean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charset="-128"/>
                <a:cs typeface="+mn-cs"/>
              </a:rPr>
              <a:t>記入の仕方について</a:t>
            </a:r>
            <a:endParaRPr lang="en-US" altLang="ja-JP" sz="72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F29C46B-AB3E-4BAE-A78F-ADCF5B511A27}"/>
              </a:ext>
            </a:extLst>
          </p:cNvPr>
          <p:cNvSpPr/>
          <p:nvPr/>
        </p:nvSpPr>
        <p:spPr>
          <a:xfrm>
            <a:off x="422832" y="3200387"/>
            <a:ext cx="2304256" cy="337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き　  にゅう</a:t>
            </a:r>
            <a:endParaRPr kumimoji="1" lang="ja-JP" altLang="en-US" sz="20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8288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r" defTabSz="457200">
              <a:buNone/>
              <a:defRPr kumimoji="0" sz="1200" b="0" i="0" kern="1200" normalizeH="0" noProof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fld id="{13555A0A-D93E-4972-9BDE-BD19E4BDC622}" type="slidenum">
              <a:rPr kumimoji="1" lang="ja-JP" altLang="en-US" sz="1200" b="0" i="0" kern="1200" normalizeH="0" noProof="0" smtClean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rPr>
              <a:t>11</a:t>
            </a:fld>
            <a:endParaRPr kumimoji="1" lang="ja-JP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571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</a:t>
            </a:r>
            <a:r>
              <a:rPr lang="ja-JP" altLang="en-US" sz="2571" b="1" kern="0" dirty="0" smtClean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学</a:t>
            </a:r>
            <a:r>
              <a:rPr lang="ja-JP" altLang="en-US" sz="2571" b="1" kern="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習カード</a:t>
            </a:r>
            <a:r>
              <a:rPr lang="ja-JP" altLang="en-US" sz="2571" b="1" kern="0" noProof="0" dirty="0" smtClean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について</a:t>
            </a: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33" y="1484784"/>
            <a:ext cx="8821763" cy="2808312"/>
          </a:xfrm>
          <a:prstGeom prst="rect">
            <a:avLst/>
          </a:prstGeom>
        </p:spPr>
      </p:pic>
      <p:sp>
        <p:nvSpPr>
          <p:cNvPr id="4" name="角丸四角形吹き出し 3"/>
          <p:cNvSpPr/>
          <p:nvPr/>
        </p:nvSpPr>
        <p:spPr>
          <a:xfrm>
            <a:off x="1228588" y="4509120"/>
            <a:ext cx="7207434" cy="1687239"/>
          </a:xfrm>
          <a:prstGeom prst="wedgeRoundRectCallout">
            <a:avLst>
              <a:gd name="adj1" fmla="val -25467"/>
              <a:gd name="adj2" fmla="val -86392"/>
              <a:gd name="adj3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「知識及び技能編」のスライドや動画を見て、「</a:t>
            </a:r>
            <a:r>
              <a:rPr kumimoji="1" lang="ja-JP" altLang="en-US" sz="2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幅跳び」の動きについて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、分かった</a:t>
            </a:r>
            <a:r>
              <a:rPr kumimoji="1" lang="ja-JP" altLang="en-US" sz="2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こと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を学習カードに書きましょう。</a:t>
            </a:r>
            <a:endParaRPr kumimoji="1" lang="ja-JP" altLang="en-US" sz="2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67544" y="845928"/>
            <a:ext cx="2998647" cy="638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kern="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2000" b="1" kern="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知識及び技能編</a:t>
            </a:r>
            <a:r>
              <a:rPr lang="en-US" altLang="ja-JP" sz="2000" b="1" kern="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endParaRPr kumimoji="1" lang="ja-JP" altLang="en-US" sz="2000" b="1" kern="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7207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09" y="2523299"/>
            <a:ext cx="8572277" cy="88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3200" b="0" i="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charset="-128"/>
                <a:cs typeface="+mn-cs"/>
              </a:defRPr>
            </a:pPr>
            <a:endParaRPr kumimoji="1" lang="en-US" altLang="ja-JP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r" defTabSz="457200">
              <a:buNone/>
              <a:defRPr kumimoji="0" sz="1200" b="0" i="0" kern="1200" normalizeH="0" noProof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fld id="{13555A0A-D93E-4972-9BDE-BD19E4BDC622}" type="slidenum">
              <a:rPr kumimoji="1" lang="ja-JP" altLang="en-US" sz="1200" b="0" i="0" kern="1200" normalizeH="0" noProof="0" smtClean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rPr>
              <a:t>12</a:t>
            </a:fld>
            <a:endParaRPr kumimoji="1" lang="ja-JP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571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</a:t>
            </a:r>
            <a:r>
              <a:rPr lang="ja-JP" altLang="en-US" sz="2571" b="1" kern="0" dirty="0" smtClean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学習</a:t>
            </a:r>
            <a:r>
              <a:rPr lang="ja-JP" altLang="en-US" sz="2571" b="1" kern="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カード</a:t>
            </a:r>
            <a:r>
              <a:rPr lang="ja-JP" altLang="en-US" sz="2571" b="1" kern="0" noProof="0" dirty="0" smtClean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について</a:t>
            </a: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214139"/>
            <a:ext cx="8972830" cy="3871045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493233" y="629904"/>
            <a:ext cx="4438807" cy="638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kern="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2000" b="1" kern="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思考力，判断力，表現力等編</a:t>
            </a:r>
            <a:r>
              <a:rPr lang="en-US" altLang="ja-JP" sz="2000" b="1" kern="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endParaRPr kumimoji="1" lang="ja-JP" altLang="en-US" sz="2000" b="1" kern="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1771367" y="5045120"/>
            <a:ext cx="5715283" cy="1392614"/>
          </a:xfrm>
          <a:prstGeom prst="wedgeRoundRectCallout">
            <a:avLst>
              <a:gd name="adj1" fmla="val -25343"/>
              <a:gd name="adj2" fmla="val -85021"/>
              <a:gd name="adj3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があるスライドの内容について、</a:t>
            </a:r>
            <a:r>
              <a:rPr kumimoji="1" lang="ja-JP" altLang="en-US" sz="2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学習カード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に書きましょう。</a:t>
            </a:r>
            <a:endParaRPr kumimoji="1" lang="ja-JP" altLang="en-US" sz="2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2773" y="5142400"/>
            <a:ext cx="599027" cy="59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31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09" y="2523299"/>
            <a:ext cx="8572277" cy="88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3200" b="0" i="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charset="-128"/>
                <a:cs typeface="+mn-cs"/>
              </a:defRPr>
            </a:pPr>
            <a:endParaRPr kumimoji="1" lang="en-US" altLang="ja-JP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r" defTabSz="457200">
              <a:buNone/>
              <a:defRPr kumimoji="0" sz="1200" b="0" i="0" kern="1200" normalizeH="0" noProof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fld id="{13555A0A-D93E-4972-9BDE-BD19E4BDC622}" type="slidenum">
              <a:rPr kumimoji="1" lang="ja-JP" altLang="en-US" sz="1200" b="0" i="0" kern="1200" normalizeH="0" noProof="0" smtClean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rPr>
              <a:t>13</a:t>
            </a:fld>
            <a:endParaRPr kumimoji="1" lang="ja-JP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571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</a:t>
            </a:r>
            <a:r>
              <a:rPr lang="ja-JP" altLang="en-US" sz="2571" b="1" kern="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学習カード</a:t>
            </a:r>
            <a:r>
              <a:rPr lang="ja-JP" altLang="en-US" sz="2571" b="1" kern="0" noProof="0" dirty="0" smtClean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について</a:t>
            </a: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7545" y="647984"/>
            <a:ext cx="2016224" cy="494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kern="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2000" b="1" kern="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体力編</a:t>
            </a:r>
            <a:r>
              <a:rPr lang="en-US" altLang="ja-JP" sz="2000" b="1" kern="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endParaRPr kumimoji="1" lang="ja-JP" altLang="en-US" sz="2000" b="1" kern="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1131552"/>
            <a:ext cx="8992222" cy="4385680"/>
          </a:xfrm>
          <a:prstGeom prst="rect">
            <a:avLst/>
          </a:prstGeom>
        </p:spPr>
      </p:pic>
      <p:sp>
        <p:nvSpPr>
          <p:cNvPr id="4" name="角丸四角形吹き出し 3"/>
          <p:cNvSpPr/>
          <p:nvPr/>
        </p:nvSpPr>
        <p:spPr>
          <a:xfrm>
            <a:off x="1043608" y="3717032"/>
            <a:ext cx="7632848" cy="2592003"/>
          </a:xfrm>
          <a:prstGeom prst="wedgeRoundRectCallout">
            <a:avLst>
              <a:gd name="adj1" fmla="val -25715"/>
              <a:gd name="adj2" fmla="val -69179"/>
              <a:gd name="adj3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こ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『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体力編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』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に出てくる運動から選び、番号と取り組んだ日を書きましょう。</a:t>
            </a:r>
            <a:endParaRPr kumimoji="1" lang="en-US" altLang="ja-JP" sz="2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3500"/>
              </a:lnSpc>
            </a:pPr>
            <a:r>
              <a:rPr kumimoji="1" lang="ja-JP" altLang="en-US" sz="2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自分で考えた運動に取り組んでもいいです。その場合は、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[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]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に取り組んだ運動を書きましょう。</a:t>
            </a:r>
            <a:endParaRPr kumimoji="1" lang="en-US" altLang="ja-JP" sz="2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3500"/>
              </a:lnSpc>
            </a:pPr>
            <a:r>
              <a:rPr kumimoji="1" lang="ja-JP" altLang="en-US" sz="2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1" lang="ja-JP" altLang="en-US" sz="2400" b="1" u="wavyHeavy" dirty="0">
                <a:solidFill>
                  <a:srgbClr val="FFFF00"/>
                </a:solidFill>
                <a:uFill>
                  <a:solidFill>
                    <a:srgbClr val="FF0000"/>
                  </a:solidFill>
                </a:u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ja-JP" altLang="en-US" sz="3600" b="1" u="wavyHeavy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⚠</a:t>
            </a:r>
            <a:r>
              <a:rPr kumimoji="1" lang="ja-JP" altLang="en-US" sz="2400" b="1" u="wavyHeavy" dirty="0" smtClean="0">
                <a:solidFill>
                  <a:srgbClr val="FFFF00"/>
                </a:solidFill>
                <a:uFill>
                  <a:solidFill>
                    <a:srgbClr val="FF0000"/>
                  </a:solidFill>
                </a:u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ja-JP" altLang="en-US" sz="2400" u="wavyHeavy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の内容をよく読んで運動に取り組みましょう。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</a:t>
            </a:r>
            <a:endParaRPr kumimoji="1" lang="ja-JP" altLang="en-US" sz="2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5116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09" y="2523299"/>
            <a:ext cx="8572277" cy="88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3200" b="0" i="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charset="-128"/>
                <a:cs typeface="+mn-cs"/>
              </a:defRPr>
            </a:pPr>
            <a:endParaRPr kumimoji="1" lang="en-US" altLang="ja-JP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r" defTabSz="457200">
              <a:buNone/>
              <a:defRPr kumimoji="0" sz="1200" b="0" i="0" kern="1200" normalizeH="0" noProof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fld id="{13555A0A-D93E-4972-9BDE-BD19E4BDC622}" type="slidenum">
              <a:rPr kumimoji="1" lang="ja-JP" altLang="en-US" sz="1200" b="0" i="0" kern="1200" normalizeH="0" noProof="0" smtClean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rPr>
              <a:t>14</a:t>
            </a:fld>
            <a:endParaRPr kumimoji="1" lang="ja-JP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571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</a:t>
            </a:r>
            <a:r>
              <a:rPr lang="ja-JP" altLang="en-US" sz="2571" b="1" kern="0" dirty="0" smtClean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学習</a:t>
            </a:r>
            <a:r>
              <a:rPr lang="ja-JP" altLang="en-US" sz="2571" b="1" kern="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カード</a:t>
            </a:r>
            <a:r>
              <a:rPr lang="ja-JP" altLang="en-US" sz="2571" b="1" kern="0" noProof="0" dirty="0" smtClean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について</a:t>
            </a: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93233" y="476672"/>
            <a:ext cx="2638607" cy="638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kern="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2000" b="1" kern="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学習</a:t>
            </a:r>
            <a:r>
              <a:rPr lang="ja-JP" altLang="en-US" sz="2000" b="1" kern="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の振返り</a:t>
            </a:r>
            <a:r>
              <a:rPr lang="en-US" altLang="ja-JP" sz="2000" b="1" kern="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endParaRPr kumimoji="1" lang="ja-JP" altLang="en-US" sz="2000" b="1" kern="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899504"/>
            <a:ext cx="8970912" cy="2232248"/>
          </a:xfrm>
          <a:prstGeom prst="rect">
            <a:avLst/>
          </a:prstGeom>
        </p:spPr>
      </p:pic>
      <p:sp>
        <p:nvSpPr>
          <p:cNvPr id="4" name="角丸四角形吹き出し 3"/>
          <p:cNvSpPr/>
          <p:nvPr/>
        </p:nvSpPr>
        <p:spPr>
          <a:xfrm>
            <a:off x="539552" y="3140969"/>
            <a:ext cx="8052290" cy="3312367"/>
          </a:xfrm>
          <a:prstGeom prst="wedgeRoundRectCallout">
            <a:avLst>
              <a:gd name="adj1" fmla="val -26863"/>
              <a:gd name="adj2" fmla="val -61948"/>
              <a:gd name="adj3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下の内容を参考にして、</a:t>
            </a:r>
            <a:r>
              <a:rPr kumimoji="1" lang="ja-JP" altLang="en-US" sz="2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学習カードに書きましょう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。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・新たに気付いたことや考えたこと</a:t>
            </a:r>
            <a:endParaRPr kumimoji="1"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・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できるようになったこと</a:t>
            </a:r>
            <a:endParaRPr kumimoji="1"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・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できなかったこと（もし分かれば、理由について）</a:t>
            </a:r>
            <a:endParaRPr kumimoji="1"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・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工夫して取り組んだこと</a:t>
            </a:r>
            <a:endParaRPr kumimoji="1"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・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新たな課題や疑問について</a:t>
            </a:r>
            <a:endParaRPr kumimoji="1"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・取り組む前と後を比べて、成長・変化したこと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・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次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r>
              <a:rPr kumimoji="1" lang="ja-JP" altLang="en-US" sz="200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挑戦</a:t>
            </a:r>
            <a:r>
              <a:rPr kumimoji="1" lang="ja-JP" altLang="en-US" sz="200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したい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</a:t>
            </a:r>
            <a:r>
              <a:rPr kumimoji="1" lang="ja-JP" altLang="en-US" sz="200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やってみたい）こと</a:t>
            </a:r>
            <a:endParaRPr kumimoji="1"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A53720-DA7C-428F-BFC3-062595B0EC02}"/>
              </a:ext>
            </a:extLst>
          </p:cNvPr>
          <p:cNvSpPr txBox="1"/>
          <p:nvPr/>
        </p:nvSpPr>
        <p:spPr>
          <a:xfrm>
            <a:off x="2354442" y="3098181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>
                <a:latin typeface="UD デジタル 教科書体 N-B"/>
              </a:rPr>
              <a:t>さん</a:t>
            </a:r>
            <a:r>
              <a:rPr kumimoji="1" lang="ja-JP" altLang="en-US" sz="800" dirty="0" smtClean="0">
                <a:latin typeface="UD デジタル 教科書体 N-B"/>
              </a:rPr>
              <a:t> </a:t>
            </a:r>
            <a:r>
              <a:rPr kumimoji="1" lang="ja-JP" altLang="en-US" sz="1100" dirty="0" smtClean="0">
                <a:latin typeface="UD デジタル 教科書体 N-B"/>
              </a:rPr>
              <a:t>こう</a:t>
            </a:r>
            <a:endParaRPr kumimoji="1" lang="ja-JP" altLang="en-US" sz="1100" dirty="0">
              <a:latin typeface="UD デジタル 教科書体 N-B"/>
            </a:endParaRPr>
          </a:p>
        </p:txBody>
      </p:sp>
    </p:spTree>
    <p:extLst>
      <p:ext uri="{BB962C8B-B14F-4D97-AF65-F5344CB8AC3E}">
        <p14:creationId xmlns:p14="http://schemas.microsoft.com/office/powerpoint/2010/main" val="172724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16870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3200" b="0" i="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charset="-128"/>
                <a:cs typeface="+mn-cs"/>
              </a:defRPr>
            </a:pPr>
            <a:endParaRPr kumimoji="1" lang="ja-JP" altLang="en-US" sz="2571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59018" y="237204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3200" b="0" i="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charset="-128"/>
                <a:cs typeface="+mn-cs"/>
              </a:defRPr>
            </a:pPr>
            <a:endParaRPr kumimoji="1" lang="ja-JP" altLang="en-US" sz="4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3200" b="0" i="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charset="-128"/>
                <a:cs typeface="+mn-cs"/>
              </a:defRPr>
            </a:pPr>
            <a:endParaRPr kumimoji="1" lang="en-US" altLang="ja-JP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r" defTabSz="457200">
              <a:buNone/>
              <a:defRPr kumimoji="0" sz="1200" b="0" i="0" kern="1200" normalizeH="0" noProof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fld id="{13555A0A-D93E-4972-9BDE-BD19E4BDC622}" type="slidenum">
              <a:rPr kumimoji="1" lang="ja-JP" altLang="en-US" sz="1200" b="0" i="0" kern="1200" normalizeH="0" noProof="0" smtClean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rPr>
              <a:t>2</a:t>
            </a:fld>
            <a:endParaRPr kumimoji="1" lang="ja-JP" altLang="en-US"/>
          </a:p>
        </p:txBody>
      </p:sp>
      <p:sp>
        <p:nvSpPr>
          <p:cNvPr id="10" name="角丸四角形 19">
            <a:extLst>
              <a:ext uri="{FF2B5EF4-FFF2-40B4-BE49-F238E27FC236}">
                <a16:creationId xmlns:a16="http://schemas.microsoft.com/office/drawing/2014/main" id="{BF3E3AEE-AEE6-4AA4-9DB9-C507072AFC6E}"/>
              </a:ext>
            </a:extLst>
          </p:cNvPr>
          <p:cNvSpPr/>
          <p:nvPr/>
        </p:nvSpPr>
        <p:spPr>
          <a:xfrm>
            <a:off x="449792" y="5017966"/>
            <a:ext cx="8244417" cy="1579386"/>
          </a:xfrm>
          <a:prstGeom prst="roundRect">
            <a:avLst/>
          </a:prstGeom>
          <a:solidFill>
            <a:srgbClr val="FF000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＜運動を行う前に</a:t>
            </a:r>
            <a:r>
              <a: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…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＞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3200" b="1" dirty="0"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⚠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行う時に出る音や振動などで、お家の方や周囲の方々に</a:t>
            </a:r>
            <a:r>
              <a:rPr kumimoji="1" lang="ja-JP" altLang="en-US" u="wavyHeavy" dirty="0">
                <a:uFill>
                  <a:solidFill>
                    <a:srgbClr val="002060"/>
                  </a:solidFill>
                </a:u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迷惑をかけない</a:t>
            </a:r>
            <a:endParaRPr kumimoji="1" lang="en-US" altLang="ja-JP" u="wavyHeavy" dirty="0">
              <a:uFill>
                <a:solidFill>
                  <a:srgbClr val="002060"/>
                </a:solidFill>
              </a:u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>
                <a:uFill>
                  <a:solidFill>
                    <a:srgbClr val="002060"/>
                  </a:solidFill>
                </a:u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場所で行いましょう。また、車がよく通る道路などの危険な場所では、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行わないようにしましょう。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-173412" y="785002"/>
            <a:ext cx="9281916" cy="4084158"/>
            <a:chOff x="-173412" y="627008"/>
            <a:chExt cx="9281916" cy="4084158"/>
          </a:xfrm>
        </p:grpSpPr>
        <p:sp>
          <p:nvSpPr>
            <p:cNvPr id="8" name="正方形/長方形 7"/>
            <p:cNvSpPr/>
            <p:nvPr/>
          </p:nvSpPr>
          <p:spPr>
            <a:xfrm>
              <a:off x="157732" y="627008"/>
              <a:ext cx="8950772" cy="40841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dk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dk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dk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dk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dk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dk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dk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dk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dk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marL="0" algn="ctr" defTabSz="457200">
                <a:buNone/>
                <a:defRPr kumimoji="0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r>
                <a:rPr kumimoji="1" lang="ja-JP" altLang="en-US" sz="8000" b="0" i="0" normalizeH="0" noProof="0" dirty="0" smtClean="0">
                  <a:uLnTx/>
                  <a:uFillTx/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体力編</a:t>
              </a:r>
              <a:endParaRPr kumimoji="1" lang="en-US" altLang="ja-JP" sz="8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endParaRPr kumimoji="1" lang="en-US" altLang="ja-JP" sz="2400" dirty="0"/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r>
                <a:rPr kumimoji="1" lang="ja-JP" altLang="en-US" sz="4000" b="0" i="0" normalizeH="0" noProof="0" dirty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rPr>
                <a:t>　</a:t>
              </a:r>
              <a:r>
                <a:rPr kumimoji="1" lang="ja-JP" altLang="en-US" sz="4000" b="0" i="0" spc="-300" normalizeH="0" noProof="0" dirty="0">
                  <a:uLnTx/>
                  <a:uFillTx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次に紹介する運動の中から</a:t>
              </a:r>
              <a:r>
                <a:rPr kumimoji="1" lang="ja-JP" altLang="en-US" sz="4000" b="0" i="0" spc="-300" normalizeH="0" noProof="0" dirty="0" smtClean="0">
                  <a:uLnTx/>
                  <a:uFillTx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取り組める</a:t>
              </a:r>
              <a:endParaRPr kumimoji="1" lang="en-US" altLang="ja-JP" sz="4000" b="0" i="0" spc="-300" normalizeH="0" noProof="0" dirty="0" smtClean="0"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marL="0" algn="l" defTabSz="457200">
                <a:lnSpc>
                  <a:spcPts val="1600"/>
                </a:lnSpc>
                <a:buNone/>
                <a:defRPr kumimoji="0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endParaRPr kumimoji="1" lang="en-US" altLang="ja-JP" sz="4000" b="0" i="0" spc="-300" normalizeH="0" noProof="0" dirty="0" smtClean="0"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r>
                <a:rPr kumimoji="1" lang="ja-JP" altLang="en-US" sz="4000" b="0" i="0" spc="-300" normalizeH="0" noProof="0" dirty="0" smtClean="0">
                  <a:uLnTx/>
                  <a:uFillTx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運動</a:t>
              </a:r>
              <a:r>
                <a:rPr kumimoji="1" lang="ja-JP" altLang="en-US" sz="4000" b="0" i="0" spc="-300" normalizeH="0" noProof="0" dirty="0">
                  <a:uLnTx/>
                  <a:uFillTx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を選びましょう</a:t>
              </a:r>
              <a:r>
                <a:rPr kumimoji="1" lang="ja-JP" altLang="en-US" sz="4000" b="0" i="0" spc="-300" normalizeH="0" noProof="0" dirty="0" smtClean="0">
                  <a:uLnTx/>
                  <a:uFillTx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。</a:t>
              </a:r>
              <a:endParaRPr kumimoji="1" lang="en-US" altLang="ja-JP" sz="4000" b="0" i="0" spc="-300" normalizeH="0" noProof="0" dirty="0" smtClean="0"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marL="0" algn="l" defTabSz="457200">
                <a:lnSpc>
                  <a:spcPts val="1500"/>
                </a:lnSpc>
                <a:buNone/>
                <a:defRPr kumimoji="0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endParaRPr kumimoji="1" lang="en-US" altLang="ja-JP" sz="4000" b="0" i="0" normalizeH="0" noProof="0" dirty="0"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r>
                <a:rPr kumimoji="1" lang="ja-JP" altLang="en-US" sz="40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　</a:t>
              </a:r>
              <a:r>
                <a:rPr kumimoji="1" lang="ja-JP" altLang="en-US" sz="4000" b="0" i="0" spc="-300" normalizeH="0" noProof="0" dirty="0">
                  <a:uLnTx/>
                  <a:uFillTx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楽しみながら体力の向上も</a:t>
              </a:r>
              <a:r>
                <a:rPr kumimoji="1" lang="ja-JP" altLang="en-US" sz="4000" b="0" i="0" spc="-300" normalizeH="0" noProof="0" dirty="0" smtClean="0">
                  <a:uLnTx/>
                  <a:uFillTx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目指そう</a:t>
              </a:r>
              <a:r>
                <a:rPr kumimoji="1" lang="ja-JP" altLang="en-US" sz="4000" b="0" i="0" spc="-300" normalizeH="0" noProof="0" dirty="0">
                  <a:uLnTx/>
                  <a:uFillTx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！</a:t>
              </a: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7612E687-81D2-4EDC-B129-777211B358C4}"/>
                </a:ext>
              </a:extLst>
            </p:cNvPr>
            <p:cNvSpPr/>
            <p:nvPr/>
          </p:nvSpPr>
          <p:spPr>
            <a:xfrm>
              <a:off x="494504" y="2105146"/>
              <a:ext cx="1058788" cy="3844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つぎ</a:t>
              </a:r>
              <a:endParaRPr kumimoji="1" lang="ja-JP" altLang="en-US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7612E687-81D2-4EDC-B129-777211B358C4}"/>
                </a:ext>
              </a:extLst>
            </p:cNvPr>
            <p:cNvSpPr/>
            <p:nvPr/>
          </p:nvSpPr>
          <p:spPr>
            <a:xfrm>
              <a:off x="1259632" y="2102413"/>
              <a:ext cx="1872208" cy="3844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しょうかい</a:t>
              </a: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7612E687-81D2-4EDC-B129-777211B358C4}"/>
                </a:ext>
              </a:extLst>
            </p:cNvPr>
            <p:cNvSpPr/>
            <p:nvPr/>
          </p:nvSpPr>
          <p:spPr>
            <a:xfrm>
              <a:off x="3131840" y="2091291"/>
              <a:ext cx="1872208" cy="3844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うんどう</a:t>
              </a:r>
              <a:endParaRPr kumimoji="1" lang="ja-JP" altLang="en-US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7612E687-81D2-4EDC-B129-777211B358C4}"/>
                </a:ext>
              </a:extLst>
            </p:cNvPr>
            <p:cNvSpPr/>
            <p:nvPr/>
          </p:nvSpPr>
          <p:spPr>
            <a:xfrm>
              <a:off x="-173412" y="2909616"/>
              <a:ext cx="1872208" cy="3844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うんどう</a:t>
              </a:r>
              <a:endParaRPr kumimoji="1" lang="ja-JP" altLang="en-US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7612E687-81D2-4EDC-B129-777211B358C4}"/>
                </a:ext>
              </a:extLst>
            </p:cNvPr>
            <p:cNvSpPr/>
            <p:nvPr/>
          </p:nvSpPr>
          <p:spPr>
            <a:xfrm>
              <a:off x="1511727" y="2914236"/>
              <a:ext cx="846790" cy="3844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えら</a:t>
              </a:r>
              <a:endParaRPr kumimoji="1" lang="ja-JP" altLang="en-US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7612E687-81D2-4EDC-B129-777211B358C4}"/>
                </a:ext>
              </a:extLst>
            </p:cNvPr>
            <p:cNvSpPr/>
            <p:nvPr/>
          </p:nvSpPr>
          <p:spPr>
            <a:xfrm>
              <a:off x="6084168" y="2108401"/>
              <a:ext cx="1058788" cy="3844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と</a:t>
              </a:r>
              <a:endParaRPr kumimoji="1" lang="ja-JP" altLang="en-US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7612E687-81D2-4EDC-B129-777211B358C4}"/>
                </a:ext>
              </a:extLst>
            </p:cNvPr>
            <p:cNvSpPr/>
            <p:nvPr/>
          </p:nvSpPr>
          <p:spPr>
            <a:xfrm>
              <a:off x="4570546" y="3720179"/>
              <a:ext cx="1872208" cy="3844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こうじょう</a:t>
              </a:r>
              <a:endParaRPr kumimoji="1" lang="ja-JP" altLang="en-US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7612E687-81D2-4EDC-B129-777211B358C4}"/>
                </a:ext>
              </a:extLst>
            </p:cNvPr>
            <p:cNvSpPr/>
            <p:nvPr/>
          </p:nvSpPr>
          <p:spPr>
            <a:xfrm>
              <a:off x="6222815" y="3721070"/>
              <a:ext cx="1328629" cy="3844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め　ざ</a:t>
              </a:r>
              <a:endParaRPr kumimoji="1" lang="ja-JP" altLang="en-US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2181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3200" b="0" i="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charset="-128"/>
                <a:cs typeface="+mn-cs"/>
              </a:defRPr>
            </a:pPr>
            <a:endParaRPr kumimoji="1" lang="en-US" altLang="ja-JP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80009" y="683049"/>
            <a:ext cx="7966677" cy="10626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4800" b="1" i="0" normalizeH="0" noProof="0" dirty="0" smtClean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①　軽く</a:t>
            </a:r>
            <a:r>
              <a:rPr kumimoji="1" lang="ja-JP" altLang="en-US" sz="4800" b="1" i="0" normalizeH="0" noProof="0" dirty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ジョギング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r" defTabSz="457200">
              <a:buNone/>
              <a:defRPr kumimoji="0" sz="1200" b="0" i="0" kern="1200" normalizeH="0" noProof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fld id="{13555A0A-D93E-4972-9BDE-BD19E4BDC622}" type="slidenum">
              <a:rPr kumimoji="1" lang="ja-JP" altLang="en-US" sz="1200" b="0" i="0" kern="1200" normalizeH="0" noProof="0" smtClean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rPr>
              <a:t>3</a:t>
            </a:fld>
            <a:endParaRPr kumimoji="1" lang="ja-JP" altLang="en-US"/>
          </a:p>
        </p:txBody>
      </p:sp>
      <p:sp>
        <p:nvSpPr>
          <p:cNvPr id="4" name="二等辺三角形 3"/>
          <p:cNvSpPr/>
          <p:nvPr/>
        </p:nvSpPr>
        <p:spPr>
          <a:xfrm rot="10800000">
            <a:off x="4563348" y="3522063"/>
            <a:ext cx="3156801" cy="627017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ja-JP" altLang="en-US"/>
          </a:p>
        </p:txBody>
      </p:sp>
      <p:pic>
        <p:nvPicPr>
          <p:cNvPr id="9" name="Picture 2" descr="いろいろなジョギングをする人のイラスト（帽子付き） | かわいい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9690" y="2061772"/>
            <a:ext cx="2508603" cy="373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571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</a:t>
            </a:r>
            <a:r>
              <a:rPr lang="ja-JP" altLang="en-US" sz="2571" b="1" kern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体力</a:t>
            </a:r>
            <a:endParaRPr kumimoji="1" lang="ja-JP" altLang="en-US" sz="2571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3409407" y="1794404"/>
            <a:ext cx="5460275" cy="1523005"/>
            <a:chOff x="3409407" y="1794404"/>
            <a:chExt cx="5460275" cy="1523005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3409407" y="1988840"/>
              <a:ext cx="5460275" cy="1328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600" b="0" i="0" normalizeH="0" noProof="0" dirty="0">
                  <a:uLnTx/>
                  <a:uFillTx/>
                  <a:latin typeface="+mn-lt"/>
                  <a:ea typeface="+mn-ea"/>
                  <a:cs typeface="+mn-cs"/>
                </a:rPr>
                <a:t>・軽くジョギングを</a:t>
              </a:r>
              <a:r>
                <a:rPr kumimoji="1" lang="ja-JP" altLang="en-US" sz="3600" b="0" i="0" normalizeH="0" noProof="0" dirty="0" smtClean="0">
                  <a:uLnTx/>
                  <a:uFillTx/>
                  <a:latin typeface="+mn-lt"/>
                  <a:ea typeface="+mn-ea"/>
                  <a:cs typeface="+mn-cs"/>
                </a:rPr>
                <a:t>しな</a:t>
              </a:r>
              <a:endParaRPr kumimoji="1" lang="en-US" altLang="ja-JP" sz="3600" b="0" i="0" normalizeH="0" noProof="0" dirty="0" smtClean="0"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algn="l" defTabSz="457200">
                <a:lnSpc>
                  <a:spcPts val="1000"/>
                </a:lnSpc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endParaRPr kumimoji="1" lang="en-US" altLang="ja-JP" sz="3600" dirty="0"/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600" b="0" i="0" normalizeH="0" noProof="0" dirty="0">
                  <a:uLnTx/>
                  <a:uFillTx/>
                  <a:latin typeface="+mn-lt"/>
                  <a:ea typeface="+mn-ea"/>
                  <a:cs typeface="+mn-cs"/>
                </a:rPr>
                <a:t>　が</a:t>
              </a:r>
              <a:r>
                <a:rPr kumimoji="1" lang="ja-JP" altLang="en-US" sz="3600" b="0" i="0" normalizeH="0" noProof="0" dirty="0" err="1">
                  <a:uLnTx/>
                  <a:uFillTx/>
                  <a:latin typeface="+mn-lt"/>
                  <a:ea typeface="+mn-ea"/>
                  <a:cs typeface="+mn-cs"/>
                </a:rPr>
                <a:t>ら</a:t>
              </a:r>
              <a:r>
                <a:rPr kumimoji="1" lang="ja-JP" altLang="en-US" sz="3600" b="0" i="0" normalizeH="0" noProof="0" dirty="0">
                  <a:uLnTx/>
                  <a:uFillTx/>
                  <a:latin typeface="+mn-lt"/>
                  <a:ea typeface="+mn-ea"/>
                  <a:cs typeface="+mn-cs"/>
                </a:rPr>
                <a:t>体を温めよう。</a:t>
              </a:r>
              <a:endParaRPr kumimoji="1" lang="en-US" altLang="ja-JP" sz="3600" dirty="0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7612E687-81D2-4EDC-B129-777211B358C4}"/>
                </a:ext>
              </a:extLst>
            </p:cNvPr>
            <p:cNvSpPr/>
            <p:nvPr/>
          </p:nvSpPr>
          <p:spPr>
            <a:xfrm>
              <a:off x="3690141" y="1794404"/>
              <a:ext cx="1025876" cy="3844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かる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7612E687-81D2-4EDC-B129-777211B358C4}"/>
                </a:ext>
              </a:extLst>
            </p:cNvPr>
            <p:cNvSpPr/>
            <p:nvPr/>
          </p:nvSpPr>
          <p:spPr>
            <a:xfrm>
              <a:off x="5479109" y="2431123"/>
              <a:ext cx="1025876" cy="3844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あたた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12E687-81D2-4EDC-B129-777211B358C4}"/>
              </a:ext>
            </a:extLst>
          </p:cNvPr>
          <p:cNvSpPr/>
          <p:nvPr/>
        </p:nvSpPr>
        <p:spPr>
          <a:xfrm>
            <a:off x="2826044" y="596233"/>
            <a:ext cx="1025876" cy="384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かる</a:t>
            </a:r>
            <a:endParaRPr kumimoji="1" lang="ja-JP" altLang="en-US" sz="16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3707904" y="4141947"/>
            <a:ext cx="5161778" cy="2018389"/>
            <a:chOff x="3707904" y="4141947"/>
            <a:chExt cx="5161778" cy="2018389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3757114" y="4334195"/>
              <a:ext cx="5112568" cy="18261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200" b="0" i="0" normalizeH="0" noProof="0" dirty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運動をする前に体を</a:t>
              </a:r>
              <a:r>
                <a:rPr kumimoji="1" lang="ja-JP" altLang="en-US" sz="3200" b="0" i="0" normalizeH="0" noProof="0" dirty="0" smtClean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温める</a:t>
              </a:r>
              <a:endParaRPr kumimoji="1" lang="en-US" altLang="ja-JP" sz="3200" b="0" i="0" normalizeH="0" noProof="0" dirty="0" smtClean="0"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lnSpc>
                  <a:spcPts val="1000"/>
                </a:lnSpc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endPara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200" b="0" i="0" normalizeH="0" noProof="0" dirty="0" smtClean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こと</a:t>
              </a:r>
              <a:r>
                <a:rPr kumimoji="1" lang="ja-JP" altLang="en-US" sz="3200" b="0" i="0" normalizeH="0" noProof="0" dirty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で動きやすく</a:t>
              </a:r>
              <a:r>
                <a:rPr kumimoji="1" lang="ja-JP" altLang="en-US" sz="3200" b="0" i="0" normalizeH="0" noProof="0" dirty="0" smtClean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なり、</a:t>
              </a:r>
              <a:endParaRPr kumimoji="1" lang="en-US" altLang="ja-JP" sz="3200" b="0" i="0" normalizeH="0" noProof="0" dirty="0" smtClean="0"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lnSpc>
                  <a:spcPts val="1000"/>
                </a:lnSpc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endPara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200" b="0" i="0" normalizeH="0" noProof="0" dirty="0" smtClean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けが</a:t>
              </a:r>
              <a:r>
                <a:rPr kumimoji="1" lang="ja-JP" altLang="en-US" sz="3200" b="0" i="0" normalizeH="0" noProof="0" dirty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の防止にもなるよ。</a:t>
              </a: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7612E687-81D2-4EDC-B129-777211B358C4}"/>
                </a:ext>
              </a:extLst>
            </p:cNvPr>
            <p:cNvSpPr/>
            <p:nvPr/>
          </p:nvSpPr>
          <p:spPr>
            <a:xfrm>
              <a:off x="3707904" y="4141947"/>
              <a:ext cx="1025876" cy="3844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うんどう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7612E687-81D2-4EDC-B129-777211B358C4}"/>
                </a:ext>
              </a:extLst>
            </p:cNvPr>
            <p:cNvSpPr/>
            <p:nvPr/>
          </p:nvSpPr>
          <p:spPr>
            <a:xfrm>
              <a:off x="7218532" y="4149080"/>
              <a:ext cx="1025876" cy="3844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あたた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7612E687-81D2-4EDC-B129-777211B358C4}"/>
                </a:ext>
              </a:extLst>
            </p:cNvPr>
            <p:cNvSpPr/>
            <p:nvPr/>
          </p:nvSpPr>
          <p:spPr>
            <a:xfrm>
              <a:off x="4716016" y="4772697"/>
              <a:ext cx="1025876" cy="3844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うご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7612E687-81D2-4EDC-B129-777211B358C4}"/>
                </a:ext>
              </a:extLst>
            </p:cNvPr>
            <p:cNvSpPr/>
            <p:nvPr/>
          </p:nvSpPr>
          <p:spPr>
            <a:xfrm>
              <a:off x="4932040" y="5420769"/>
              <a:ext cx="1025876" cy="3844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ぼう  し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0511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3200" b="0" i="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charset="-128"/>
                <a:cs typeface="+mn-cs"/>
              </a:defRPr>
            </a:pPr>
            <a:endParaRPr kumimoji="1" lang="en-US" altLang="ja-JP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80009" y="683049"/>
            <a:ext cx="7966677" cy="10626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4800" b="1" i="0" normalizeH="0" noProof="0" dirty="0" smtClean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②　なわとび</a:t>
            </a:r>
            <a:endParaRPr kumimoji="1" lang="ja-JP" altLang="en-US" sz="4800" b="1" i="0" normalizeH="0" noProof="0" dirty="0">
              <a:uLnTx/>
              <a:uFillTx/>
              <a:latin typeface="Calibri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r" defTabSz="457200">
              <a:buNone/>
              <a:defRPr kumimoji="0" sz="1200" b="0" i="0" kern="1200" normalizeH="0" noProof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fld id="{13555A0A-D93E-4972-9BDE-BD19E4BDC622}" type="slidenum">
              <a:rPr kumimoji="1" lang="ja-JP" altLang="en-US" sz="1200" b="0" i="0" kern="1200" normalizeH="0" noProof="0" smtClean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rPr>
              <a:t>4</a:t>
            </a:fld>
            <a:endParaRPr kumimoji="1" lang="ja-JP" altLang="en-US"/>
          </a:p>
        </p:txBody>
      </p:sp>
      <p:pic>
        <p:nvPicPr>
          <p:cNvPr id="1026" name="Picture 2" descr="縄跳びで身体作りがしたい｜SEOプロモーション事業部ブログ｜株式会社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0009" y="2004558"/>
            <a:ext cx="2892140" cy="375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203848" y="2063923"/>
            <a:ext cx="5671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600" b="0" i="0" normalizeH="0" noProof="0" dirty="0" smtClean="0">
                <a:uLnTx/>
                <a:uFillTx/>
                <a:latin typeface="+mn-lt"/>
                <a:ea typeface="+mn-ea"/>
                <a:cs typeface="+mn-cs"/>
              </a:rPr>
              <a:t>・いろいろな跳び方に挑戦</a:t>
            </a:r>
            <a:endParaRPr kumimoji="1" lang="en-US" altLang="ja-JP" sz="3600" dirty="0" smtClean="0"/>
          </a:p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600" b="0" i="0" normalizeH="0" noProof="0" dirty="0" smtClean="0">
                <a:uLnTx/>
                <a:uFillTx/>
                <a:latin typeface="+mn-lt"/>
                <a:ea typeface="+mn-ea"/>
                <a:cs typeface="+mn-cs"/>
              </a:rPr>
              <a:t>　しよう。</a:t>
            </a:r>
            <a:endParaRPr kumimoji="1" lang="ja-JP" altLang="en-US" sz="3600" b="0" i="0" normalizeH="0" noProof="0" dirty="0"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二等辺三角形 3"/>
          <p:cNvSpPr/>
          <p:nvPr/>
        </p:nvSpPr>
        <p:spPr>
          <a:xfrm rot="10800000">
            <a:off x="4563348" y="3448587"/>
            <a:ext cx="3156801" cy="627017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ja-JP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571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</a:t>
            </a:r>
            <a:r>
              <a:rPr lang="ja-JP" altLang="en-US" sz="2571" b="1" kern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体力</a:t>
            </a:r>
            <a:endParaRPr kumimoji="1" lang="ja-JP" altLang="en-US" sz="2571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612E687-81D2-4EDC-B129-777211B358C4}"/>
              </a:ext>
            </a:extLst>
          </p:cNvPr>
          <p:cNvSpPr/>
          <p:nvPr/>
        </p:nvSpPr>
        <p:spPr>
          <a:xfrm>
            <a:off x="5737776" y="1823560"/>
            <a:ext cx="1025876" cy="384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と</a:t>
            </a:r>
            <a:endParaRPr kumimoji="1" lang="ja-JP" altLang="en-US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612E687-81D2-4EDC-B129-777211B358C4}"/>
              </a:ext>
            </a:extLst>
          </p:cNvPr>
          <p:cNvSpPr/>
          <p:nvPr/>
        </p:nvSpPr>
        <p:spPr>
          <a:xfrm>
            <a:off x="7644312" y="1820369"/>
            <a:ext cx="1248168" cy="384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ちょうせん</a:t>
            </a:r>
            <a:endParaRPr kumimoji="1" lang="ja-JP" altLang="en-US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3707142" y="4240212"/>
            <a:ext cx="4839544" cy="1857696"/>
            <a:chOff x="3707142" y="4240212"/>
            <a:chExt cx="4839544" cy="1857696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3918443" y="4400007"/>
              <a:ext cx="4628243" cy="16979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200" b="0" i="0" normalizeH="0" noProof="0" dirty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跳んだり、はずんだりする楽しさや</a:t>
              </a:r>
              <a:r>
                <a:rPr kumimoji="1" lang="ja-JP" altLang="en-US" sz="3200" b="0" i="0" normalizeH="0" noProof="0" dirty="0" smtClean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心地よさ</a:t>
              </a:r>
              <a:endParaRPr kumimoji="1" lang="en-US" altLang="ja-JP" sz="3200" b="0" i="0" normalizeH="0" noProof="0" dirty="0" smtClean="0"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lnSpc>
                  <a:spcPts val="1000"/>
                </a:lnSpc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endPara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200" b="0" i="0" normalizeH="0" noProof="0" dirty="0" smtClean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を</a:t>
              </a:r>
              <a:r>
                <a:rPr kumimoji="1" lang="ja-JP" altLang="en-US" sz="3200" b="0" i="0" normalizeH="0" noProof="0" dirty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感じよう。</a:t>
              </a: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7612E687-81D2-4EDC-B129-777211B358C4}"/>
                </a:ext>
              </a:extLst>
            </p:cNvPr>
            <p:cNvSpPr/>
            <p:nvPr/>
          </p:nvSpPr>
          <p:spPr>
            <a:xfrm>
              <a:off x="3707142" y="4240212"/>
              <a:ext cx="1025876" cy="3844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と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7612E687-81D2-4EDC-B129-777211B358C4}"/>
                </a:ext>
              </a:extLst>
            </p:cNvPr>
            <p:cNvSpPr/>
            <p:nvPr/>
          </p:nvSpPr>
          <p:spPr>
            <a:xfrm>
              <a:off x="4117883" y="5348761"/>
              <a:ext cx="1025876" cy="3844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かん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4799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3200" b="0" i="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charset="-128"/>
                <a:cs typeface="+mn-cs"/>
              </a:defRPr>
            </a:pPr>
            <a:endParaRPr kumimoji="1" lang="en-US" altLang="ja-JP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80009" y="735301"/>
            <a:ext cx="7966677" cy="10626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4800" b="1" i="0" normalizeH="0" noProof="0" dirty="0" smtClean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③　スキップ</a:t>
            </a:r>
            <a:endParaRPr kumimoji="1" lang="ja-JP" altLang="en-US" sz="4800" b="1" i="0" normalizeH="0" noProof="0" dirty="0">
              <a:uLnTx/>
              <a:uFillTx/>
              <a:latin typeface="Calibri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r" defTabSz="457200">
              <a:buNone/>
              <a:defRPr kumimoji="0" sz="1200" b="0" i="0" kern="1200" normalizeH="0" noProof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fld id="{13555A0A-D93E-4972-9BDE-BD19E4BDC622}" type="slidenum">
              <a:rPr kumimoji="1" lang="ja-JP" altLang="en-US" sz="1200" b="0" i="0" kern="1200" normalizeH="0" noProof="0" smtClean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rPr>
              <a:t>5</a:t>
            </a:fld>
            <a:endParaRPr kumimoji="1" lang="ja-JP" altLang="en-US"/>
          </a:p>
        </p:txBody>
      </p:sp>
      <p:sp>
        <p:nvSpPr>
          <p:cNvPr id="4" name="二等辺三角形 3"/>
          <p:cNvSpPr/>
          <p:nvPr/>
        </p:nvSpPr>
        <p:spPr>
          <a:xfrm rot="10800000">
            <a:off x="4511543" y="3933056"/>
            <a:ext cx="3156801" cy="627017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ja-JP" altLang="en-US"/>
          </a:p>
        </p:txBody>
      </p:sp>
      <p:pic>
        <p:nvPicPr>
          <p:cNvPr id="2050" name="Picture 2" descr="スキップのイラスト（男性） | かわいいフリー素材集 いらすと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2" y="1922131"/>
            <a:ext cx="3741610" cy="375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571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</a:t>
            </a:r>
            <a:r>
              <a:rPr lang="ja-JP" altLang="en-US" sz="2571" b="1" kern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体力</a:t>
            </a:r>
            <a:endParaRPr kumimoji="1" lang="ja-JP" altLang="en-US" sz="2571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93389" y="1974073"/>
            <a:ext cx="56710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defTabSz="457200"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600" dirty="0"/>
              <a:t>・左右交互の足で</a:t>
            </a:r>
            <a:r>
              <a:rPr kumimoji="1" lang="ja-JP" altLang="en-US" sz="3600" dirty="0" smtClean="0"/>
              <a:t>踏み切り、</a:t>
            </a:r>
            <a:endParaRPr kumimoji="1" lang="en-US" altLang="ja-JP" sz="3600" dirty="0" smtClean="0"/>
          </a:p>
          <a:p>
            <a:pPr defTabSz="457200"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endParaRPr kumimoji="1" lang="en-US" altLang="ja-JP" sz="400" dirty="0"/>
          </a:p>
          <a:p>
            <a:pPr defTabSz="457200"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600" dirty="0" smtClean="0"/>
              <a:t>はずみながら</a:t>
            </a:r>
            <a:r>
              <a:rPr kumimoji="1" lang="ja-JP" altLang="en-US" sz="3600" b="0" i="0" normalizeH="0" noProof="0" dirty="0" smtClean="0">
                <a:uLnTx/>
                <a:uFillTx/>
                <a:latin typeface="+mn-lt"/>
                <a:ea typeface="+mn-ea"/>
                <a:cs typeface="+mn-cs"/>
              </a:rPr>
              <a:t>体</a:t>
            </a:r>
            <a:r>
              <a:rPr kumimoji="1" lang="ja-JP" altLang="en-US" sz="3600" b="0" i="0" normalizeH="0" noProof="0" dirty="0">
                <a:uLnTx/>
                <a:uFillTx/>
                <a:latin typeface="+mn-lt"/>
                <a:ea typeface="+mn-ea"/>
                <a:cs typeface="+mn-cs"/>
              </a:rPr>
              <a:t>を</a:t>
            </a:r>
            <a:r>
              <a:rPr kumimoji="1" lang="ja-JP" altLang="en-US" sz="3600" b="0" i="0" normalizeH="0" noProof="0" dirty="0" smtClean="0">
                <a:uLnTx/>
                <a:uFillTx/>
                <a:latin typeface="+mn-lt"/>
                <a:ea typeface="+mn-ea"/>
                <a:cs typeface="+mn-cs"/>
              </a:rPr>
              <a:t>前方に進</a:t>
            </a:r>
            <a:endParaRPr kumimoji="1" lang="en-US" altLang="ja-JP" sz="3600" b="0" i="0" normalizeH="0" noProof="0" dirty="0" smtClean="0">
              <a:uLnTx/>
              <a:uFillTx/>
              <a:latin typeface="+mn-lt"/>
              <a:ea typeface="+mn-ea"/>
              <a:cs typeface="+mn-cs"/>
            </a:endParaRPr>
          </a:p>
          <a:p>
            <a:pPr defTabSz="457200"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endParaRPr kumimoji="1" lang="en-US" altLang="ja-JP" sz="400" dirty="0"/>
          </a:p>
          <a:p>
            <a:pPr defTabSz="457200"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600" b="0" i="0" normalizeH="0" noProof="0" dirty="0" err="1" smtClean="0">
                <a:uLnTx/>
                <a:uFillTx/>
                <a:latin typeface="+mn-lt"/>
                <a:ea typeface="+mn-ea"/>
                <a:cs typeface="+mn-cs"/>
              </a:rPr>
              <a:t>めて</a:t>
            </a:r>
            <a:r>
              <a:rPr kumimoji="1" lang="ja-JP" altLang="en-US" sz="3600" b="0" i="0" normalizeH="0" noProof="0" dirty="0" smtClean="0">
                <a:uLnTx/>
                <a:uFillTx/>
                <a:latin typeface="+mn-lt"/>
                <a:ea typeface="+mn-ea"/>
                <a:cs typeface="+mn-cs"/>
              </a:rPr>
              <a:t>いこう</a:t>
            </a:r>
            <a:r>
              <a:rPr kumimoji="1" lang="ja-JP" altLang="en-US" sz="3600" b="0" i="0" normalizeH="0" noProof="0" dirty="0">
                <a:uLnTx/>
                <a:uFillTx/>
                <a:latin typeface="+mn-lt"/>
                <a:ea typeface="+mn-ea"/>
                <a:cs typeface="+mn-cs"/>
              </a:rPr>
              <a:t>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612E687-81D2-4EDC-B129-777211B358C4}"/>
              </a:ext>
            </a:extLst>
          </p:cNvPr>
          <p:cNvSpPr/>
          <p:nvPr/>
        </p:nvSpPr>
        <p:spPr>
          <a:xfrm>
            <a:off x="4572000" y="1757179"/>
            <a:ext cx="1145869" cy="384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こう　ご</a:t>
            </a:r>
            <a:endParaRPr kumimoji="1" lang="ja-JP" altLang="en-US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3665506" y="2396433"/>
            <a:ext cx="5415702" cy="4083037"/>
            <a:chOff x="4300387" y="1257834"/>
            <a:chExt cx="5415702" cy="4083037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4300387" y="3586545"/>
              <a:ext cx="508295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200" b="0" i="0" normalizeH="0" noProof="0" dirty="0" smtClean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はずむ楽しさや心地よさ、</a:t>
              </a:r>
              <a:endParaRPr kumimoji="1" lang="en-US" altLang="ja-JP" sz="3200" b="0" i="0" normalizeH="0" noProof="0" dirty="0" smtClean="0"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endParaRPr kumimoji="1" lang="en-US" altLang="ja-JP" sz="5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200" b="0" i="0" normalizeH="0" noProof="0" dirty="0" smtClean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体</a:t>
              </a:r>
              <a:r>
                <a:rPr kumimoji="1" lang="ja-JP" altLang="en-US" sz="3200" b="0" i="0" normalizeH="0" noProof="0" dirty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を前方</a:t>
              </a:r>
              <a:r>
                <a:rPr kumimoji="1" lang="ja-JP" altLang="en-US" sz="3200" b="0" i="0" normalizeH="0" noProof="0" dirty="0" smtClean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に運ぶ感覚を感じ</a:t>
              </a:r>
              <a:endParaRPr kumimoji="1" lang="en-US" altLang="ja-JP" sz="3200" b="0" i="0" normalizeH="0" noProof="0" dirty="0" smtClean="0"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endParaRPr kumimoji="1" lang="en-US" altLang="ja-JP" sz="4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200" b="0" i="0" normalizeH="0" noProof="0" dirty="0" smtClean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よう。</a:t>
              </a:r>
              <a:endParaRPr kumimoji="1" lang="ja-JP" altLang="en-US" sz="3200" b="0" i="0" normalizeH="0" noProof="0" dirty="0"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7612E687-81D2-4EDC-B129-777211B358C4}"/>
                </a:ext>
              </a:extLst>
            </p:cNvPr>
            <p:cNvSpPr/>
            <p:nvPr/>
          </p:nvSpPr>
          <p:spPr>
            <a:xfrm>
              <a:off x="8909974" y="1257834"/>
              <a:ext cx="806115" cy="3844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すす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7612E687-81D2-4EDC-B129-777211B358C4}"/>
                </a:ext>
              </a:extLst>
            </p:cNvPr>
            <p:cNvSpPr/>
            <p:nvPr/>
          </p:nvSpPr>
          <p:spPr>
            <a:xfrm>
              <a:off x="6279118" y="4004945"/>
              <a:ext cx="762487" cy="3844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はこ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612E687-81D2-4EDC-B129-777211B358C4}"/>
              </a:ext>
            </a:extLst>
          </p:cNvPr>
          <p:cNvSpPr/>
          <p:nvPr/>
        </p:nvSpPr>
        <p:spPr>
          <a:xfrm>
            <a:off x="6988190" y="1748361"/>
            <a:ext cx="536138" cy="384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ふ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612E687-81D2-4EDC-B129-777211B358C4}"/>
              </a:ext>
            </a:extLst>
          </p:cNvPr>
          <p:cNvSpPr/>
          <p:nvPr/>
        </p:nvSpPr>
        <p:spPr>
          <a:xfrm>
            <a:off x="6471504" y="5146385"/>
            <a:ext cx="1090465" cy="384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かん かく</a:t>
            </a:r>
            <a:endParaRPr kumimoji="1" lang="ja-JP" altLang="en-US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948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3200" b="0" i="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charset="-128"/>
                <a:cs typeface="+mn-cs"/>
              </a:defRPr>
            </a:pPr>
            <a:endParaRPr kumimoji="1" lang="en-US" altLang="ja-JP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80009" y="548680"/>
            <a:ext cx="7966677" cy="10626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4800" b="1" i="0" normalizeH="0" noProof="0" dirty="0" smtClean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④　立ち幅跳び</a:t>
            </a:r>
            <a:endParaRPr kumimoji="1" lang="ja-JP" altLang="en-US" sz="4800" b="1" i="0" normalizeH="0" noProof="0" dirty="0">
              <a:uLnTx/>
              <a:uFillTx/>
              <a:latin typeface="Calibri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r" defTabSz="457200">
              <a:buNone/>
              <a:defRPr kumimoji="0" sz="1200" b="0" i="0" kern="1200" normalizeH="0" noProof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fld id="{13555A0A-D93E-4972-9BDE-BD19E4BDC622}" type="slidenum">
              <a:rPr kumimoji="1" lang="ja-JP" altLang="en-US" sz="1200" b="0" i="0" kern="1200" normalizeH="0" noProof="0" smtClean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rPr>
              <a:t>6</a:t>
            </a:fld>
            <a:endParaRPr kumimoji="1" lang="ja-JP" altLang="en-US"/>
          </a:p>
        </p:txBody>
      </p:sp>
      <p:sp>
        <p:nvSpPr>
          <p:cNvPr id="4" name="二等辺三角形 3"/>
          <p:cNvSpPr/>
          <p:nvPr/>
        </p:nvSpPr>
        <p:spPr>
          <a:xfrm rot="10800000">
            <a:off x="4354341" y="4614274"/>
            <a:ext cx="3156801" cy="627017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3509" y="5421085"/>
            <a:ext cx="8600603" cy="1205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200" b="0" i="0" normalizeH="0" noProof="0" dirty="0"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跳躍力が付いて、遠くに跳べるようになるよ</a:t>
            </a:r>
            <a:r>
              <a:rPr kumimoji="1" lang="ja-JP" altLang="en-US" sz="3200" b="0" i="0" normalizeH="0" noProof="0" dirty="0" smtClean="0"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3200" b="0" i="0" normalizeH="0" noProof="0" dirty="0" smtClean="0"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algn="l" defTabSz="457200">
              <a:lnSpc>
                <a:spcPts val="1000"/>
              </a:lnSpc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endParaRPr kumimoji="1"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200" b="0" i="0" normalizeH="0" noProof="0" dirty="0"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両足着地の練習にもなるね。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571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</a:t>
            </a:r>
            <a:r>
              <a:rPr lang="ja-JP" altLang="en-US" sz="2571" b="1" kern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体力</a:t>
            </a:r>
            <a:endParaRPr kumimoji="1" lang="ja-JP" altLang="en-US" sz="2571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798268C-D911-45EA-95AB-7C4DECEEB5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512" y="2204864"/>
            <a:ext cx="3948314" cy="208792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491880" y="1412776"/>
            <a:ext cx="5642949" cy="3298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algn="l" defTabSz="457200">
              <a:lnSpc>
                <a:spcPts val="5000"/>
              </a:lnSpc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600" b="0" i="0" normalizeH="0" noProof="0" dirty="0">
                <a:uLnTx/>
                <a:uFillTx/>
                <a:latin typeface="+mn-lt"/>
                <a:ea typeface="+mn-ea"/>
                <a:cs typeface="+mn-cs"/>
              </a:rPr>
              <a:t>・足の力だけでなく、体</a:t>
            </a:r>
            <a:endParaRPr kumimoji="1" lang="en-US" altLang="ja-JP" sz="3600" b="0" i="0" normalizeH="0" noProof="0" dirty="0">
              <a:uLnTx/>
              <a:uFillTx/>
              <a:latin typeface="+mn-lt"/>
              <a:ea typeface="+mn-ea"/>
              <a:cs typeface="+mn-cs"/>
            </a:endParaRPr>
          </a:p>
          <a:p>
            <a:pPr marL="0" algn="l" defTabSz="457200">
              <a:lnSpc>
                <a:spcPts val="5000"/>
              </a:lnSpc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600" dirty="0"/>
              <a:t>　</a:t>
            </a:r>
            <a:r>
              <a:rPr kumimoji="1" lang="ja-JP" altLang="en-US" sz="3600" b="0" i="0" normalizeH="0" noProof="0" dirty="0">
                <a:uLnTx/>
                <a:uFillTx/>
                <a:latin typeface="+mn-lt"/>
                <a:ea typeface="+mn-ea"/>
                <a:cs typeface="+mn-cs"/>
              </a:rPr>
              <a:t>全体を使って、遠くに　</a:t>
            </a:r>
            <a:endParaRPr kumimoji="1" lang="en-US" altLang="ja-JP" sz="3600" dirty="0"/>
          </a:p>
          <a:p>
            <a:pPr marL="0" algn="l" defTabSz="457200">
              <a:lnSpc>
                <a:spcPts val="5000"/>
              </a:lnSpc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600" b="0" i="0" normalizeH="0" noProof="0" dirty="0">
                <a:uLnTx/>
                <a:uFillTx/>
                <a:latin typeface="+mn-lt"/>
                <a:ea typeface="+mn-ea"/>
                <a:cs typeface="+mn-cs"/>
              </a:rPr>
              <a:t>　跳ぼう。</a:t>
            </a:r>
            <a:endParaRPr kumimoji="1" lang="en-US" altLang="ja-JP" sz="3600" dirty="0"/>
          </a:p>
          <a:p>
            <a:pPr marL="0" algn="l" defTabSz="457200">
              <a:lnSpc>
                <a:spcPts val="5000"/>
              </a:lnSpc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600" b="0" i="0" normalizeH="0" noProof="0" dirty="0" smtClean="0">
                <a:uLnTx/>
                <a:uFillTx/>
                <a:latin typeface="+mn-lt"/>
                <a:ea typeface="+mn-ea"/>
                <a:cs typeface="+mn-cs"/>
              </a:rPr>
              <a:t>・両ひざをかかえこむ</a:t>
            </a:r>
            <a:endParaRPr kumimoji="1" lang="en-US" altLang="ja-JP" sz="3600" b="0" i="0" normalizeH="0" noProof="0" dirty="0" smtClean="0">
              <a:uLnTx/>
              <a:uFillTx/>
              <a:latin typeface="+mn-lt"/>
              <a:ea typeface="+mn-ea"/>
              <a:cs typeface="+mn-cs"/>
            </a:endParaRPr>
          </a:p>
          <a:p>
            <a:pPr marL="0" algn="l" defTabSz="457200">
              <a:lnSpc>
                <a:spcPts val="5000"/>
              </a:lnSpc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600" dirty="0"/>
              <a:t>　</a:t>
            </a:r>
            <a:r>
              <a:rPr kumimoji="1" lang="ja-JP" altLang="en-US" sz="3600" b="0" i="0" normalizeH="0" noProof="0" dirty="0" smtClean="0">
                <a:uLnTx/>
                <a:uFillTx/>
                <a:latin typeface="+mn-lt"/>
                <a:ea typeface="+mn-ea"/>
                <a:cs typeface="+mn-cs"/>
              </a:rPr>
              <a:t>イメージ</a:t>
            </a:r>
            <a:r>
              <a:rPr kumimoji="1" lang="ja-JP" altLang="en-US" sz="3600" dirty="0"/>
              <a:t>で</a:t>
            </a:r>
            <a:r>
              <a:rPr kumimoji="1" lang="ja-JP" altLang="en-US" sz="3600" dirty="0" smtClean="0"/>
              <a:t>着地しよう。</a:t>
            </a:r>
            <a:endParaRPr kumimoji="1" lang="ja-JP" altLang="en-US" sz="3600" b="0" i="0" normalizeH="0" noProof="0" dirty="0"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F29C46B-AB3E-4BAE-A78F-ADCF5B511A27}"/>
              </a:ext>
            </a:extLst>
          </p:cNvPr>
          <p:cNvSpPr/>
          <p:nvPr/>
        </p:nvSpPr>
        <p:spPr>
          <a:xfrm>
            <a:off x="262662" y="5815702"/>
            <a:ext cx="2005082" cy="540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りょうあしちゃくち</a:t>
            </a:r>
            <a:endParaRPr kumimoji="1" lang="ja-JP" altLang="en-US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F29C46B-AB3E-4BAE-A78F-ADCF5B511A27}"/>
              </a:ext>
            </a:extLst>
          </p:cNvPr>
          <p:cNvSpPr/>
          <p:nvPr/>
        </p:nvSpPr>
        <p:spPr>
          <a:xfrm>
            <a:off x="3911802" y="1920025"/>
            <a:ext cx="1164472" cy="337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ぜん  たい</a:t>
            </a:r>
            <a:endParaRPr kumimoji="1" lang="ja-JP" altLang="en-US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F29C46B-AB3E-4BAE-A78F-ADCF5B511A27}"/>
              </a:ext>
            </a:extLst>
          </p:cNvPr>
          <p:cNvSpPr/>
          <p:nvPr/>
        </p:nvSpPr>
        <p:spPr>
          <a:xfrm>
            <a:off x="5224102" y="1821414"/>
            <a:ext cx="866142" cy="540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つか</a:t>
            </a:r>
            <a:endParaRPr kumimoji="1" lang="ja-JP" altLang="en-US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F29C46B-AB3E-4BAE-A78F-ADCF5B511A27}"/>
              </a:ext>
            </a:extLst>
          </p:cNvPr>
          <p:cNvSpPr/>
          <p:nvPr/>
        </p:nvSpPr>
        <p:spPr>
          <a:xfrm>
            <a:off x="3843811" y="2439175"/>
            <a:ext cx="866142" cy="540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と</a:t>
            </a:r>
            <a:endParaRPr kumimoji="1" lang="ja-JP" altLang="en-US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F29C46B-AB3E-4BAE-A78F-ADCF5B511A27}"/>
              </a:ext>
            </a:extLst>
          </p:cNvPr>
          <p:cNvSpPr/>
          <p:nvPr/>
        </p:nvSpPr>
        <p:spPr>
          <a:xfrm>
            <a:off x="6043362" y="3689062"/>
            <a:ext cx="1396832" cy="540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ちゃく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ち</a:t>
            </a:r>
            <a:endParaRPr kumimoji="1" lang="ja-JP" altLang="en-US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F29C46B-AB3E-4BAE-A78F-ADCF5B511A27}"/>
              </a:ext>
            </a:extLst>
          </p:cNvPr>
          <p:cNvSpPr/>
          <p:nvPr/>
        </p:nvSpPr>
        <p:spPr>
          <a:xfrm>
            <a:off x="3694646" y="3052620"/>
            <a:ext cx="1164472" cy="540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りょう</a:t>
            </a:r>
            <a:endParaRPr kumimoji="1" lang="ja-JP" altLang="en-US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F29C46B-AB3E-4BAE-A78F-ADCF5B511A27}"/>
              </a:ext>
            </a:extLst>
          </p:cNvPr>
          <p:cNvSpPr/>
          <p:nvPr/>
        </p:nvSpPr>
        <p:spPr>
          <a:xfrm>
            <a:off x="4628314" y="5192606"/>
            <a:ext cx="866142" cy="540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と</a:t>
            </a:r>
            <a:endParaRPr kumimoji="1" lang="ja-JP" altLang="en-US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F29C46B-AB3E-4BAE-A78F-ADCF5B511A27}"/>
              </a:ext>
            </a:extLst>
          </p:cNvPr>
          <p:cNvSpPr/>
          <p:nvPr/>
        </p:nvSpPr>
        <p:spPr>
          <a:xfrm>
            <a:off x="209147" y="5192607"/>
            <a:ext cx="1164472" cy="540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ちょうやく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F29C46B-AB3E-4BAE-A78F-ADCF5B511A27}"/>
              </a:ext>
            </a:extLst>
          </p:cNvPr>
          <p:cNvSpPr/>
          <p:nvPr/>
        </p:nvSpPr>
        <p:spPr>
          <a:xfrm>
            <a:off x="2302116" y="5806485"/>
            <a:ext cx="1164472" cy="540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れんしゅう</a:t>
            </a:r>
            <a:endParaRPr kumimoji="1" lang="ja-JP" altLang="en-US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F29C46B-AB3E-4BAE-A78F-ADCF5B511A27}"/>
              </a:ext>
            </a:extLst>
          </p:cNvPr>
          <p:cNvSpPr/>
          <p:nvPr/>
        </p:nvSpPr>
        <p:spPr>
          <a:xfrm>
            <a:off x="1803008" y="5150760"/>
            <a:ext cx="866142" cy="540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つ</a:t>
            </a:r>
            <a:endParaRPr kumimoji="1" lang="ja-JP" altLang="en-US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5340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3200" b="0" i="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charset="-128"/>
                <a:cs typeface="+mn-cs"/>
              </a:defRPr>
            </a:pPr>
            <a:endParaRPr kumimoji="1" lang="en-US" altLang="ja-JP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80009" y="476672"/>
            <a:ext cx="7966677" cy="10626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4800" b="1" i="0" normalizeH="0" noProof="0" dirty="0" smtClean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⑤　ジャンピングポーズ</a:t>
            </a:r>
            <a:endParaRPr kumimoji="1" lang="ja-JP" altLang="en-US" sz="4800" b="1" i="0" normalizeH="0" noProof="0" dirty="0">
              <a:uLnTx/>
              <a:uFillTx/>
              <a:latin typeface="Calibri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r" defTabSz="457200">
              <a:buNone/>
              <a:defRPr kumimoji="0" sz="1200" b="0" i="0" kern="1200" normalizeH="0" noProof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fld id="{13555A0A-D93E-4972-9BDE-BD19E4BDC622}" type="slidenum">
              <a:rPr kumimoji="1" lang="ja-JP" altLang="en-US" sz="1200" b="0" i="0" kern="1200" normalizeH="0" noProof="0" smtClean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rPr>
              <a:t>7</a:t>
            </a:fld>
            <a:endParaRPr kumimoji="1" lang="ja-JP" altLang="en-US"/>
          </a:p>
        </p:txBody>
      </p:sp>
      <p:sp>
        <p:nvSpPr>
          <p:cNvPr id="4" name="二等辺三角形 3"/>
          <p:cNvSpPr/>
          <p:nvPr/>
        </p:nvSpPr>
        <p:spPr>
          <a:xfrm rot="10800000">
            <a:off x="4349172" y="4674190"/>
            <a:ext cx="3156801" cy="627017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9FDD92B-D278-4637-9E05-79D7D09F7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40198"/>
            <a:ext cx="3598409" cy="2523884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A3F8A1D-9DD3-42B5-BFD7-D499F803094B}"/>
              </a:ext>
            </a:extLst>
          </p:cNvPr>
          <p:cNvSpPr txBox="1"/>
          <p:nvPr/>
        </p:nvSpPr>
        <p:spPr>
          <a:xfrm>
            <a:off x="3563888" y="1306331"/>
            <a:ext cx="5328592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algn="l" defTabSz="457200">
              <a:lnSpc>
                <a:spcPts val="4300"/>
              </a:lnSpc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200" b="0" i="0" normalizeH="0" noProof="0" dirty="0">
                <a:uLnTx/>
                <a:uFillTx/>
                <a:latin typeface="+mn-lt"/>
                <a:ea typeface="+mn-ea"/>
                <a:cs typeface="+mn-cs"/>
              </a:rPr>
              <a:t>・空中でひざを曲げたり、</a:t>
            </a:r>
            <a:endParaRPr kumimoji="1" lang="en-US" altLang="ja-JP" sz="3200" b="0" i="0" normalizeH="0" noProof="0" dirty="0">
              <a:uLnTx/>
              <a:uFillTx/>
              <a:latin typeface="+mn-lt"/>
              <a:ea typeface="+mn-ea"/>
              <a:cs typeface="+mn-cs"/>
            </a:endParaRPr>
          </a:p>
          <a:p>
            <a:pPr marL="0" algn="l" defTabSz="457200">
              <a:lnSpc>
                <a:spcPts val="4300"/>
              </a:lnSpc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200" dirty="0"/>
              <a:t>　</a:t>
            </a:r>
            <a:r>
              <a:rPr kumimoji="1" lang="ja-JP" altLang="en-US" sz="3200" b="0" i="0" normalizeH="0" noProof="0" dirty="0">
                <a:uLnTx/>
                <a:uFillTx/>
                <a:latin typeface="+mn-lt"/>
                <a:ea typeface="+mn-ea"/>
                <a:cs typeface="+mn-cs"/>
              </a:rPr>
              <a:t>両手両足を開いたりなど、</a:t>
            </a:r>
            <a:endParaRPr kumimoji="1" lang="en-US" altLang="ja-JP" sz="3200" b="0" i="0" normalizeH="0" noProof="0" dirty="0">
              <a:uLnTx/>
              <a:uFillTx/>
              <a:latin typeface="+mn-lt"/>
              <a:ea typeface="+mn-ea"/>
              <a:cs typeface="+mn-cs"/>
            </a:endParaRPr>
          </a:p>
          <a:p>
            <a:pPr marL="0" algn="l" defTabSz="457200">
              <a:lnSpc>
                <a:spcPts val="4300"/>
              </a:lnSpc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200" dirty="0"/>
              <a:t>　</a:t>
            </a:r>
            <a:r>
              <a:rPr kumimoji="1" lang="ja-JP" altLang="en-US" sz="3200" b="0" i="0" normalizeH="0" noProof="0" dirty="0">
                <a:uLnTx/>
                <a:uFillTx/>
                <a:latin typeface="+mn-lt"/>
                <a:ea typeface="+mn-ea"/>
                <a:cs typeface="+mn-cs"/>
              </a:rPr>
              <a:t>いろいろなポーズにチャ</a:t>
            </a:r>
            <a:endParaRPr kumimoji="1" lang="en-US" altLang="ja-JP" sz="3200" b="0" i="0" normalizeH="0" noProof="0" dirty="0">
              <a:uLnTx/>
              <a:uFillTx/>
              <a:latin typeface="+mn-lt"/>
              <a:ea typeface="+mn-ea"/>
              <a:cs typeface="+mn-cs"/>
            </a:endParaRPr>
          </a:p>
          <a:p>
            <a:pPr marL="0" algn="l" defTabSz="457200">
              <a:lnSpc>
                <a:spcPts val="4300"/>
              </a:lnSpc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200" dirty="0"/>
              <a:t>　</a:t>
            </a:r>
            <a:r>
              <a:rPr kumimoji="1" lang="ja-JP" altLang="en-US" sz="3200" b="0" i="0" normalizeH="0" noProof="0" dirty="0">
                <a:uLnTx/>
                <a:uFillTx/>
                <a:latin typeface="+mn-lt"/>
                <a:ea typeface="+mn-ea"/>
                <a:cs typeface="+mn-cs"/>
              </a:rPr>
              <a:t>レンジ</a:t>
            </a:r>
            <a:r>
              <a:rPr kumimoji="1" lang="ja-JP" altLang="en-US" sz="3200" b="0" i="0" normalizeH="0" noProof="0" dirty="0" smtClean="0">
                <a:uLnTx/>
                <a:uFillTx/>
                <a:latin typeface="+mn-lt"/>
                <a:ea typeface="+mn-ea"/>
                <a:cs typeface="+mn-cs"/>
              </a:rPr>
              <a:t>しよう。</a:t>
            </a:r>
            <a:endParaRPr kumimoji="1" lang="en-US" altLang="ja-JP" sz="3200" dirty="0"/>
          </a:p>
          <a:p>
            <a:pPr marL="0" algn="l" defTabSz="457200">
              <a:lnSpc>
                <a:spcPts val="4300"/>
              </a:lnSpc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200" b="0" i="0" normalizeH="0" noProof="0" dirty="0">
                <a:uLnTx/>
                <a:uFillTx/>
                <a:latin typeface="+mn-lt"/>
                <a:ea typeface="+mn-ea"/>
                <a:cs typeface="+mn-cs"/>
              </a:rPr>
              <a:t>・ジャンプの前にひざを</a:t>
            </a:r>
            <a:endParaRPr kumimoji="1" lang="en-US" altLang="ja-JP" sz="3200" b="0" i="0" normalizeH="0" noProof="0" dirty="0">
              <a:uLnTx/>
              <a:uFillTx/>
              <a:latin typeface="+mn-lt"/>
              <a:ea typeface="+mn-ea"/>
              <a:cs typeface="+mn-cs"/>
            </a:endParaRPr>
          </a:p>
          <a:p>
            <a:pPr marL="0" algn="l" defTabSz="457200">
              <a:lnSpc>
                <a:spcPts val="4300"/>
              </a:lnSpc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3200" dirty="0"/>
              <a:t>　</a:t>
            </a:r>
            <a:r>
              <a:rPr kumimoji="1" lang="ja-JP" altLang="en-US" sz="3200" b="0" i="0" normalizeH="0" noProof="0" dirty="0">
                <a:uLnTx/>
                <a:uFillTx/>
                <a:latin typeface="+mn-lt"/>
                <a:ea typeface="+mn-ea"/>
                <a:cs typeface="+mn-cs"/>
              </a:rPr>
              <a:t>曲げて、高く</a:t>
            </a:r>
            <a:r>
              <a:rPr kumimoji="1" lang="ja-JP" altLang="en-US" sz="3200" b="0" i="0" normalizeH="0" noProof="0" dirty="0" smtClean="0">
                <a:uLnTx/>
                <a:uFillTx/>
                <a:latin typeface="+mn-lt"/>
                <a:ea typeface="+mn-ea"/>
                <a:cs typeface="+mn-cs"/>
              </a:rPr>
              <a:t>跳ぼう。</a:t>
            </a:r>
            <a:endParaRPr kumimoji="1" lang="en-US" altLang="ja-JP" sz="3200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571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</a:t>
            </a:r>
            <a:r>
              <a:rPr lang="ja-JP" altLang="en-US" sz="2571" b="1" kern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体力</a:t>
            </a:r>
            <a:endParaRPr kumimoji="1" lang="ja-JP" altLang="en-US" sz="2571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F29C46B-AB3E-4BAE-A78F-ADCF5B511A27}"/>
              </a:ext>
            </a:extLst>
          </p:cNvPr>
          <p:cNvSpPr/>
          <p:nvPr/>
        </p:nvSpPr>
        <p:spPr>
          <a:xfrm>
            <a:off x="6270643" y="1052736"/>
            <a:ext cx="866142" cy="540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ま</a:t>
            </a:r>
            <a:endParaRPr kumimoji="1" lang="ja-JP" altLang="en-US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F29C46B-AB3E-4BAE-A78F-ADCF5B511A27}"/>
              </a:ext>
            </a:extLst>
          </p:cNvPr>
          <p:cNvSpPr/>
          <p:nvPr/>
        </p:nvSpPr>
        <p:spPr>
          <a:xfrm>
            <a:off x="3824210" y="3783511"/>
            <a:ext cx="866142" cy="540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ま</a:t>
            </a:r>
            <a:endParaRPr kumimoji="1" lang="ja-JP" altLang="en-US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F29C46B-AB3E-4BAE-A78F-ADCF5B511A27}"/>
              </a:ext>
            </a:extLst>
          </p:cNvPr>
          <p:cNvSpPr/>
          <p:nvPr/>
        </p:nvSpPr>
        <p:spPr>
          <a:xfrm>
            <a:off x="3824210" y="1628800"/>
            <a:ext cx="866142" cy="540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spc="-3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りょう</a:t>
            </a:r>
            <a:endParaRPr kumimoji="1" lang="ja-JP" altLang="en-US" sz="1400" spc="-3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F29C46B-AB3E-4BAE-A78F-ADCF5B511A27}"/>
              </a:ext>
            </a:extLst>
          </p:cNvPr>
          <p:cNvSpPr/>
          <p:nvPr/>
        </p:nvSpPr>
        <p:spPr>
          <a:xfrm>
            <a:off x="4621179" y="1628800"/>
            <a:ext cx="866142" cy="540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spc="-3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りょう</a:t>
            </a:r>
            <a:endParaRPr kumimoji="1" lang="ja-JP" altLang="en-US" sz="1400" spc="-3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F29C46B-AB3E-4BAE-A78F-ADCF5B511A27}"/>
              </a:ext>
            </a:extLst>
          </p:cNvPr>
          <p:cNvSpPr/>
          <p:nvPr/>
        </p:nvSpPr>
        <p:spPr>
          <a:xfrm>
            <a:off x="5866740" y="1628800"/>
            <a:ext cx="866142" cy="540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ひら</a:t>
            </a:r>
            <a:endParaRPr kumimoji="1" lang="ja-JP" altLang="en-US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F29C46B-AB3E-4BAE-A78F-ADCF5B511A27}"/>
              </a:ext>
            </a:extLst>
          </p:cNvPr>
          <p:cNvSpPr/>
          <p:nvPr/>
        </p:nvSpPr>
        <p:spPr>
          <a:xfrm>
            <a:off x="6267745" y="3793391"/>
            <a:ext cx="866142" cy="540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と</a:t>
            </a:r>
            <a:endParaRPr kumimoji="1" lang="ja-JP" altLang="en-US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363643" y="5071329"/>
            <a:ext cx="8744861" cy="1435337"/>
            <a:chOff x="435651" y="5071329"/>
            <a:chExt cx="8744861" cy="1435337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579909" y="5301208"/>
              <a:ext cx="8600603" cy="1205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200" b="0" i="0" normalizeH="0" noProof="0" dirty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跳躍力が付いて、遠くに跳べるようになるよ</a:t>
              </a:r>
              <a:r>
                <a:rPr kumimoji="1" lang="ja-JP" altLang="en-US" sz="3200" b="0" i="0" normalizeH="0" noProof="0" dirty="0" smtClean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。</a:t>
              </a:r>
              <a:endParaRPr kumimoji="1" lang="en-US" altLang="ja-JP" sz="3200" b="0" i="0" normalizeH="0" noProof="0" dirty="0" smtClean="0"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lnSpc>
                  <a:spcPts val="1000"/>
                </a:lnSpc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endPara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200" b="0" i="0" normalizeH="0" noProof="0" dirty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両足着地の練習にもなるね。</a:t>
              </a: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FB9E3A05-5FA4-4A2D-BD4A-8F6C5BBAE4DD}"/>
                </a:ext>
              </a:extLst>
            </p:cNvPr>
            <p:cNvSpPr/>
            <p:nvPr/>
          </p:nvSpPr>
          <p:spPr>
            <a:xfrm>
              <a:off x="462516" y="5071329"/>
              <a:ext cx="1164472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spc="-150" dirty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ちょうやく</a:t>
              </a: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DF29C46B-AB3E-4BAE-A78F-ADCF5B511A27}"/>
                </a:ext>
              </a:extLst>
            </p:cNvPr>
            <p:cNvSpPr/>
            <p:nvPr/>
          </p:nvSpPr>
          <p:spPr>
            <a:xfrm>
              <a:off x="2062474" y="5085598"/>
              <a:ext cx="866142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つ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DF29C46B-AB3E-4BAE-A78F-ADCF5B511A27}"/>
                </a:ext>
              </a:extLst>
            </p:cNvPr>
            <p:cNvSpPr/>
            <p:nvPr/>
          </p:nvSpPr>
          <p:spPr>
            <a:xfrm>
              <a:off x="4906509" y="5071329"/>
              <a:ext cx="866142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と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DF29C46B-AB3E-4BAE-A78F-ADCF5B511A27}"/>
                </a:ext>
              </a:extLst>
            </p:cNvPr>
            <p:cNvSpPr/>
            <p:nvPr/>
          </p:nvSpPr>
          <p:spPr>
            <a:xfrm>
              <a:off x="435651" y="5705040"/>
              <a:ext cx="866142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spc="-3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りょう</a:t>
              </a:r>
              <a:endParaRPr kumimoji="1" lang="ja-JP" altLang="en-US" sz="1400" spc="-3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FB9E3A05-5FA4-4A2D-BD4A-8F6C5BBAE4DD}"/>
                </a:ext>
              </a:extLst>
            </p:cNvPr>
            <p:cNvSpPr/>
            <p:nvPr/>
          </p:nvSpPr>
          <p:spPr>
            <a:xfrm>
              <a:off x="1216968" y="5705039"/>
              <a:ext cx="1164472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spc="-15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ちゃく   ち</a:t>
              </a:r>
              <a:endParaRPr kumimoji="1" lang="ja-JP" altLang="en-US" sz="1400" spc="-15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FB9E3A05-5FA4-4A2D-BD4A-8F6C5BBAE4DD}"/>
                </a:ext>
              </a:extLst>
            </p:cNvPr>
            <p:cNvSpPr/>
            <p:nvPr/>
          </p:nvSpPr>
          <p:spPr>
            <a:xfrm>
              <a:off x="2542497" y="5689263"/>
              <a:ext cx="1164472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spc="-15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れんしゅう</a:t>
              </a:r>
              <a:endParaRPr kumimoji="1" lang="ja-JP" altLang="en-US" sz="1400" spc="-15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4443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3200" b="0" i="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charset="-128"/>
                <a:cs typeface="+mn-cs"/>
              </a:defRPr>
            </a:pPr>
            <a:endParaRPr kumimoji="1" lang="en-US" altLang="ja-JP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3528" y="617734"/>
            <a:ext cx="8490151" cy="10626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4800" b="1" i="0" normalizeH="0" noProof="0" dirty="0" smtClean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⑥　手</a:t>
            </a:r>
            <a:r>
              <a:rPr kumimoji="1" lang="ja-JP" altLang="en-US" sz="4800" b="1" i="0" normalizeH="0" noProof="0" dirty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（足）たたきジャンプ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r" defTabSz="457200">
              <a:buNone/>
              <a:defRPr kumimoji="0" sz="1200" b="0" i="0" kern="1200" normalizeH="0" noProof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fld id="{13555A0A-D93E-4972-9BDE-BD19E4BDC622}" type="slidenum">
              <a:rPr kumimoji="1" lang="ja-JP" altLang="en-US" sz="1200" b="0" i="0" kern="1200" normalizeH="0" noProof="0" smtClean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rPr>
              <a:t>8</a:t>
            </a:fld>
            <a:endParaRPr kumimoji="1" lang="ja-JP" altLang="en-US"/>
          </a:p>
        </p:txBody>
      </p:sp>
      <p:sp>
        <p:nvSpPr>
          <p:cNvPr id="4" name="二等辺三角形 3"/>
          <p:cNvSpPr/>
          <p:nvPr/>
        </p:nvSpPr>
        <p:spPr>
          <a:xfrm rot="10800000">
            <a:off x="4354341" y="4386158"/>
            <a:ext cx="3156801" cy="627017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79F7017C-1413-4DA0-B727-8FF01F832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055" y="1852057"/>
            <a:ext cx="2917641" cy="2446564"/>
          </a:xfrm>
          <a:prstGeom prst="rect">
            <a:avLst/>
          </a:prstGeom>
        </p:spPr>
      </p:pic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571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</a:t>
            </a:r>
            <a:r>
              <a:rPr lang="ja-JP" altLang="en-US" sz="2571" b="1" kern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体力</a:t>
            </a:r>
            <a:endParaRPr kumimoji="1" lang="ja-JP" altLang="en-US" sz="2571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63643" y="4869160"/>
            <a:ext cx="8744861" cy="1435337"/>
            <a:chOff x="435651" y="5071329"/>
            <a:chExt cx="8744861" cy="1435337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579909" y="5301208"/>
              <a:ext cx="8600603" cy="1205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200" b="0" i="0" normalizeH="0" noProof="0" dirty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跳躍力が付いて、遠くに跳べるようになるよ</a:t>
              </a:r>
              <a:r>
                <a:rPr kumimoji="1" lang="ja-JP" altLang="en-US" sz="3200" b="0" i="0" normalizeH="0" noProof="0" dirty="0" smtClean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。</a:t>
              </a:r>
              <a:endParaRPr kumimoji="1" lang="en-US" altLang="ja-JP" sz="3200" b="0" i="0" normalizeH="0" noProof="0" dirty="0" smtClean="0"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lnSpc>
                  <a:spcPts val="1000"/>
                </a:lnSpc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endPara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200" b="0" i="0" normalizeH="0" noProof="0" dirty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両足着地の練習にもなるね。</a:t>
              </a: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B9E3A05-5FA4-4A2D-BD4A-8F6C5BBAE4DD}"/>
                </a:ext>
              </a:extLst>
            </p:cNvPr>
            <p:cNvSpPr/>
            <p:nvPr/>
          </p:nvSpPr>
          <p:spPr>
            <a:xfrm>
              <a:off x="448868" y="5071329"/>
              <a:ext cx="1164472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spc="-150" dirty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ちょうやく</a:t>
              </a: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DF29C46B-AB3E-4BAE-A78F-ADCF5B511A27}"/>
                </a:ext>
              </a:extLst>
            </p:cNvPr>
            <p:cNvSpPr/>
            <p:nvPr/>
          </p:nvSpPr>
          <p:spPr>
            <a:xfrm>
              <a:off x="2076122" y="5099246"/>
              <a:ext cx="866142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つ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DF29C46B-AB3E-4BAE-A78F-ADCF5B511A27}"/>
                </a:ext>
              </a:extLst>
            </p:cNvPr>
            <p:cNvSpPr/>
            <p:nvPr/>
          </p:nvSpPr>
          <p:spPr>
            <a:xfrm>
              <a:off x="4906509" y="5071329"/>
              <a:ext cx="866142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と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DF29C46B-AB3E-4BAE-A78F-ADCF5B511A27}"/>
                </a:ext>
              </a:extLst>
            </p:cNvPr>
            <p:cNvSpPr/>
            <p:nvPr/>
          </p:nvSpPr>
          <p:spPr>
            <a:xfrm>
              <a:off x="435651" y="5705040"/>
              <a:ext cx="866142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spc="-3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りょう</a:t>
              </a:r>
              <a:endParaRPr kumimoji="1" lang="ja-JP" altLang="en-US" sz="1400" spc="-3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FB9E3A05-5FA4-4A2D-BD4A-8F6C5BBAE4DD}"/>
                </a:ext>
              </a:extLst>
            </p:cNvPr>
            <p:cNvSpPr/>
            <p:nvPr/>
          </p:nvSpPr>
          <p:spPr>
            <a:xfrm>
              <a:off x="1216968" y="5705039"/>
              <a:ext cx="1164472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spc="-15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ちゃく   ち</a:t>
              </a:r>
              <a:endParaRPr kumimoji="1" lang="ja-JP" altLang="en-US" sz="1400" spc="-15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B9E3A05-5FA4-4A2D-BD4A-8F6C5BBAE4DD}"/>
                </a:ext>
              </a:extLst>
            </p:cNvPr>
            <p:cNvSpPr/>
            <p:nvPr/>
          </p:nvSpPr>
          <p:spPr>
            <a:xfrm>
              <a:off x="2542497" y="5689263"/>
              <a:ext cx="1164472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spc="-15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れんしゅう</a:t>
              </a:r>
              <a:endParaRPr kumimoji="1" lang="ja-JP" altLang="en-US" sz="1400" spc="-15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987824" y="1800289"/>
            <a:ext cx="6082336" cy="2448944"/>
            <a:chOff x="2987824" y="1800289"/>
            <a:chExt cx="6082336" cy="2448944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CA3F8A1D-9DD3-42B5-BFD7-D499F803094B}"/>
                </a:ext>
              </a:extLst>
            </p:cNvPr>
            <p:cNvSpPr txBox="1"/>
            <p:nvPr/>
          </p:nvSpPr>
          <p:spPr>
            <a:xfrm>
              <a:off x="2987824" y="2084538"/>
              <a:ext cx="6082336" cy="2164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200" b="0" i="0" normalizeH="0" noProof="0" dirty="0">
                  <a:uLnTx/>
                  <a:uFillTx/>
                  <a:latin typeface="+mn-lt"/>
                  <a:ea typeface="+mn-ea"/>
                  <a:cs typeface="+mn-cs"/>
                </a:rPr>
                <a:t>・ジャンプの前にひざを曲げて</a:t>
              </a:r>
              <a:r>
                <a:rPr kumimoji="1" lang="ja-JP" altLang="en-US" sz="3200" b="0" i="0" normalizeH="0" noProof="0" dirty="0" smtClean="0">
                  <a:uLnTx/>
                  <a:uFillTx/>
                  <a:latin typeface="+mn-lt"/>
                  <a:ea typeface="+mn-ea"/>
                  <a:cs typeface="+mn-cs"/>
                </a:rPr>
                <a:t>、</a:t>
              </a:r>
              <a:endParaRPr kumimoji="1" lang="en-US" altLang="ja-JP" sz="3200" b="0" i="0" normalizeH="0" noProof="0" dirty="0" smtClean="0"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algn="l" defTabSz="457200">
                <a:lnSpc>
                  <a:spcPts val="800"/>
                </a:lnSpc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endParaRPr kumimoji="1" lang="en-US" altLang="ja-JP" sz="3200" b="0" i="0" normalizeH="0" noProof="0" dirty="0"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200" dirty="0"/>
                <a:t>　</a:t>
              </a:r>
              <a:r>
                <a:rPr kumimoji="1" lang="ja-JP" altLang="en-US" sz="3200" b="0" i="0" normalizeH="0" noProof="0" dirty="0">
                  <a:uLnTx/>
                  <a:uFillTx/>
                  <a:latin typeface="+mn-lt"/>
                  <a:ea typeface="+mn-ea"/>
                  <a:cs typeface="+mn-cs"/>
                </a:rPr>
                <a:t>高く跳ぼう。</a:t>
              </a:r>
              <a:endParaRPr kumimoji="1" lang="en-US" altLang="ja-JP" sz="3200" dirty="0"/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200" b="0" i="0" normalizeH="0" noProof="0" dirty="0">
                  <a:uLnTx/>
                  <a:uFillTx/>
                  <a:latin typeface="+mn-lt"/>
                  <a:ea typeface="+mn-ea"/>
                  <a:cs typeface="+mn-cs"/>
                </a:rPr>
                <a:t>・空中で手や足を何回たたける</a:t>
              </a:r>
              <a:endParaRPr kumimoji="1" lang="en-US" altLang="ja-JP" sz="3200" b="0" i="0" normalizeH="0" noProof="0" dirty="0"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200" dirty="0"/>
                <a:t>　</a:t>
              </a:r>
              <a:r>
                <a:rPr kumimoji="1" lang="ja-JP" altLang="en-US" sz="3200" b="0" i="0" normalizeH="0" noProof="0" dirty="0">
                  <a:uLnTx/>
                  <a:uFillTx/>
                  <a:latin typeface="+mn-lt"/>
                  <a:ea typeface="+mn-ea"/>
                  <a:cs typeface="+mn-cs"/>
                </a:rPr>
                <a:t>かにチャレンジしよう。</a:t>
              </a: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DF29C46B-AB3E-4BAE-A78F-ADCF5B511A27}"/>
                </a:ext>
              </a:extLst>
            </p:cNvPr>
            <p:cNvSpPr/>
            <p:nvPr/>
          </p:nvSpPr>
          <p:spPr>
            <a:xfrm>
              <a:off x="7321952" y="1800289"/>
              <a:ext cx="866142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ま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DF29C46B-AB3E-4BAE-A78F-ADCF5B511A27}"/>
                </a:ext>
              </a:extLst>
            </p:cNvPr>
            <p:cNvSpPr/>
            <p:nvPr/>
          </p:nvSpPr>
          <p:spPr>
            <a:xfrm>
              <a:off x="4051544" y="2389745"/>
              <a:ext cx="866142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と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4752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40719CFE-FEBA-40D0-8DA0-2AB83FD67847}"/>
              </a:ext>
            </a:extLst>
          </p:cNvPr>
          <p:cNvGrpSpPr/>
          <p:nvPr/>
        </p:nvGrpSpPr>
        <p:grpSpPr>
          <a:xfrm>
            <a:off x="2713384" y="1627947"/>
            <a:ext cx="1425029" cy="1530905"/>
            <a:chOff x="1041727" y="3040662"/>
            <a:chExt cx="1262153" cy="1421781"/>
          </a:xfrm>
        </p:grpSpPr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0D6D06CF-8171-4D56-86D0-BD17E8C862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1727" y="3040662"/>
              <a:ext cx="947854" cy="1421781"/>
            </a:xfrm>
            <a:prstGeom prst="rect">
              <a:avLst/>
            </a:prstGeom>
          </p:spPr>
        </p:pic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EAB046BC-6A11-4700-B1E1-8C2113D6C42F}"/>
                </a:ext>
              </a:extLst>
            </p:cNvPr>
            <p:cNvSpPr/>
            <p:nvPr/>
          </p:nvSpPr>
          <p:spPr>
            <a:xfrm>
              <a:off x="1835697" y="3780772"/>
              <a:ext cx="468183" cy="3718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3200" b="0" i="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charset="-128"/>
                <a:cs typeface="+mn-cs"/>
              </a:defRPr>
            </a:pPr>
            <a:endParaRPr kumimoji="1" lang="en-US" altLang="ja-JP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88661" y="548680"/>
            <a:ext cx="7966677" cy="10626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4800" b="1" i="0" normalizeH="0" noProof="0" dirty="0" smtClean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⑦　ケンパージャンプ</a:t>
            </a:r>
            <a:endParaRPr kumimoji="1" lang="ja-JP" altLang="en-US" sz="4800" b="1" i="0" normalizeH="0" noProof="0" dirty="0">
              <a:uLnTx/>
              <a:uFillTx/>
              <a:latin typeface="Calibri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r" defTabSz="457200">
              <a:buNone/>
              <a:defRPr kumimoji="0" sz="1200" b="0" i="0" kern="1200" normalizeH="0" noProof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fld id="{13555A0A-D93E-4972-9BDE-BD19E4BDC622}" type="slidenum">
              <a:rPr kumimoji="1" lang="ja-JP" altLang="en-US" sz="1200" b="0" i="0" kern="1200" normalizeH="0" noProof="0" smtClean="0">
                <a:solidFill>
                  <a:srgbClr val="898989"/>
                </a:solidFill>
                <a:uLnTx/>
                <a:uFillTx/>
                <a:latin typeface="+mn-lt"/>
                <a:ea typeface="+mn-ea"/>
                <a:cs typeface="+mn-cs"/>
              </a:rPr>
              <a:t>9</a:t>
            </a:fld>
            <a:endParaRPr kumimoji="1" lang="ja-JP" altLang="en-US"/>
          </a:p>
        </p:txBody>
      </p:sp>
      <p:sp>
        <p:nvSpPr>
          <p:cNvPr id="17" name="二等辺三角形 16">
            <a:extLst>
              <a:ext uri="{FF2B5EF4-FFF2-40B4-BE49-F238E27FC236}">
                <a16:creationId xmlns:a16="http://schemas.microsoft.com/office/drawing/2014/main" id="{798F6D00-1987-4335-9C9D-81046351D337}"/>
              </a:ext>
            </a:extLst>
          </p:cNvPr>
          <p:cNvSpPr/>
          <p:nvPr/>
        </p:nvSpPr>
        <p:spPr>
          <a:xfrm rot="5400000">
            <a:off x="3886258" y="5191530"/>
            <a:ext cx="1891899" cy="343680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ja-JP" altLang="en-US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B4746F46-8089-4C55-8E73-C2CAA5F8F4BC}"/>
              </a:ext>
            </a:extLst>
          </p:cNvPr>
          <p:cNvCxnSpPr/>
          <p:nvPr/>
        </p:nvCxnSpPr>
        <p:spPr>
          <a:xfrm flipH="1">
            <a:off x="682580" y="1854558"/>
            <a:ext cx="0" cy="2158719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C45BAF0C-FEA4-4245-ABAB-5118F942DE76}"/>
              </a:ext>
            </a:extLst>
          </p:cNvPr>
          <p:cNvCxnSpPr/>
          <p:nvPr/>
        </p:nvCxnSpPr>
        <p:spPr>
          <a:xfrm flipH="1">
            <a:off x="8246981" y="1854558"/>
            <a:ext cx="0" cy="2158719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2F8258E-CD23-445B-A9F2-1F238C77D07E}"/>
              </a:ext>
            </a:extLst>
          </p:cNvPr>
          <p:cNvSpPr txBox="1"/>
          <p:nvPr/>
        </p:nvSpPr>
        <p:spPr>
          <a:xfrm>
            <a:off x="161570" y="1476021"/>
            <a:ext cx="1159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0" i="0" normalizeH="0" noProof="0" dirty="0"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スタート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B23DE93-E188-4BEA-B0D1-B42A63A2200A}"/>
              </a:ext>
            </a:extLst>
          </p:cNvPr>
          <p:cNvSpPr txBox="1"/>
          <p:nvPr/>
        </p:nvSpPr>
        <p:spPr>
          <a:xfrm>
            <a:off x="7768612" y="1529686"/>
            <a:ext cx="1159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0" i="0" normalizeH="0" noProof="0"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ゴール</a:t>
            </a: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BB0589DD-EA17-4270-A5A5-EEAC2C8E9BCA}"/>
              </a:ext>
            </a:extLst>
          </p:cNvPr>
          <p:cNvCxnSpPr/>
          <p:nvPr/>
        </p:nvCxnSpPr>
        <p:spPr>
          <a:xfrm>
            <a:off x="5396248" y="1653323"/>
            <a:ext cx="22151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61FC6E0F-02EC-4E79-8E16-70FF5AEC8ACF}"/>
              </a:ext>
            </a:extLst>
          </p:cNvPr>
          <p:cNvCxnSpPr/>
          <p:nvPr/>
        </p:nvCxnSpPr>
        <p:spPr>
          <a:xfrm flipH="1">
            <a:off x="1374996" y="1641906"/>
            <a:ext cx="17187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79A4FF9-8C77-42DD-8EC1-A7A0F23E4116}"/>
              </a:ext>
            </a:extLst>
          </p:cNvPr>
          <p:cNvSpPr txBox="1"/>
          <p:nvPr/>
        </p:nvSpPr>
        <p:spPr>
          <a:xfrm>
            <a:off x="3295668" y="1476021"/>
            <a:ext cx="1918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0" i="0" normalizeH="0" noProof="0" dirty="0" smtClean="0"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５～１０ｍ</a:t>
            </a:r>
            <a:endParaRPr kumimoji="1" lang="ja-JP" altLang="en-US" sz="1800" b="0" i="0" normalizeH="0" noProof="0" dirty="0"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6CB4D80-BC7E-4F59-816B-3C2F3309B981}"/>
              </a:ext>
            </a:extLst>
          </p:cNvPr>
          <p:cNvSpPr txBox="1"/>
          <p:nvPr/>
        </p:nvSpPr>
        <p:spPr>
          <a:xfrm>
            <a:off x="5352671" y="3717032"/>
            <a:ext cx="252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en-US" altLang="ja-JP" sz="1800" b="0" i="0" normalizeH="0" noProof="0" dirty="0">
                <a:uLnTx/>
                <a:uFillTx/>
                <a:latin typeface="+mn-lt"/>
                <a:ea typeface="+mn-ea"/>
                <a:cs typeface="+mn-cs"/>
              </a:rPr>
              <a:t>※</a:t>
            </a:r>
            <a:r>
              <a:rPr kumimoji="1" lang="ja-JP" altLang="en-US" sz="1800" b="0" i="0" normalizeH="0" noProof="0" dirty="0">
                <a:uLnTx/>
                <a:uFillTx/>
                <a:latin typeface="+mn-lt"/>
                <a:ea typeface="+mn-ea"/>
                <a:cs typeface="+mn-cs"/>
              </a:rPr>
              <a:t>輪はなくて</a:t>
            </a:r>
            <a:r>
              <a:rPr kumimoji="1" lang="ja-JP" altLang="en-US" sz="1800" b="0" i="0" normalizeH="0" noProof="0" dirty="0" smtClean="0">
                <a:uLnTx/>
                <a:uFillTx/>
                <a:latin typeface="+mn-lt"/>
                <a:ea typeface="+mn-ea"/>
                <a:cs typeface="+mn-cs"/>
              </a:rPr>
              <a:t>もよい</a:t>
            </a:r>
            <a:endParaRPr kumimoji="1" lang="ja-JP" altLang="en-US" sz="1800" b="0" i="0" normalizeH="0" noProof="0" dirty="0"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571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</a:t>
            </a:r>
            <a:r>
              <a:rPr lang="ja-JP" altLang="en-US" sz="2571" b="1" kern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体力</a:t>
            </a:r>
            <a:endParaRPr kumimoji="1" lang="ja-JP" altLang="en-US" sz="2571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2E93E6C1-19C4-499C-9DCE-B3AC75EBA918}"/>
              </a:ext>
            </a:extLst>
          </p:cNvPr>
          <p:cNvGrpSpPr/>
          <p:nvPr/>
        </p:nvGrpSpPr>
        <p:grpSpPr>
          <a:xfrm>
            <a:off x="878537" y="2493140"/>
            <a:ext cx="7054145" cy="884241"/>
            <a:chOff x="878537" y="2493140"/>
            <a:chExt cx="7054145" cy="884241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DF8E0BD1-0082-41C5-9CDD-9A5266B21D93}"/>
                </a:ext>
              </a:extLst>
            </p:cNvPr>
            <p:cNvGrpSpPr/>
            <p:nvPr/>
          </p:nvGrpSpPr>
          <p:grpSpPr>
            <a:xfrm>
              <a:off x="878537" y="2520937"/>
              <a:ext cx="2839130" cy="842467"/>
              <a:chOff x="941274" y="4625638"/>
              <a:chExt cx="2839130" cy="842467"/>
            </a:xfrm>
          </p:grpSpPr>
          <p:sp>
            <p:nvSpPr>
              <p:cNvPr id="3" name="楕円 2">
                <a:extLst>
                  <a:ext uri="{FF2B5EF4-FFF2-40B4-BE49-F238E27FC236}">
                    <a16:creationId xmlns:a16="http://schemas.microsoft.com/office/drawing/2014/main" id="{89747140-84FF-4ECA-A4E1-388D7FDB6D32}"/>
                  </a:ext>
                </a:extLst>
              </p:cNvPr>
              <p:cNvSpPr/>
              <p:nvPr/>
            </p:nvSpPr>
            <p:spPr>
              <a:xfrm>
                <a:off x="941274" y="4801148"/>
                <a:ext cx="792088" cy="409103"/>
              </a:xfrm>
              <a:prstGeom prst="ellipse">
                <a:avLst/>
              </a:prstGeom>
              <a:noFill/>
              <a:ln w="63500" cmpd="dbl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25" name="楕円 24">
                <a:extLst>
                  <a:ext uri="{FF2B5EF4-FFF2-40B4-BE49-F238E27FC236}">
                    <a16:creationId xmlns:a16="http://schemas.microsoft.com/office/drawing/2014/main" id="{4835B527-3072-44E9-A09F-AB66E01B26FD}"/>
                  </a:ext>
                </a:extLst>
              </p:cNvPr>
              <p:cNvSpPr/>
              <p:nvPr/>
            </p:nvSpPr>
            <p:spPr>
              <a:xfrm>
                <a:off x="2988316" y="4801149"/>
                <a:ext cx="792088" cy="409103"/>
              </a:xfrm>
              <a:prstGeom prst="ellipse">
                <a:avLst/>
              </a:prstGeom>
              <a:noFill/>
              <a:ln w="63500" cmpd="dbl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26" name="楕円 25">
                <a:extLst>
                  <a:ext uri="{FF2B5EF4-FFF2-40B4-BE49-F238E27FC236}">
                    <a16:creationId xmlns:a16="http://schemas.microsoft.com/office/drawing/2014/main" id="{C00276FF-A785-4699-8663-3B202239AD98}"/>
                  </a:ext>
                </a:extLst>
              </p:cNvPr>
              <p:cNvSpPr/>
              <p:nvPr/>
            </p:nvSpPr>
            <p:spPr>
              <a:xfrm>
                <a:off x="1999751" y="4625638"/>
                <a:ext cx="792088" cy="409103"/>
              </a:xfrm>
              <a:prstGeom prst="ellipse">
                <a:avLst/>
              </a:prstGeom>
              <a:noFill/>
              <a:ln w="63500" cmpd="dbl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27" name="楕円 26">
                <a:extLst>
                  <a:ext uri="{FF2B5EF4-FFF2-40B4-BE49-F238E27FC236}">
                    <a16:creationId xmlns:a16="http://schemas.microsoft.com/office/drawing/2014/main" id="{E705EADB-B244-4E54-9E9E-68834847498E}"/>
                  </a:ext>
                </a:extLst>
              </p:cNvPr>
              <p:cNvSpPr/>
              <p:nvPr/>
            </p:nvSpPr>
            <p:spPr>
              <a:xfrm>
                <a:off x="1980807" y="5059002"/>
                <a:ext cx="792088" cy="409103"/>
              </a:xfrm>
              <a:prstGeom prst="ellipse">
                <a:avLst/>
              </a:prstGeom>
              <a:noFill/>
              <a:ln w="63500" cmpd="dbl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</a:lstStyle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B7643859-046C-4F8A-A35D-8A8D97CEDCC9}"/>
                </a:ext>
              </a:extLst>
            </p:cNvPr>
            <p:cNvGrpSpPr/>
            <p:nvPr/>
          </p:nvGrpSpPr>
          <p:grpSpPr>
            <a:xfrm>
              <a:off x="5093552" y="2534914"/>
              <a:ext cx="2839130" cy="842467"/>
              <a:chOff x="941274" y="4625638"/>
              <a:chExt cx="2839130" cy="842467"/>
            </a:xfrm>
          </p:grpSpPr>
          <p:sp>
            <p:nvSpPr>
              <p:cNvPr id="33" name="楕円 32">
                <a:extLst>
                  <a:ext uri="{FF2B5EF4-FFF2-40B4-BE49-F238E27FC236}">
                    <a16:creationId xmlns:a16="http://schemas.microsoft.com/office/drawing/2014/main" id="{E91AC0C1-529C-4641-9F9C-E6D2B9A38072}"/>
                  </a:ext>
                </a:extLst>
              </p:cNvPr>
              <p:cNvSpPr/>
              <p:nvPr/>
            </p:nvSpPr>
            <p:spPr>
              <a:xfrm>
                <a:off x="941274" y="4801148"/>
                <a:ext cx="792088" cy="409103"/>
              </a:xfrm>
              <a:prstGeom prst="ellipse">
                <a:avLst/>
              </a:prstGeom>
              <a:noFill/>
              <a:ln w="63500" cmpd="dbl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34" name="楕円 33">
                <a:extLst>
                  <a:ext uri="{FF2B5EF4-FFF2-40B4-BE49-F238E27FC236}">
                    <a16:creationId xmlns:a16="http://schemas.microsoft.com/office/drawing/2014/main" id="{7BA50B57-38BD-4003-A4CE-11BCA5144B55}"/>
                  </a:ext>
                </a:extLst>
              </p:cNvPr>
              <p:cNvSpPr/>
              <p:nvPr/>
            </p:nvSpPr>
            <p:spPr>
              <a:xfrm>
                <a:off x="2988316" y="4801149"/>
                <a:ext cx="792088" cy="409103"/>
              </a:xfrm>
              <a:prstGeom prst="ellipse">
                <a:avLst/>
              </a:prstGeom>
              <a:noFill/>
              <a:ln w="63500" cmpd="dbl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35" name="楕円 34">
                <a:extLst>
                  <a:ext uri="{FF2B5EF4-FFF2-40B4-BE49-F238E27FC236}">
                    <a16:creationId xmlns:a16="http://schemas.microsoft.com/office/drawing/2014/main" id="{CE19435C-4B74-4493-B4A1-42D8507E5292}"/>
                  </a:ext>
                </a:extLst>
              </p:cNvPr>
              <p:cNvSpPr/>
              <p:nvPr/>
            </p:nvSpPr>
            <p:spPr>
              <a:xfrm>
                <a:off x="1999751" y="4625638"/>
                <a:ext cx="792088" cy="409103"/>
              </a:xfrm>
              <a:prstGeom prst="ellipse">
                <a:avLst/>
              </a:prstGeom>
              <a:noFill/>
              <a:ln w="63500" cmpd="dbl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E68FBB05-DF3A-4AD6-B09C-9C1A55E3AF74}"/>
                  </a:ext>
                </a:extLst>
              </p:cNvPr>
              <p:cNvSpPr/>
              <p:nvPr/>
            </p:nvSpPr>
            <p:spPr>
              <a:xfrm>
                <a:off x="1980807" y="5059002"/>
                <a:ext cx="792088" cy="409103"/>
              </a:xfrm>
              <a:prstGeom prst="ellipse">
                <a:avLst/>
              </a:prstGeom>
              <a:noFill/>
              <a:ln w="63500" cmpd="dbl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</a:lstStyle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C3322D9C-2878-454F-B7DB-F64C84A1E277}"/>
                </a:ext>
              </a:extLst>
            </p:cNvPr>
            <p:cNvGrpSpPr/>
            <p:nvPr/>
          </p:nvGrpSpPr>
          <p:grpSpPr>
            <a:xfrm>
              <a:off x="4030876" y="2493140"/>
              <a:ext cx="811032" cy="842467"/>
              <a:chOff x="3096834" y="1898727"/>
              <a:chExt cx="811032" cy="842467"/>
            </a:xfrm>
          </p:grpSpPr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id="{A6D87C17-B2E2-476B-9972-271CD2CF2F4C}"/>
                  </a:ext>
                </a:extLst>
              </p:cNvPr>
              <p:cNvSpPr/>
              <p:nvPr/>
            </p:nvSpPr>
            <p:spPr>
              <a:xfrm>
                <a:off x="3115778" y="1898727"/>
                <a:ext cx="792088" cy="409103"/>
              </a:xfrm>
              <a:prstGeom prst="ellipse">
                <a:avLst/>
              </a:prstGeom>
              <a:noFill/>
              <a:ln w="63500" cmpd="dbl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697D671E-D93C-46F2-8BC9-ACF5776232F8}"/>
                  </a:ext>
                </a:extLst>
              </p:cNvPr>
              <p:cNvSpPr/>
              <p:nvPr/>
            </p:nvSpPr>
            <p:spPr>
              <a:xfrm>
                <a:off x="3096834" y="2332091"/>
                <a:ext cx="792088" cy="409103"/>
              </a:xfrm>
              <a:prstGeom prst="ellipse">
                <a:avLst/>
              </a:prstGeom>
              <a:noFill/>
              <a:ln w="63500" cmpd="dbl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</a:lstStyle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664FE0E-8C56-4D3B-B7D7-18582BCDC64B}"/>
              </a:ext>
            </a:extLst>
          </p:cNvPr>
          <p:cNvSpPr txBox="1"/>
          <p:nvPr/>
        </p:nvSpPr>
        <p:spPr>
          <a:xfrm>
            <a:off x="878537" y="3429000"/>
            <a:ext cx="7170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kumimoji="1" lang="ja-JP" altLang="en-US" sz="1400"/>
              <a:t>　ケン　　　　パ　　　　 ケン　　 　 　パ　　　　　ケン　　　 　パ　　　 　ケン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-36512" y="3802895"/>
            <a:ext cx="4629115" cy="2828722"/>
            <a:chOff x="-36512" y="3802895"/>
            <a:chExt cx="4629115" cy="2828722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526CC772-9057-4EC8-93A1-CF1580D0FC50}"/>
                </a:ext>
              </a:extLst>
            </p:cNvPr>
            <p:cNvSpPr txBox="1"/>
            <p:nvPr/>
          </p:nvSpPr>
          <p:spPr>
            <a:xfrm>
              <a:off x="-36512" y="4077072"/>
              <a:ext cx="4629115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2800" b="0" i="0" normalizeH="0" noProof="0" dirty="0">
                  <a:uLnTx/>
                  <a:uFillTx/>
                  <a:latin typeface="+mn-lt"/>
                  <a:ea typeface="+mn-ea"/>
                  <a:cs typeface="+mn-cs"/>
                </a:rPr>
                <a:t>・</a:t>
              </a:r>
              <a:r>
                <a:rPr kumimoji="1" lang="en-US" altLang="ja-JP" sz="2800" b="0" i="0" normalizeH="0" noProof="0" dirty="0">
                  <a:uLnTx/>
                  <a:uFillTx/>
                  <a:latin typeface="+mn-lt"/>
                  <a:ea typeface="+mn-ea"/>
                  <a:cs typeface="+mn-cs"/>
                </a:rPr>
                <a:t>5</a:t>
              </a:r>
              <a:r>
                <a:rPr kumimoji="1" lang="ja-JP" altLang="en-US" sz="2800" b="0" i="0" normalizeH="0" noProof="0" dirty="0">
                  <a:uLnTx/>
                  <a:uFillTx/>
                  <a:latin typeface="+mn-lt"/>
                  <a:ea typeface="+mn-ea"/>
                  <a:cs typeface="+mn-cs"/>
                </a:rPr>
                <a:t>～</a:t>
              </a:r>
              <a:r>
                <a:rPr kumimoji="1" lang="en-US" altLang="ja-JP" sz="2800" b="0" i="0" normalizeH="0" noProof="0" dirty="0">
                  <a:uLnTx/>
                  <a:uFillTx/>
                  <a:latin typeface="+mn-lt"/>
                  <a:ea typeface="+mn-ea"/>
                  <a:cs typeface="+mn-cs"/>
                </a:rPr>
                <a:t>10m</a:t>
              </a:r>
              <a:r>
                <a:rPr kumimoji="1" lang="ja-JP" altLang="en-US" sz="2800" b="0" i="0" normalizeH="0" noProof="0" dirty="0">
                  <a:uLnTx/>
                  <a:uFillTx/>
                  <a:latin typeface="+mn-lt"/>
                  <a:ea typeface="+mn-ea"/>
                  <a:cs typeface="+mn-cs"/>
                </a:rPr>
                <a:t>の距離を</a:t>
              </a:r>
              <a:r>
                <a:rPr kumimoji="1" lang="ja-JP" altLang="en-US" sz="2800" dirty="0" smtClean="0"/>
                <a:t>ケン</a:t>
              </a:r>
              <a:r>
                <a:rPr kumimoji="1" lang="ja-JP" altLang="en-US" sz="2800" b="0" i="0" normalizeH="0" noProof="0" dirty="0" smtClean="0">
                  <a:uLnTx/>
                  <a:uFillTx/>
                  <a:latin typeface="+mn-lt"/>
                  <a:ea typeface="+mn-ea"/>
                  <a:cs typeface="+mn-cs"/>
                </a:rPr>
                <a:t>パー</a:t>
              </a:r>
              <a:endParaRPr kumimoji="1" lang="en-US" altLang="ja-JP" sz="2800" b="0" i="0" normalizeH="0" noProof="0" dirty="0" smtClean="0"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algn="l" defTabSz="457200">
                <a:lnSpc>
                  <a:spcPts val="800"/>
                </a:lnSpc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endParaRPr kumimoji="1" lang="en-US" altLang="ja-JP" sz="2800" b="0" i="0" normalizeH="0" noProof="0" dirty="0"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2800" dirty="0"/>
                <a:t>　</a:t>
              </a:r>
              <a:r>
                <a:rPr kumimoji="1" lang="ja-JP" altLang="en-US" sz="2800" b="0" i="0" normalizeH="0" noProof="0" dirty="0">
                  <a:uLnTx/>
                  <a:uFillTx/>
                  <a:latin typeface="+mn-lt"/>
                  <a:ea typeface="+mn-ea"/>
                  <a:cs typeface="+mn-cs"/>
                </a:rPr>
                <a:t>ジャンプで進もう</a:t>
              </a:r>
              <a:r>
                <a:rPr kumimoji="1" lang="ja-JP" altLang="en-US" sz="2800" b="0" i="0" normalizeH="0" noProof="0" dirty="0" smtClean="0">
                  <a:uLnTx/>
                  <a:uFillTx/>
                  <a:latin typeface="+mn-lt"/>
                  <a:ea typeface="+mn-ea"/>
                  <a:cs typeface="+mn-cs"/>
                </a:rPr>
                <a:t>。</a:t>
              </a:r>
              <a:endParaRPr kumimoji="1" lang="en-US" altLang="ja-JP" sz="2800" b="0" i="0" normalizeH="0" noProof="0" dirty="0" smtClean="0"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algn="l" defTabSz="457200">
                <a:lnSpc>
                  <a:spcPts val="800"/>
                </a:lnSpc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endParaRPr kumimoji="1" lang="en-US" altLang="ja-JP" sz="2800" dirty="0"/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2800" b="0" i="0" normalizeH="0" noProof="0" dirty="0">
                  <a:uLnTx/>
                  <a:uFillTx/>
                  <a:latin typeface="+mn-lt"/>
                  <a:ea typeface="+mn-ea"/>
                  <a:cs typeface="+mn-cs"/>
                </a:rPr>
                <a:t>・１回のジャンプで</a:t>
              </a:r>
              <a:r>
                <a:rPr kumimoji="1" lang="ja-JP" altLang="en-US" sz="2800" b="0" i="0" normalizeH="0" noProof="0" dirty="0" smtClean="0">
                  <a:uLnTx/>
                  <a:uFillTx/>
                  <a:latin typeface="+mn-lt"/>
                  <a:ea typeface="+mn-ea"/>
                  <a:cs typeface="+mn-cs"/>
                </a:rPr>
                <a:t>大きく</a:t>
              </a:r>
              <a:endParaRPr kumimoji="1" lang="en-US" altLang="ja-JP" sz="2800" b="0" i="0" normalizeH="0" noProof="0" dirty="0" smtClean="0"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algn="l" defTabSz="457200">
                <a:lnSpc>
                  <a:spcPts val="800"/>
                </a:lnSpc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endParaRPr kumimoji="1" lang="en-US" altLang="ja-JP" sz="2800" dirty="0"/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2800" b="0" i="0" normalizeH="0" noProof="0" dirty="0">
                  <a:uLnTx/>
                  <a:uFillTx/>
                  <a:latin typeface="+mn-lt"/>
                  <a:ea typeface="+mn-ea"/>
                  <a:cs typeface="+mn-cs"/>
                </a:rPr>
                <a:t>　跳び、より少ない回数で</a:t>
              </a:r>
              <a:endParaRPr kumimoji="1" lang="en-US" altLang="ja-JP" sz="2800" dirty="0"/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2800" b="0" i="0" normalizeH="0" noProof="0" dirty="0">
                  <a:uLnTx/>
                  <a:uFillTx/>
                  <a:latin typeface="+mn-lt"/>
                  <a:ea typeface="+mn-ea"/>
                  <a:cs typeface="+mn-cs"/>
                </a:rPr>
                <a:t>　ゴールしよう。</a:t>
              </a: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DF29C46B-AB3E-4BAE-A78F-ADCF5B511A27}"/>
                </a:ext>
              </a:extLst>
            </p:cNvPr>
            <p:cNvSpPr/>
            <p:nvPr/>
          </p:nvSpPr>
          <p:spPr>
            <a:xfrm>
              <a:off x="1763688" y="3802895"/>
              <a:ext cx="1011601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きょ り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DF29C46B-AB3E-4BAE-A78F-ADCF5B511A27}"/>
                </a:ext>
              </a:extLst>
            </p:cNvPr>
            <p:cNvSpPr/>
            <p:nvPr/>
          </p:nvSpPr>
          <p:spPr>
            <a:xfrm>
              <a:off x="1883135" y="4351249"/>
              <a:ext cx="1011601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すす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DF29C46B-AB3E-4BAE-A78F-ADCF5B511A27}"/>
                </a:ext>
              </a:extLst>
            </p:cNvPr>
            <p:cNvSpPr/>
            <p:nvPr/>
          </p:nvSpPr>
          <p:spPr>
            <a:xfrm>
              <a:off x="90160" y="5386282"/>
              <a:ext cx="1011601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と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945688" y="4143916"/>
            <a:ext cx="4224580" cy="2381428"/>
            <a:chOff x="4982261" y="4176769"/>
            <a:chExt cx="4224580" cy="2381428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CC0D9469-FCDA-4A69-8673-DE53DF643DB7}"/>
                </a:ext>
              </a:extLst>
            </p:cNvPr>
            <p:cNvSpPr txBox="1"/>
            <p:nvPr/>
          </p:nvSpPr>
          <p:spPr>
            <a:xfrm>
              <a:off x="5148064" y="4434539"/>
              <a:ext cx="405877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2800" b="0" i="0" normalizeH="0" noProof="0" dirty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跳躍力が付いて、</a:t>
              </a:r>
              <a:r>
                <a:rPr kumimoji="1" lang="ja-JP" altLang="en-US" sz="2800" b="0" i="0" normalizeH="0" noProof="0" dirty="0" smtClean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遠く</a:t>
              </a:r>
              <a:endParaRPr kumimoji="1" lang="en-US" altLang="ja-JP" sz="2800" b="0" i="0" normalizeH="0" noProof="0" dirty="0" smtClean="0"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lnSpc>
                  <a:spcPts val="800"/>
                </a:lnSpc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endPara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2800" b="0" i="0" normalizeH="0" noProof="0" dirty="0" smtClean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</a:t>
              </a:r>
              <a:r>
                <a:rPr kumimoji="1" lang="ja-JP" altLang="en-US" sz="2800" b="0" i="0" normalizeH="0" noProof="0" dirty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跳べるようになるよ</a:t>
              </a:r>
              <a:r>
                <a:rPr kumimoji="1" lang="ja-JP" altLang="en-US" sz="2800" b="0" i="0" normalizeH="0" noProof="0" dirty="0" smtClean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。</a:t>
              </a:r>
              <a:endParaRPr kumimoji="1" lang="en-US" altLang="ja-JP" sz="2800" b="0" i="0" normalizeH="0" noProof="0" dirty="0" smtClean="0"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lnSpc>
                  <a:spcPts val="800"/>
                </a:lnSpc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endPara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2800" b="0" i="0" normalizeH="0" noProof="0" dirty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リズムよく跳ぶこと</a:t>
              </a:r>
              <a:r>
                <a:rPr kumimoji="1" lang="ja-JP" altLang="en-US" sz="2800" b="0" i="0" normalizeH="0" noProof="0" dirty="0" smtClean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を</a:t>
              </a:r>
              <a:endParaRPr kumimoji="1" lang="en-US" altLang="ja-JP" sz="2800" b="0" i="0" normalizeH="0" noProof="0" dirty="0" smtClean="0"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lnSpc>
                  <a:spcPts val="800"/>
                </a:lnSpc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endPara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0" algn="l" defTabSz="457200">
                <a:buNone/>
                <a:defRPr kumimoji="0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2800" b="0" i="0" normalizeH="0" noProof="0" dirty="0" smtClean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意識</a:t>
              </a:r>
              <a:r>
                <a:rPr kumimoji="1" lang="ja-JP" altLang="en-US" sz="2800" b="0" i="0" normalizeH="0" noProof="0" dirty="0"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しよう。</a:t>
              </a: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8304BF6A-1B0F-4FD0-9749-816ECA764517}"/>
                </a:ext>
              </a:extLst>
            </p:cNvPr>
            <p:cNvSpPr/>
            <p:nvPr/>
          </p:nvSpPr>
          <p:spPr>
            <a:xfrm>
              <a:off x="4982261" y="4176769"/>
              <a:ext cx="1164472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ちょうやく</a:t>
              </a: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DF29C46B-AB3E-4BAE-A78F-ADCF5B511A27}"/>
                </a:ext>
              </a:extLst>
            </p:cNvPr>
            <p:cNvSpPr/>
            <p:nvPr/>
          </p:nvSpPr>
          <p:spPr>
            <a:xfrm>
              <a:off x="6316847" y="4190461"/>
              <a:ext cx="1011601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つ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DF29C46B-AB3E-4BAE-A78F-ADCF5B511A27}"/>
                </a:ext>
              </a:extLst>
            </p:cNvPr>
            <p:cNvSpPr/>
            <p:nvPr/>
          </p:nvSpPr>
          <p:spPr>
            <a:xfrm>
              <a:off x="5265500" y="4731110"/>
              <a:ext cx="1011601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と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DF29C46B-AB3E-4BAE-A78F-ADCF5B511A27}"/>
                </a:ext>
              </a:extLst>
            </p:cNvPr>
            <p:cNvSpPr/>
            <p:nvPr/>
          </p:nvSpPr>
          <p:spPr>
            <a:xfrm>
              <a:off x="6693316" y="5225460"/>
              <a:ext cx="1011601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と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8304BF6A-1B0F-4FD0-9749-816ECA764517}"/>
                </a:ext>
              </a:extLst>
            </p:cNvPr>
            <p:cNvSpPr/>
            <p:nvPr/>
          </p:nvSpPr>
          <p:spPr>
            <a:xfrm>
              <a:off x="5063712" y="5769759"/>
              <a:ext cx="1164472" cy="540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1pPr>
              <a:lvl2pPr marL="457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2pPr>
              <a:lvl3pPr marL="914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3pPr>
              <a:lvl4pPr marL="1371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4pPr>
              <a:lvl5pPr marL="18288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5pPr>
              <a:lvl6pPr marL="22860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6pPr>
              <a:lvl7pPr marL="27432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7pPr>
              <a:lvl8pPr marL="32004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8pPr>
              <a:lvl9pPr marL="365760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800" b="0" i="0" u="none" strike="noStrike" kern="1200" cap="none" spc="0" normalizeH="0" baseline="0" noProof="0">
                  <a:solidFill>
                    <a:schemeClr val="lt1"/>
                  </a:solidFill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  <a:sym typeface="Wingding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い  しき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878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8745"/>
  <p:tag name="AS_OS" val="Microsoft Windows NT 6.2.9200.0"/>
  <p:tag name="AS_RELEASE_DATE" val="2017.11.20"/>
  <p:tag name="AS_TITLE" val="Aspose.Slides for .NET 3.5 Client Profile"/>
  <p:tag name="AS_VERSION" val="17.11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Arial" panose="020B0604020202020204" pitchFamily="34" charset="0"/>
        <a:cs typeface="Arial" panose="020B0604020202020204" pitchFamily="34" charset="0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anose="020B0604020202020204" pitchFamily="34" charset="0"/>
        <a:cs typeface="Arial" panose="020B0604020202020204" pitchFamily="34" charset="0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Arial" panose="020B0604020202020204" pitchFamily="34" charset="0"/>
        <a:cs typeface="Arial" panose="020B0604020202020204" pitchFamily="34" charset="0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Arial" panose="020B0604020202020204" pitchFamily="34" charset="0"/>
        <a:cs typeface="Arial" panose="020B0604020202020204" pitchFamily="34" charset="0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876</Words>
  <Application>Microsoft Office PowerPoint</Application>
  <PresentationFormat>画面に合わせる (4:3)</PresentationFormat>
  <Paragraphs>215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7" baseType="lpstr">
      <vt:lpstr>HG創英角ｺﾞｼｯｸUB</vt:lpstr>
      <vt:lpstr>ＭＳ Ｐゴシック</vt:lpstr>
      <vt:lpstr>ＭＳ ゴシック</vt:lpstr>
      <vt:lpstr>UD デジタル 教科書体 N-B</vt:lpstr>
      <vt:lpstr>UD デジタル 教科書体 NP-B</vt:lpstr>
      <vt:lpstr>UD デジタル 教科書体 NP-R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堅太郎</dc:creator>
  <cp:lastModifiedBy>m</cp:lastModifiedBy>
  <cp:revision>113</cp:revision>
  <cp:lastPrinted>2020-10-19T05:37:20Z</cp:lastPrinted>
  <dcterms:created xsi:type="dcterms:W3CDTF">2020-09-29T04:35:30Z</dcterms:created>
  <dcterms:modified xsi:type="dcterms:W3CDTF">2021-01-20T03:19:12Z</dcterms:modified>
</cp:coreProperties>
</file>