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5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9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3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606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6606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955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4.bp.blogspot.com/-XApqB7jTouQ/V1z9emUNSrI/AAAAAAAA7Sk/aY9_wVg_HPoPlIgL8lsTTkfBsuba_CZpwCLcB/s800/taiiku_nagasode_girl.pn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4.bp.blogspot.com/-XApqB7jTouQ/V1z9emUNSrI/AAAAAAAA7Sk/aY9_wVg_HPoPlIgL8lsTTkfBsuba_CZpwCLcB/s800/taiiku_nagasode_girl.png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8.png"/><Relationship Id="rId2" Type="http://schemas.openxmlformats.org/officeDocument/2006/relationships/hyperlink" Target="https://4.bp.blogspot.com/-XApqB7jTouQ/V1z9emUNSrI/AAAAAAAA7Sk/aY9_wVg_HPoPlIgL8lsTTkfBsuba_CZpwCLcB/s800/taiiku_nagasode_girl.png" TargetMode="Externa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7.png"/><Relationship Id="rId5" Type="http://schemas.openxmlformats.org/officeDocument/2006/relationships/image" Target="../media/image6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s://1.bp.blogspot.com/-G5525fBFvWI/Vf-ahbKSchI/AAAAAAAAyGw/pFhhv2uxz4E/s800/taiiku_dance.pn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https://1.bp.blogspot.com/-G5525fBFvWI/Vf-ahbKSchI/AAAAAAAAyGw/pFhhv2uxz4E/s800/taiiku_dance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932264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高等学校 </a:t>
            </a:r>
            <a:r>
              <a:rPr kumimoji="1" lang="ja-JP" altLang="en-US" sz="360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保健体育（科目体育）</a:t>
            </a:r>
            <a:endParaRPr kumimoji="1" lang="en-US" altLang="ja-JP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</a:t>
            </a:r>
            <a:r>
              <a:rPr kumimoji="1"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235363"/>
            <a:ext cx="9052560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ダンス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5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「創作ダンス」</a:t>
            </a:r>
            <a:endParaRPr kumimoji="1" lang="en-US" altLang="ja-JP" sz="50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83327" y="4437601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zh-TW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思考力，判断力，表現力等</a:t>
            </a:r>
            <a:r>
              <a:rPr kumimoji="1" lang="ja-JP" altLang="en-US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編</a:t>
            </a:r>
            <a:r>
              <a:rPr kumimoji="1" lang="en-US" altLang="ja-JP" sz="40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516545" y="5857714"/>
            <a:ext cx="2783393" cy="573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68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8548" y="1912972"/>
            <a:ext cx="8229600" cy="259939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ja-JP" altLang="en-US" sz="6000" dirty="0" smtClean="0"/>
              <a:t>イメージを捉えた</a:t>
            </a:r>
            <a:r>
              <a:rPr lang="en-US" altLang="ja-JP" sz="6000" dirty="0" smtClean="0"/>
              <a:t/>
            </a:r>
            <a:br>
              <a:rPr lang="en-US" altLang="ja-JP" sz="6000" dirty="0" smtClean="0"/>
            </a:br>
            <a:r>
              <a:rPr lang="ja-JP" altLang="en-US" sz="6000" dirty="0" smtClean="0"/>
              <a:t>表現の</a:t>
            </a:r>
            <a:r>
              <a:rPr lang="ja-JP" altLang="en-US" sz="6000" dirty="0"/>
              <a:t>仕方</a:t>
            </a:r>
            <a:r>
              <a:rPr lang="ja-JP" altLang="en-US" sz="6000" dirty="0" smtClean="0"/>
              <a:t>を考える</a:t>
            </a:r>
            <a:endParaRPr lang="ja-JP" altLang="en-US" sz="60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7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図 75">
            <a:extLst>
              <a:ext uri="{FF2B5EF4-FFF2-40B4-BE49-F238E27FC236}">
                <a16:creationId xmlns:a16="http://schemas.microsoft.com/office/drawing/2014/main" id="{261F9039-4667-48A4-B12A-99DAA1D97E3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6121" y="2850672"/>
            <a:ext cx="1296344" cy="127571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225" y="664478"/>
            <a:ext cx="5869583" cy="5982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/>
              <a:t>表現と</a:t>
            </a:r>
            <a:r>
              <a:rPr kumimoji="1" lang="ja-JP" altLang="en-US" sz="3600" dirty="0" smtClean="0"/>
              <a:t>効果を考えてみよう</a:t>
            </a:r>
            <a:endParaRPr kumimoji="1" lang="ja-JP" altLang="en-US" sz="3600" dirty="0"/>
          </a:p>
        </p:txBody>
      </p:sp>
      <p:sp>
        <p:nvSpPr>
          <p:cNvPr id="3" name="対角する 2 つの角を丸めた四角形 2"/>
          <p:cNvSpPr/>
          <p:nvPr/>
        </p:nvSpPr>
        <p:spPr>
          <a:xfrm>
            <a:off x="863588" y="1340768"/>
            <a:ext cx="3456384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対角する 2 つの角を丸めた四角形 7"/>
          <p:cNvSpPr/>
          <p:nvPr/>
        </p:nvSpPr>
        <p:spPr>
          <a:xfrm>
            <a:off x="4681019" y="1344932"/>
            <a:ext cx="3454369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44199" y="4602848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左右</a:t>
            </a:r>
            <a:r>
              <a:rPr lang="ja-JP" altLang="en-US" sz="2000" dirty="0">
                <a:solidFill>
                  <a:srgbClr val="FF0000"/>
                </a:solidFill>
              </a:rPr>
              <a:t>線</a:t>
            </a:r>
            <a:r>
              <a:rPr lang="ja-JP" altLang="en-US" sz="2000" dirty="0"/>
              <a:t>対称の動きや構成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796552" y="401779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アシンメトリー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08195" y="4018073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シンメトリー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51170" y="4622139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左右</a:t>
            </a:r>
            <a:r>
              <a:rPr lang="ja-JP" altLang="en-US" sz="2000" dirty="0">
                <a:solidFill>
                  <a:srgbClr val="FF0000"/>
                </a:solidFill>
              </a:rPr>
              <a:t>非</a:t>
            </a:r>
            <a:r>
              <a:rPr lang="ja-JP" altLang="en-US" sz="2000" dirty="0"/>
              <a:t>対称の動きや構成</a:t>
            </a:r>
            <a:endParaRPr kumimoji="1" lang="ja-JP" altLang="en-US" sz="2000" dirty="0"/>
          </a:p>
        </p:txBody>
      </p:sp>
      <p:sp>
        <p:nvSpPr>
          <p:cNvPr id="17" name="円形吹き出し 16"/>
          <p:cNvSpPr/>
          <p:nvPr/>
        </p:nvSpPr>
        <p:spPr>
          <a:xfrm>
            <a:off x="863588" y="5085184"/>
            <a:ext cx="2520280" cy="1440160"/>
          </a:xfrm>
          <a:prstGeom prst="wedgeEllipseCallout">
            <a:avLst>
              <a:gd name="adj1" fmla="val 76818"/>
              <a:gd name="adj2" fmla="val -86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バランスよく、</a:t>
            </a:r>
            <a:r>
              <a:rPr lang="ja-JP" altLang="en-US" dirty="0" smtClean="0">
                <a:solidFill>
                  <a:schemeClr val="tx1"/>
                </a:solidFill>
              </a:rPr>
              <a:t>落ち着いた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感じ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4" name="円形吹き出し 23"/>
          <p:cNvSpPr/>
          <p:nvPr/>
        </p:nvSpPr>
        <p:spPr>
          <a:xfrm>
            <a:off x="5615108" y="5077294"/>
            <a:ext cx="2679806" cy="1440160"/>
          </a:xfrm>
          <a:prstGeom prst="wedgeEllipseCallout">
            <a:avLst>
              <a:gd name="adj1" fmla="val -75642"/>
              <a:gd name="adj2" fmla="val -113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不安定で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動き出しそう</a:t>
            </a:r>
            <a:r>
              <a:rPr lang="ja-JP" altLang="en-US" dirty="0">
                <a:solidFill>
                  <a:schemeClr val="tx1"/>
                </a:solidFill>
              </a:rPr>
              <a:t>な感じ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34" name="Picture 10" descr="長袖の体操着を着た女の子のイラスト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1017" y="4925610"/>
            <a:ext cx="1160656" cy="175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8765F77-8EFD-41C0-8E5D-04ABFF40B99F}"/>
              </a:ext>
            </a:extLst>
          </p:cNvPr>
          <p:cNvCxnSpPr/>
          <p:nvPr/>
        </p:nvCxnSpPr>
        <p:spPr>
          <a:xfrm>
            <a:off x="2591780" y="1730236"/>
            <a:ext cx="0" cy="1885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" name="図 1023">
            <a:extLst>
              <a:ext uri="{FF2B5EF4-FFF2-40B4-BE49-F238E27FC236}">
                <a16:creationId xmlns:a16="http://schemas.microsoft.com/office/drawing/2014/main" id="{668B1BB2-8285-45E6-9184-78F3B723A0B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970425" y="1643647"/>
            <a:ext cx="1006283" cy="1094772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AF646CD6-9009-4089-ACD6-25071B37DA4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61045" y="1678645"/>
            <a:ext cx="1006283" cy="1094772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440FF97B-B538-4D67-9A9A-D2B36FDB135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61045" y="2810806"/>
            <a:ext cx="1006283" cy="1094772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32961EB9-D779-430F-BC1A-416AE7197B8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970425" y="2780793"/>
            <a:ext cx="1006282" cy="1094771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C9661C88-1C82-4BD1-BE12-5BBBD4E561A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5085" y="1422387"/>
            <a:ext cx="935421" cy="101767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F0028BD1-1A9D-4DFF-B3D3-37805663296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1711" y="2450632"/>
            <a:ext cx="935421" cy="1017678"/>
          </a:xfrm>
          <a:prstGeom prst="rect">
            <a:avLst/>
          </a:prstGeom>
        </p:spPr>
      </p:pic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B4735DC8-30AD-4ADB-89FE-02CCDB07A79E}"/>
              </a:ext>
            </a:extLst>
          </p:cNvPr>
          <p:cNvCxnSpPr/>
          <p:nvPr/>
        </p:nvCxnSpPr>
        <p:spPr>
          <a:xfrm>
            <a:off x="6416732" y="1830737"/>
            <a:ext cx="0" cy="1885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図 74">
            <a:extLst>
              <a:ext uri="{FF2B5EF4-FFF2-40B4-BE49-F238E27FC236}">
                <a16:creationId xmlns:a16="http://schemas.microsoft.com/office/drawing/2014/main" id="{971A240E-84D7-46FE-A077-50ECDA2A39C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71101" y="2136467"/>
            <a:ext cx="951476" cy="115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1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対角する 2 つの角を丸めた四角形 2"/>
          <p:cNvSpPr/>
          <p:nvPr/>
        </p:nvSpPr>
        <p:spPr>
          <a:xfrm>
            <a:off x="863588" y="1340768"/>
            <a:ext cx="3456384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78512" y="403736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ユニゾン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79162" y="4059181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カノン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052" y="4573879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一斉の同じ動き</a:t>
            </a:r>
            <a:endParaRPr kumimoji="1" lang="ja-JP" altLang="en-US" sz="2000" dirty="0"/>
          </a:p>
        </p:txBody>
      </p:sp>
      <p:sp>
        <p:nvSpPr>
          <p:cNvPr id="17" name="円形吹き出し 16"/>
          <p:cNvSpPr/>
          <p:nvPr/>
        </p:nvSpPr>
        <p:spPr>
          <a:xfrm>
            <a:off x="830024" y="5157192"/>
            <a:ext cx="2520280" cy="1368152"/>
          </a:xfrm>
          <a:prstGeom prst="wedgeEllipseCallout">
            <a:avLst>
              <a:gd name="adj1" fmla="val 76818"/>
              <a:gd name="adj2" fmla="val -86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迫力がある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強調</a:t>
            </a:r>
            <a:r>
              <a:rPr lang="ja-JP" altLang="en-US" dirty="0" smtClean="0">
                <a:solidFill>
                  <a:schemeClr val="tx1"/>
                </a:solidFill>
              </a:rPr>
              <a:t>してる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感じ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4" name="円形吹き出し 23"/>
          <p:cNvSpPr/>
          <p:nvPr/>
        </p:nvSpPr>
        <p:spPr>
          <a:xfrm>
            <a:off x="5615108" y="5077294"/>
            <a:ext cx="2520280" cy="1440160"/>
          </a:xfrm>
          <a:prstGeom prst="wedgeEllipseCallout">
            <a:avLst>
              <a:gd name="adj1" fmla="val -75642"/>
              <a:gd name="adj2" fmla="val -113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流れを感じる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121" y="4567240"/>
            <a:ext cx="4542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/>
              <a:t>集団の動きを少しづつずらした動き</a:t>
            </a:r>
            <a:endParaRPr kumimoji="1" lang="ja-JP" altLang="en-US" sz="2000" dirty="0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F7EFFF37-E052-46B0-B713-88B2B48E5FA5}"/>
              </a:ext>
            </a:extLst>
          </p:cNvPr>
          <p:cNvSpPr/>
          <p:nvPr/>
        </p:nvSpPr>
        <p:spPr>
          <a:xfrm rot="19151537">
            <a:off x="2264768" y="2191454"/>
            <a:ext cx="243784" cy="3453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E2822DEE-5F6E-4555-9F60-7AC2CBE2F0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1470" y="1463361"/>
            <a:ext cx="582985" cy="63425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311A2F5A-9CB5-48BA-9286-D0F771175FC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64455" y="1451193"/>
            <a:ext cx="577742" cy="628547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4B5FF4BC-7C54-4BB4-B331-BE22E3B2AC4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47398" y="1451192"/>
            <a:ext cx="577743" cy="628548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5D60159D-3E3A-4BD5-8444-6766C8E1B3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591780" y="2439553"/>
            <a:ext cx="536346" cy="58351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F0F8EB7D-AADA-4C3A-9C98-B09FF81122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120868" y="2440075"/>
            <a:ext cx="536346" cy="58351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8DA0498-C51E-40E2-B208-FA0ED9A6A5E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649956" y="2432728"/>
            <a:ext cx="536346" cy="583510"/>
          </a:xfrm>
          <a:prstGeom prst="rect">
            <a:avLst/>
          </a:prstGeom>
        </p:spPr>
      </p:pic>
      <p:sp>
        <p:nvSpPr>
          <p:cNvPr id="33" name="矢印: 下 32">
            <a:extLst>
              <a:ext uri="{FF2B5EF4-FFF2-40B4-BE49-F238E27FC236}">
                <a16:creationId xmlns:a16="http://schemas.microsoft.com/office/drawing/2014/main" id="{245B7E05-1F56-4E6C-961F-5DD6C635A29C}"/>
              </a:ext>
            </a:extLst>
          </p:cNvPr>
          <p:cNvSpPr/>
          <p:nvPr/>
        </p:nvSpPr>
        <p:spPr>
          <a:xfrm rot="2853695">
            <a:off x="2196477" y="2872176"/>
            <a:ext cx="243784" cy="34538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F9F4D22-EA6F-4324-8B45-47E51BFCEDF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9070" y="3179034"/>
            <a:ext cx="702920" cy="730087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3063778-3900-49B7-B4A7-1D513B0D797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36961" y="3190231"/>
            <a:ext cx="702920" cy="730087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EAAF584F-D568-40EC-AC6E-CE009E1EC4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2221" y="3183089"/>
            <a:ext cx="702920" cy="730087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E2C010E2-163D-4E51-B749-47F01AC44AA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83122" y="1531604"/>
            <a:ext cx="582985" cy="634251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8E172668-F13E-468B-9C54-2A2340449F4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82397" y="1521359"/>
            <a:ext cx="577742" cy="628547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793A2DEB-0014-460E-AEE4-861303A60F5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15108" y="3227464"/>
            <a:ext cx="702920" cy="730087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3667FD7-093F-4746-B3B7-33D56809A49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96319" y="3228045"/>
            <a:ext cx="702920" cy="73008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92837CA-8EC9-4619-9986-69A5091A07E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15639" y="2417034"/>
            <a:ext cx="577742" cy="628547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E7FFFA2-A51A-49F3-B94F-D097DE03734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43351" y="2371007"/>
            <a:ext cx="577742" cy="628547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03206D01-A737-4A9F-875B-441DF42F546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97480" y="2411227"/>
            <a:ext cx="645547" cy="6704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2E9816DB-F4FE-40F7-8112-9790C8715C9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87044" y="3101048"/>
            <a:ext cx="558125" cy="886058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62882063-E262-49CA-8CCF-8193D7F7483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26169" y="3133949"/>
            <a:ext cx="558125" cy="886058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A0F1DD31-81D1-45DB-8D0C-1AA4D54E5BD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9820" y="1375005"/>
            <a:ext cx="558125" cy="886058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57B6B60-BCD2-4D04-A445-7F5C21EF99A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2647" y="1382255"/>
            <a:ext cx="558125" cy="886058"/>
          </a:xfrm>
          <a:prstGeom prst="rect">
            <a:avLst/>
          </a:prstGeom>
        </p:spPr>
      </p:pic>
      <p:sp>
        <p:nvSpPr>
          <p:cNvPr id="8" name="対角する 2 つの角を丸めた四角形 7"/>
          <p:cNvSpPr/>
          <p:nvPr/>
        </p:nvSpPr>
        <p:spPr>
          <a:xfrm>
            <a:off x="4608161" y="1345466"/>
            <a:ext cx="3454369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59550EC7-1100-4E64-8A87-74077A3DD84C}"/>
              </a:ext>
            </a:extLst>
          </p:cNvPr>
          <p:cNvSpPr/>
          <p:nvPr/>
        </p:nvSpPr>
        <p:spPr>
          <a:xfrm rot="19573777">
            <a:off x="5829907" y="2215551"/>
            <a:ext cx="341861" cy="19210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矢印: 下 53">
            <a:extLst>
              <a:ext uri="{FF2B5EF4-FFF2-40B4-BE49-F238E27FC236}">
                <a16:creationId xmlns:a16="http://schemas.microsoft.com/office/drawing/2014/main" id="{18953523-E816-4BF4-8362-34B499894D42}"/>
              </a:ext>
            </a:extLst>
          </p:cNvPr>
          <p:cNvSpPr/>
          <p:nvPr/>
        </p:nvSpPr>
        <p:spPr>
          <a:xfrm rot="2275943">
            <a:off x="6606251" y="3066467"/>
            <a:ext cx="341861" cy="192103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Picture 10" descr="長袖の体操着を着た女の子のイラスト">
            <a:hlinkClick r:id="rId8"/>
            <a:extLst>
              <a:ext uri="{FF2B5EF4-FFF2-40B4-BE49-F238E27FC236}">
                <a16:creationId xmlns:a16="http://schemas.microsoft.com/office/drawing/2014/main" id="{47CEBBE8-98F0-4791-A86B-C7520F02B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122" y="4908805"/>
            <a:ext cx="1160656" cy="175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タイトル 1"/>
          <p:cNvSpPr>
            <a:spLocks noGrp="1"/>
          </p:cNvSpPr>
          <p:nvPr>
            <p:ph type="title"/>
          </p:nvPr>
        </p:nvSpPr>
        <p:spPr>
          <a:xfrm>
            <a:off x="774371" y="732653"/>
            <a:ext cx="5751170" cy="5387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/>
              <a:t>表現と</a:t>
            </a:r>
            <a:r>
              <a:rPr kumimoji="1" lang="ja-JP" altLang="en-US" sz="3600" dirty="0" smtClean="0"/>
              <a:t>効果を考えてみよう</a:t>
            </a:r>
            <a:endParaRPr kumimoji="1" lang="ja-JP" altLang="en-US" sz="3600" dirty="0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AC5B9DAD-CB04-4706-A4AF-6620F016DC5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81421" y="2409790"/>
            <a:ext cx="645547" cy="67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03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4796552" y="401779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対立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08195" y="4037364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コントラスト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51170" y="4622139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個と群、群と群で対峙</a:t>
            </a:r>
          </a:p>
        </p:txBody>
      </p:sp>
      <p:sp>
        <p:nvSpPr>
          <p:cNvPr id="17" name="円形吹き出し 16"/>
          <p:cNvSpPr/>
          <p:nvPr/>
        </p:nvSpPr>
        <p:spPr>
          <a:xfrm>
            <a:off x="830024" y="5157192"/>
            <a:ext cx="2520280" cy="1368152"/>
          </a:xfrm>
          <a:prstGeom prst="wedgeEllipseCallout">
            <a:avLst>
              <a:gd name="adj1" fmla="val 76818"/>
              <a:gd name="adj2" fmla="val -86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互い</a:t>
            </a:r>
            <a:r>
              <a:rPr lang="ja-JP" altLang="en-US" dirty="0" smtClean="0">
                <a:solidFill>
                  <a:schemeClr val="tx1"/>
                </a:solidFill>
              </a:rPr>
              <a:t>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引き立つ</a:t>
            </a:r>
            <a:r>
              <a:rPr lang="ja-JP" altLang="en-US" dirty="0">
                <a:solidFill>
                  <a:schemeClr val="tx1"/>
                </a:solidFill>
              </a:rPr>
              <a:t>なあ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4" name="円形吹き出し 23"/>
          <p:cNvSpPr/>
          <p:nvPr/>
        </p:nvSpPr>
        <p:spPr>
          <a:xfrm>
            <a:off x="5615108" y="5077294"/>
            <a:ext cx="2520280" cy="1440160"/>
          </a:xfrm>
          <a:prstGeom prst="wedgeEllipseCallout">
            <a:avLst>
              <a:gd name="adj1" fmla="val -75642"/>
              <a:gd name="adj2" fmla="val -113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緊張感</a:t>
            </a:r>
            <a:r>
              <a:rPr lang="ja-JP" altLang="en-US" dirty="0" smtClean="0">
                <a:solidFill>
                  <a:schemeClr val="tx1"/>
                </a:solidFill>
              </a:rPr>
              <a:t>を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感じる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34" name="Picture 10" descr="長袖の体操着を着た女の子のイラスト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71017" y="4925610"/>
            <a:ext cx="1160656" cy="175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878512" y="457448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高低、曲直を配置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2F31EB47-B4CD-4470-844C-BC459E4898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1170" y="3340643"/>
            <a:ext cx="776365" cy="617057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CD1C64D-C36C-4B7B-888D-FAE63169C57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4959286" y="1519118"/>
            <a:ext cx="582985" cy="63425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AFC5374-2F53-4369-9B7D-4CE70D0E1FDF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4821083" y="2116853"/>
            <a:ext cx="596080" cy="64849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41B5BF4-4253-4C2E-BF6F-C672A3A9599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5511739" y="1418268"/>
            <a:ext cx="579104" cy="63002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ED9783EA-E7C9-414F-8CC7-072BA3C3B58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5384092" y="2174086"/>
            <a:ext cx="582985" cy="63425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69AC2B2C-8E50-4F64-863E-77E9FDAEC889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6481595" y="3403899"/>
            <a:ext cx="694026" cy="551614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FC698A7-95B1-412F-8343-2754B16DE03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6390054" y="2886068"/>
            <a:ext cx="694026" cy="551614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36BCF9D-A3D9-4B72-A58A-47720094921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4080" y="3393435"/>
            <a:ext cx="694026" cy="551614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EC4D17E-B9BA-429B-AB64-11B9336B57E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7448311" y="2264111"/>
            <a:ext cx="568588" cy="618588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729F3C9-7D2D-480E-BB00-95FBA5B66297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7148828" y="1752758"/>
            <a:ext cx="500730" cy="544763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6550728-0E84-4334-94F6-C5CDA4840DB9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7800587" y="1998477"/>
            <a:ext cx="491562" cy="534789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7C3864CC-1BBD-452E-A860-58B1BB1B32A2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7525410" y="1499993"/>
            <a:ext cx="426334" cy="463825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1D17456-307E-4463-A7F4-885AEE92A041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7591" y="1457599"/>
            <a:ext cx="722366" cy="1146801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2B5F8267-F015-4A3B-998C-90B5D2D7D8CC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4329" y="2999310"/>
            <a:ext cx="738438" cy="87107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E32AB7D0-499A-455E-8D37-BC419F0A21A0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3847" y="3009720"/>
            <a:ext cx="738438" cy="871076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CDD4385B-4D6A-4F83-B3B8-68F3488CFEAE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6783" y="1457599"/>
            <a:ext cx="722366" cy="1146801"/>
          </a:xfrm>
          <a:prstGeom prst="rect">
            <a:avLst/>
          </a:prstGeom>
        </p:spPr>
      </p:pic>
      <p:sp>
        <p:nvSpPr>
          <p:cNvPr id="3" name="対角する 2 つの角を丸めた四角形 2"/>
          <p:cNvSpPr/>
          <p:nvPr/>
        </p:nvSpPr>
        <p:spPr>
          <a:xfrm>
            <a:off x="863588" y="1340768"/>
            <a:ext cx="1549674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536E7B05-526D-48DD-9A22-8D8FAD59A6F1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608991" y="2037326"/>
            <a:ext cx="353147" cy="38420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1F813D67-7587-4BAF-A7A0-200A5E4F9EBB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062553" y="2082811"/>
            <a:ext cx="353147" cy="38420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1CF64983-71FF-4D38-AF86-22D3D63F89C3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443030" y="2285701"/>
            <a:ext cx="353147" cy="38420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58C50B2F-8CD8-4D06-8913-D29D08DCB8AC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729170" y="2701615"/>
            <a:ext cx="353147" cy="38420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3BB55B83-537F-40B8-AA5B-11DE075FD8A9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544475" y="3169710"/>
            <a:ext cx="353147" cy="384201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F5F9C0B9-577E-49A8-BC62-3D40E3164C62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3239011" y="3349692"/>
            <a:ext cx="353147" cy="384201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815446E2-23F6-49C5-B0C0-4B62430ED688}"/>
              </a:ext>
            </a:extLst>
          </p:cNvPr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2830930" y="3403899"/>
            <a:ext cx="353147" cy="384201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CE06BA49-92FF-4AB7-B06C-50473CB763F2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45370" y="1381076"/>
            <a:ext cx="438230" cy="455167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F2027E02-4DA4-4D67-A17E-13F0E5C62B99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79665" y="1381985"/>
            <a:ext cx="438230" cy="455167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5D054624-A0AD-4268-896B-62B9A729D11D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23915" y="1376562"/>
            <a:ext cx="438230" cy="455167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025628C1-F340-4437-A486-D84919A74B96}"/>
              </a:ext>
            </a:extLst>
          </p:cNvPr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32972" y="1378460"/>
            <a:ext cx="438230" cy="455167"/>
          </a:xfrm>
          <a:prstGeom prst="rect">
            <a:avLst/>
          </a:prstGeom>
        </p:spPr>
      </p:pic>
      <p:sp>
        <p:nvSpPr>
          <p:cNvPr id="36" name="対角する 2 つの角を丸めた四角形 2">
            <a:extLst>
              <a:ext uri="{FF2B5EF4-FFF2-40B4-BE49-F238E27FC236}">
                <a16:creationId xmlns:a16="http://schemas.microsoft.com/office/drawing/2014/main" id="{A738A2B3-2AFB-433B-9065-BB2C90AAEFB8}"/>
              </a:ext>
            </a:extLst>
          </p:cNvPr>
          <p:cNvSpPr/>
          <p:nvPr/>
        </p:nvSpPr>
        <p:spPr>
          <a:xfrm>
            <a:off x="2503204" y="1333936"/>
            <a:ext cx="1658651" cy="266429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8E36E341-4EB5-439B-B79A-A261F609144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296337">
            <a:off x="5745789" y="2648844"/>
            <a:ext cx="582985" cy="634251"/>
          </a:xfrm>
          <a:prstGeom prst="rect">
            <a:avLst/>
          </a:prstGeom>
        </p:spPr>
      </p:pic>
      <p:sp>
        <p:nvSpPr>
          <p:cNvPr id="8" name="対角する 2 つの角を丸めた四角形 7"/>
          <p:cNvSpPr/>
          <p:nvPr/>
        </p:nvSpPr>
        <p:spPr>
          <a:xfrm>
            <a:off x="4681019" y="1344932"/>
            <a:ext cx="1653793" cy="2653300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対角する 2 つの角を丸めた四角形 7">
            <a:extLst>
              <a:ext uri="{FF2B5EF4-FFF2-40B4-BE49-F238E27FC236}">
                <a16:creationId xmlns:a16="http://schemas.microsoft.com/office/drawing/2014/main" id="{1A3E2A5B-2561-4275-9482-1A6212457A33}"/>
              </a:ext>
            </a:extLst>
          </p:cNvPr>
          <p:cNvSpPr/>
          <p:nvPr/>
        </p:nvSpPr>
        <p:spPr>
          <a:xfrm>
            <a:off x="6442361" y="1336976"/>
            <a:ext cx="2060307" cy="2618537"/>
          </a:xfrm>
          <a:prstGeom prst="round2DiagRect">
            <a:avLst>
              <a:gd name="adj1" fmla="val 16667"/>
              <a:gd name="adj2" fmla="val 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タイトル 1"/>
          <p:cNvSpPr>
            <a:spLocks noGrp="1"/>
          </p:cNvSpPr>
          <p:nvPr>
            <p:ph type="title"/>
          </p:nvPr>
        </p:nvSpPr>
        <p:spPr>
          <a:xfrm>
            <a:off x="1036225" y="664478"/>
            <a:ext cx="5869583" cy="5982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/>
              <a:t>表現と</a:t>
            </a:r>
            <a:r>
              <a:rPr kumimoji="1" lang="ja-JP" altLang="en-US" sz="3600" dirty="0" smtClean="0"/>
              <a:t>効果を考えてみよう</a:t>
            </a:r>
            <a:endParaRPr kumimoji="1" lang="ja-JP" altLang="en-US" sz="3600" dirty="0"/>
          </a:p>
        </p:txBody>
      </p:sp>
      <p:sp>
        <p:nvSpPr>
          <p:cNvPr id="45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939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755577" y="4451475"/>
            <a:ext cx="2196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そろえる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5576" y="3861048"/>
            <a:ext cx="2196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視線１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円形吹き出し 16"/>
          <p:cNvSpPr/>
          <p:nvPr/>
        </p:nvSpPr>
        <p:spPr>
          <a:xfrm>
            <a:off x="863588" y="5085184"/>
            <a:ext cx="1908212" cy="1440160"/>
          </a:xfrm>
          <a:prstGeom prst="wedgeEllipseCallout">
            <a:avLst>
              <a:gd name="adj1" fmla="val 3097"/>
              <a:gd name="adj2" fmla="val -6133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一体感を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感じる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4" name="円形吹き出し 23"/>
          <p:cNvSpPr/>
          <p:nvPr/>
        </p:nvSpPr>
        <p:spPr>
          <a:xfrm>
            <a:off x="6372200" y="5085184"/>
            <a:ext cx="1763188" cy="1440160"/>
          </a:xfrm>
          <a:prstGeom prst="wedgeEllipseCallout">
            <a:avLst>
              <a:gd name="adj1" fmla="val 16220"/>
              <a:gd name="adj2" fmla="val -6673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疎外感を感じる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53394" y="3866700"/>
            <a:ext cx="2196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視線２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220705" y="3866700"/>
            <a:ext cx="2196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視線３</a:t>
            </a:r>
            <a:endParaRPr kumimoji="1" lang="en-US" altLang="ja-JP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92338" y="4445823"/>
            <a:ext cx="2196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バラバラ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76181" y="4451475"/>
            <a:ext cx="21962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/>
              <a:t>放射状</a:t>
            </a:r>
          </a:p>
        </p:txBody>
      </p:sp>
      <p:sp>
        <p:nvSpPr>
          <p:cNvPr id="25" name="円形吹き出し 24"/>
          <p:cNvSpPr/>
          <p:nvPr/>
        </p:nvSpPr>
        <p:spPr>
          <a:xfrm>
            <a:off x="3886450" y="5085184"/>
            <a:ext cx="1763188" cy="1440160"/>
          </a:xfrm>
          <a:prstGeom prst="wedgeEllipseCallout">
            <a:avLst>
              <a:gd name="adj1" fmla="val -4745"/>
              <a:gd name="adj2" fmla="val -660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空間に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広がりを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感じる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488677FE-25B1-4078-945C-A4F923F9D6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588" y="1530797"/>
            <a:ext cx="657984" cy="725053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D126B241-90B3-469D-876E-9328B794DE1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108" y="1999388"/>
            <a:ext cx="657984" cy="725053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02C5D7F-0E86-4F91-A123-4B0346135BD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9402" y="2266624"/>
            <a:ext cx="657984" cy="72505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13442BF-C3A4-4276-A95A-BBD3BF2414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41740" y="1622581"/>
            <a:ext cx="657984" cy="72505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262EAEBA-AE93-4CF5-B1D4-27CD6F2A8A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34244" y="3273193"/>
            <a:ext cx="657984" cy="72505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189E88E-93FB-4D74-AD5B-B0E206D367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3902" y="3013144"/>
            <a:ext cx="657984" cy="725053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D4788B6A-1D04-4743-B5B9-F5044EA0E0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59374" y="1893323"/>
            <a:ext cx="657984" cy="725053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87CF59D-CAD4-4E81-AC8C-0B13A60FCBA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720163">
            <a:off x="4837002" y="3148289"/>
            <a:ext cx="664686" cy="56134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DA7939BA-4CE1-45B1-923E-EE76C1CEB16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8763757">
            <a:off x="3539583" y="3072747"/>
            <a:ext cx="657984" cy="64667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9652FA69-FF14-4BEB-A999-84C6C46D5D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64127">
            <a:off x="3387673" y="2467395"/>
            <a:ext cx="669489" cy="655501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24312FF-B8DE-4858-9AD2-17C7709D384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2681938">
            <a:off x="5033489" y="2338276"/>
            <a:ext cx="657984" cy="72505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12BC579-2DB6-434D-BDBC-35F50D347BB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426370">
            <a:off x="4298095" y="3162228"/>
            <a:ext cx="622421" cy="648250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5CFCA735-A39C-400B-B256-28BDD85A083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5070868" y="1808884"/>
            <a:ext cx="657984" cy="725053"/>
          </a:xfrm>
          <a:prstGeom prst="rect">
            <a:avLst/>
          </a:prstGeom>
        </p:spPr>
      </p:pic>
      <p:sp>
        <p:nvSpPr>
          <p:cNvPr id="12" name="対角する 2 つの角を丸めた四角形 11"/>
          <p:cNvSpPr/>
          <p:nvPr/>
        </p:nvSpPr>
        <p:spPr>
          <a:xfrm>
            <a:off x="3453394" y="1340768"/>
            <a:ext cx="2196244" cy="2520280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4" name="図 43">
            <a:extLst>
              <a:ext uri="{FF2B5EF4-FFF2-40B4-BE49-F238E27FC236}">
                <a16:creationId xmlns:a16="http://schemas.microsoft.com/office/drawing/2014/main" id="{EC127161-FAB3-4023-97E0-08E9A3153C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2429176">
            <a:off x="7639076" y="1431384"/>
            <a:ext cx="657984" cy="725053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2A75D142-1392-48CB-A617-B79EC957F1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164127">
            <a:off x="6974819" y="1311078"/>
            <a:ext cx="669489" cy="655501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AE25E40E-A638-4F6E-AB37-B2D33CD33C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65162" y="1698321"/>
            <a:ext cx="657984" cy="725053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B3806B5C-3CA0-4A5D-ABC1-72C074C146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1701164"/>
            <a:ext cx="657984" cy="72505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4A91563F-85F1-4F08-AD44-1687A814AA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609942">
            <a:off x="7891581" y="2279173"/>
            <a:ext cx="664686" cy="56134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037F933C-3C7D-4BEA-BE5D-9056069A2ED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42912" y="2877696"/>
            <a:ext cx="657984" cy="725053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A74BE39-627A-4BAF-9B3B-FBC8AAFE9C6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426370">
            <a:off x="6354628" y="2321179"/>
            <a:ext cx="622421" cy="64825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7C188A4D-CE6F-4C94-81CB-268FFB5B58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8404158">
            <a:off x="6455140" y="2851074"/>
            <a:ext cx="657984" cy="725053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181BEC8E-F143-47B8-ABBD-15FFF241C69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952150">
            <a:off x="7108707" y="3166845"/>
            <a:ext cx="657984" cy="725053"/>
          </a:xfrm>
          <a:prstGeom prst="rect">
            <a:avLst/>
          </a:prstGeom>
        </p:spPr>
      </p:pic>
      <p:sp>
        <p:nvSpPr>
          <p:cNvPr id="13" name="対角する 2 つの角を丸めた四角形 12"/>
          <p:cNvSpPr/>
          <p:nvPr/>
        </p:nvSpPr>
        <p:spPr>
          <a:xfrm>
            <a:off x="6228184" y="1322512"/>
            <a:ext cx="2196244" cy="2538536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対角する 2 つの角を丸めた四角形 14"/>
          <p:cNvSpPr/>
          <p:nvPr/>
        </p:nvSpPr>
        <p:spPr>
          <a:xfrm>
            <a:off x="755576" y="1412776"/>
            <a:ext cx="2196244" cy="2448272"/>
          </a:xfrm>
          <a:prstGeom prst="round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タイトル 1"/>
          <p:cNvSpPr>
            <a:spLocks noGrp="1"/>
          </p:cNvSpPr>
          <p:nvPr>
            <p:ph type="title"/>
          </p:nvPr>
        </p:nvSpPr>
        <p:spPr>
          <a:xfrm>
            <a:off x="1036225" y="664478"/>
            <a:ext cx="5869583" cy="5982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/>
              <a:t>表現と</a:t>
            </a:r>
            <a:r>
              <a:rPr kumimoji="1" lang="ja-JP" altLang="en-US" sz="3600" dirty="0" smtClean="0"/>
              <a:t>効果を考えてみよう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760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254000" y="1375009"/>
            <a:ext cx="8890000" cy="1626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 smtClean="0"/>
              <a:t>　下の動画では、「テーマ」と、それに沿った表現の仕方を紹介しています。これを参考に、他にどんな</a:t>
            </a:r>
            <a:r>
              <a:rPr lang="ja-JP" altLang="en-US" sz="2400" dirty="0"/>
              <a:t>表現が</a:t>
            </a:r>
            <a:r>
              <a:rPr lang="ja-JP" altLang="en-US" sz="2400" dirty="0" smtClean="0"/>
              <a:t>ある</a:t>
            </a:r>
            <a:r>
              <a:rPr lang="ja-JP" altLang="en-US" sz="2400" dirty="0"/>
              <a:t>か</a:t>
            </a:r>
            <a:r>
              <a:rPr lang="ja-JP" altLang="en-US" sz="2400" dirty="0" smtClean="0"/>
              <a:t>考えてみましょう。</a:t>
            </a:r>
            <a:endParaRPr lang="ja-JP" altLang="en-US" sz="66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38879" y="2801152"/>
            <a:ext cx="5248937" cy="3965408"/>
            <a:chOff x="1475656" y="2807854"/>
            <a:chExt cx="5248937" cy="3965408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75656" y="2807854"/>
              <a:ext cx="5248937" cy="3965408"/>
            </a:xfrm>
            <a:prstGeom prst="rect">
              <a:avLst/>
            </a:prstGeom>
          </p:spPr>
        </p:pic>
        <p:sp>
          <p:nvSpPr>
            <p:cNvPr id="5" name="テキスト ボックス 4"/>
            <p:cNvSpPr txBox="1"/>
            <p:nvPr/>
          </p:nvSpPr>
          <p:spPr>
            <a:xfrm>
              <a:off x="1621841" y="3001817"/>
              <a:ext cx="4909711" cy="14773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2400" dirty="0"/>
                <a:t>＜授業実施後の場合＞</a:t>
              </a:r>
              <a:endParaRPr lang="en-US" altLang="ja-JP" sz="2400" dirty="0"/>
            </a:p>
            <a:p>
              <a:r>
                <a:rPr lang="ja-JP" altLang="en-US" sz="2200" dirty="0"/>
                <a:t>授業で撮影した</a:t>
              </a:r>
              <a:r>
                <a:rPr lang="ja-JP" altLang="en-US" sz="2200" b="1" dirty="0"/>
                <a:t>ペアや小グループの動き</a:t>
              </a:r>
              <a:r>
                <a:rPr lang="ja-JP" altLang="en-US" sz="2200" dirty="0"/>
                <a:t>から、参考になる部分の動画を掲載</a:t>
              </a:r>
              <a:endParaRPr kumimoji="1" lang="ja-JP" altLang="en-US" sz="2200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97D0143-15B6-4BF9-A22D-E07B542BA15D}"/>
                </a:ext>
              </a:extLst>
            </p:cNvPr>
            <p:cNvSpPr txBox="1"/>
            <p:nvPr/>
          </p:nvSpPr>
          <p:spPr>
            <a:xfrm>
              <a:off x="1621842" y="4478476"/>
              <a:ext cx="4909710" cy="147732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ja-JP" altLang="en-US" sz="2400" dirty="0"/>
                <a:t>＜授業未実施の場合＞</a:t>
              </a:r>
              <a:endParaRPr lang="en-US" altLang="ja-JP" sz="2400" dirty="0"/>
            </a:p>
            <a:p>
              <a:r>
                <a:rPr lang="ja-JP" altLang="en-US" sz="2200" dirty="0"/>
                <a:t>過年度に撮影した</a:t>
              </a:r>
              <a:r>
                <a:rPr lang="ja-JP" altLang="en-US" sz="2200" b="1" dirty="0"/>
                <a:t>ペアや小グループの動きについて</a:t>
              </a:r>
              <a:r>
                <a:rPr lang="ja-JP" altLang="en-US" sz="2200" dirty="0"/>
                <a:t>、参考になる動画を掲載</a:t>
              </a:r>
              <a:endParaRPr kumimoji="1" lang="ja-JP" altLang="en-US" sz="2200" dirty="0"/>
            </a:p>
          </p:txBody>
        </p:sp>
      </p:grpSp>
      <p:sp>
        <p:nvSpPr>
          <p:cNvPr id="11" name="タイトル 1"/>
          <p:cNvSpPr txBox="1">
            <a:spLocks/>
          </p:cNvSpPr>
          <p:nvPr/>
        </p:nvSpPr>
        <p:spPr>
          <a:xfrm>
            <a:off x="254000" y="701048"/>
            <a:ext cx="8636000" cy="70642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 smtClean="0"/>
              <a:t>イメージを捉えた表現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仕方を考えてみよう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466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4000" y="1491636"/>
            <a:ext cx="5679661" cy="2015239"/>
          </a:xfrm>
          <a:prstGeom prst="wedgeRoundRectCallout">
            <a:avLst>
              <a:gd name="adj1" fmla="val 59767"/>
              <a:gd name="adj2" fmla="val 1059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このイメージには</a:t>
            </a:r>
            <a:r>
              <a:rPr lang="ja-JP" altLang="en-US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r>
              <a:rPr lang="en-US" altLang="ja-JP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/>
            </a:r>
            <a:br>
              <a:rPr lang="en-US" altLang="ja-JP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この</a:t>
            </a:r>
            <a: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表現が</a:t>
            </a:r>
            <a:r>
              <a:rPr lang="ja-JP" altLang="en-US" i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使える！</a:t>
            </a:r>
            <a: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  <a:endParaRPr kumimoji="1" lang="ja-JP" altLang="en-US" i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89116" y="3613122"/>
            <a:ext cx="8748464" cy="25062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のスライドで設定されているテーマに沿って、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なり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表現の仕方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を「はじめ－なか－おわり」の構成で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考えてみよう。</a:t>
            </a:r>
            <a:endParaRPr lang="en-US" altLang="ja-JP" sz="3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学習カードに、</a:t>
            </a: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はじ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</a:t>
            </a: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】【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</a:t>
            </a: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】【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おわ</a:t>
            </a:r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  <a:r>
              <a:rPr lang="en-US" altLang="ja-JP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3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に分けて、文章や絵で記入しよう。</a:t>
            </a:r>
            <a:endParaRPr lang="ja-JP" altLang="en-US" sz="3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50" name="Picture 2" descr="体育でダンスを踊る生徒のイラスト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1478" y="1565256"/>
            <a:ext cx="2358668" cy="213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3717890" y="6077194"/>
            <a:ext cx="6089301" cy="8640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200" dirty="0"/>
              <a:t>※</a:t>
            </a:r>
            <a:r>
              <a:rPr lang="ja-JP" altLang="en-US" sz="3200" dirty="0" smtClean="0"/>
              <a:t>学習カードに記入しよう</a:t>
            </a:r>
            <a:endParaRPr lang="ja-JP" altLang="en-US" sz="3200" dirty="0"/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54000" y="701048"/>
            <a:ext cx="8636000" cy="70642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 smtClean="0"/>
              <a:t>イメージを捉えた表現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仕方を考えてみよう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590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9852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タイトル 1"/>
          <p:cNvSpPr txBox="1">
            <a:spLocks/>
          </p:cNvSpPr>
          <p:nvPr/>
        </p:nvSpPr>
        <p:spPr>
          <a:xfrm>
            <a:off x="254000" y="701048"/>
            <a:ext cx="8636000" cy="70642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/>
              <a:t>話し合う場面について考えてみよう</a:t>
            </a:r>
            <a:endParaRPr lang="ja-JP" altLang="en-US" sz="3200" dirty="0"/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254000" y="1491636"/>
            <a:ext cx="5679661" cy="2015239"/>
          </a:xfrm>
          <a:prstGeom prst="wedgeRoundRectCallout">
            <a:avLst>
              <a:gd name="adj1" fmla="val 59767"/>
              <a:gd name="adj2" fmla="val 10596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こうやればいいぞ。</a:t>
            </a:r>
            <a:b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i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よしやってみよう！！</a:t>
            </a:r>
          </a:p>
        </p:txBody>
      </p:sp>
      <p:pic>
        <p:nvPicPr>
          <p:cNvPr id="15" name="Picture 2" descr="体育でダンスを踊る生徒のイラスト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21478" y="1565256"/>
            <a:ext cx="2358668" cy="213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タイトル 1"/>
          <p:cNvSpPr txBox="1">
            <a:spLocks/>
          </p:cNvSpPr>
          <p:nvPr/>
        </p:nvSpPr>
        <p:spPr>
          <a:xfrm>
            <a:off x="189116" y="3613122"/>
            <a:ext cx="8748464" cy="25062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作品創作や発表会に向けた仲間と話し合う場面で、話合いがうまくいくためには、どのようなことに留意すればよいか考え、書き出してみよう。</a:t>
            </a: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3717890" y="6077194"/>
            <a:ext cx="6089301" cy="8640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200" dirty="0"/>
              <a:t>※</a:t>
            </a:r>
            <a:r>
              <a:rPr lang="ja-JP" altLang="en-US" sz="3200" dirty="0" smtClean="0"/>
              <a:t>学習カードに記入しよう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799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393</Words>
  <Application>Microsoft Office PowerPoint</Application>
  <PresentationFormat>画面に合わせる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9" baseType="lpstr">
      <vt:lpstr>HGP創英角ｺﾞｼｯｸUB</vt:lpstr>
      <vt:lpstr>HG丸ｺﾞｼｯｸM-PRO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イメージを捉えた 表現の仕方を考える</vt:lpstr>
      <vt:lpstr>表現と効果を考えてみよう</vt:lpstr>
      <vt:lpstr>表現と効果を考えてみよう</vt:lpstr>
      <vt:lpstr>表現と効果を考えてみよう</vt:lpstr>
      <vt:lpstr>表現と効果を考えてみよう</vt:lpstr>
      <vt:lpstr>PowerPoint プレゼンテーション</vt:lpstr>
      <vt:lpstr>このイメージには、 この表現が使える！！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植村 耕太郎</dc:creator>
  <cp:lastModifiedBy>m</cp:lastModifiedBy>
  <cp:revision>12</cp:revision>
  <dcterms:modified xsi:type="dcterms:W3CDTF">2021-01-22T11:02:44Z</dcterms:modified>
</cp:coreProperties>
</file>