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355" r:id="rId2"/>
    <p:sldId id="262" r:id="rId3"/>
    <p:sldId id="265" r:id="rId4"/>
    <p:sldId id="268" r:id="rId5"/>
    <p:sldId id="271" r:id="rId6"/>
    <p:sldId id="274" r:id="rId7"/>
    <p:sldId id="277" r:id="rId8"/>
    <p:sldId id="353" r:id="rId9"/>
    <p:sldId id="280" r:id="rId10"/>
    <p:sldId id="354" r:id="rId11"/>
    <p:sldId id="283" r:id="rId12"/>
    <p:sldId id="286" r:id="rId13"/>
    <p:sldId id="357" r:id="rId14"/>
    <p:sldId id="356" r:id="rId15"/>
  </p:sldIdLst>
  <p:sldSz cx="9144000" cy="6858000" type="screen4x3"/>
  <p:notesSz cx="6735763" cy="9866313"/>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33"/>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441" autoAdjust="0"/>
    <p:restoredTop sz="94280" autoAdjust="0"/>
  </p:normalViewPr>
  <p:slideViewPr>
    <p:cSldViewPr>
      <p:cViewPr varScale="1">
        <p:scale>
          <a:sx n="69" d="100"/>
          <a:sy n="69" d="100"/>
        </p:scale>
        <p:origin x="1014" y="66"/>
      </p:cViewPr>
      <p:guideLst/>
    </p:cSldViewPr>
  </p:slideViewPr>
  <p:notesTextViewPr>
    <p:cViewPr>
      <p:scale>
        <a:sx n="3" d="2"/>
        <a:sy n="3" d="2"/>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D098F6A0-B978-472D-9A25-FCBE458490F1}" type="datetimeFigureOut">
              <a:rPr kumimoji="1" lang="ja-JP" altLang="en-US" smtClean="0"/>
              <a:t>2021/1/20</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144E106-92D9-42B1-9FAC-555F44F5BD0E}" type="slidenum">
              <a:rPr kumimoji="1" lang="ja-JP" altLang="en-US" smtClean="0"/>
              <a:t>‹#›</a:t>
            </a:fld>
            <a:endParaRPr kumimoji="1" lang="ja-JP" altLang="en-US"/>
          </a:p>
        </p:txBody>
      </p:sp>
    </p:spTree>
    <p:extLst>
      <p:ext uri="{BB962C8B-B14F-4D97-AF65-F5344CB8AC3E}">
        <p14:creationId xmlns:p14="http://schemas.microsoft.com/office/powerpoint/2010/main" val="3768886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844906" cy="580591"/>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718743" y="2"/>
            <a:ext cx="2844906" cy="580591"/>
          </a:xfrm>
          <a:prstGeom prst="rect">
            <a:avLst/>
          </a:prstGeom>
        </p:spPr>
        <p:txBody>
          <a:bodyPr vert="horz" lIns="90644" tIns="45322" rIns="90644" bIns="45322" rtlCol="0"/>
          <a:lstStyle>
            <a:lvl1pPr algn="r">
              <a:defRPr sz="1200"/>
            </a:lvl1pPr>
          </a:lstStyle>
          <a:p>
            <a:fld id="{5FBD121F-19E0-4D63-8EE5-CB4DDC548DEF}" type="datetimeFigureOut">
              <a:rPr kumimoji="1" lang="ja-JP" altLang="en-US" smtClean="0"/>
              <a:t>2021/1/20</a:t>
            </a:fld>
            <a:endParaRPr kumimoji="1" lang="ja-JP" altLang="en-US"/>
          </a:p>
        </p:txBody>
      </p:sp>
      <p:sp>
        <p:nvSpPr>
          <p:cNvPr id="4" name="スライド イメージ プレースホルダー 3"/>
          <p:cNvSpPr>
            <a:spLocks noGrp="1" noRot="1" noChangeAspect="1"/>
          </p:cNvSpPr>
          <p:nvPr>
            <p:ph type="sldImg" idx="2"/>
          </p:nvPr>
        </p:nvSpPr>
        <p:spPr>
          <a:xfrm>
            <a:off x="681038" y="1447800"/>
            <a:ext cx="5205412" cy="3905250"/>
          </a:xfrm>
          <a:prstGeom prst="rect">
            <a:avLst/>
          </a:prstGeom>
          <a:noFill/>
          <a:ln w="12700">
            <a:solidFill>
              <a:prstClr val="black"/>
            </a:solidFill>
          </a:ln>
        </p:spPr>
      </p:sp>
      <p:sp>
        <p:nvSpPr>
          <p:cNvPr id="5" name="ノート プレースホルダー 4"/>
          <p:cNvSpPr>
            <a:spLocks noGrp="1"/>
          </p:cNvSpPr>
          <p:nvPr>
            <p:ph type="body" sz="quarter" idx="3"/>
          </p:nvPr>
        </p:nvSpPr>
        <p:spPr>
          <a:xfrm>
            <a:off x="656518" y="5568852"/>
            <a:ext cx="5252134" cy="455633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0991048"/>
            <a:ext cx="2844906" cy="580590"/>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18743" y="10991048"/>
            <a:ext cx="2844906" cy="580590"/>
          </a:xfrm>
          <a:prstGeom prst="rect">
            <a:avLst/>
          </a:prstGeom>
        </p:spPr>
        <p:txBody>
          <a:bodyPr vert="horz" lIns="90644" tIns="45322" rIns="90644" bIns="45322" rtlCol="0" anchor="b"/>
          <a:lstStyle>
            <a:lvl1pPr algn="r">
              <a:defRPr sz="1200"/>
            </a:lvl1pPr>
          </a:lstStyle>
          <a:p>
            <a:fld id="{679BA96C-3BB3-4ED6-B43F-46F5610ABEE3}" type="slidenum">
              <a:rPr kumimoji="1" lang="ja-JP" altLang="en-US" smtClean="0"/>
              <a:t>‹#›</a:t>
            </a:fld>
            <a:endParaRPr kumimoji="1" lang="ja-JP" altLang="en-US"/>
          </a:p>
        </p:txBody>
      </p:sp>
    </p:spTree>
    <p:extLst>
      <p:ext uri="{BB962C8B-B14F-4D97-AF65-F5344CB8AC3E}">
        <p14:creationId xmlns:p14="http://schemas.microsoft.com/office/powerpoint/2010/main" val="29955247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0275" y="1341438"/>
            <a:ext cx="4824413" cy="36195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1624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0275" y="1341438"/>
            <a:ext cx="4824413" cy="36195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ct val="0"/>
                </a:spcBef>
                <a:spcAft>
                  <a:spcPct val="0"/>
                </a:spcAft>
                <a:buClrTx/>
                <a:buSzTx/>
                <a:buFontTx/>
                <a:buNone/>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03244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1038" y="1447800"/>
            <a:ext cx="5205412" cy="39052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453222">
              <a:spcBef>
                <a:spcPct val="0"/>
              </a:spcBef>
              <a:spcAft>
                <a:spcPct val="0"/>
              </a:spcAft>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22">
                <a:spcBef>
                  <a:spcPct val="0"/>
                </a:spcBef>
                <a:spcAft>
                  <a:spcPct val="0"/>
                </a:spcAft>
                <a:defRPr/>
              </a:pPr>
              <a:t>13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7698626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0275" y="1341438"/>
            <a:ext cx="4824413" cy="36195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ct val="0"/>
                </a:spcBef>
                <a:spcAft>
                  <a:spcPct val="0"/>
                </a:spcAft>
                <a:buClrTx/>
                <a:buSzTx/>
                <a:buFontTx/>
                <a:buNone/>
                <a:defRPr/>
              </a:pPr>
              <a:t>14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02278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1038" y="1447800"/>
            <a:ext cx="5205412" cy="39052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453222">
              <a:spcBef>
                <a:spcPct val="0"/>
              </a:spcBef>
              <a:spcAft>
                <a:spcPct val="0"/>
              </a:spcAft>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22">
                <a:spcBef>
                  <a:spcPct val="0"/>
                </a:spcBef>
                <a:spcAft>
                  <a:spcPct val="0"/>
                </a:spcAft>
                <a:defRPr/>
              </a:pPr>
              <a:t>2</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08185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0275" y="1341438"/>
            <a:ext cx="4824413" cy="36195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ct val="0"/>
                </a:spcBef>
                <a:spcAft>
                  <a:spcPct val="0"/>
                </a:spcAft>
                <a:buClrTx/>
                <a:buSzTx/>
                <a:buFontTx/>
                <a:buNone/>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03541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0275" y="1341438"/>
            <a:ext cx="4824413" cy="36195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ct val="0"/>
                </a:spcBef>
                <a:spcAft>
                  <a:spcPct val="0"/>
                </a:spcAft>
                <a:buClrTx/>
                <a:buSzTx/>
                <a:buFontTx/>
                <a:buNone/>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24477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1038" y="1447800"/>
            <a:ext cx="5205412" cy="39052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453222">
              <a:spcBef>
                <a:spcPct val="0"/>
              </a:spcBef>
              <a:spcAft>
                <a:spcPct val="0"/>
              </a:spcAft>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22">
                <a:spcBef>
                  <a:spcPct val="0"/>
                </a:spcBef>
                <a:spcAft>
                  <a:spcPct val="0"/>
                </a:spcAft>
                <a:defRPr/>
              </a:pPr>
              <a:t>7</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363292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0275" y="1341438"/>
            <a:ext cx="4824413" cy="36195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ct val="0"/>
                </a:spcBef>
                <a:spcAft>
                  <a:spcPct val="0"/>
                </a:spcAft>
                <a:buClrTx/>
                <a:buSzTx/>
                <a:buFontTx/>
                <a:buNone/>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58323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0275" y="1341438"/>
            <a:ext cx="4824413" cy="36195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ct val="0"/>
                </a:spcBef>
                <a:spcAft>
                  <a:spcPct val="0"/>
                </a:spcAft>
                <a:buClrTx/>
                <a:buSzTx/>
                <a:buFontTx/>
                <a:buNone/>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23376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0275" y="1341438"/>
            <a:ext cx="4824413" cy="36195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ct val="0"/>
                </a:spcBef>
                <a:spcAft>
                  <a:spcPct val="0"/>
                </a:spcAft>
                <a:buClrTx/>
                <a:buSzTx/>
                <a:buFontTx/>
                <a:buNone/>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79660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0275" y="1341438"/>
            <a:ext cx="4824413" cy="36195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4C5EB111-BAE8-403F-83DB-A29578AF657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ct val="0"/>
                </a:spcBef>
                <a:spcAft>
                  <a:spcPct val="0"/>
                </a:spcAft>
                <a:buClrTx/>
                <a:buSzTx/>
                <a:buFontTx/>
                <a:buNone/>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97052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542159B4-FE3D-46E7-BA8A-5E955373D974}" type="datetime1">
              <a:rPr kumimoji="1" lang="ja-JP" altLang="en-US" smtClean="0"/>
              <a:t>2021/1/20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13148823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DA77234-8D0C-4BDF-A135-B3E5D946F9C8}" type="datetime1">
              <a:rPr kumimoji="1" lang="ja-JP" altLang="en-US" smtClean="0"/>
              <a:t>2021/1/20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7825391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D5A4E73-DD5A-4EF3-BD9D-431A0BCFC66E}" type="datetime1">
              <a:rPr kumimoji="1" lang="ja-JP" altLang="en-US" smtClean="0"/>
              <a:t>2021/1/20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415491479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08CFB7A-FB65-40F0-AF6E-6D01B90AB162}" type="datetime1">
              <a:rPr kumimoji="1" lang="ja-JP" altLang="en-US" smtClean="0"/>
              <a:t>2021/1/20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53591180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035D51-73D9-47FA-AC2A-3143C4968F6F}" type="datetime1">
              <a:rPr kumimoji="1" lang="ja-JP" altLang="en-US" smtClean="0"/>
              <a:t>2021/1/20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7763318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4A032B49-21B3-461C-BC2A-20D6B0FDA386}" type="datetime1">
              <a:rPr kumimoji="1" lang="ja-JP" altLang="en-US" smtClean="0"/>
              <a:t>2021/1/20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138160319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A129B35-1D90-44B7-8C20-EA9BAAE43785}" type="datetime1">
              <a:rPr kumimoji="1" lang="ja-JP" altLang="en-US" smtClean="0"/>
              <a:t>2021/1/20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84933660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1663E42-AAA8-4095-B1B1-74331AD8F7A7}" type="datetime1">
              <a:rPr kumimoji="1" lang="ja-JP" altLang="en-US" smtClean="0"/>
              <a:t>2021/1/20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47883112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714C4-2AB1-4B42-BE2C-5E524FEAD5D2}" type="datetime1">
              <a:rPr kumimoji="1" lang="ja-JP" altLang="en-US" smtClean="0"/>
              <a:t>2021/1/20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94427562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260068-C949-4E9C-9CDA-9A2AD3A349D3}" type="datetime1">
              <a:rPr kumimoji="1" lang="ja-JP" altLang="en-US" smtClean="0"/>
              <a:t>2021/1/20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9347047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D6600B-6BE8-4EAE-AF8E-A90EE6295AB5}" type="datetime1">
              <a:rPr kumimoji="1" lang="ja-JP" altLang="en-US" smtClean="0"/>
              <a:t>2021/1/20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321763480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stStyle>
          <a:p>
            <a:fld id="{2C872F2B-1FE5-482C-B762-C8819CDC24AD}" type="datetime1">
              <a:rPr kumimoji="1" lang="ja-JP" altLang="en-US" smtClean="0"/>
              <a:t>2021/1/20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stStyle>
          <a:p>
            <a:fld id="{13555A0A-D93E-4972-9BDE-BD19E4BDC622}" type="slidenum">
              <a:rPr kumimoji="1" lang="ja-JP" altLang="en-US" smtClean="0"/>
              <a:t>‹#›</a:t>
            </a:fld>
            <a:endParaRPr kumimoji="1" lang="ja-JP" altLang="en-US"/>
          </a:p>
        </p:txBody>
      </p:sp>
    </p:spTree>
    <p:extLst>
      <p:ext uri="{BB962C8B-B14F-4D97-AF65-F5344CB8AC3E}">
        <p14:creationId xmlns:p14="http://schemas.microsoft.com/office/powerpoint/2010/main" val="27558635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YUwBL_7S6Ro"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6.emf"/><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06755" y="2661436"/>
            <a:ext cx="7708595" cy="192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4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8" name="正方形/長方形 7"/>
          <p:cNvSpPr/>
          <p:nvPr/>
        </p:nvSpPr>
        <p:spPr>
          <a:xfrm>
            <a:off x="260942" y="919201"/>
            <a:ext cx="8595359" cy="1491814"/>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600" dirty="0" smtClean="0">
                <a:latin typeface="HG創英角ｺﾞｼｯｸUB" panose="020B0909000000000000" pitchFamily="49" charset="-128"/>
                <a:ea typeface="HG創英角ｺﾞｼｯｸUB" panose="020B0909000000000000" pitchFamily="49" charset="-128"/>
              </a:rPr>
              <a:t>小学校 体育（運動領域）</a:t>
            </a:r>
            <a:endParaRPr kumimoji="1" lang="en-US" altLang="ja-JP" sz="3600" dirty="0" smtClean="0">
              <a:latin typeface="HG創英角ｺﾞｼｯｸUB" panose="020B0909000000000000" pitchFamily="49" charset="-128"/>
              <a:ea typeface="HG創英角ｺﾞｼｯｸUB" panose="020B0909000000000000" pitchFamily="49" charset="-128"/>
            </a:endParaRPr>
          </a:p>
          <a:p>
            <a:pPr algn="ctr"/>
            <a:r>
              <a:rPr kumimoji="1" lang="en-US" altLang="ja-JP" sz="3600" dirty="0" smtClean="0">
                <a:latin typeface="HG創英角ｺﾞｼｯｸUB" panose="020B0909000000000000" pitchFamily="49" charset="-128"/>
                <a:ea typeface="HG創英角ｺﾞｼｯｸUB" panose="020B0909000000000000" pitchFamily="49" charset="-128"/>
              </a:rPr>
              <a:t>〔</a:t>
            </a:r>
            <a:r>
              <a:rPr kumimoji="1" lang="ja-JP" altLang="en-US" sz="3600" dirty="0" smtClean="0">
                <a:latin typeface="HG創英角ｺﾞｼｯｸUB" panose="020B0909000000000000" pitchFamily="49" charset="-128"/>
                <a:ea typeface="HG創英角ｺﾞｼｯｸUB" panose="020B0909000000000000" pitchFamily="49" charset="-128"/>
              </a:rPr>
              <a:t>第３学年</a:t>
            </a:r>
            <a:r>
              <a:rPr kumimoji="1" lang="ja-JP" altLang="en-US" sz="3600" dirty="0">
                <a:latin typeface="HG創英角ｺﾞｼｯｸUB" panose="020B0909000000000000" pitchFamily="49" charset="-128"/>
                <a:ea typeface="HG創英角ｺﾞｼｯｸUB" panose="020B0909000000000000" pitchFamily="49" charset="-128"/>
              </a:rPr>
              <a:t>及び</a:t>
            </a:r>
            <a:r>
              <a:rPr kumimoji="1" lang="ja-JP" altLang="en-US" sz="3600" dirty="0" smtClean="0">
                <a:latin typeface="HG創英角ｺﾞｼｯｸUB" panose="020B0909000000000000" pitchFamily="49" charset="-128"/>
                <a:ea typeface="HG創英角ｺﾞｼｯｸUB" panose="020B0909000000000000" pitchFamily="49" charset="-128"/>
              </a:rPr>
              <a:t>第４学年</a:t>
            </a:r>
            <a:r>
              <a:rPr kumimoji="1" lang="en-US" altLang="ja-JP" sz="3600" dirty="0" smtClean="0">
                <a:latin typeface="HG創英角ｺﾞｼｯｸUB" panose="020B0909000000000000" pitchFamily="49" charset="-128"/>
                <a:ea typeface="HG創英角ｺﾞｼｯｸUB" panose="020B0909000000000000" pitchFamily="49" charset="-128"/>
              </a:rPr>
              <a:t>〕</a:t>
            </a:r>
            <a:endParaRPr kumimoji="1" lang="ja-JP" altLang="en-US" sz="3600" dirty="0">
              <a:latin typeface="HG創英角ｺﾞｼｯｸUB" panose="020B0909000000000000" pitchFamily="49" charset="-128"/>
              <a:ea typeface="HG創英角ｺﾞｼｯｸUB" panose="020B0909000000000000" pitchFamily="49" charset="-128"/>
            </a:endParaRPr>
          </a:p>
        </p:txBody>
      </p:sp>
      <p:sp>
        <p:nvSpPr>
          <p:cNvPr id="2" name="正方形/長方形 1"/>
          <p:cNvSpPr/>
          <p:nvPr/>
        </p:nvSpPr>
        <p:spPr>
          <a:xfrm>
            <a:off x="0" y="2541645"/>
            <a:ext cx="9143999" cy="2319251"/>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6600" dirty="0" smtClean="0">
                <a:latin typeface="HG創英角ｺﾞｼｯｸUB" panose="020B0909000000000000" pitchFamily="49" charset="-128"/>
                <a:ea typeface="HG創英角ｺﾞｼｯｸUB" panose="020B0909000000000000" pitchFamily="49" charset="-128"/>
              </a:rPr>
              <a:t>走</a:t>
            </a:r>
            <a:r>
              <a:rPr kumimoji="1" lang="ja-JP" altLang="en-US" sz="6600" dirty="0">
                <a:latin typeface="HG創英角ｺﾞｼｯｸUB" panose="020B0909000000000000" pitchFamily="49" charset="-128"/>
                <a:ea typeface="HG創英角ｺﾞｼｯｸUB" panose="020B0909000000000000" pitchFamily="49" charset="-128"/>
              </a:rPr>
              <a:t>・跳の運動</a:t>
            </a:r>
            <a:endParaRPr kumimoji="1" lang="en-US" altLang="ja-JP" sz="6600" dirty="0">
              <a:latin typeface="HG創英角ｺﾞｼｯｸUB" panose="020B0909000000000000" pitchFamily="49" charset="-128"/>
              <a:ea typeface="HG創英角ｺﾞｼｯｸUB" panose="020B0909000000000000" pitchFamily="49" charset="-128"/>
            </a:endParaRPr>
          </a:p>
          <a:p>
            <a:pPr algn="ctr"/>
            <a:r>
              <a:rPr kumimoji="1" lang="ja-JP" altLang="en-US" sz="6600" dirty="0" smtClean="0">
                <a:latin typeface="HG創英角ｺﾞｼｯｸUB" panose="020B0909000000000000" pitchFamily="49" charset="-128"/>
                <a:ea typeface="HG創英角ｺﾞｼｯｸUB" panose="020B0909000000000000" pitchFamily="49" charset="-128"/>
              </a:rPr>
              <a:t>「幅跳び」</a:t>
            </a:r>
            <a:endParaRPr kumimoji="1" lang="en-US" altLang="ja-JP" sz="6600" dirty="0" smtClean="0">
              <a:latin typeface="HG創英角ｺﾞｼｯｸUB" panose="020B0909000000000000" pitchFamily="49" charset="-128"/>
              <a:ea typeface="HG創英角ｺﾞｼｯｸUB" panose="020B0909000000000000" pitchFamily="49"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a:t>
            </a:fld>
            <a:endParaRPr kumimoji="1" lang="ja-JP" altLang="en-US"/>
          </a:p>
        </p:txBody>
      </p:sp>
      <p:sp>
        <p:nvSpPr>
          <p:cNvPr id="10" name="正方形/長方形 9"/>
          <p:cNvSpPr/>
          <p:nvPr/>
        </p:nvSpPr>
        <p:spPr>
          <a:xfrm>
            <a:off x="483327" y="5072128"/>
            <a:ext cx="8389740" cy="1315608"/>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4800" dirty="0" smtClean="0">
                <a:latin typeface="HG創英角ｺﾞｼｯｸUB" panose="020B0909000000000000" pitchFamily="49" charset="-128"/>
                <a:ea typeface="HG創英角ｺﾞｼｯｸUB" panose="020B0909000000000000" pitchFamily="49" charset="-128"/>
              </a:rPr>
              <a:t>【</a:t>
            </a:r>
            <a:r>
              <a:rPr kumimoji="1" lang="ja-JP" altLang="en-US" sz="4800" dirty="0" smtClean="0">
                <a:latin typeface="HG創英角ｺﾞｼｯｸUB" panose="020B0909000000000000" pitchFamily="49" charset="-128"/>
                <a:ea typeface="HG創英角ｺﾞｼｯｸUB" panose="020B0909000000000000" pitchFamily="49" charset="-128"/>
              </a:rPr>
              <a:t>知識及び技能編</a:t>
            </a:r>
            <a:r>
              <a:rPr kumimoji="1" lang="en-US" altLang="ja-JP" sz="4800" dirty="0" smtClean="0">
                <a:latin typeface="HG創英角ｺﾞｼｯｸUB" panose="020B0909000000000000" pitchFamily="49" charset="-128"/>
                <a:ea typeface="HG創英角ｺﾞｼｯｸUB" panose="020B0909000000000000" pitchFamily="49" charset="-128"/>
              </a:rPr>
              <a:t>】</a:t>
            </a:r>
          </a:p>
        </p:txBody>
      </p:sp>
      <p:sp>
        <p:nvSpPr>
          <p:cNvPr id="11" name="Rectangle 2"/>
          <p:cNvSpPr>
            <a:spLocks noChangeArrowheads="1"/>
          </p:cNvSpPr>
          <p:nvPr/>
        </p:nvSpPr>
        <p:spPr bwMode="auto">
          <a:xfrm>
            <a:off x="-17304" y="2"/>
            <a:ext cx="9161304" cy="757379"/>
          </a:xfrm>
          <a:prstGeom prst="rect">
            <a:avLst/>
          </a:prstGeom>
          <a:solidFill>
            <a:srgbClr val="92D05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smtClean="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9" name="正方形/長方形 8"/>
          <p:cNvSpPr/>
          <p:nvPr/>
        </p:nvSpPr>
        <p:spPr>
          <a:xfrm>
            <a:off x="6005454" y="6160983"/>
            <a:ext cx="3042458" cy="5153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dirty="0" smtClean="0">
                <a:solidFill>
                  <a:schemeClr val="tx1"/>
                </a:solidFill>
              </a:rPr>
              <a:t>学習時間の目安：約</a:t>
            </a:r>
            <a:r>
              <a:rPr kumimoji="1" lang="en-US" altLang="ja-JP" smtClean="0">
                <a:solidFill>
                  <a:schemeClr val="tx1"/>
                </a:solidFill>
              </a:rPr>
              <a:t>15</a:t>
            </a:r>
            <a:r>
              <a:rPr kumimoji="1" lang="ja-JP" altLang="en-US" smtClean="0">
                <a:solidFill>
                  <a:schemeClr val="tx1"/>
                </a:solidFill>
              </a:rPr>
              <a:t>分</a:t>
            </a:r>
            <a:endParaRPr kumimoji="1" lang="ja-JP" altLang="en-US" dirty="0">
              <a:solidFill>
                <a:schemeClr val="tx1"/>
              </a:solidFill>
            </a:endParaRPr>
          </a:p>
        </p:txBody>
      </p:sp>
    </p:spTree>
    <p:extLst>
      <p:ext uri="{BB962C8B-B14F-4D97-AF65-F5344CB8AC3E}">
        <p14:creationId xmlns:p14="http://schemas.microsoft.com/office/powerpoint/2010/main" val="118557232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a:t>
            </a:r>
            <a:r>
              <a:rPr lang="ja-JP" altLang="en-US" sz="2571" b="1" kern="0">
                <a:solidFill>
                  <a:srgbClr val="FFFFFF"/>
                </a:solidFill>
                <a:latin typeface="游ゴシック" panose="020B0400000000000000" pitchFamily="50" charset="-128"/>
                <a:ea typeface="游ゴシック" panose="020B0400000000000000" pitchFamily="50" charset="-128"/>
              </a:rPr>
              <a:t>技能</a:t>
            </a:r>
            <a:endPar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10</a:t>
            </a:fld>
            <a:endParaRPr kumimoji="1" lang="ja-JP" altLang="en-US"/>
          </a:p>
        </p:txBody>
      </p:sp>
      <p:grpSp>
        <p:nvGrpSpPr>
          <p:cNvPr id="2" name="グループ化 1"/>
          <p:cNvGrpSpPr/>
          <p:nvPr/>
        </p:nvGrpSpPr>
        <p:grpSpPr>
          <a:xfrm>
            <a:off x="971600" y="1178662"/>
            <a:ext cx="7688687" cy="4666701"/>
            <a:chOff x="971600" y="1178662"/>
            <a:chExt cx="7688687" cy="4666701"/>
          </a:xfrm>
          <a:noFill/>
        </p:grpSpPr>
        <p:sp>
          <p:nvSpPr>
            <p:cNvPr id="13" name="正方形/長方形 12"/>
            <p:cNvSpPr/>
            <p:nvPr/>
          </p:nvSpPr>
          <p:spPr>
            <a:xfrm>
              <a:off x="971600" y="1178662"/>
              <a:ext cx="7688687" cy="4666701"/>
            </a:xfrm>
            <a:prstGeom prst="rect">
              <a:avLst/>
            </a:prstGeom>
            <a:grpFill/>
            <a:ln>
              <a:no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a:lnSpc>
                  <a:spcPts val="10500"/>
                </a:lnSpc>
              </a:pPr>
              <a:r>
                <a:rPr kumimoji="1" lang="ja-JP" altLang="en-US" sz="6000" dirty="0" smtClean="0">
                  <a:latin typeface="UD デジタル 教科書体 NP-R" panose="02020400000000000000" pitchFamily="18" charset="-128"/>
                  <a:ea typeface="UD デジタル 教科書体 NP-R" panose="02020400000000000000" pitchFamily="18" charset="-128"/>
                </a:rPr>
                <a:t>次は、</a:t>
              </a:r>
              <a:endParaRPr kumimoji="1" lang="en-US" altLang="ja-JP" sz="6000" dirty="0" smtClean="0">
                <a:latin typeface="UD デジタル 教科書体 NP-R" panose="02020400000000000000" pitchFamily="18" charset="-128"/>
                <a:ea typeface="UD デジタル 教科書体 NP-R" panose="02020400000000000000" pitchFamily="18" charset="-128"/>
              </a:endParaRPr>
            </a:p>
            <a:p>
              <a:pPr>
                <a:lnSpc>
                  <a:spcPts val="10500"/>
                </a:lnSpc>
              </a:pPr>
              <a:r>
                <a:rPr kumimoji="1" lang="ja-JP" altLang="en-US" sz="4800" dirty="0">
                  <a:latin typeface="UD デジタル 教科書体 NP-B" panose="02020700000000000000" pitchFamily="18" charset="-128"/>
                  <a:ea typeface="UD デジタル 教科書体 NP-B" panose="02020700000000000000" pitchFamily="18" charset="-128"/>
                </a:rPr>
                <a:t>　　</a:t>
              </a:r>
              <a:r>
                <a:rPr kumimoji="1" lang="ja-JP" altLang="en-US" sz="6600" dirty="0">
                  <a:latin typeface="UD デジタル 教科書体 NP-B" panose="02020700000000000000" pitchFamily="18" charset="-128"/>
                  <a:ea typeface="UD デジタル 教科書体 NP-B" panose="02020700000000000000" pitchFamily="18" charset="-128"/>
                </a:rPr>
                <a:t>「踏切り足」</a:t>
              </a:r>
              <a:endParaRPr kumimoji="1" lang="en-US" altLang="ja-JP" sz="6600" dirty="0">
                <a:latin typeface="UD デジタル 教科書体 NP-B" panose="02020700000000000000" pitchFamily="18" charset="-128"/>
                <a:ea typeface="UD デジタル 教科書体 NP-B" panose="02020700000000000000" pitchFamily="18" charset="-128"/>
              </a:endParaRPr>
            </a:p>
            <a:p>
              <a:pPr>
                <a:lnSpc>
                  <a:spcPts val="10500"/>
                </a:lnSpc>
              </a:pPr>
              <a:r>
                <a:rPr kumimoji="1" lang="ja-JP" altLang="en-US" sz="6600" dirty="0">
                  <a:latin typeface="UD デジタル 教科書体 NP-R" panose="02020400000000000000" pitchFamily="18" charset="-128"/>
                  <a:ea typeface="UD デジタル 教科書体 NP-R" panose="02020400000000000000" pitchFamily="18" charset="-128"/>
                </a:rPr>
                <a:t>　を決めましょう。</a:t>
              </a:r>
              <a:endParaRPr kumimoji="1" lang="en-US" altLang="ja-JP" sz="48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D4A53720-DA7C-428F-BFC3-062595B0EC02}"/>
                </a:ext>
              </a:extLst>
            </p:cNvPr>
            <p:cNvSpPr txBox="1"/>
            <p:nvPr/>
          </p:nvSpPr>
          <p:spPr>
            <a:xfrm>
              <a:off x="2987824" y="4128479"/>
              <a:ext cx="648072" cy="369332"/>
            </a:xfrm>
            <a:prstGeom prst="rect">
              <a:avLst/>
            </a:prstGeom>
            <a:grp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き</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7" name="テキスト ボックス 6">
              <a:extLst>
                <a:ext uri="{FF2B5EF4-FFF2-40B4-BE49-F238E27FC236}">
                  <a16:creationId xmlns:a16="http://schemas.microsoft.com/office/drawing/2014/main" id="{D4A53720-DA7C-428F-BFC3-062595B0EC02}"/>
                </a:ext>
              </a:extLst>
            </p:cNvPr>
            <p:cNvSpPr txBox="1"/>
            <p:nvPr/>
          </p:nvSpPr>
          <p:spPr>
            <a:xfrm>
              <a:off x="3259072" y="2780928"/>
              <a:ext cx="1744976" cy="369332"/>
            </a:xfrm>
            <a:prstGeom prst="rect">
              <a:avLst/>
            </a:prstGeom>
            <a:grp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ふみ　　き</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8" name="テキスト ボックス 7">
              <a:extLst>
                <a:ext uri="{FF2B5EF4-FFF2-40B4-BE49-F238E27FC236}">
                  <a16:creationId xmlns:a16="http://schemas.microsoft.com/office/drawing/2014/main" id="{D4A53720-DA7C-428F-BFC3-062595B0EC02}"/>
                </a:ext>
              </a:extLst>
            </p:cNvPr>
            <p:cNvSpPr txBox="1"/>
            <p:nvPr/>
          </p:nvSpPr>
          <p:spPr>
            <a:xfrm>
              <a:off x="1187624" y="1547500"/>
              <a:ext cx="1058893" cy="369332"/>
            </a:xfrm>
            <a:prstGeom prst="rect">
              <a:avLst/>
            </a:prstGeom>
            <a:grp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つぎ</a:t>
              </a:r>
              <a:endParaRPr kumimoji="1" lang="ja-JP" altLang="en-US" dirty="0">
                <a:latin typeface="UD デジタル 教科書体 N-B" panose="02020700000000000000" pitchFamily="17" charset="-128"/>
                <a:ea typeface="UD デジタル 教科書体 N-B" panose="02020700000000000000" pitchFamily="17" charset="-128"/>
              </a:endParaRPr>
            </a:p>
          </p:txBody>
        </p:sp>
      </p:grpSp>
    </p:spTree>
    <p:extLst>
      <p:ext uri="{BB962C8B-B14F-4D97-AF65-F5344CB8AC3E}">
        <p14:creationId xmlns:p14="http://schemas.microsoft.com/office/powerpoint/2010/main" val="27655008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11</a:t>
            </a:fld>
            <a:endParaRPr kumimoji="1" lang="ja-JP" altLang="en-US" dirty="0"/>
          </a:p>
        </p:txBody>
      </p:sp>
      <p:grpSp>
        <p:nvGrpSpPr>
          <p:cNvPr id="6" name="グループ化 5"/>
          <p:cNvGrpSpPr/>
          <p:nvPr/>
        </p:nvGrpSpPr>
        <p:grpSpPr>
          <a:xfrm>
            <a:off x="827584" y="1412776"/>
            <a:ext cx="1798722" cy="4751816"/>
            <a:chOff x="6237450" y="1913764"/>
            <a:chExt cx="1798722" cy="4751816"/>
          </a:xfrm>
          <a:scene3d>
            <a:camera prst="orthographicFront">
              <a:rot lat="0" lon="10800000" rev="0"/>
            </a:camera>
            <a:lightRig rig="threePt" dir="t"/>
          </a:scene3d>
        </p:grpSpPr>
        <p:sp>
          <p:nvSpPr>
            <p:cNvPr id="17" name="正方形/長方形 16"/>
            <p:cNvSpPr/>
            <p:nvPr/>
          </p:nvSpPr>
          <p:spPr>
            <a:xfrm rot="7799597">
              <a:off x="6877865" y="2940598"/>
              <a:ext cx="278321"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11" name="正方形/長方形 10"/>
            <p:cNvSpPr/>
            <p:nvPr/>
          </p:nvSpPr>
          <p:spPr>
            <a:xfrm rot="1052728">
              <a:off x="7171515" y="4917253"/>
              <a:ext cx="373487"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12" name="正方形/長方形 11"/>
            <p:cNvSpPr/>
            <p:nvPr/>
          </p:nvSpPr>
          <p:spPr>
            <a:xfrm rot="19072800">
              <a:off x="7302333" y="5819129"/>
              <a:ext cx="373487" cy="846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13" name="正方形/長方形 12"/>
            <p:cNvSpPr/>
            <p:nvPr/>
          </p:nvSpPr>
          <p:spPr>
            <a:xfrm rot="5886463">
              <a:off x="6764611" y="4220034"/>
              <a:ext cx="373487"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10" name="正方形/長方形 9"/>
            <p:cNvSpPr/>
            <p:nvPr/>
          </p:nvSpPr>
          <p:spPr>
            <a:xfrm>
              <a:off x="7215546" y="3124378"/>
              <a:ext cx="379122" cy="18803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14" name="正方形/長方形 13"/>
            <p:cNvSpPr/>
            <p:nvPr/>
          </p:nvSpPr>
          <p:spPr>
            <a:xfrm rot="21112791">
              <a:off x="6520345" y="4699544"/>
              <a:ext cx="373487"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15" name="正方形/長方形 14"/>
            <p:cNvSpPr/>
            <p:nvPr/>
          </p:nvSpPr>
          <p:spPr>
            <a:xfrm rot="6677263">
              <a:off x="6807419" y="3268153"/>
              <a:ext cx="278321"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16" name="正方形/長方形 15"/>
            <p:cNvSpPr/>
            <p:nvPr/>
          </p:nvSpPr>
          <p:spPr>
            <a:xfrm rot="9390176">
              <a:off x="6237450" y="2794401"/>
              <a:ext cx="278321"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18" name="正方形/長方形 17"/>
            <p:cNvSpPr/>
            <p:nvPr/>
          </p:nvSpPr>
          <p:spPr>
            <a:xfrm rot="12429480">
              <a:off x="6729953" y="2302157"/>
              <a:ext cx="278321"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4" name="楕円 3"/>
            <p:cNvSpPr/>
            <p:nvPr/>
          </p:nvSpPr>
          <p:spPr>
            <a:xfrm>
              <a:off x="6774043" y="1913764"/>
              <a:ext cx="1262129" cy="12106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grpSp>
      <p:grpSp>
        <p:nvGrpSpPr>
          <p:cNvPr id="7" name="グループ化 6"/>
          <p:cNvGrpSpPr/>
          <p:nvPr/>
        </p:nvGrpSpPr>
        <p:grpSpPr>
          <a:xfrm>
            <a:off x="4062927" y="2526387"/>
            <a:ext cx="1517185" cy="3422893"/>
            <a:chOff x="1693841" y="3261025"/>
            <a:chExt cx="1517185" cy="3422893"/>
          </a:xfrm>
          <a:scene3d>
            <a:camera prst="orthographicFront">
              <a:rot lat="0" lon="10800000" rev="0"/>
            </a:camera>
            <a:lightRig rig="threePt" dir="t"/>
          </a:scene3d>
        </p:grpSpPr>
        <p:sp>
          <p:nvSpPr>
            <p:cNvPr id="27" name="正方形/長方形 26"/>
            <p:cNvSpPr/>
            <p:nvPr/>
          </p:nvSpPr>
          <p:spPr>
            <a:xfrm rot="6310960">
              <a:off x="2271570" y="4857961"/>
              <a:ext cx="278321"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23" name="正方形/長方形 22"/>
            <p:cNvSpPr/>
            <p:nvPr/>
          </p:nvSpPr>
          <p:spPr>
            <a:xfrm rot="20629360">
              <a:off x="2070857" y="5471948"/>
              <a:ext cx="373487"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22" name="正方形/長方形 21"/>
            <p:cNvSpPr/>
            <p:nvPr/>
          </p:nvSpPr>
          <p:spPr>
            <a:xfrm rot="6156245">
              <a:off x="2540878" y="5052677"/>
              <a:ext cx="373487" cy="889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2" name="楕円 1"/>
            <p:cNvSpPr/>
            <p:nvPr/>
          </p:nvSpPr>
          <p:spPr>
            <a:xfrm>
              <a:off x="1693841" y="3261025"/>
              <a:ext cx="1146219" cy="11719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19" name="正方形/長方形 18"/>
            <p:cNvSpPr/>
            <p:nvPr/>
          </p:nvSpPr>
          <p:spPr>
            <a:xfrm rot="20060923">
              <a:off x="2738323" y="4197268"/>
              <a:ext cx="379122" cy="18803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20" name="正方形/長方形 19"/>
            <p:cNvSpPr/>
            <p:nvPr/>
          </p:nvSpPr>
          <p:spPr>
            <a:xfrm rot="5869648">
              <a:off x="2586401" y="5478137"/>
              <a:ext cx="373487"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21" name="正方形/長方形 20"/>
            <p:cNvSpPr/>
            <p:nvPr/>
          </p:nvSpPr>
          <p:spPr>
            <a:xfrm rot="20386740">
              <a:off x="2083549" y="5808155"/>
              <a:ext cx="373487"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24" name="正方形/長方形 23"/>
            <p:cNvSpPr/>
            <p:nvPr/>
          </p:nvSpPr>
          <p:spPr>
            <a:xfrm rot="9922510">
              <a:off x="2674517" y="4759929"/>
              <a:ext cx="278321"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sp>
          <p:nvSpPr>
            <p:cNvPr id="25" name="正方形/長方形 24"/>
            <p:cNvSpPr/>
            <p:nvPr/>
          </p:nvSpPr>
          <p:spPr>
            <a:xfrm rot="16003934">
              <a:off x="2315660" y="5106945"/>
              <a:ext cx="278321" cy="87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algn="ctr"/>
              <a:endParaRPr kumimoji="1" lang="ja-JP" altLang="en-US"/>
            </a:p>
          </p:txBody>
        </p:sp>
      </p:grpSp>
      <p:sp>
        <p:nvSpPr>
          <p:cNvPr id="29"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a:t>
            </a:r>
            <a:r>
              <a:rPr lang="ja-JP" altLang="en-US" sz="2571" b="1" kern="0">
                <a:solidFill>
                  <a:srgbClr val="FFFFFF"/>
                </a:solidFill>
                <a:latin typeface="游ゴシック" panose="020B0400000000000000" pitchFamily="50" charset="-128"/>
                <a:ea typeface="游ゴシック" panose="020B0400000000000000" pitchFamily="50" charset="-128"/>
              </a:rPr>
              <a:t>技能</a:t>
            </a:r>
            <a:endPar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28" name="右カーブ矢印 27"/>
          <p:cNvSpPr/>
          <p:nvPr/>
        </p:nvSpPr>
        <p:spPr>
          <a:xfrm rot="6256834">
            <a:off x="3128225" y="-1044065"/>
            <a:ext cx="1374532" cy="4484318"/>
          </a:xfrm>
          <a:prstGeom prst="curvedRightArrow">
            <a:avLst/>
          </a:prstGeom>
          <a:solidFill>
            <a:srgbClr val="FF0000"/>
          </a:solidFill>
          <a:scene3d>
            <a:camera prst="orthographicFront">
              <a:rot lat="0" lon="1080000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endParaRPr kumimoji="1" lang="ja-JP" altLang="en-US">
              <a:solidFill>
                <a:schemeClr val="tx1"/>
              </a:solidFill>
            </a:endParaRPr>
          </a:p>
        </p:txBody>
      </p:sp>
      <p:sp>
        <p:nvSpPr>
          <p:cNvPr id="5" name="角丸四角形吹き出し 4"/>
          <p:cNvSpPr/>
          <p:nvPr/>
        </p:nvSpPr>
        <p:spPr>
          <a:xfrm>
            <a:off x="163408" y="2675216"/>
            <a:ext cx="722145" cy="2139603"/>
          </a:xfrm>
          <a:prstGeom prst="wedgeRoundRectCallout">
            <a:avLst>
              <a:gd name="adj1" fmla="val 28004"/>
              <a:gd name="adj2" fmla="val 43879"/>
              <a:gd name="adj3" fmla="val 16667"/>
            </a:avLst>
          </a:prstGeom>
          <a:solidFill>
            <a:schemeClr val="accent4">
              <a:lumMod val="40000"/>
              <a:lumOff val="60000"/>
            </a:scheme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r>
              <a:rPr kumimoji="1" lang="ja-JP" altLang="en-US" sz="2000" dirty="0">
                <a:solidFill>
                  <a:srgbClr val="002060"/>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①片足で踏切り</a:t>
            </a:r>
          </a:p>
        </p:txBody>
      </p:sp>
      <p:sp>
        <p:nvSpPr>
          <p:cNvPr id="32" name="角丸四角形吹き出し 31"/>
          <p:cNvSpPr/>
          <p:nvPr/>
        </p:nvSpPr>
        <p:spPr>
          <a:xfrm>
            <a:off x="3525748" y="2675216"/>
            <a:ext cx="664391" cy="1909545"/>
          </a:xfrm>
          <a:prstGeom prst="wedgeRoundRectCallout">
            <a:avLst>
              <a:gd name="adj1" fmla="val 18750"/>
              <a:gd name="adj2" fmla="val 29537"/>
              <a:gd name="adj3" fmla="val 16667"/>
            </a:avLst>
          </a:prstGeom>
          <a:solidFill>
            <a:schemeClr val="accent4">
              <a:lumMod val="40000"/>
              <a:lumOff val="60000"/>
            </a:scheme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r>
              <a:rPr kumimoji="1" lang="ja-JP" altLang="en-US" sz="2000">
                <a:solidFill>
                  <a:srgbClr val="002060"/>
                </a:solidFill>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②両足で着地</a:t>
            </a:r>
          </a:p>
        </p:txBody>
      </p:sp>
      <p:sp>
        <p:nvSpPr>
          <p:cNvPr id="8" name="角丸四角形 7"/>
          <p:cNvSpPr/>
          <p:nvPr/>
        </p:nvSpPr>
        <p:spPr>
          <a:xfrm>
            <a:off x="6156176" y="947415"/>
            <a:ext cx="2784579" cy="4929857"/>
          </a:xfrm>
          <a:prstGeom prst="roundRect">
            <a:avLst/>
          </a:prstGeom>
          <a:solidFill>
            <a:srgbClr val="FF0000"/>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r>
              <a:rPr kumimoji="1" lang="ja-JP" altLang="en-US" dirty="0">
                <a:latin typeface="UD デジタル 教科書体 NP-B" panose="02020700000000000000" pitchFamily="18" charset="-128"/>
                <a:ea typeface="UD デジタル 教科書体 NP-B" panose="02020700000000000000" pitchFamily="18" charset="-128"/>
              </a:rPr>
              <a:t>＜運動を行う前に</a:t>
            </a:r>
            <a:r>
              <a:rPr kumimoji="1" lang="en-US" altLang="ja-JP" dirty="0">
                <a:latin typeface="UD デジタル 教科書体 NP-B" panose="02020700000000000000" pitchFamily="18" charset="-128"/>
                <a:ea typeface="UD デジタル 教科書体 NP-B" panose="02020700000000000000" pitchFamily="18" charset="-128"/>
              </a:rPr>
              <a:t>…</a:t>
            </a:r>
            <a:r>
              <a:rPr kumimoji="1" lang="ja-JP" altLang="en-US" dirty="0">
                <a:latin typeface="UD デジタル 教科書体 NP-B" panose="02020700000000000000" pitchFamily="18" charset="-128"/>
                <a:ea typeface="UD デジタル 教科書体 NP-B" panose="02020700000000000000" pitchFamily="18" charset="-128"/>
              </a:rPr>
              <a:t>＞</a:t>
            </a:r>
            <a:endParaRPr kumimoji="1" lang="en-US" altLang="ja-JP" dirty="0">
              <a:latin typeface="UD デジタル 教科書体 NP-B" panose="02020700000000000000" pitchFamily="18" charset="-128"/>
              <a:ea typeface="UD デジタル 教科書体 NP-B" panose="02020700000000000000" pitchFamily="18" charset="-128"/>
            </a:endParaRPr>
          </a:p>
          <a:p>
            <a:r>
              <a:rPr kumimoji="1" lang="ja-JP" altLang="en-US" sz="3200" b="1" dirty="0">
                <a:solidFill>
                  <a:srgbClr val="FFFF00"/>
                </a:solidFill>
                <a:latin typeface="UD デジタル 教科書体 NP-B" panose="02020700000000000000" pitchFamily="18" charset="-128"/>
                <a:ea typeface="UD デジタル 教科書体 NP-B" panose="02020700000000000000" pitchFamily="18" charset="-128"/>
              </a:rPr>
              <a:t>⚠</a:t>
            </a:r>
            <a:r>
              <a:rPr kumimoji="1" lang="ja-JP" altLang="en-US" dirty="0">
                <a:latin typeface="UD デジタル 教科書体 NP-B" panose="02020700000000000000" pitchFamily="18" charset="-128"/>
                <a:ea typeface="UD デジタル 教科書体 NP-B" panose="02020700000000000000" pitchFamily="18" charset="-128"/>
              </a:rPr>
              <a:t>着地の時に出る音や振動などで、お家の方や周囲の方々に</a:t>
            </a:r>
            <a:r>
              <a:rPr kumimoji="1" lang="ja-JP" altLang="en-US" u="wavyHeavy" dirty="0">
                <a:uFill>
                  <a:solidFill>
                    <a:srgbClr val="002060"/>
                  </a:solidFill>
                </a:uFill>
                <a:latin typeface="UD デジタル 教科書体 NP-B" panose="02020700000000000000" pitchFamily="18" charset="-128"/>
                <a:ea typeface="UD デジタル 教科書体 NP-B" panose="02020700000000000000" pitchFamily="18" charset="-128"/>
              </a:rPr>
              <a:t>迷惑をかけない</a:t>
            </a:r>
            <a:r>
              <a:rPr kumimoji="1" lang="ja-JP" altLang="en-US" dirty="0">
                <a:latin typeface="UD デジタル 教科書体 NP-B" panose="02020700000000000000" pitchFamily="18" charset="-128"/>
                <a:ea typeface="UD デジタル 教科書体 NP-B" panose="02020700000000000000" pitchFamily="18" charset="-128"/>
              </a:rPr>
              <a:t>場所で行いましょう。また、車がよく通る道路などの危険な場所では行わないようにしましょう。</a:t>
            </a:r>
            <a:endParaRPr kumimoji="1" lang="en-US" altLang="ja-JP" dirty="0">
              <a:latin typeface="UD デジタル 教科書体 NP-B" panose="02020700000000000000" pitchFamily="18" charset="-128"/>
              <a:ea typeface="UD デジタル 教科書体 NP-B" panose="02020700000000000000" pitchFamily="18" charset="-128"/>
            </a:endParaRPr>
          </a:p>
          <a:p>
            <a:r>
              <a:rPr kumimoji="1" lang="ja-JP" altLang="en-US" sz="3200" b="1" dirty="0">
                <a:solidFill>
                  <a:srgbClr val="FFFF00"/>
                </a:solidFill>
                <a:latin typeface="UD デジタル 教科書体 NP-B" panose="02020700000000000000" pitchFamily="18" charset="-128"/>
                <a:ea typeface="UD デジタル 教科書体 NP-B" panose="02020700000000000000" pitchFamily="18" charset="-128"/>
              </a:rPr>
              <a:t>⚠</a:t>
            </a:r>
            <a:r>
              <a:rPr kumimoji="1" lang="ja-JP" altLang="en-US" dirty="0">
                <a:latin typeface="UD デジタル 教科書体 NP-B" panose="02020700000000000000" pitchFamily="18" charset="-128"/>
                <a:ea typeface="UD デジタル 教科書体 NP-B" panose="02020700000000000000" pitchFamily="18" charset="-128"/>
              </a:rPr>
              <a:t>踏切り足を確認することがねらいなので、高く跳ぼうとしたり、遠くに跳ぼうとしたりしなくてもいいです。</a:t>
            </a:r>
          </a:p>
        </p:txBody>
      </p:sp>
      <p:sp>
        <p:nvSpPr>
          <p:cNvPr id="9" name="楕円 8">
            <a:extLst>
              <a:ext uri="{FF2B5EF4-FFF2-40B4-BE49-F238E27FC236}">
                <a16:creationId xmlns:a16="http://schemas.microsoft.com/office/drawing/2014/main" id="{10C76784-EE05-4919-A870-62C38507ACBC}"/>
              </a:ext>
            </a:extLst>
          </p:cNvPr>
          <p:cNvSpPr/>
          <p:nvPr/>
        </p:nvSpPr>
        <p:spPr>
          <a:xfrm>
            <a:off x="395536" y="5315666"/>
            <a:ext cx="1377873" cy="120967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吹き出し: 角を丸めた四角形 29">
            <a:extLst>
              <a:ext uri="{FF2B5EF4-FFF2-40B4-BE49-F238E27FC236}">
                <a16:creationId xmlns:a16="http://schemas.microsoft.com/office/drawing/2014/main" id="{0E697E43-7A66-447B-8CA5-3890BE4890D4}"/>
              </a:ext>
            </a:extLst>
          </p:cNvPr>
          <p:cNvSpPr/>
          <p:nvPr/>
        </p:nvSpPr>
        <p:spPr>
          <a:xfrm>
            <a:off x="1979711" y="5589240"/>
            <a:ext cx="2718843" cy="1077023"/>
          </a:xfrm>
          <a:prstGeom prst="wedgeRoundRectCallout">
            <a:avLst>
              <a:gd name="adj1" fmla="val -67387"/>
              <a:gd name="adj2" fmla="val -17222"/>
              <a:gd name="adj3" fmla="val 16667"/>
            </a:avLst>
          </a:prstGeom>
          <a:solidFill>
            <a:schemeClr val="accent5">
              <a:lumMod val="40000"/>
              <a:lumOff val="6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rgbClr val="002060"/>
                </a:solidFill>
                <a:latin typeface="UD デジタル 教科書体 N-B" panose="02020700000000000000" pitchFamily="17" charset="-128"/>
                <a:ea typeface="UD デジタル 教科書体 N-B" panose="02020700000000000000" pitchFamily="17" charset="-128"/>
              </a:rPr>
              <a:t>踏切り足とは</a:t>
            </a:r>
            <a:r>
              <a:rPr kumimoji="1" lang="ja-JP" altLang="en-US" sz="2000" dirty="0" smtClean="0">
                <a:solidFill>
                  <a:srgbClr val="002060"/>
                </a:solidFill>
                <a:latin typeface="UD デジタル 教科書体 N-B" panose="02020700000000000000" pitchFamily="17" charset="-128"/>
                <a:ea typeface="UD デジタル 教科書体 N-B" panose="02020700000000000000" pitchFamily="17" charset="-128"/>
              </a:rPr>
              <a:t>、</a:t>
            </a:r>
            <a:endParaRPr kumimoji="1" lang="en-US" altLang="ja-JP" sz="2000" dirty="0" smtClean="0">
              <a:solidFill>
                <a:srgbClr val="002060"/>
              </a:solidFill>
              <a:latin typeface="UD デジタル 教科書体 N-B" panose="02020700000000000000" pitchFamily="17" charset="-128"/>
              <a:ea typeface="UD デジタル 教科書体 N-B" panose="02020700000000000000" pitchFamily="17" charset="-128"/>
            </a:endParaRPr>
          </a:p>
          <a:p>
            <a:r>
              <a:rPr kumimoji="1" lang="ja-JP" altLang="en-US" sz="2000" dirty="0" smtClean="0">
                <a:solidFill>
                  <a:srgbClr val="002060"/>
                </a:solidFill>
                <a:latin typeface="UD デジタル 教科書体 N-B" panose="02020700000000000000" pitchFamily="17" charset="-128"/>
                <a:ea typeface="UD デジタル 教科書体 N-B" panose="02020700000000000000" pitchFamily="17" charset="-128"/>
              </a:rPr>
              <a:t>この</a:t>
            </a:r>
            <a:r>
              <a:rPr kumimoji="1" lang="ja-JP" altLang="en-US" sz="2000" dirty="0">
                <a:solidFill>
                  <a:srgbClr val="002060"/>
                </a:solidFill>
                <a:latin typeface="UD デジタル 教科書体 N-B" panose="02020700000000000000" pitchFamily="17" charset="-128"/>
                <a:ea typeface="UD デジタル 教科書体 N-B" panose="02020700000000000000" pitchFamily="17" charset="-128"/>
              </a:rPr>
              <a:t>足のことだよ！</a:t>
            </a:r>
          </a:p>
        </p:txBody>
      </p:sp>
      <p:sp>
        <p:nvSpPr>
          <p:cNvPr id="34" name="楕円 33"/>
          <p:cNvSpPr/>
          <p:nvPr/>
        </p:nvSpPr>
        <p:spPr>
          <a:xfrm>
            <a:off x="1690294" y="719032"/>
            <a:ext cx="4411427" cy="1286037"/>
          </a:xfrm>
          <a:prstGeom prst="ellipse">
            <a:avLst/>
          </a:prstGeom>
          <a:solidFill>
            <a:srgbClr val="FFFF0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rgbClr val="002060"/>
                </a:solidFill>
                <a:effectLst>
                  <a:outerShdw blurRad="38100" dist="38100" dir="2700000" algn="tl">
                    <a:srgbClr val="000000">
                      <a:alpha val="43137"/>
                    </a:srgbClr>
                  </a:outerShdw>
                </a:effectLst>
                <a:latin typeface="UD デジタル 教科書体 N-B" panose="02020700000000000000" pitchFamily="17" charset="-128"/>
                <a:ea typeface="UD デジタル 教科書体 N-B" panose="02020700000000000000" pitchFamily="17" charset="-128"/>
              </a:rPr>
              <a:t>やってみよう！</a:t>
            </a:r>
            <a:endParaRPr kumimoji="1" lang="ja-JP" altLang="en-US" sz="3200" b="1" dirty="0">
              <a:solidFill>
                <a:srgbClr val="002060"/>
              </a:solidFill>
              <a:effectLst>
                <a:outerShdw blurRad="38100" dist="38100" dir="2700000" algn="tl">
                  <a:srgbClr val="000000">
                    <a:alpha val="43137"/>
                  </a:srgbClr>
                </a:outerShdw>
              </a:effectLst>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0961816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10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par>
                          <p:cTn id="11" fill="hold">
                            <p:stCondLst>
                              <p:cond delay="1500"/>
                            </p:stCondLst>
                            <p:childTnLst>
                              <p:par>
                                <p:cTn id="12" presetID="22" presetClass="entr" presetSubtype="8" fill="hold" grpId="0" nodeType="afterEffect">
                                  <p:stCondLst>
                                    <p:cond delay="0"/>
                                  </p:stCondLst>
                                  <p:childTnLst>
                                    <p:set>
                                      <p:cBhvr>
                                        <p:cTn id="13" dur="1" fill="hold">
                                          <p:stCondLst>
                                            <p:cond delay="0"/>
                                          </p:stCondLst>
                                        </p:cTn>
                                        <p:tgtEl>
                                          <p:spTgt spid="28"/>
                                        </p:tgtEl>
                                        <p:attrNameLst>
                                          <p:attrName>style.visibility</p:attrName>
                                        </p:attrNameLst>
                                      </p:cBhvr>
                                      <p:to>
                                        <p:strVal val="visible"/>
                                      </p:to>
                                    </p:set>
                                    <p:animEffect transition="in" filter="wipe(left)">
                                      <p:cBhvr>
                                        <p:cTn id="14" dur="1200"/>
                                        <p:tgtEl>
                                          <p:spTgt spid="28"/>
                                        </p:tgtEl>
                                      </p:cBhvr>
                                    </p:animEffect>
                                  </p:childTnLst>
                                </p:cTn>
                              </p:par>
                            </p:childTnLst>
                          </p:cTn>
                        </p:par>
                        <p:par>
                          <p:cTn id="15" fill="hold">
                            <p:stCondLst>
                              <p:cond delay="2700"/>
                            </p:stCondLst>
                            <p:childTnLst>
                              <p:par>
                                <p:cTn id="16" presetID="10" presetClass="entr" presetSubtype="0" fill="hold" nodeType="afterEffect">
                                  <p:stCondLst>
                                    <p:cond delay="40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par>
                          <p:cTn id="19" fill="hold">
                            <p:stCondLst>
                              <p:cond delay="3600"/>
                            </p:stCondLst>
                            <p:childTnLst>
                              <p:par>
                                <p:cTn id="20" presetID="1" presetClass="entr" presetSubtype="0" fill="hold" grpId="0" nodeType="afterEffect">
                                  <p:stCondLst>
                                    <p:cond delay="400"/>
                                  </p:stCondLst>
                                  <p:childTnLst>
                                    <p:set>
                                      <p:cBhvr>
                                        <p:cTn id="21" dur="1" fill="hold">
                                          <p:stCondLst>
                                            <p:cond delay="0"/>
                                          </p:stCondLst>
                                        </p:cTn>
                                        <p:tgtEl>
                                          <p:spTgt spid="32"/>
                                        </p:tgtEl>
                                        <p:attrNameLst>
                                          <p:attrName>style.visibility</p:attrName>
                                        </p:attrNameLst>
                                      </p:cBhvr>
                                      <p:to>
                                        <p:strVal val="visible"/>
                                      </p:to>
                                    </p:set>
                                  </p:childTnLst>
                                </p:cTn>
                              </p:par>
                            </p:childTnLst>
                          </p:cTn>
                        </p:par>
                        <p:par>
                          <p:cTn id="22" fill="hold">
                            <p:stCondLst>
                              <p:cond delay="4000"/>
                            </p:stCondLst>
                            <p:childTnLst>
                              <p:par>
                                <p:cTn id="23" presetID="2" presetClass="entr" presetSubtype="4" fill="hold" grpId="0" nodeType="afterEffect">
                                  <p:stCondLst>
                                    <p:cond delay="120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childTnLst>
                          </p:cTn>
                        </p:par>
                        <p:par>
                          <p:cTn id="27" fill="hold">
                            <p:stCondLst>
                              <p:cond delay="5700"/>
                            </p:stCondLst>
                            <p:childTnLst>
                              <p:par>
                                <p:cTn id="28" presetID="6" presetClass="entr" presetSubtype="32"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circle(out)">
                                      <p:cBhvr>
                                        <p:cTn id="30" dur="500"/>
                                        <p:tgtEl>
                                          <p:spTgt spid="9"/>
                                        </p:tgtEl>
                                      </p:cBhvr>
                                    </p:animEffect>
                                  </p:childTnLst>
                                </p:cTn>
                              </p:par>
                            </p:childTnLst>
                          </p:cTn>
                        </p:par>
                        <p:par>
                          <p:cTn id="31" fill="hold">
                            <p:stCondLst>
                              <p:cond delay="6200"/>
                            </p:stCondLst>
                            <p:childTnLst>
                              <p:par>
                                <p:cTn id="32" presetID="14" presetClass="entr" presetSubtype="10" fill="hold" grpId="0" nodeType="afterEffect">
                                  <p:stCondLst>
                                    <p:cond delay="1000"/>
                                  </p:stCondLst>
                                  <p:childTnLst>
                                    <p:set>
                                      <p:cBhvr>
                                        <p:cTn id="33" dur="1" fill="hold">
                                          <p:stCondLst>
                                            <p:cond delay="0"/>
                                          </p:stCondLst>
                                        </p:cTn>
                                        <p:tgtEl>
                                          <p:spTgt spid="8"/>
                                        </p:tgtEl>
                                        <p:attrNameLst>
                                          <p:attrName>style.visibility</p:attrName>
                                        </p:attrNameLst>
                                      </p:cBhvr>
                                      <p:to>
                                        <p:strVal val="visible"/>
                                      </p:to>
                                    </p:set>
                                    <p:animEffect transition="in" filter="randombar(horizontal)">
                                      <p:cBhvr>
                                        <p:cTn id="34" dur="700"/>
                                        <p:tgtEl>
                                          <p:spTgt spid="8"/>
                                        </p:tgtEl>
                                      </p:cBhvr>
                                    </p:animEffect>
                                  </p:childTnLst>
                                </p:cTn>
                              </p:par>
                            </p:childTnLst>
                          </p:cTn>
                        </p:par>
                        <p:par>
                          <p:cTn id="35" fill="hold">
                            <p:stCondLst>
                              <p:cond delay="7900"/>
                            </p:stCondLst>
                            <p:childTnLst>
                              <p:par>
                                <p:cTn id="36" presetID="16" presetClass="entr" presetSubtype="42" fill="hold" grpId="0" nodeType="afterEffect">
                                  <p:stCondLst>
                                    <p:cond delay="3100"/>
                                  </p:stCondLst>
                                  <p:childTnLst>
                                    <p:set>
                                      <p:cBhvr>
                                        <p:cTn id="37" dur="1" fill="hold">
                                          <p:stCondLst>
                                            <p:cond delay="0"/>
                                          </p:stCondLst>
                                        </p:cTn>
                                        <p:tgtEl>
                                          <p:spTgt spid="34"/>
                                        </p:tgtEl>
                                        <p:attrNameLst>
                                          <p:attrName>style.visibility</p:attrName>
                                        </p:attrNameLst>
                                      </p:cBhvr>
                                      <p:to>
                                        <p:strVal val="visible"/>
                                      </p:to>
                                    </p:set>
                                    <p:animEffect transition="in" filter="barn(outHorizontal)">
                                      <p:cBhvr>
                                        <p:cTn id="3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 grpId="0" animBg="1"/>
      <p:bldP spid="32" grpId="0" animBg="1"/>
      <p:bldP spid="8" grpId="0" animBg="1"/>
      <p:bldP spid="9" grpId="0" animBg="1"/>
      <p:bldP spid="30" grpId="0" animBg="1"/>
      <p:bldP spid="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a:t>
            </a:r>
            <a:r>
              <a:rPr lang="ja-JP" altLang="en-US" sz="2571" b="1" kern="0">
                <a:solidFill>
                  <a:srgbClr val="FFFFFF"/>
                </a:solidFill>
                <a:latin typeface="游ゴシック" panose="020B0400000000000000" pitchFamily="50" charset="-128"/>
                <a:ea typeface="游ゴシック" panose="020B0400000000000000" pitchFamily="50" charset="-128"/>
              </a:rPr>
              <a:t>技能</a:t>
            </a:r>
            <a:endPar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12</a:t>
            </a:fld>
            <a:endParaRPr kumimoji="1" lang="ja-JP" altLang="en-US"/>
          </a:p>
        </p:txBody>
      </p:sp>
      <p:grpSp>
        <p:nvGrpSpPr>
          <p:cNvPr id="2" name="グループ化 1"/>
          <p:cNvGrpSpPr/>
          <p:nvPr/>
        </p:nvGrpSpPr>
        <p:grpSpPr>
          <a:xfrm>
            <a:off x="323528" y="1210778"/>
            <a:ext cx="8568952" cy="4666701"/>
            <a:chOff x="323528" y="1210778"/>
            <a:chExt cx="8568952" cy="4666701"/>
          </a:xfrm>
          <a:noFill/>
        </p:grpSpPr>
        <p:sp>
          <p:nvSpPr>
            <p:cNvPr id="13" name="正方形/長方形 12"/>
            <p:cNvSpPr/>
            <p:nvPr/>
          </p:nvSpPr>
          <p:spPr>
            <a:xfrm>
              <a:off x="323528" y="1210778"/>
              <a:ext cx="8568952" cy="4666701"/>
            </a:xfrm>
            <a:prstGeom prst="rect">
              <a:avLst/>
            </a:prstGeom>
            <a:grpFill/>
            <a:ln>
              <a:no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a:lnSpc>
                  <a:spcPts val="10500"/>
                </a:lnSpc>
              </a:pPr>
              <a:r>
                <a:rPr kumimoji="1" lang="ja-JP" altLang="en-US" sz="6000" dirty="0">
                  <a:latin typeface="UD デジタル 教科書体 NP-R" panose="02020400000000000000" pitchFamily="18" charset="-128"/>
                  <a:ea typeface="UD デジタル 教科書体 NP-R" panose="02020400000000000000" pitchFamily="18" charset="-128"/>
                </a:rPr>
                <a:t>次に、</a:t>
              </a:r>
              <a:endParaRPr kumimoji="1" lang="en-US" altLang="ja-JP" sz="6000" dirty="0">
                <a:latin typeface="UD デジタル 教科書体 NP-R" panose="02020400000000000000" pitchFamily="18" charset="-128"/>
                <a:ea typeface="UD デジタル 教科書体 NP-R" panose="02020400000000000000" pitchFamily="18" charset="-128"/>
              </a:endParaRPr>
            </a:p>
            <a:p>
              <a:pPr>
                <a:lnSpc>
                  <a:spcPts val="9000"/>
                </a:lnSpc>
              </a:pPr>
              <a:r>
                <a:rPr kumimoji="1" lang="ja-JP" altLang="en-US" sz="4400" dirty="0">
                  <a:latin typeface="UD デジタル 教科書体 NP-B" panose="02020700000000000000" pitchFamily="18" charset="-128"/>
                  <a:ea typeface="UD デジタル 教科書体 NP-B" panose="02020700000000000000" pitchFamily="18" charset="-128"/>
                </a:rPr>
                <a:t>　</a:t>
              </a:r>
              <a:r>
                <a:rPr kumimoji="1" lang="ja-JP" altLang="en-US" sz="5400" dirty="0">
                  <a:latin typeface="UD デジタル 教科書体 NP-B" panose="02020700000000000000" pitchFamily="18" charset="-128"/>
                  <a:ea typeface="UD デジタル 教科書体 NP-B" panose="02020700000000000000" pitchFamily="18" charset="-128"/>
                </a:rPr>
                <a:t>「踏切り足」</a:t>
              </a:r>
              <a:r>
                <a:rPr kumimoji="1" lang="ja-JP" altLang="en-US" sz="5400" dirty="0">
                  <a:latin typeface="UD デジタル 教科書体 NP-R" panose="02020400000000000000" pitchFamily="18" charset="-128"/>
                  <a:ea typeface="UD デジタル 教科書体 NP-R" panose="02020400000000000000" pitchFamily="18" charset="-128"/>
                </a:rPr>
                <a:t>を意識して、「イチ・ニ・サーン」の</a:t>
              </a:r>
              <a:endParaRPr kumimoji="1" lang="en-US" altLang="ja-JP" sz="5400" dirty="0">
                <a:latin typeface="UD デジタル 教科書体 NP-R" panose="02020400000000000000" pitchFamily="18" charset="-128"/>
                <a:ea typeface="UD デジタル 教科書体 NP-R" panose="02020400000000000000" pitchFamily="18" charset="-128"/>
              </a:endParaRPr>
            </a:p>
            <a:p>
              <a:pPr>
                <a:lnSpc>
                  <a:spcPts val="9000"/>
                </a:lnSpc>
              </a:pPr>
              <a:r>
                <a:rPr kumimoji="1" lang="ja-JP" altLang="en-US" sz="5400" dirty="0">
                  <a:latin typeface="UD デジタル 教科書体 NP-R" panose="02020400000000000000" pitchFamily="18" charset="-128"/>
                  <a:ea typeface="UD デジタル 教科書体 NP-R" panose="02020400000000000000" pitchFamily="18" charset="-128"/>
                </a:rPr>
                <a:t>リズムで跳んでみましょう</a:t>
              </a:r>
              <a:r>
                <a:rPr kumimoji="1" lang="ja-JP" altLang="en-US" sz="6000" dirty="0">
                  <a:latin typeface="UD デジタル 教科書体 NP-R" panose="02020400000000000000" pitchFamily="18" charset="-128"/>
                  <a:ea typeface="UD デジタル 教科書体 NP-R" panose="02020400000000000000" pitchFamily="18" charset="-128"/>
                </a:rPr>
                <a:t>。</a:t>
              </a:r>
              <a:endParaRPr kumimoji="1" lang="en-US" altLang="ja-JP" sz="44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D4A53720-DA7C-428F-BFC3-062595B0EC02}"/>
                </a:ext>
              </a:extLst>
            </p:cNvPr>
            <p:cNvSpPr txBox="1"/>
            <p:nvPr/>
          </p:nvSpPr>
          <p:spPr>
            <a:xfrm>
              <a:off x="488771" y="1215861"/>
              <a:ext cx="1058893" cy="369332"/>
            </a:xfrm>
            <a:prstGeom prst="rect">
              <a:avLst/>
            </a:prstGeom>
            <a:grp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つぎ</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7" name="テキスト ボックス 6">
              <a:extLst>
                <a:ext uri="{FF2B5EF4-FFF2-40B4-BE49-F238E27FC236}">
                  <a16:creationId xmlns:a16="http://schemas.microsoft.com/office/drawing/2014/main" id="{D4A53720-DA7C-428F-BFC3-062595B0EC02}"/>
                </a:ext>
              </a:extLst>
            </p:cNvPr>
            <p:cNvSpPr txBox="1"/>
            <p:nvPr/>
          </p:nvSpPr>
          <p:spPr>
            <a:xfrm>
              <a:off x="5895440" y="2448184"/>
              <a:ext cx="1368152" cy="369332"/>
            </a:xfrm>
            <a:prstGeom prst="rect">
              <a:avLst/>
            </a:prstGeom>
            <a:grp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い　 しき</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8" name="テキスト ボックス 7">
              <a:extLst>
                <a:ext uri="{FF2B5EF4-FFF2-40B4-BE49-F238E27FC236}">
                  <a16:creationId xmlns:a16="http://schemas.microsoft.com/office/drawing/2014/main" id="{D4A53720-DA7C-428F-BFC3-062595B0EC02}"/>
                </a:ext>
              </a:extLst>
            </p:cNvPr>
            <p:cNvSpPr txBox="1"/>
            <p:nvPr/>
          </p:nvSpPr>
          <p:spPr>
            <a:xfrm>
              <a:off x="1691680" y="2456308"/>
              <a:ext cx="1368152" cy="369332"/>
            </a:xfrm>
            <a:prstGeom prst="rect">
              <a:avLst/>
            </a:prstGeom>
            <a:grp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ふみ　 き</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9" name="テキスト ボックス 8">
              <a:extLst>
                <a:ext uri="{FF2B5EF4-FFF2-40B4-BE49-F238E27FC236}">
                  <a16:creationId xmlns:a16="http://schemas.microsoft.com/office/drawing/2014/main" id="{D4A53720-DA7C-428F-BFC3-062595B0EC02}"/>
                </a:ext>
              </a:extLst>
            </p:cNvPr>
            <p:cNvSpPr txBox="1"/>
            <p:nvPr/>
          </p:nvSpPr>
          <p:spPr>
            <a:xfrm>
              <a:off x="3244792" y="4715852"/>
              <a:ext cx="720080" cy="369332"/>
            </a:xfrm>
            <a:prstGeom prst="rect">
              <a:avLst/>
            </a:prstGeom>
            <a:grp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と</a:t>
              </a:r>
              <a:endParaRPr kumimoji="1" lang="ja-JP" altLang="en-US" dirty="0">
                <a:latin typeface="UD デジタル 教科書体 N-B" panose="02020700000000000000" pitchFamily="17" charset="-128"/>
                <a:ea typeface="UD デジタル 教科書体 N-B" panose="02020700000000000000" pitchFamily="17" charset="-128"/>
              </a:endParaRPr>
            </a:p>
          </p:txBody>
        </p:sp>
      </p:grpSp>
    </p:spTree>
    <p:extLst>
      <p:ext uri="{BB962C8B-B14F-4D97-AF65-F5344CB8AC3E}">
        <p14:creationId xmlns:p14="http://schemas.microsoft.com/office/powerpoint/2010/main" val="313039686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marL="0" algn="r" defTabSz="457200">
              <a:buNone/>
              <a:defRPr kumimoji="0" sz="1200" b="0" i="0" kern="1200" normalizeH="0" noProof="0">
                <a:solidFill>
                  <a:srgbClr val="898989"/>
                </a:solidFill>
                <a:uLnTx/>
                <a:uFillTx/>
                <a:latin typeface="+mn-lt"/>
                <a:ea typeface="+mn-ea"/>
                <a:cs typeface="+mn-cs"/>
              </a:defRPr>
            </a:pPr>
            <a:fld id="{13555A0A-D93E-4972-9BDE-BD19E4BDC622}" type="slidenum">
              <a:rPr kumimoji="1" lang="ja-JP" altLang="en-US" sz="1200" b="0" i="0" kern="1200" normalizeH="0" noProof="0" smtClean="0">
                <a:solidFill>
                  <a:srgbClr val="898989"/>
                </a:solidFill>
                <a:uLnTx/>
                <a:uFillTx/>
                <a:latin typeface="+mn-lt"/>
                <a:ea typeface="+mn-ea"/>
                <a:cs typeface="+mn-cs"/>
              </a:rPr>
              <a:t>13</a:t>
            </a:fld>
            <a:endParaRPr kumimoji="1" lang="ja-JP" altLang="en-US"/>
          </a:p>
        </p:txBody>
      </p:sp>
      <p:grpSp>
        <p:nvGrpSpPr>
          <p:cNvPr id="10" name="グループ化 9"/>
          <p:cNvGrpSpPr/>
          <p:nvPr/>
        </p:nvGrpSpPr>
        <p:grpSpPr>
          <a:xfrm>
            <a:off x="323528" y="5215000"/>
            <a:ext cx="3359623" cy="998562"/>
            <a:chOff x="259308" y="4872251"/>
            <a:chExt cx="3359623" cy="998562"/>
          </a:xfrm>
        </p:grpSpPr>
        <p:sp>
          <p:nvSpPr>
            <p:cNvPr id="9" name="下カーブ矢印 8"/>
            <p:cNvSpPr/>
            <p:nvPr/>
          </p:nvSpPr>
          <p:spPr>
            <a:xfrm>
              <a:off x="259308" y="4872251"/>
              <a:ext cx="1801504" cy="982639"/>
            </a:xfrm>
            <a:prstGeom prst="curved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endParaRPr kumimoji="1" lang="ja-JP" altLang="en-US">
                <a:solidFill>
                  <a:schemeClr val="tx1"/>
                </a:solidFill>
              </a:endParaRPr>
            </a:p>
          </p:txBody>
        </p:sp>
        <p:sp>
          <p:nvSpPr>
            <p:cNvPr id="13" name="下カーブ矢印 12"/>
            <p:cNvSpPr/>
            <p:nvPr/>
          </p:nvSpPr>
          <p:spPr>
            <a:xfrm>
              <a:off x="1817427" y="4888174"/>
              <a:ext cx="1801504" cy="982639"/>
            </a:xfrm>
            <a:prstGeom prst="curved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stStyle>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endParaRPr kumimoji="1" lang="ja-JP" altLang="en-US">
                <a:solidFill>
                  <a:schemeClr val="tx1"/>
                </a:solidFill>
              </a:endParaRPr>
            </a:p>
          </p:txBody>
        </p:sp>
      </p:grpSp>
      <p:sp>
        <p:nvSpPr>
          <p:cNvPr id="11" name="テキスト ボックス 10"/>
          <p:cNvSpPr txBox="1"/>
          <p:nvPr/>
        </p:nvSpPr>
        <p:spPr>
          <a:xfrm>
            <a:off x="546441" y="6167045"/>
            <a:ext cx="1355677" cy="646331"/>
          </a:xfrm>
          <a:prstGeom prst="rect">
            <a:avLst/>
          </a:prstGeom>
          <a:noFill/>
        </p:spPr>
        <p:txBody>
          <a:bodyPr wrap="square" rtlCol="0">
            <a:spAutoFit/>
          </a:bodyPr>
          <a:lstStyle>
            <a:defPPr>
              <a:defRPr lang="en-US"/>
            </a:defPPr>
          </a:lstStyle>
          <a:p>
            <a:pPr marL="0" algn="l" defTabSz="457200">
              <a:buNone/>
              <a:defRPr kumimoji="0" sz="1800" b="0" i="0" normalizeH="0" noProof="0">
                <a:uLnTx/>
                <a:uFillTx/>
                <a:latin typeface="+mn-lt"/>
                <a:ea typeface="+mn-ea"/>
                <a:cs typeface="+mn-cs"/>
              </a:defRPr>
            </a:pPr>
            <a:r>
              <a:rPr kumimoji="1" lang="ja-JP" altLang="en-US" sz="3600" b="1" i="0" normalizeH="0" noProof="0" dirty="0">
                <a:uLnTx/>
                <a:uFillTx/>
                <a:latin typeface="ＭＳ ゴシック" panose="020B0609070205080204" pitchFamily="49" charset="-128"/>
                <a:ea typeface="ＭＳ ゴシック" panose="020B0609070205080204" pitchFamily="49" charset="-128"/>
              </a:rPr>
              <a:t>イチ</a:t>
            </a:r>
          </a:p>
        </p:txBody>
      </p:sp>
      <p:sp>
        <p:nvSpPr>
          <p:cNvPr id="17" name="テキスト ボックス 16"/>
          <p:cNvSpPr txBox="1"/>
          <p:nvPr/>
        </p:nvSpPr>
        <p:spPr>
          <a:xfrm>
            <a:off x="2470459" y="6167045"/>
            <a:ext cx="727881" cy="646331"/>
          </a:xfrm>
          <a:prstGeom prst="rect">
            <a:avLst/>
          </a:prstGeom>
          <a:noFill/>
        </p:spPr>
        <p:txBody>
          <a:bodyPr wrap="square" rtlCol="0">
            <a:spAutoFit/>
          </a:bodyPr>
          <a:lstStyle>
            <a:defPPr>
              <a:defRPr lang="en-US"/>
            </a:defPPr>
          </a:lstStyle>
          <a:p>
            <a:pPr marL="0" algn="l" defTabSz="457200">
              <a:buNone/>
              <a:defRPr kumimoji="0" sz="1800" b="0" i="0" normalizeH="0" noProof="0">
                <a:uLnTx/>
                <a:uFillTx/>
                <a:latin typeface="+mn-lt"/>
                <a:ea typeface="+mn-ea"/>
                <a:cs typeface="+mn-cs"/>
              </a:defRPr>
            </a:pPr>
            <a:r>
              <a:rPr kumimoji="1" lang="ja-JP" altLang="en-US" sz="3600" b="1" i="0" normalizeH="0" noProof="0" dirty="0">
                <a:uLnTx/>
                <a:uFillTx/>
                <a:latin typeface="ＭＳ ゴシック" panose="020B0609070205080204" pitchFamily="49" charset="-128"/>
                <a:ea typeface="ＭＳ ゴシック" panose="020B0609070205080204" pitchFamily="49" charset="-128"/>
              </a:rPr>
              <a:t>ニ</a:t>
            </a:r>
          </a:p>
        </p:txBody>
      </p:sp>
      <p:sp>
        <p:nvSpPr>
          <p:cNvPr id="15" name="右矢印 14"/>
          <p:cNvSpPr/>
          <p:nvPr/>
        </p:nvSpPr>
        <p:spPr>
          <a:xfrm rot="19032916">
            <a:off x="3667381" y="5042162"/>
            <a:ext cx="1496839" cy="609359"/>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endParaRPr kumimoji="1" lang="ja-JP" altLang="en-US"/>
          </a:p>
        </p:txBody>
      </p:sp>
      <p:sp>
        <p:nvSpPr>
          <p:cNvPr id="19" name="テキスト ボックス 18"/>
          <p:cNvSpPr txBox="1"/>
          <p:nvPr/>
        </p:nvSpPr>
        <p:spPr>
          <a:xfrm>
            <a:off x="4088978" y="6078811"/>
            <a:ext cx="1777611" cy="646331"/>
          </a:xfrm>
          <a:prstGeom prst="rect">
            <a:avLst/>
          </a:prstGeom>
          <a:noFill/>
        </p:spPr>
        <p:txBody>
          <a:bodyPr wrap="square" rtlCol="0">
            <a:spAutoFit/>
          </a:bodyPr>
          <a:lstStyle>
            <a:defPPr>
              <a:defRPr lang="en-US"/>
            </a:defPPr>
          </a:lstStyle>
          <a:p>
            <a:pPr marL="0" algn="l" defTabSz="457200">
              <a:buNone/>
              <a:defRPr kumimoji="0" sz="1800" b="0" i="0" normalizeH="0" noProof="0">
                <a:uLnTx/>
                <a:uFillTx/>
                <a:latin typeface="+mn-lt"/>
                <a:ea typeface="+mn-ea"/>
                <a:cs typeface="+mn-cs"/>
              </a:defRPr>
            </a:pPr>
            <a:r>
              <a:rPr kumimoji="1" lang="ja-JP" altLang="en-US" sz="3600" b="1" dirty="0">
                <a:latin typeface="ＭＳ ゴシック" panose="020B0609070205080204" pitchFamily="49" charset="-128"/>
                <a:ea typeface="ＭＳ ゴシック" panose="020B0609070205080204" pitchFamily="49" charset="-128"/>
              </a:rPr>
              <a:t>サーン</a:t>
            </a:r>
            <a:endParaRPr kumimoji="1" lang="ja-JP" altLang="en-US" sz="3600" b="1" i="0" normalizeH="0" noProof="0" dirty="0">
              <a:uLnTx/>
              <a:uFillTx/>
              <a:latin typeface="ＭＳ ゴシック" panose="020B0609070205080204" pitchFamily="49" charset="-128"/>
              <a:ea typeface="ＭＳ ゴシック" panose="020B0609070205080204" pitchFamily="49" charset="-128"/>
            </a:endParaRPr>
          </a:p>
        </p:txBody>
      </p:sp>
      <p:sp>
        <p:nvSpPr>
          <p:cNvPr id="16" name="角丸四角形吹き出し 15"/>
          <p:cNvSpPr/>
          <p:nvPr/>
        </p:nvSpPr>
        <p:spPr>
          <a:xfrm>
            <a:off x="371194" y="2059405"/>
            <a:ext cx="4427300" cy="1754326"/>
          </a:xfrm>
          <a:prstGeom prst="wedgeRoundRectCallout">
            <a:avLst>
              <a:gd name="adj1" fmla="val 29763"/>
              <a:gd name="adj2" fmla="val 143118"/>
              <a:gd name="adj3" fmla="val 1666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marL="0" algn="l" defTabSz="457200">
              <a:buNone/>
              <a:defRPr kumimoji="0" sz="1800" b="0" i="0" normalizeH="0" noProof="0">
                <a:uLnTx/>
                <a:uFillTx/>
                <a:latin typeface="Calibri"/>
                <a:ea typeface="Arial" panose="020B0604020202020204" pitchFamily="34" charset="0"/>
                <a:cs typeface="Arial" panose="020B0604020202020204" pitchFamily="34" charset="0"/>
              </a:defRPr>
            </a:pPr>
            <a:r>
              <a:rPr kumimoji="1" lang="ja-JP" altLang="en-US" sz="2400" b="0" i="0" normalizeH="0" noProof="0" dirty="0">
                <a:solidFill>
                  <a:schemeClr val="tx1"/>
                </a:solidFill>
                <a:uLnTx/>
                <a:uFillTx/>
                <a:latin typeface="UD デジタル 教科書体 NP-R" panose="02020400000000000000" pitchFamily="18" charset="-128"/>
                <a:ea typeface="UD デジタル 教科書体 NP-R" panose="02020400000000000000" pitchFamily="18" charset="-128"/>
              </a:rPr>
              <a:t>・片足でしっかり踏み切ろう。</a:t>
            </a:r>
            <a:endParaRPr kumimoji="1" lang="en-US" altLang="ja-JP" sz="2400" dirty="0">
              <a:solidFill>
                <a:schemeClr val="tx1"/>
              </a:solidFill>
              <a:latin typeface="UD デジタル 教科書体 NP-R" panose="02020400000000000000" pitchFamily="18" charset="-128"/>
              <a:ea typeface="UD デジタル 教科書体 NP-R" panose="02020400000000000000" pitchFamily="18" charset="-128"/>
            </a:endParaRPr>
          </a:p>
          <a:p>
            <a:pPr marL="0" algn="l" defTabSz="457200">
              <a:buNone/>
              <a:defRPr kumimoji="0" sz="1800" b="0" i="0" normalizeH="0" noProof="0">
                <a:uLnTx/>
                <a:uFillTx/>
                <a:latin typeface="Calibri"/>
                <a:ea typeface="Arial" panose="020B0604020202020204" pitchFamily="34" charset="0"/>
                <a:cs typeface="Arial" panose="020B0604020202020204" pitchFamily="34" charset="0"/>
              </a:defRPr>
            </a:pPr>
            <a:r>
              <a:rPr kumimoji="1" lang="ja-JP" altLang="en-US" sz="2400" b="0" i="0" normalizeH="0" noProof="0" dirty="0">
                <a:solidFill>
                  <a:schemeClr val="tx1"/>
                </a:solidFill>
                <a:uLnTx/>
                <a:uFillTx/>
                <a:latin typeface="UD デジタル 教科書体 NP-R" panose="02020400000000000000" pitchFamily="18" charset="-128"/>
                <a:ea typeface="UD デジタル 教科書体 NP-R" panose="02020400000000000000" pitchFamily="18" charset="-128"/>
              </a:rPr>
              <a:t>・踏切り足は、どちらの足が　　</a:t>
            </a:r>
            <a:endParaRPr kumimoji="1" lang="en-US" altLang="ja-JP" sz="2400" b="0" i="0" normalizeH="0" noProof="0" dirty="0">
              <a:solidFill>
                <a:schemeClr val="tx1"/>
              </a:solidFill>
              <a:uLnTx/>
              <a:uFillTx/>
              <a:latin typeface="UD デジタル 教科書体 NP-R" panose="02020400000000000000" pitchFamily="18" charset="-128"/>
              <a:ea typeface="UD デジタル 教科書体 NP-R" panose="02020400000000000000" pitchFamily="18" charset="-128"/>
            </a:endParaRPr>
          </a:p>
          <a:p>
            <a:pPr marL="0" algn="l" defTabSz="457200">
              <a:buNone/>
              <a:defRPr kumimoji="0" sz="1800" b="0" i="0" normalizeH="0" noProof="0">
                <a:uLnTx/>
                <a:uFillTx/>
                <a:latin typeface="Calibri"/>
                <a:ea typeface="Arial" panose="020B0604020202020204" pitchFamily="34" charset="0"/>
                <a:cs typeface="Arial" panose="020B0604020202020204" pitchFamily="34" charset="0"/>
              </a:defRPr>
            </a:pPr>
            <a:r>
              <a:rPr kumimoji="1" lang="ja-JP" altLang="en-US" sz="24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2400" b="0" i="0" normalizeH="0" noProof="0" dirty="0">
                <a:solidFill>
                  <a:schemeClr val="tx1"/>
                </a:solidFill>
                <a:uLnTx/>
                <a:uFillTx/>
                <a:latin typeface="UD デジタル 教科書体 NP-R" panose="02020400000000000000" pitchFamily="18" charset="-128"/>
                <a:ea typeface="UD デジタル 教科書体 NP-R" panose="02020400000000000000" pitchFamily="18" charset="-128"/>
              </a:rPr>
              <a:t>跳びやすいかな。</a:t>
            </a:r>
          </a:p>
        </p:txBody>
      </p:sp>
      <p:sp>
        <p:nvSpPr>
          <p:cNvPr id="18"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a:t>
            </a:r>
            <a:r>
              <a:rPr lang="ja-JP" altLang="en-US" sz="2571" b="1" kern="0">
                <a:solidFill>
                  <a:srgbClr val="FFFFFF"/>
                </a:solidFill>
                <a:latin typeface="游ゴシック" panose="020B0400000000000000" pitchFamily="50" charset="-128"/>
                <a:ea typeface="游ゴシック" panose="020B0400000000000000" pitchFamily="50" charset="-128"/>
              </a:rPr>
              <a:t>技能</a:t>
            </a:r>
            <a:endPar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pic>
        <p:nvPicPr>
          <p:cNvPr id="21" name="図 20">
            <a:extLst>
              <a:ext uri="{FF2B5EF4-FFF2-40B4-BE49-F238E27FC236}">
                <a16:creationId xmlns:a16="http://schemas.microsoft.com/office/drawing/2014/main" id="{97C22834-E5AF-45A1-A710-E573BAAE8584}"/>
              </a:ext>
            </a:extLst>
          </p:cNvPr>
          <p:cNvPicPr>
            <a:picLocks noChangeAspect="1"/>
          </p:cNvPicPr>
          <p:nvPr/>
        </p:nvPicPr>
        <p:blipFill>
          <a:blip r:embed="rId3"/>
          <a:stretch>
            <a:fillRect/>
          </a:stretch>
        </p:blipFill>
        <p:spPr>
          <a:xfrm>
            <a:off x="7342729" y="5733256"/>
            <a:ext cx="829671" cy="1179037"/>
          </a:xfrm>
          <a:prstGeom prst="rect">
            <a:avLst/>
          </a:prstGeom>
        </p:spPr>
      </p:pic>
      <p:sp>
        <p:nvSpPr>
          <p:cNvPr id="22" name="楕円 21"/>
          <p:cNvSpPr/>
          <p:nvPr/>
        </p:nvSpPr>
        <p:spPr>
          <a:xfrm>
            <a:off x="1040462" y="3869775"/>
            <a:ext cx="4411427" cy="1286037"/>
          </a:xfrm>
          <a:prstGeom prst="ellipse">
            <a:avLst/>
          </a:prstGeom>
          <a:solidFill>
            <a:srgbClr val="FFFF0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rgbClr val="002060"/>
                </a:solidFill>
                <a:effectLst>
                  <a:outerShdw blurRad="38100" dist="38100" dir="2700000" algn="tl">
                    <a:srgbClr val="000000">
                      <a:alpha val="43137"/>
                    </a:srgbClr>
                  </a:outerShdw>
                </a:effectLst>
                <a:latin typeface="UD デジタル 教科書体 N-B" panose="02020700000000000000" pitchFamily="17" charset="-128"/>
                <a:ea typeface="UD デジタル 教科書体 N-B" panose="02020700000000000000" pitchFamily="17" charset="-128"/>
              </a:rPr>
              <a:t>やってみよう！</a:t>
            </a:r>
            <a:endParaRPr kumimoji="1" lang="ja-JP" altLang="en-US" sz="3200" b="1" dirty="0">
              <a:solidFill>
                <a:srgbClr val="002060"/>
              </a:solidFill>
              <a:effectLst>
                <a:outerShdw blurRad="38100" dist="38100" dir="2700000" algn="tl">
                  <a:srgbClr val="000000">
                    <a:alpha val="43137"/>
                  </a:srgbClr>
                </a:outerShdw>
              </a:effectLst>
              <a:latin typeface="UD デジタル 教科書体 N-B" panose="02020700000000000000" pitchFamily="17" charset="-128"/>
              <a:ea typeface="UD デジタル 教科書体 N-B" panose="02020700000000000000" pitchFamily="17" charset="-128"/>
            </a:endParaRPr>
          </a:p>
        </p:txBody>
      </p:sp>
      <p:sp>
        <p:nvSpPr>
          <p:cNvPr id="20" name="角丸四角形 19"/>
          <p:cNvSpPr/>
          <p:nvPr/>
        </p:nvSpPr>
        <p:spPr>
          <a:xfrm>
            <a:off x="6237790" y="668536"/>
            <a:ext cx="2784579" cy="3240360"/>
          </a:xfrm>
          <a:prstGeom prst="roundRect">
            <a:avLst/>
          </a:prstGeom>
          <a:solidFill>
            <a:srgbClr val="FF0000"/>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r>
              <a:rPr kumimoji="1" lang="ja-JP" altLang="en-US" dirty="0">
                <a:latin typeface="UD デジタル 教科書体 NP-B" panose="02020700000000000000" pitchFamily="18" charset="-128"/>
                <a:ea typeface="UD デジタル 教科書体 NP-B" panose="02020700000000000000" pitchFamily="18" charset="-128"/>
              </a:rPr>
              <a:t>＜運動を行う前に</a:t>
            </a:r>
            <a:r>
              <a:rPr kumimoji="1" lang="en-US" altLang="ja-JP" dirty="0">
                <a:latin typeface="UD デジタル 教科書体 NP-B" panose="02020700000000000000" pitchFamily="18" charset="-128"/>
                <a:ea typeface="UD デジタル 教科書体 NP-B" panose="02020700000000000000" pitchFamily="18" charset="-128"/>
              </a:rPr>
              <a:t>…</a:t>
            </a:r>
            <a:r>
              <a:rPr kumimoji="1" lang="ja-JP" altLang="en-US" dirty="0">
                <a:latin typeface="UD デジタル 教科書体 NP-B" panose="02020700000000000000" pitchFamily="18" charset="-128"/>
                <a:ea typeface="UD デジタル 教科書体 NP-B" panose="02020700000000000000" pitchFamily="18" charset="-128"/>
              </a:rPr>
              <a:t>＞</a:t>
            </a:r>
            <a:endParaRPr kumimoji="1" lang="en-US" altLang="ja-JP" dirty="0">
              <a:latin typeface="UD デジタル 教科書体 NP-B" panose="02020700000000000000" pitchFamily="18" charset="-128"/>
              <a:ea typeface="UD デジタル 教科書体 NP-B" panose="02020700000000000000" pitchFamily="18" charset="-128"/>
            </a:endParaRPr>
          </a:p>
          <a:p>
            <a:r>
              <a:rPr kumimoji="1" lang="ja-JP" altLang="en-US" sz="3200" b="1" dirty="0">
                <a:solidFill>
                  <a:srgbClr val="FFFF00"/>
                </a:solidFill>
                <a:latin typeface="UD デジタル 教科書体 NP-B" panose="02020700000000000000" pitchFamily="18" charset="-128"/>
                <a:ea typeface="UD デジタル 教科書体 NP-B" panose="02020700000000000000" pitchFamily="18" charset="-128"/>
              </a:rPr>
              <a:t>⚠</a:t>
            </a:r>
            <a:r>
              <a:rPr kumimoji="1" lang="ja-JP" altLang="en-US" dirty="0">
                <a:latin typeface="UD デジタル 教科書体 NP-B" panose="02020700000000000000" pitchFamily="18" charset="-128"/>
                <a:ea typeface="UD デジタル 教科書体 NP-B" panose="02020700000000000000" pitchFamily="18" charset="-128"/>
              </a:rPr>
              <a:t>行う時に出る音や振動などで、お家の方や周囲の方々に</a:t>
            </a:r>
            <a:r>
              <a:rPr kumimoji="1" lang="ja-JP" altLang="en-US" u="wavyHeavy" dirty="0">
                <a:uFill>
                  <a:solidFill>
                    <a:srgbClr val="002060"/>
                  </a:solidFill>
                </a:uFill>
                <a:latin typeface="UD デジタル 教科書体 NP-B" panose="02020700000000000000" pitchFamily="18" charset="-128"/>
                <a:ea typeface="UD デジタル 教科書体 NP-B" panose="02020700000000000000" pitchFamily="18" charset="-128"/>
              </a:rPr>
              <a:t>迷惑をかけない</a:t>
            </a:r>
            <a:r>
              <a:rPr kumimoji="1" lang="ja-JP" altLang="en-US" dirty="0">
                <a:latin typeface="UD デジタル 教科書体 NP-B" panose="02020700000000000000" pitchFamily="18" charset="-128"/>
                <a:ea typeface="UD デジタル 教科書体 NP-B" panose="02020700000000000000" pitchFamily="18" charset="-128"/>
              </a:rPr>
              <a:t>場所で行いましょう。また、車がよく通る道路などの危険な場所では行わないようにしましょう。</a:t>
            </a:r>
            <a:endParaRPr kumimoji="1" lang="en-US" altLang="ja-JP" dirty="0">
              <a:latin typeface="UD デジタル 教科書体 NP-B" panose="02020700000000000000" pitchFamily="18" charset="-128"/>
              <a:ea typeface="UD デジタル 教科書体 NP-B" panose="02020700000000000000" pitchFamily="18" charset="-128"/>
            </a:endParaRPr>
          </a:p>
        </p:txBody>
      </p:sp>
      <p:sp>
        <p:nvSpPr>
          <p:cNvPr id="8" name="正方形/長方形 7"/>
          <p:cNvSpPr/>
          <p:nvPr/>
        </p:nvSpPr>
        <p:spPr>
          <a:xfrm>
            <a:off x="-145539" y="488078"/>
            <a:ext cx="6341865" cy="136725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defTabSz="457200">
              <a:buNone/>
              <a:defRPr kumimoji="0" sz="1800" b="0" i="0" normalizeH="0" noProof="0">
                <a:uLnTx/>
                <a:uFillTx/>
                <a:latin typeface="Calibri"/>
                <a:ea typeface="Arial" panose="020B0604020202020204" pitchFamily="34" charset="0"/>
                <a:cs typeface="Arial" panose="020B0604020202020204" pitchFamily="34" charset="0"/>
              </a:defRPr>
            </a:pPr>
            <a:r>
              <a:rPr kumimoji="1" lang="ja-JP" altLang="en-US" sz="3200" b="1" i="0" normalizeH="0" noProof="0" dirty="0">
                <a:effectLst>
                  <a:outerShdw blurRad="38100" dist="38100" dir="2700000" algn="tl">
                    <a:srgbClr val="000000">
                      <a:alpha val="43137"/>
                    </a:srgbClr>
                  </a:outerShdw>
                </a:effectLst>
                <a:uLnTx/>
                <a:uFillTx/>
              </a:rPr>
              <a:t>「イチ・ニ・サーン」</a:t>
            </a:r>
            <a:r>
              <a:rPr kumimoji="1" lang="ja-JP" altLang="en-US" sz="3200" b="1" i="0" normalizeH="0" noProof="0" dirty="0" smtClean="0">
                <a:effectLst>
                  <a:outerShdw blurRad="38100" dist="38100" dir="2700000" algn="tl">
                    <a:srgbClr val="000000">
                      <a:alpha val="43137"/>
                    </a:srgbClr>
                  </a:outerShdw>
                </a:effectLst>
                <a:uLnTx/>
                <a:uFillTx/>
              </a:rPr>
              <a:t>でジャンプ</a:t>
            </a:r>
            <a:endParaRPr kumimoji="1" lang="en-US" altLang="ja-JP" sz="3200" b="1" dirty="0">
              <a:effectLst>
                <a:outerShdw blurRad="38100" dist="38100" dir="2700000" algn="tl">
                  <a:srgbClr val="000000">
                    <a:alpha val="43137"/>
                  </a:srgbClr>
                </a:outerShdw>
              </a:effectLst>
            </a:endParaRPr>
          </a:p>
        </p:txBody>
      </p:sp>
      <p:grpSp>
        <p:nvGrpSpPr>
          <p:cNvPr id="5" name="グループ化 4"/>
          <p:cNvGrpSpPr/>
          <p:nvPr/>
        </p:nvGrpSpPr>
        <p:grpSpPr>
          <a:xfrm>
            <a:off x="5441969" y="4019535"/>
            <a:ext cx="3553294" cy="1651126"/>
            <a:chOff x="5441969" y="4019535"/>
            <a:chExt cx="3553294" cy="1651126"/>
          </a:xfrm>
        </p:grpSpPr>
        <p:grpSp>
          <p:nvGrpSpPr>
            <p:cNvPr id="4" name="グループ化 3">
              <a:extLst>
                <a:ext uri="{FF2B5EF4-FFF2-40B4-BE49-F238E27FC236}">
                  <a16:creationId xmlns:a16="http://schemas.microsoft.com/office/drawing/2014/main" id="{680006F4-639F-4E50-AC9D-73BF07B2033C}"/>
                </a:ext>
              </a:extLst>
            </p:cNvPr>
            <p:cNvGrpSpPr/>
            <p:nvPr/>
          </p:nvGrpSpPr>
          <p:grpSpPr>
            <a:xfrm>
              <a:off x="5441969" y="4019535"/>
              <a:ext cx="3553294" cy="1651126"/>
              <a:chOff x="5724128" y="4113680"/>
              <a:chExt cx="3285322" cy="1565280"/>
            </a:xfrm>
          </p:grpSpPr>
          <p:sp>
            <p:nvSpPr>
              <p:cNvPr id="23" name="吹き出し: 角を丸めた四角形 22">
                <a:extLst>
                  <a:ext uri="{FF2B5EF4-FFF2-40B4-BE49-F238E27FC236}">
                    <a16:creationId xmlns:a16="http://schemas.microsoft.com/office/drawing/2014/main" id="{D5573A13-2887-4F1D-901E-B08F14CB0B15}"/>
                  </a:ext>
                </a:extLst>
              </p:cNvPr>
              <p:cNvSpPr/>
              <p:nvPr/>
            </p:nvSpPr>
            <p:spPr>
              <a:xfrm>
                <a:off x="5724128" y="4113680"/>
                <a:ext cx="3285322" cy="1565280"/>
              </a:xfrm>
              <a:prstGeom prst="wedgeRoundRectCallout">
                <a:avLst>
                  <a:gd name="adj1" fmla="val -3909"/>
                  <a:gd name="adj2" fmla="val 73025"/>
                  <a:gd name="adj3" fmla="val 16667"/>
                </a:avLst>
              </a:prstGeom>
              <a:solidFill>
                <a:schemeClr val="accent5">
                  <a:lumMod val="40000"/>
                  <a:lumOff val="6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733300" y="4224886"/>
                <a:ext cx="2995987" cy="1428533"/>
              </a:xfrm>
              <a:prstGeom prst="rect">
                <a:avLst/>
              </a:prstGeom>
              <a:noFill/>
              <a:ln w="28575">
                <a:noFill/>
              </a:ln>
            </p:spPr>
            <p:txBody>
              <a:bodyPr wrap="square" rtlCol="0">
                <a:spAutoFit/>
              </a:bodyPr>
              <a:lstStyle>
                <a:defPPr>
                  <a:defRPr lang="en-US"/>
                </a:defPPr>
              </a:lstStyle>
              <a:p>
                <a:pPr defTabSz="457200">
                  <a:lnSpc>
                    <a:spcPct val="150000"/>
                  </a:lnSpc>
                  <a:defRPr kumimoji="0" sz="1800" b="0" i="0" normalizeH="0" noProof="0">
                    <a:uLnTx/>
                    <a:uFillTx/>
                    <a:latin typeface="+mn-lt"/>
                    <a:ea typeface="+mn-ea"/>
                    <a:cs typeface="+mn-cs"/>
                  </a:defRPr>
                </a:pPr>
                <a:r>
                  <a:rPr kumimoji="1" lang="ja-JP" altLang="en-US" sz="2000" dirty="0">
                    <a:latin typeface="UD デジタル 教科書体 N-B" panose="02020700000000000000" pitchFamily="17" charset="-128"/>
                    <a:ea typeface="UD デジタル 教科書体 N-B" panose="02020700000000000000" pitchFamily="17" charset="-128"/>
                  </a:rPr>
                  <a:t>　</a:t>
                </a:r>
                <a:r>
                  <a:rPr kumimoji="1" lang="ja-JP" altLang="en-US" sz="2000" dirty="0">
                    <a:latin typeface="UD デジタル 教科書体 NP-B" panose="02020700000000000000" pitchFamily="18" charset="-128"/>
                    <a:ea typeface="UD デジタル 教科書体 NP-B" panose="02020700000000000000" pitchFamily="18" charset="-128"/>
                  </a:rPr>
                  <a:t>踏切り</a:t>
                </a:r>
                <a:r>
                  <a:rPr kumimoji="1" lang="ja-JP" altLang="en-US" sz="2000" dirty="0" smtClean="0">
                    <a:latin typeface="UD デジタル 教科書体 NP-B" panose="02020700000000000000" pitchFamily="18" charset="-128"/>
                    <a:ea typeface="UD デジタル 教科書体 NP-B" panose="02020700000000000000" pitchFamily="18" charset="-128"/>
                  </a:rPr>
                  <a:t>足を意識して「イチ・ニ・サーン」のリズムで跳べたかな？</a:t>
                </a:r>
                <a:endParaRPr kumimoji="1" lang="en-US" altLang="ja-JP" sz="2000" dirty="0">
                  <a:latin typeface="UD デジタル 教科書体 N-B" panose="02020700000000000000" pitchFamily="17" charset="-128"/>
                  <a:ea typeface="UD デジタル 教科書体 N-B" panose="02020700000000000000" pitchFamily="17" charset="-128"/>
                </a:endParaRPr>
              </a:p>
            </p:txBody>
          </p:sp>
        </p:grpSp>
        <p:sp>
          <p:nvSpPr>
            <p:cNvPr id="57" name="テキスト ボックス 56">
              <a:extLst>
                <a:ext uri="{FF2B5EF4-FFF2-40B4-BE49-F238E27FC236}">
                  <a16:creationId xmlns:a16="http://schemas.microsoft.com/office/drawing/2014/main" id="{D4A53720-DA7C-428F-BFC3-062595B0EC02}"/>
                </a:ext>
              </a:extLst>
            </p:cNvPr>
            <p:cNvSpPr txBox="1"/>
            <p:nvPr/>
          </p:nvSpPr>
          <p:spPr>
            <a:xfrm>
              <a:off x="5718241" y="4127532"/>
              <a:ext cx="432048" cy="230832"/>
            </a:xfrm>
            <a:prstGeom prst="rect">
              <a:avLst/>
            </a:prstGeom>
            <a:noFill/>
          </p:spPr>
          <p:txBody>
            <a:bodyPr wrap="square" rtlCol="0">
              <a:spAutoFit/>
            </a:bodyPr>
            <a:lstStyle/>
            <a:p>
              <a:r>
                <a:rPr kumimoji="1" lang="ja-JP" altLang="en-US" sz="900" dirty="0" smtClean="0">
                  <a:latin typeface="UD デジタル 教科書体 N-B" panose="02020700000000000000" pitchFamily="17" charset="-128"/>
                  <a:ea typeface="UD デジタル 教科書体 N-B" panose="02020700000000000000" pitchFamily="17" charset="-128"/>
                </a:rPr>
                <a:t>ふみ</a:t>
              </a:r>
              <a:endParaRPr kumimoji="1" lang="ja-JP" altLang="en-US" sz="900" dirty="0">
                <a:latin typeface="UD デジタル 教科書体 N-B" panose="02020700000000000000" pitchFamily="17" charset="-128"/>
                <a:ea typeface="UD デジタル 教科書体 N-B" panose="02020700000000000000" pitchFamily="17" charset="-128"/>
              </a:endParaRPr>
            </a:p>
          </p:txBody>
        </p:sp>
        <p:sp>
          <p:nvSpPr>
            <p:cNvPr id="58" name="テキスト ボックス 57">
              <a:extLst>
                <a:ext uri="{FF2B5EF4-FFF2-40B4-BE49-F238E27FC236}">
                  <a16:creationId xmlns:a16="http://schemas.microsoft.com/office/drawing/2014/main" id="{D4A53720-DA7C-428F-BFC3-062595B0EC02}"/>
                </a:ext>
              </a:extLst>
            </p:cNvPr>
            <p:cNvSpPr txBox="1"/>
            <p:nvPr/>
          </p:nvSpPr>
          <p:spPr>
            <a:xfrm>
              <a:off x="6035123" y="4119645"/>
              <a:ext cx="432048" cy="230832"/>
            </a:xfrm>
            <a:prstGeom prst="rect">
              <a:avLst/>
            </a:prstGeom>
            <a:noFill/>
          </p:spPr>
          <p:txBody>
            <a:bodyPr wrap="square" rtlCol="0">
              <a:spAutoFit/>
            </a:bodyPr>
            <a:lstStyle/>
            <a:p>
              <a:r>
                <a:rPr kumimoji="1" lang="ja-JP" altLang="en-US" sz="900" dirty="0" smtClean="0">
                  <a:latin typeface="UD デジタル 教科書体 N-B" panose="02020700000000000000" pitchFamily="17" charset="-128"/>
                  <a:ea typeface="UD デジタル 教科書体 N-B" panose="02020700000000000000" pitchFamily="17" charset="-128"/>
                </a:rPr>
                <a:t>き</a:t>
              </a:r>
              <a:endParaRPr kumimoji="1" lang="ja-JP" altLang="en-US" sz="900" dirty="0">
                <a:latin typeface="UD デジタル 教科書体 N-B" panose="02020700000000000000" pitchFamily="17" charset="-128"/>
                <a:ea typeface="UD デジタル 教科書体 N-B" panose="02020700000000000000" pitchFamily="17" charset="-128"/>
              </a:endParaRPr>
            </a:p>
          </p:txBody>
        </p:sp>
        <p:sp>
          <p:nvSpPr>
            <p:cNvPr id="59" name="テキスト ボックス 58">
              <a:extLst>
                <a:ext uri="{FF2B5EF4-FFF2-40B4-BE49-F238E27FC236}">
                  <a16:creationId xmlns:a16="http://schemas.microsoft.com/office/drawing/2014/main" id="{D4A53720-DA7C-428F-BFC3-062595B0EC02}"/>
                </a:ext>
              </a:extLst>
            </p:cNvPr>
            <p:cNvSpPr txBox="1"/>
            <p:nvPr/>
          </p:nvSpPr>
          <p:spPr>
            <a:xfrm>
              <a:off x="7050405" y="4136325"/>
              <a:ext cx="610737" cy="230832"/>
            </a:xfrm>
            <a:prstGeom prst="rect">
              <a:avLst/>
            </a:prstGeom>
            <a:noFill/>
          </p:spPr>
          <p:txBody>
            <a:bodyPr wrap="square" rtlCol="0">
              <a:spAutoFit/>
            </a:bodyPr>
            <a:lstStyle/>
            <a:p>
              <a:r>
                <a:rPr kumimoji="1" lang="ja-JP" altLang="en-US" sz="900" dirty="0" smtClean="0">
                  <a:latin typeface="UD デジタル 教科書体 N-B" panose="02020700000000000000" pitchFamily="17" charset="-128"/>
                  <a:ea typeface="UD デジタル 教科書体 N-B" panose="02020700000000000000" pitchFamily="17" charset="-128"/>
                </a:rPr>
                <a:t>いしき</a:t>
              </a:r>
              <a:endParaRPr kumimoji="1" lang="ja-JP" altLang="en-US" sz="900" dirty="0">
                <a:latin typeface="UD デジタル 教科書体 N-B" panose="02020700000000000000" pitchFamily="17" charset="-128"/>
                <a:ea typeface="UD デジタル 教科書体 N-B" panose="02020700000000000000" pitchFamily="17" charset="-128"/>
              </a:endParaRPr>
            </a:p>
          </p:txBody>
        </p:sp>
        <p:sp>
          <p:nvSpPr>
            <p:cNvPr id="60" name="テキスト ボックス 59">
              <a:extLst>
                <a:ext uri="{FF2B5EF4-FFF2-40B4-BE49-F238E27FC236}">
                  <a16:creationId xmlns:a16="http://schemas.microsoft.com/office/drawing/2014/main" id="{D4A53720-DA7C-428F-BFC3-062595B0EC02}"/>
                </a:ext>
              </a:extLst>
            </p:cNvPr>
            <p:cNvSpPr txBox="1"/>
            <p:nvPr/>
          </p:nvSpPr>
          <p:spPr>
            <a:xfrm>
              <a:off x="5764278" y="5058610"/>
              <a:ext cx="432048" cy="230832"/>
            </a:xfrm>
            <a:prstGeom prst="rect">
              <a:avLst/>
            </a:prstGeom>
            <a:noFill/>
          </p:spPr>
          <p:txBody>
            <a:bodyPr wrap="square" rtlCol="0">
              <a:spAutoFit/>
            </a:bodyPr>
            <a:lstStyle/>
            <a:p>
              <a:r>
                <a:rPr kumimoji="1" lang="ja-JP" altLang="en-US" sz="900" dirty="0" smtClean="0">
                  <a:latin typeface="UD デジタル 教科書体 N-B" panose="02020700000000000000" pitchFamily="17" charset="-128"/>
                  <a:ea typeface="UD デジタル 教科書体 N-B" panose="02020700000000000000" pitchFamily="17" charset="-128"/>
                </a:rPr>
                <a:t>と</a:t>
              </a:r>
              <a:endParaRPr kumimoji="1" lang="ja-JP" altLang="en-US" sz="900" dirty="0">
                <a:latin typeface="UD デジタル 教科書体 N-B" panose="02020700000000000000" pitchFamily="17" charset="-128"/>
                <a:ea typeface="UD デジタル 教科書体 N-B" panose="02020700000000000000" pitchFamily="17" charset="-128"/>
              </a:endParaRPr>
            </a:p>
          </p:txBody>
        </p:sp>
      </p:grpSp>
    </p:spTree>
    <p:extLst>
      <p:ext uri="{BB962C8B-B14F-4D97-AF65-F5344CB8AC3E}">
        <p14:creationId xmlns:p14="http://schemas.microsoft.com/office/powerpoint/2010/main" val="20628830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100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300"/>
                                        <p:tgtEl>
                                          <p:spTgt spid="10"/>
                                        </p:tgtEl>
                                      </p:cBhvr>
                                    </p:animEffect>
                                  </p:childTnLst>
                                </p:cTn>
                              </p:par>
                              <p:par>
                                <p:cTn id="8" presetID="22" presetClass="entr" presetSubtype="8" fill="hold" grpId="0" nodeType="withEffect">
                                  <p:stCondLst>
                                    <p:cond delay="230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1200"/>
                                        <p:tgtEl>
                                          <p:spTgt spid="15"/>
                                        </p:tgtEl>
                                      </p:cBhvr>
                                    </p:animEffect>
                                  </p:childTnLst>
                                </p:cTn>
                              </p:par>
                              <p:par>
                                <p:cTn id="11" presetID="10" presetClass="entr" presetSubtype="0" fill="hold" grpId="0" nodeType="withEffect">
                                  <p:stCondLst>
                                    <p:cond delay="120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180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260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900"/>
                                        <p:tgtEl>
                                          <p:spTgt spid="19"/>
                                        </p:tgtEl>
                                      </p:cBhvr>
                                    </p:animEffect>
                                  </p:childTnLst>
                                </p:cTn>
                              </p:par>
                            </p:childTnLst>
                          </p:cTn>
                        </p:par>
                        <p:par>
                          <p:cTn id="20" fill="hold">
                            <p:stCondLst>
                              <p:cond delay="3500"/>
                            </p:stCondLst>
                            <p:childTnLst>
                              <p:par>
                                <p:cTn id="21" presetID="22" presetClass="entr" presetSubtype="4"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00"/>
                                        <p:tgtEl>
                                          <p:spTgt spid="16"/>
                                        </p:tgtEl>
                                      </p:cBhvr>
                                    </p:animEffect>
                                  </p:childTnLst>
                                </p:cTn>
                              </p:par>
                            </p:childTnLst>
                          </p:cTn>
                        </p:par>
                        <p:par>
                          <p:cTn id="24" fill="hold">
                            <p:stCondLst>
                              <p:cond delay="4000"/>
                            </p:stCondLst>
                            <p:childTnLst>
                              <p:par>
                                <p:cTn id="25" presetID="16" presetClass="entr" presetSubtype="21"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par>
                          <p:cTn id="28" fill="hold">
                            <p:stCondLst>
                              <p:cond delay="4500"/>
                            </p:stCondLst>
                            <p:childTnLst>
                              <p:par>
                                <p:cTn id="29" presetID="14" presetClass="entr" presetSubtype="5" fill="hold" grpId="0" nodeType="afterEffect">
                                  <p:stCondLst>
                                    <p:cond delay="2000"/>
                                  </p:stCondLst>
                                  <p:childTnLst>
                                    <p:set>
                                      <p:cBhvr>
                                        <p:cTn id="30" dur="1" fill="hold">
                                          <p:stCondLst>
                                            <p:cond delay="0"/>
                                          </p:stCondLst>
                                        </p:cTn>
                                        <p:tgtEl>
                                          <p:spTgt spid="20"/>
                                        </p:tgtEl>
                                        <p:attrNameLst>
                                          <p:attrName>style.visibility</p:attrName>
                                        </p:attrNameLst>
                                      </p:cBhvr>
                                      <p:to>
                                        <p:strVal val="visible"/>
                                      </p:to>
                                    </p:set>
                                    <p:animEffect transition="in" filter="randombar(vertical)">
                                      <p:cBhvr>
                                        <p:cTn id="31" dur="500"/>
                                        <p:tgtEl>
                                          <p:spTgt spid="20"/>
                                        </p:tgtEl>
                                      </p:cBhvr>
                                    </p:animEffect>
                                  </p:childTnLst>
                                </p:cTn>
                              </p:par>
                            </p:childTnLst>
                          </p:cTn>
                        </p:par>
                        <p:par>
                          <p:cTn id="32" fill="hold">
                            <p:stCondLst>
                              <p:cond delay="7000"/>
                            </p:stCondLst>
                            <p:childTnLst>
                              <p:par>
                                <p:cTn id="33" presetID="26" presetClass="emph" presetSubtype="0" fill="hold" grpId="1" nodeType="afterEffect">
                                  <p:stCondLst>
                                    <p:cond delay="0"/>
                                  </p:stCondLst>
                                  <p:childTnLst>
                                    <p:animEffect transition="out" filter="fade">
                                      <p:cBhvr>
                                        <p:cTn id="34" dur="500" tmFilter="0, 0; .2, .5; .8, .5; 1, 0"/>
                                        <p:tgtEl>
                                          <p:spTgt spid="20"/>
                                        </p:tgtEl>
                                      </p:cBhvr>
                                    </p:animEffect>
                                    <p:animScale>
                                      <p:cBhvr>
                                        <p:cTn id="35" dur="250" autoRev="1" fill="hold"/>
                                        <p:tgtEl>
                                          <p:spTgt spid="20"/>
                                        </p:tgtEl>
                                      </p:cBhvr>
                                      <p:by x="105000" y="105000"/>
                                    </p:animScale>
                                  </p:childTnLst>
                                </p:cTn>
                              </p:par>
                            </p:childTnLst>
                          </p:cTn>
                        </p:par>
                        <p:par>
                          <p:cTn id="36" fill="hold">
                            <p:stCondLst>
                              <p:cond delay="7500"/>
                            </p:stCondLst>
                            <p:childTnLst>
                              <p:par>
                                <p:cTn id="37" presetID="16" presetClass="entr" presetSubtype="42" fill="hold" grpId="0" nodeType="afterEffect">
                                  <p:stCondLst>
                                    <p:cond delay="3100"/>
                                  </p:stCondLst>
                                  <p:childTnLst>
                                    <p:set>
                                      <p:cBhvr>
                                        <p:cTn id="38" dur="1" fill="hold">
                                          <p:stCondLst>
                                            <p:cond delay="0"/>
                                          </p:stCondLst>
                                        </p:cTn>
                                        <p:tgtEl>
                                          <p:spTgt spid="22"/>
                                        </p:tgtEl>
                                        <p:attrNameLst>
                                          <p:attrName>style.visibility</p:attrName>
                                        </p:attrNameLst>
                                      </p:cBhvr>
                                      <p:to>
                                        <p:strVal val="visible"/>
                                      </p:to>
                                    </p:set>
                                    <p:animEffect transition="in" filter="barn(outHorizontal)">
                                      <p:cBhvr>
                                        <p:cTn id="3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5" grpId="0" animBg="1"/>
      <p:bldP spid="19" grpId="0"/>
      <p:bldP spid="16" grpId="0" animBg="1"/>
      <p:bldP spid="22" grpId="0" animBg="1"/>
      <p:bldP spid="20" grpId="0" animBg="1"/>
      <p:bldP spid="20"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rPr>
              <a:t>　　　</a:t>
            </a:r>
            <a:r>
              <a:rPr lang="ja-JP" altLang="en-US" sz="2571" b="1" kern="0" noProof="0" dirty="0">
                <a:solidFill>
                  <a:srgbClr val="FFFFFF"/>
                </a:solidFill>
                <a:latin typeface="游ゴシック" panose="020B0400000000000000" pitchFamily="50" charset="-128"/>
                <a:ea typeface="游ゴシック" panose="020B0400000000000000" pitchFamily="50" charset="-128"/>
              </a:rPr>
              <a:t>知識</a:t>
            </a:r>
            <a:endPar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14</a:t>
            </a:fld>
            <a:endParaRPr kumimoji="1" lang="ja-JP" altLang="en-US"/>
          </a:p>
        </p:txBody>
      </p:sp>
      <p:sp>
        <p:nvSpPr>
          <p:cNvPr id="11" name="正方形/長方形 10"/>
          <p:cNvSpPr/>
          <p:nvPr/>
        </p:nvSpPr>
        <p:spPr>
          <a:xfrm>
            <a:off x="1037042" y="4305779"/>
            <a:ext cx="7351382" cy="2042014"/>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r>
              <a:rPr kumimoji="1" lang="ja-JP" altLang="en-US" sz="2400" dirty="0" smtClean="0">
                <a:latin typeface="UD デジタル 教科書体 NP-B" panose="02020700000000000000" pitchFamily="18" charset="-128"/>
                <a:ea typeface="UD デジタル 教科書体 NP-B" panose="02020700000000000000" pitchFamily="18" charset="-128"/>
              </a:rPr>
              <a:t>　　「幅跳び」の動きについて分かったことを書き</a:t>
            </a:r>
            <a:endParaRPr kumimoji="1" lang="en-US" altLang="ja-JP" sz="2400" dirty="0" smtClean="0">
              <a:latin typeface="UD デジタル 教科書体 NP-B" panose="02020700000000000000" pitchFamily="18" charset="-128"/>
              <a:ea typeface="UD デジタル 教科書体 NP-B" panose="02020700000000000000" pitchFamily="18" charset="-128"/>
            </a:endParaRPr>
          </a:p>
          <a:p>
            <a:r>
              <a:rPr kumimoji="1" lang="ja-JP" altLang="en-US" sz="2400" dirty="0">
                <a:latin typeface="UD デジタル 教科書体 NP-B" panose="02020700000000000000" pitchFamily="18" charset="-128"/>
                <a:ea typeface="UD デジタル 教科書体 NP-B" panose="02020700000000000000" pitchFamily="18" charset="-128"/>
              </a:rPr>
              <a:t>　</a:t>
            </a:r>
            <a:r>
              <a:rPr kumimoji="1" lang="ja-JP" altLang="en-US" sz="2400" dirty="0" smtClean="0">
                <a:latin typeface="UD デジタル 教科書体 NP-B" panose="02020700000000000000" pitchFamily="18" charset="-128"/>
                <a:ea typeface="UD デジタル 教科書体 NP-B" panose="02020700000000000000" pitchFamily="18" charset="-128"/>
              </a:rPr>
              <a:t>ましょう。</a:t>
            </a:r>
            <a:endParaRPr kumimoji="1" lang="en-US" altLang="ja-JP" sz="2400" dirty="0" smtClean="0">
              <a:latin typeface="UD デジタル 教科書体 NP-B" panose="02020700000000000000" pitchFamily="18" charset="-128"/>
              <a:ea typeface="UD デジタル 教科書体 NP-B" panose="02020700000000000000" pitchFamily="18" charset="-128"/>
            </a:endParaRPr>
          </a:p>
          <a:p>
            <a:endParaRPr kumimoji="1" lang="en-US" altLang="ja-JP" sz="2400" dirty="0" smtClean="0">
              <a:latin typeface="UD デジタル 教科書体 NP-B" panose="02020700000000000000" pitchFamily="18" charset="-128"/>
              <a:ea typeface="UD デジタル 教科書体 NP-B" panose="02020700000000000000" pitchFamily="18" charset="-128"/>
            </a:endParaRPr>
          </a:p>
          <a:p>
            <a:endParaRPr kumimoji="1" lang="en-US" altLang="ja-JP" sz="2400" dirty="0">
              <a:latin typeface="UD デジタル 教科書体 NP-B" panose="02020700000000000000" pitchFamily="18" charset="-128"/>
              <a:ea typeface="UD デジタル 教科書体 NP-B" panose="02020700000000000000" pitchFamily="18" charset="-128"/>
            </a:endParaRPr>
          </a:p>
          <a:p>
            <a:endParaRPr kumimoji="1" lang="ja-JP" altLang="en-US" sz="2400" dirty="0">
              <a:latin typeface="UD デジタル 教科書体 NP-B" panose="02020700000000000000" pitchFamily="18" charset="-128"/>
              <a:ea typeface="UD デジタル 教科書体 NP-B" panose="02020700000000000000" pitchFamily="18" charset="-128"/>
            </a:endParaRPr>
          </a:p>
        </p:txBody>
      </p:sp>
      <p:sp>
        <p:nvSpPr>
          <p:cNvPr id="14" name="角丸四角形吹き出し 13"/>
          <p:cNvSpPr/>
          <p:nvPr/>
        </p:nvSpPr>
        <p:spPr>
          <a:xfrm>
            <a:off x="467544" y="764704"/>
            <a:ext cx="6705390" cy="2808312"/>
          </a:xfrm>
          <a:prstGeom prst="wedgeRoundRectCallout">
            <a:avLst>
              <a:gd name="adj1" fmla="val 55141"/>
              <a:gd name="adj2" fmla="val 28097"/>
              <a:gd name="adj3" fmla="val 16667"/>
            </a:avLst>
          </a:prstGeom>
          <a:solidFill>
            <a:srgbClr val="66FF33"/>
          </a:solidFill>
        </p:spPr>
        <p:style>
          <a:lnRef idx="1">
            <a:schemeClr val="accent6"/>
          </a:lnRef>
          <a:fillRef idx="2">
            <a:schemeClr val="accent6"/>
          </a:fillRef>
          <a:effectRef idx="1">
            <a:schemeClr val="accent6"/>
          </a:effectRef>
          <a:fontRef idx="minor">
            <a:schemeClr val="dk1"/>
          </a:fontRef>
        </p:style>
        <p:txBody>
          <a:bodyPr rtlCol="0" anchor="ctr"/>
          <a:lstStyle>
            <a:defPPr>
              <a:defRPr lang="en-US"/>
            </a:defPPr>
          </a:lstStyle>
          <a:p>
            <a:pPr>
              <a:lnSpc>
                <a:spcPts val="4500"/>
              </a:lnSpc>
            </a:pPr>
            <a:r>
              <a:rPr kumimoji="1" lang="ja-JP" altLang="en-US" sz="2800" dirty="0">
                <a:latin typeface="UD デジタル 教科書体 NP-R" panose="02020400000000000000" pitchFamily="18" charset="-128"/>
                <a:ea typeface="UD デジタル 教科書体 NP-R" panose="02020400000000000000" pitchFamily="18" charset="-128"/>
              </a:rPr>
              <a:t>　</a:t>
            </a:r>
            <a:r>
              <a:rPr kumimoji="1" lang="ja-JP" altLang="en-US" sz="2800" dirty="0" smtClean="0">
                <a:latin typeface="UD デジタル 教科書体 NP-R" panose="02020400000000000000" pitchFamily="18" charset="-128"/>
                <a:ea typeface="UD デジタル 教科書体 NP-R" panose="02020400000000000000" pitchFamily="18" charset="-128"/>
              </a:rPr>
              <a:t>スライドや動画を見て、「幅跳び」の動きについて、どんなことが分かったかな？分かったことを学習カードに書きましょう。</a:t>
            </a:r>
            <a:endParaRPr kumimoji="1" lang="ja-JP" altLang="en-US" sz="2800" dirty="0">
              <a:latin typeface="UD デジタル 教科書体 NP-R" panose="02020400000000000000" pitchFamily="18" charset="-128"/>
              <a:ea typeface="UD デジタル 教科書体 NP-R" panose="02020400000000000000" pitchFamily="18" charset="-128"/>
            </a:endParaRPr>
          </a:p>
        </p:txBody>
      </p:sp>
      <p:sp>
        <p:nvSpPr>
          <p:cNvPr id="16" name="メモ 15"/>
          <p:cNvSpPr/>
          <p:nvPr/>
        </p:nvSpPr>
        <p:spPr>
          <a:xfrm>
            <a:off x="611559" y="3717032"/>
            <a:ext cx="864096" cy="1008113"/>
          </a:xfrm>
          <a:prstGeom prst="foldedCorner">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kumimoji="1" lang="ja-JP" altLang="en-US" sz="1600" dirty="0">
                <a:solidFill>
                  <a:schemeClr val="tx1"/>
                </a:solidFill>
                <a:latin typeface="HG創英角ﾎﾟｯﾌﾟ体" panose="040B0A09000000000000" pitchFamily="49" charset="-128"/>
                <a:ea typeface="HG創英角ﾎﾟｯﾌﾟ体" panose="040B0A09000000000000" pitchFamily="49" charset="-128"/>
              </a:rPr>
              <a:t>学習カード</a:t>
            </a:r>
            <a:endParaRPr kumimoji="1" lang="en-US" altLang="ja-JP" sz="1600" dirty="0" smtClean="0">
              <a:solidFill>
                <a:schemeClr val="tx1"/>
              </a:solidFill>
              <a:latin typeface="HG創英角ﾎﾟｯﾌﾟ体" panose="040B0A09000000000000" pitchFamily="49" charset="-128"/>
              <a:ea typeface="HG創英角ﾎﾟｯﾌﾟ体" panose="040B0A09000000000000" pitchFamily="49" charset="-128"/>
            </a:endParaRPr>
          </a:p>
          <a:p>
            <a:pPr algn="ctr">
              <a:lnSpc>
                <a:spcPts val="2200"/>
              </a:lnSpc>
            </a:pPr>
            <a:r>
              <a:rPr kumimoji="1" lang="ja-JP" altLang="en-US" sz="1600" dirty="0">
                <a:solidFill>
                  <a:schemeClr val="tx1"/>
                </a:solidFill>
                <a:latin typeface="HG創英角ﾎﾟｯﾌﾟ体" panose="040B0A09000000000000" pitchFamily="49" charset="-128"/>
                <a:ea typeface="HG創英角ﾎﾟｯﾌﾟ体" panose="040B0A09000000000000" pitchFamily="49" charset="-128"/>
              </a:rPr>
              <a:t>１</a:t>
            </a:r>
          </a:p>
        </p:txBody>
      </p:sp>
      <p:pic>
        <p:nvPicPr>
          <p:cNvPr id="17" name="図 16"/>
          <p:cNvPicPr>
            <a:picLocks noChangeAspect="1"/>
          </p:cNvPicPr>
          <p:nvPr/>
        </p:nvPicPr>
        <p:blipFill>
          <a:blip r:embed="rId3"/>
          <a:stretch>
            <a:fillRect/>
          </a:stretch>
        </p:blipFill>
        <p:spPr>
          <a:xfrm>
            <a:off x="7450694" y="1832040"/>
            <a:ext cx="1297771" cy="1908768"/>
          </a:xfrm>
          <a:prstGeom prst="rect">
            <a:avLst/>
          </a:prstGeom>
        </p:spPr>
      </p:pic>
      <p:sp>
        <p:nvSpPr>
          <p:cNvPr id="18" name="テキスト ボックス 17">
            <a:extLst>
              <a:ext uri="{FF2B5EF4-FFF2-40B4-BE49-F238E27FC236}">
                <a16:creationId xmlns:a16="http://schemas.microsoft.com/office/drawing/2014/main" id="{D4A53720-DA7C-428F-BFC3-062595B0EC02}"/>
              </a:ext>
            </a:extLst>
          </p:cNvPr>
          <p:cNvSpPr txBox="1"/>
          <p:nvPr/>
        </p:nvSpPr>
        <p:spPr>
          <a:xfrm>
            <a:off x="2686144" y="950817"/>
            <a:ext cx="936104" cy="276999"/>
          </a:xfrm>
          <a:prstGeom prst="rect">
            <a:avLst/>
          </a:prstGeom>
          <a:noFill/>
        </p:spPr>
        <p:txBody>
          <a:bodyPr wrap="square" rtlCol="0">
            <a:spAutoFit/>
          </a:bodyPr>
          <a:lstStyle/>
          <a:p>
            <a:pPr algn="ctr"/>
            <a:r>
              <a:rPr kumimoji="1" lang="ja-JP" altLang="en-US" sz="1200" dirty="0" smtClean="0">
                <a:latin typeface="UD デジタル 教科書体 N-B"/>
              </a:rPr>
              <a:t>どう</a:t>
            </a:r>
            <a:r>
              <a:rPr kumimoji="1" lang="ja-JP" altLang="en-US" sz="900" dirty="0" smtClean="0">
                <a:latin typeface="UD デジタル 教科書体 N-B"/>
              </a:rPr>
              <a:t>　</a:t>
            </a:r>
            <a:r>
              <a:rPr kumimoji="1" lang="ja-JP" altLang="en-US" sz="1200" dirty="0" smtClean="0">
                <a:latin typeface="UD デジタル 教科書体 N-B"/>
              </a:rPr>
              <a:t>が</a:t>
            </a:r>
            <a:endParaRPr kumimoji="1" lang="ja-JP" altLang="en-US" sz="1200" dirty="0">
              <a:latin typeface="UD デジタル 教科書体 N-B"/>
            </a:endParaRPr>
          </a:p>
        </p:txBody>
      </p:sp>
      <p:sp>
        <p:nvSpPr>
          <p:cNvPr id="20" name="テキスト ボックス 19">
            <a:extLst>
              <a:ext uri="{FF2B5EF4-FFF2-40B4-BE49-F238E27FC236}">
                <a16:creationId xmlns:a16="http://schemas.microsoft.com/office/drawing/2014/main" id="{D4A53720-DA7C-428F-BFC3-062595B0EC02}"/>
              </a:ext>
            </a:extLst>
          </p:cNvPr>
          <p:cNvSpPr txBox="1"/>
          <p:nvPr/>
        </p:nvSpPr>
        <p:spPr>
          <a:xfrm>
            <a:off x="5161712" y="950817"/>
            <a:ext cx="936104" cy="276999"/>
          </a:xfrm>
          <a:prstGeom prst="rect">
            <a:avLst/>
          </a:prstGeom>
          <a:noFill/>
        </p:spPr>
        <p:txBody>
          <a:bodyPr wrap="square" rtlCol="0">
            <a:spAutoFit/>
          </a:bodyPr>
          <a:lstStyle/>
          <a:p>
            <a:pPr algn="ctr"/>
            <a:r>
              <a:rPr kumimoji="1" lang="ja-JP" altLang="en-US" sz="1200" dirty="0" smtClean="0">
                <a:latin typeface="UD デジタル 教科書体 N-B"/>
              </a:rPr>
              <a:t>はば</a:t>
            </a:r>
            <a:r>
              <a:rPr kumimoji="1" lang="ja-JP" altLang="en-US" sz="900" dirty="0" smtClean="0">
                <a:latin typeface="UD デジタル 教科書体 N-B"/>
              </a:rPr>
              <a:t>　</a:t>
            </a:r>
            <a:r>
              <a:rPr kumimoji="1" lang="ja-JP" altLang="en-US" sz="1200" dirty="0" smtClean="0">
                <a:latin typeface="UD デジタル 教科書体 N-B"/>
              </a:rPr>
              <a:t>と</a:t>
            </a:r>
            <a:endParaRPr kumimoji="1" lang="ja-JP" altLang="en-US" sz="1200" dirty="0">
              <a:latin typeface="UD デジタル 教科書体 N-B"/>
            </a:endParaRPr>
          </a:p>
        </p:txBody>
      </p:sp>
    </p:spTree>
    <p:extLst>
      <p:ext uri="{BB962C8B-B14F-4D97-AF65-F5344CB8AC3E}">
        <p14:creationId xmlns:p14="http://schemas.microsoft.com/office/powerpoint/2010/main" val="388740131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2"/>
            <a:ext cx="9161304" cy="757379"/>
          </a:xfrm>
          <a:prstGeom prst="rect">
            <a:avLst/>
          </a:prstGeom>
          <a:solidFill>
            <a:srgbClr val="92D050"/>
          </a:solidFill>
          <a:ln>
            <a:noFill/>
          </a:ln>
          <a:effectLst/>
        </p:spPr>
        <p:txBody>
          <a:bodyPr wrap="none" lIns="65219" tIns="32609" rIns="65219" bIns="32609" anchor="ctr"/>
          <a:lstStyle>
            <a:defPPr>
              <a:defRPr lang="en-US"/>
            </a:defPPr>
            <a:lvl1pPr marL="0" algn="l" defTabSz="4572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4572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4572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defRPr kumimoji="1" sz="3200" b="0" i="0" normalizeH="0" noProof="0">
                <a:solidFill>
                  <a:srgbClr val="000000"/>
                </a:solidFill>
                <a:uLnTx/>
                <a:uFillTx/>
                <a:latin typeface="Arial" panose="020B0604020202020204" pitchFamily="34" charset="0"/>
                <a:ea typeface="ＭＳ Ｐゴシック" charset="-128"/>
                <a:cs typeface="+mn-cs"/>
              </a:defRPr>
            </a:pPr>
            <a:endParaRPr kumimoji="1" lang="en-US" altLang="ja-JP" sz="2400"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277209" y="2523299"/>
            <a:ext cx="8572277" cy="886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defPPr>
              <a:defRPr lang="en-US"/>
            </a:defPPr>
            <a:lvl1pPr marL="0" algn="l" defTabSz="4572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4572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4572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defRPr kumimoji="1" sz="3200" b="0" i="0" normalizeH="0" noProof="0">
                <a:solidFill>
                  <a:srgbClr val="000000"/>
                </a:solidFill>
                <a:uLnTx/>
                <a:uFillTx/>
                <a:latin typeface="Arial" panose="020B0604020202020204" pitchFamily="34" charset="0"/>
                <a:ea typeface="ＭＳ Ｐゴシック" charset="-128"/>
                <a:cs typeface="+mn-cs"/>
              </a:defRPr>
            </a:pPr>
            <a:endParaRPr kumimoji="1" lang="en-US" altLang="ja-JP" sz="1800" b="1" i="0" u="none" strike="noStrike" kern="0" cap="none" spc="0" normalizeH="0" baseline="0" noProof="0">
              <a:ln>
                <a:noFill/>
              </a:ln>
              <a:solidFill>
                <a:prstClr val="black"/>
              </a:solidFill>
              <a:effectLst/>
              <a:uLnTx/>
              <a:uFillTx/>
              <a:latin typeface="游ゴシック" panose="020B0400000000000000" pitchFamily="50" charset="-128"/>
              <a:ea typeface="ＭＳ Ｐゴシック" charset="-128"/>
              <a:cs typeface="+mn-cs"/>
            </a:endParaRPr>
          </a:p>
        </p:txBody>
      </p:sp>
      <p:sp>
        <p:nvSpPr>
          <p:cNvPr id="8" name="正方形/長方形 7"/>
          <p:cNvSpPr/>
          <p:nvPr/>
        </p:nvSpPr>
        <p:spPr>
          <a:xfrm>
            <a:off x="300790" y="1539153"/>
            <a:ext cx="8406090" cy="3054226"/>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endParaRPr kumimoji="1" lang="ja-JP" altLang="en-US" sz="4800"/>
          </a:p>
        </p:txBody>
      </p:sp>
      <p:sp>
        <p:nvSpPr>
          <p:cNvPr id="3" name="スライド番号プレースホルダー 2"/>
          <p:cNvSpPr>
            <a:spLocks noGrp="1"/>
          </p:cNvSpPr>
          <p:nvPr>
            <p:ph type="sldNum" sz="quarter" idx="12"/>
          </p:nvPr>
        </p:nvSpPr>
        <p:spPr/>
        <p:txBody>
          <a:bodyPr/>
          <a:lstStyle/>
          <a:p>
            <a:pPr marL="0" algn="r" defTabSz="457200">
              <a:buNone/>
              <a:defRPr kumimoji="0" sz="1200" b="0" i="0" kern="1200" normalizeH="0" noProof="0">
                <a:solidFill>
                  <a:srgbClr val="898989"/>
                </a:solidFill>
                <a:uLnTx/>
                <a:uFillTx/>
                <a:latin typeface="+mn-lt"/>
                <a:ea typeface="+mn-ea"/>
                <a:cs typeface="+mn-cs"/>
              </a:defRPr>
            </a:pPr>
            <a:fld id="{13555A0A-D93E-4972-9BDE-BD19E4BDC622}" type="slidenum">
              <a:rPr kumimoji="1" lang="ja-JP" altLang="en-US" sz="1200" b="0" i="0" kern="1200" normalizeH="0" noProof="0" smtClean="0">
                <a:solidFill>
                  <a:srgbClr val="898989"/>
                </a:solidFill>
                <a:uLnTx/>
                <a:uFillTx/>
                <a:latin typeface="+mn-lt"/>
                <a:ea typeface="+mn-ea"/>
                <a:cs typeface="+mn-cs"/>
              </a:rPr>
              <a:t>2</a:t>
            </a:fld>
            <a:endParaRPr kumimoji="1" lang="ja-JP" altLang="en-US"/>
          </a:p>
        </p:txBody>
      </p:sp>
      <p:sp>
        <p:nvSpPr>
          <p:cNvPr id="9" name="正方形/長方形 8"/>
          <p:cNvSpPr/>
          <p:nvPr/>
        </p:nvSpPr>
        <p:spPr>
          <a:xfrm>
            <a:off x="467544" y="1783292"/>
            <a:ext cx="8035636" cy="329141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r>
              <a:rPr kumimoji="1" lang="ja-JP" altLang="en-US" sz="8000" b="0" i="0" normalizeH="0" noProof="0" dirty="0">
                <a:uLnTx/>
                <a:uFillTx/>
                <a:latin typeface="HG創英角ｺﾞｼｯｸUB" panose="020B0909000000000000" pitchFamily="49" charset="-128"/>
                <a:ea typeface="HG創英角ｺﾞｼｯｸUB" panose="020B0909000000000000" pitchFamily="49" charset="-128"/>
              </a:rPr>
              <a:t>「</a:t>
            </a:r>
            <a:r>
              <a:rPr kumimoji="1" lang="ja-JP" altLang="en-US" sz="6600" b="0" i="0" normalizeH="0" noProof="0" dirty="0">
                <a:uLnTx/>
                <a:uFillTx/>
                <a:latin typeface="HG創英角ｺﾞｼｯｸUB" panose="020B0909000000000000" pitchFamily="49" charset="-128"/>
                <a:ea typeface="HG創英角ｺﾞｼｯｸUB" panose="020B0909000000000000" pitchFamily="49" charset="-128"/>
              </a:rPr>
              <a:t>知識及び</a:t>
            </a:r>
            <a:r>
              <a:rPr kumimoji="1" lang="ja-JP" altLang="en-US" sz="6600" b="0" i="0" normalizeH="0" noProof="0" dirty="0" smtClean="0">
                <a:uLnTx/>
                <a:uFillTx/>
                <a:latin typeface="HG創英角ｺﾞｼｯｸUB" panose="020B0909000000000000" pitchFamily="49" charset="-128"/>
                <a:ea typeface="HG創英角ｺﾞｼｯｸUB" panose="020B0909000000000000" pitchFamily="49" charset="-128"/>
              </a:rPr>
              <a:t>技能編」</a:t>
            </a:r>
            <a:endParaRPr kumimoji="1" lang="en-US" altLang="ja-JP" sz="6600" dirty="0">
              <a:latin typeface="HG創英角ｺﾞｼｯｸUB" panose="020B0909000000000000" pitchFamily="49" charset="-128"/>
              <a:ea typeface="HG創英角ｺﾞｼｯｸUB" panose="020B0909000000000000" pitchFamily="49" charset="-128"/>
            </a:endParaRPr>
          </a:p>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endParaRPr kumimoji="1" lang="en-US" altLang="ja-JP" sz="4000" dirty="0">
              <a:latin typeface="HG創英角ｺﾞｼｯｸUB" panose="020B0909000000000000" pitchFamily="49" charset="-128"/>
              <a:ea typeface="HG創英角ｺﾞｼｯｸUB" panose="020B0909000000000000" pitchFamily="49" charset="-128"/>
            </a:endParaRPr>
          </a:p>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r>
              <a:rPr kumimoji="1" lang="ja-JP" altLang="en-US" sz="8000" b="0" i="0" normalizeH="0" noProof="0" dirty="0">
                <a:uLnTx/>
                <a:uFillTx/>
                <a:latin typeface="HG創英角ｺﾞｼｯｸUB" panose="020B0909000000000000" pitchFamily="49" charset="-128"/>
                <a:ea typeface="HG創英角ｺﾞｼｯｸUB" panose="020B0909000000000000" pitchFamily="49" charset="-128"/>
              </a:rPr>
              <a:t>知識</a:t>
            </a:r>
          </a:p>
        </p:txBody>
      </p:sp>
    </p:spTree>
    <p:extLst>
      <p:ext uri="{BB962C8B-B14F-4D97-AF65-F5344CB8AC3E}">
        <p14:creationId xmlns:p14="http://schemas.microsoft.com/office/powerpoint/2010/main" val="294647061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3555A0A-D93E-4972-9BDE-BD19E4BDC622}" type="slidenum">
              <a:rPr kumimoji="1" lang="ja-JP" altLang="en-US" smtClean="0"/>
              <a:t>3</a:t>
            </a:fld>
            <a:endParaRPr kumimoji="1" lang="ja-JP" altLang="en-US"/>
          </a:p>
        </p:txBody>
      </p:sp>
      <p:sp>
        <p:nvSpPr>
          <p:cNvPr id="7"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知識</a:t>
            </a:r>
          </a:p>
        </p:txBody>
      </p:sp>
      <p:sp>
        <p:nvSpPr>
          <p:cNvPr id="8" name="正方形/長方形 7"/>
          <p:cNvSpPr/>
          <p:nvPr/>
        </p:nvSpPr>
        <p:spPr>
          <a:xfrm>
            <a:off x="479714" y="1880317"/>
            <a:ext cx="8035636" cy="3619956"/>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algn="ctr"/>
            <a:r>
              <a:rPr kumimoji="1" lang="ja-JP" altLang="en-US" sz="6000" dirty="0">
                <a:latin typeface="UD デジタル 教科書体 NP-B" panose="02020700000000000000" pitchFamily="18" charset="-128"/>
                <a:ea typeface="UD デジタル 教科書体 NP-B" panose="02020700000000000000" pitchFamily="18" charset="-128"/>
              </a:rPr>
              <a:t>まずは、「幅跳び」</a:t>
            </a:r>
            <a:r>
              <a:rPr kumimoji="1" lang="ja-JP" altLang="en-US" sz="6000" dirty="0" smtClean="0">
                <a:latin typeface="UD デジタル 教科書体 NP-B" panose="02020700000000000000" pitchFamily="18" charset="-128"/>
                <a:ea typeface="UD デジタル 教科書体 NP-B" panose="02020700000000000000" pitchFamily="18" charset="-128"/>
              </a:rPr>
              <a:t>の</a:t>
            </a:r>
            <a:endParaRPr kumimoji="1" lang="en-US" altLang="ja-JP" sz="6000" dirty="0" smtClean="0">
              <a:latin typeface="UD デジタル 教科書体 NP-B" panose="02020700000000000000" pitchFamily="18" charset="-128"/>
              <a:ea typeface="UD デジタル 教科書体 NP-B" panose="02020700000000000000" pitchFamily="18" charset="-128"/>
            </a:endParaRPr>
          </a:p>
          <a:p>
            <a:pPr algn="ctr">
              <a:lnSpc>
                <a:spcPts val="2500"/>
              </a:lnSpc>
            </a:pPr>
            <a:endParaRPr kumimoji="1" lang="en-US" altLang="ja-JP" sz="6000" dirty="0">
              <a:latin typeface="UD デジタル 教科書体 NP-B" panose="02020700000000000000" pitchFamily="18" charset="-128"/>
              <a:ea typeface="UD デジタル 教科書体 NP-B" panose="02020700000000000000" pitchFamily="18" charset="-128"/>
            </a:endParaRPr>
          </a:p>
          <a:p>
            <a:pPr algn="ctr"/>
            <a:r>
              <a:rPr kumimoji="1" lang="ja-JP" altLang="en-US" sz="6000" dirty="0" smtClean="0">
                <a:latin typeface="UD デジタル 教科書体 NP-B" panose="02020700000000000000" pitchFamily="18" charset="-128"/>
                <a:ea typeface="UD デジタル 教科書体 NP-B" panose="02020700000000000000" pitchFamily="18" charset="-128"/>
              </a:rPr>
              <a:t>動画</a:t>
            </a:r>
            <a:r>
              <a:rPr kumimoji="1" lang="ja-JP" altLang="en-US" sz="6000" dirty="0">
                <a:latin typeface="UD デジタル 教科書体 NP-B" panose="02020700000000000000" pitchFamily="18" charset="-128"/>
                <a:ea typeface="UD デジタル 教科書体 NP-B" panose="02020700000000000000" pitchFamily="18" charset="-128"/>
              </a:rPr>
              <a:t>を見てみましょう</a:t>
            </a:r>
            <a:endParaRPr kumimoji="1" lang="en-US" altLang="ja-JP" sz="4800" dirty="0">
              <a:latin typeface="UD デジタル 教科書体 NP-B" panose="02020700000000000000" pitchFamily="18" charset="-128"/>
              <a:ea typeface="UD デジタル 教科書体 NP-B" panose="02020700000000000000" pitchFamily="18" charset="-128"/>
            </a:endParaRPr>
          </a:p>
        </p:txBody>
      </p:sp>
      <p:grpSp>
        <p:nvGrpSpPr>
          <p:cNvPr id="3" name="グループ化 2"/>
          <p:cNvGrpSpPr/>
          <p:nvPr/>
        </p:nvGrpSpPr>
        <p:grpSpPr>
          <a:xfrm>
            <a:off x="4416602" y="2348880"/>
            <a:ext cx="1667566" cy="369332"/>
            <a:chOff x="4416602" y="2492896"/>
            <a:chExt cx="1667566" cy="369332"/>
          </a:xfrm>
        </p:grpSpPr>
        <p:sp>
          <p:nvSpPr>
            <p:cNvPr id="5" name="テキスト ボックス 4">
              <a:extLst>
                <a:ext uri="{FF2B5EF4-FFF2-40B4-BE49-F238E27FC236}">
                  <a16:creationId xmlns:a16="http://schemas.microsoft.com/office/drawing/2014/main" id="{6E7A151C-0AFE-428A-A194-D85E4CEA245C}"/>
                </a:ext>
              </a:extLst>
            </p:cNvPr>
            <p:cNvSpPr txBox="1"/>
            <p:nvPr/>
          </p:nvSpPr>
          <p:spPr>
            <a:xfrm>
              <a:off x="4416602" y="2492896"/>
              <a:ext cx="936104"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はば</a:t>
              </a:r>
            </a:p>
          </p:txBody>
        </p:sp>
        <p:sp>
          <p:nvSpPr>
            <p:cNvPr id="6" name="テキスト ボックス 5">
              <a:extLst>
                <a:ext uri="{FF2B5EF4-FFF2-40B4-BE49-F238E27FC236}">
                  <a16:creationId xmlns:a16="http://schemas.microsoft.com/office/drawing/2014/main" id="{CCBFE92D-6B0B-4E81-9243-1339011311A6}"/>
                </a:ext>
              </a:extLst>
            </p:cNvPr>
            <p:cNvSpPr txBox="1"/>
            <p:nvPr/>
          </p:nvSpPr>
          <p:spPr>
            <a:xfrm>
              <a:off x="5148064" y="2492896"/>
              <a:ext cx="936104"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と</a:t>
              </a:r>
            </a:p>
          </p:txBody>
        </p:sp>
      </p:grpSp>
      <p:sp>
        <p:nvSpPr>
          <p:cNvPr id="9" name="テキスト ボックス 8">
            <a:extLst>
              <a:ext uri="{FF2B5EF4-FFF2-40B4-BE49-F238E27FC236}">
                <a16:creationId xmlns:a16="http://schemas.microsoft.com/office/drawing/2014/main" id="{6E7A151C-0AFE-428A-A194-D85E4CEA245C}"/>
              </a:ext>
            </a:extLst>
          </p:cNvPr>
          <p:cNvSpPr txBox="1"/>
          <p:nvPr/>
        </p:nvSpPr>
        <p:spPr>
          <a:xfrm>
            <a:off x="683568" y="3573016"/>
            <a:ext cx="1512168" cy="369332"/>
          </a:xfrm>
          <a:prstGeom prst="rect">
            <a:avLst/>
          </a:prstGeom>
          <a:no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どう 　 が</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97322321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13555A0A-D93E-4972-9BDE-BD19E4BDC622}" type="slidenum">
              <a:rPr kumimoji="1" lang="ja-JP" altLang="en-US" smtClean="0"/>
              <a:t>4</a:t>
            </a:fld>
            <a:endParaRPr kumimoji="1" lang="ja-JP" altLang="en-US"/>
          </a:p>
        </p:txBody>
      </p:sp>
      <p:sp>
        <p:nvSpPr>
          <p:cNvPr id="7"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知識</a:t>
            </a:r>
          </a:p>
        </p:txBody>
      </p:sp>
      <p:pic>
        <p:nvPicPr>
          <p:cNvPr id="6" name="図 5">
            <a:hlinkClick r:id="rId2"/>
          </p:cNvPr>
          <p:cNvPicPr>
            <a:picLocks noChangeAspect="1"/>
          </p:cNvPicPr>
          <p:nvPr/>
        </p:nvPicPr>
        <p:blipFill>
          <a:blip r:embed="rId3"/>
          <a:stretch>
            <a:fillRect/>
          </a:stretch>
        </p:blipFill>
        <p:spPr>
          <a:xfrm>
            <a:off x="119062" y="715863"/>
            <a:ext cx="8905875" cy="5305425"/>
          </a:xfrm>
          <a:prstGeom prst="rect">
            <a:avLst/>
          </a:prstGeom>
        </p:spPr>
      </p:pic>
      <p:grpSp>
        <p:nvGrpSpPr>
          <p:cNvPr id="13" name="グループ化 12"/>
          <p:cNvGrpSpPr/>
          <p:nvPr/>
        </p:nvGrpSpPr>
        <p:grpSpPr>
          <a:xfrm>
            <a:off x="3149033" y="6179255"/>
            <a:ext cx="2845931" cy="562953"/>
            <a:chOff x="7228511" y="542873"/>
            <a:chExt cx="2941856" cy="653142"/>
          </a:xfrm>
        </p:grpSpPr>
        <p:sp>
          <p:nvSpPr>
            <p:cNvPr id="15" name="角丸四角形 14"/>
            <p:cNvSpPr/>
            <p:nvPr/>
          </p:nvSpPr>
          <p:spPr>
            <a:xfrm>
              <a:off x="7228511" y="542873"/>
              <a:ext cx="2941856" cy="65314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dirty="0" smtClean="0">
                  <a:solidFill>
                    <a:schemeClr val="tx1"/>
                  </a:solidFill>
                </a:rPr>
                <a:t>写真をクリックして</a:t>
              </a:r>
              <a:endParaRPr lang="en-US" altLang="ja-JP" dirty="0" smtClean="0">
                <a:solidFill>
                  <a:schemeClr val="tx1"/>
                </a:solidFill>
              </a:endParaRPr>
            </a:p>
            <a:p>
              <a:r>
                <a:rPr lang="ja-JP" altLang="en-US" dirty="0" smtClean="0">
                  <a:solidFill>
                    <a:schemeClr val="tx1"/>
                  </a:solidFill>
                </a:rPr>
                <a:t>動画</a:t>
              </a:r>
              <a:r>
                <a:rPr lang="ja-JP" altLang="en-US" dirty="0">
                  <a:solidFill>
                    <a:schemeClr val="tx1"/>
                  </a:solidFill>
                </a:rPr>
                <a:t>を見てみよう！</a:t>
              </a:r>
            </a:p>
          </p:txBody>
        </p:sp>
        <p:pic>
          <p:nvPicPr>
            <p:cNvPr id="16" name="図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08907" y="619073"/>
              <a:ext cx="500742" cy="500742"/>
            </a:xfrm>
            <a:prstGeom prst="rect">
              <a:avLst/>
            </a:prstGeom>
          </p:spPr>
        </p:pic>
      </p:grpSp>
    </p:spTree>
    <p:extLst>
      <p:ext uri="{BB962C8B-B14F-4D97-AF65-F5344CB8AC3E}">
        <p14:creationId xmlns:p14="http://schemas.microsoft.com/office/powerpoint/2010/main" val="19746511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平行四辺形 21">
            <a:extLst>
              <a:ext uri="{FF2B5EF4-FFF2-40B4-BE49-F238E27FC236}">
                <a16:creationId xmlns:a16="http://schemas.microsoft.com/office/drawing/2014/main" id="{286D2F02-55E3-42FB-BEBE-6FFC67F06A50}"/>
              </a:ext>
            </a:extLst>
          </p:cNvPr>
          <p:cNvSpPr/>
          <p:nvPr/>
        </p:nvSpPr>
        <p:spPr>
          <a:xfrm>
            <a:off x="2771800" y="3140968"/>
            <a:ext cx="6768752" cy="2827629"/>
          </a:xfrm>
          <a:prstGeom prst="parallelogram">
            <a:avLst/>
          </a:prstGeom>
          <a:solidFill>
            <a:schemeClr val="accent4">
              <a:lumMod val="60000"/>
              <a:lumOff val="40000"/>
            </a:schemeClr>
          </a:solidFill>
          <a:ln w="730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知識</a:t>
            </a:r>
          </a:p>
        </p:txBody>
      </p:sp>
      <p:sp>
        <p:nvSpPr>
          <p:cNvPr id="3" name="スライド番号プレースホルダー 2"/>
          <p:cNvSpPr>
            <a:spLocks noGrp="1"/>
          </p:cNvSpPr>
          <p:nvPr>
            <p:ph type="sldNum" sz="quarter" idx="12"/>
          </p:nvPr>
        </p:nvSpPr>
        <p:spPr>
          <a:xfrm>
            <a:off x="6475040" y="6448251"/>
            <a:ext cx="2057400" cy="365125"/>
          </a:xfrm>
        </p:spPr>
        <p:txBody>
          <a:bodyPr/>
          <a:lstStyle/>
          <a:p>
            <a:fld id="{13555A0A-D93E-4972-9BDE-BD19E4BDC622}" type="slidenum">
              <a:rPr kumimoji="1" lang="ja-JP" altLang="en-US" smtClean="0"/>
              <a:t>5</a:t>
            </a:fld>
            <a:endParaRPr kumimoji="1" lang="ja-JP" altLang="en-US"/>
          </a:p>
        </p:txBody>
      </p:sp>
      <p:sp>
        <p:nvSpPr>
          <p:cNvPr id="5" name="正方形/長方形 4"/>
          <p:cNvSpPr/>
          <p:nvPr/>
        </p:nvSpPr>
        <p:spPr>
          <a:xfrm>
            <a:off x="395536" y="620688"/>
            <a:ext cx="6233376" cy="1498499"/>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algn="ctr"/>
            <a:r>
              <a:rPr kumimoji="1" lang="ja-JP" altLang="en-US" sz="6600" dirty="0">
                <a:latin typeface="UD デジタル 教科書体 NP-B" panose="02020700000000000000" pitchFamily="18" charset="-128"/>
                <a:ea typeface="UD デジタル 教科書体 NP-B" panose="02020700000000000000" pitchFamily="18" charset="-128"/>
              </a:rPr>
              <a:t>「幅跳び」には</a:t>
            </a:r>
            <a:endParaRPr kumimoji="1" lang="en-US" altLang="ja-JP" sz="5400" dirty="0">
              <a:latin typeface="UD デジタル 教科書体 NP-B" panose="02020700000000000000" pitchFamily="18" charset="-128"/>
              <a:ea typeface="UD デジタル 教科書体 NP-B" panose="02020700000000000000" pitchFamily="18" charset="-128"/>
            </a:endParaRPr>
          </a:p>
        </p:txBody>
      </p:sp>
      <p:pic>
        <p:nvPicPr>
          <p:cNvPr id="16" name="図 15">
            <a:extLst>
              <a:ext uri="{FF2B5EF4-FFF2-40B4-BE49-F238E27FC236}">
                <a16:creationId xmlns:a16="http://schemas.microsoft.com/office/drawing/2014/main" id="{FF5F9333-5C46-4A31-A2BB-5D7A350B4D45}"/>
              </a:ext>
            </a:extLst>
          </p:cNvPr>
          <p:cNvPicPr>
            <a:picLocks noChangeAspect="1"/>
          </p:cNvPicPr>
          <p:nvPr/>
        </p:nvPicPr>
        <p:blipFill rotWithShape="1">
          <a:blip r:embed="rId3"/>
          <a:srcRect l="25512" t="7181" r="57498" b="11111"/>
          <a:stretch/>
        </p:blipFill>
        <p:spPr>
          <a:xfrm>
            <a:off x="2928430" y="2492896"/>
            <a:ext cx="1355538" cy="2463256"/>
          </a:xfrm>
          <a:prstGeom prst="ellipse">
            <a:avLst/>
          </a:prstGeom>
          <a:scene3d>
            <a:camera prst="orthographicFront">
              <a:rot lat="0" lon="0" rev="0"/>
            </a:camera>
            <a:lightRig rig="threePt" dir="t"/>
          </a:scene3d>
        </p:spPr>
      </p:pic>
      <p:pic>
        <p:nvPicPr>
          <p:cNvPr id="17" name="図 16">
            <a:extLst>
              <a:ext uri="{FF2B5EF4-FFF2-40B4-BE49-F238E27FC236}">
                <a16:creationId xmlns:a16="http://schemas.microsoft.com/office/drawing/2014/main" id="{D650C588-2557-4C9D-9F3C-A906C5655B32}"/>
              </a:ext>
            </a:extLst>
          </p:cNvPr>
          <p:cNvPicPr>
            <a:picLocks noChangeAspect="1"/>
          </p:cNvPicPr>
          <p:nvPr/>
        </p:nvPicPr>
        <p:blipFill rotWithShape="1">
          <a:blip r:embed="rId3"/>
          <a:srcRect l="49409" t="1085" r="37657" b="17206"/>
          <a:stretch/>
        </p:blipFill>
        <p:spPr>
          <a:xfrm>
            <a:off x="4332161" y="2060848"/>
            <a:ext cx="1031927" cy="2463256"/>
          </a:xfrm>
          <a:prstGeom prst="ellipse">
            <a:avLst/>
          </a:prstGeom>
          <a:scene3d>
            <a:camera prst="orthographicFront">
              <a:rot lat="0" lon="0" rev="0"/>
            </a:camera>
            <a:lightRig rig="threePt" dir="t"/>
          </a:scene3d>
        </p:spPr>
      </p:pic>
      <p:pic>
        <p:nvPicPr>
          <p:cNvPr id="19" name="図 18">
            <a:extLst>
              <a:ext uri="{FF2B5EF4-FFF2-40B4-BE49-F238E27FC236}">
                <a16:creationId xmlns:a16="http://schemas.microsoft.com/office/drawing/2014/main" id="{A3975F64-AEBC-4458-95A3-2DE9A19D42BC}"/>
              </a:ext>
            </a:extLst>
          </p:cNvPr>
          <p:cNvPicPr>
            <a:picLocks noChangeAspect="1"/>
          </p:cNvPicPr>
          <p:nvPr/>
        </p:nvPicPr>
        <p:blipFill rotWithShape="1">
          <a:blip r:embed="rId3"/>
          <a:srcRect l="72412" t="14917" r="12403" b="13139"/>
          <a:stretch/>
        </p:blipFill>
        <p:spPr>
          <a:xfrm>
            <a:off x="6516216" y="2831493"/>
            <a:ext cx="1211522" cy="2168946"/>
          </a:xfrm>
          <a:prstGeom prst="ellipse">
            <a:avLst/>
          </a:prstGeom>
          <a:scene3d>
            <a:camera prst="orthographicFront">
              <a:rot lat="0" lon="0" rev="0"/>
            </a:camera>
            <a:lightRig rig="threePt" dir="t"/>
          </a:scene3d>
        </p:spPr>
      </p:pic>
      <p:pic>
        <p:nvPicPr>
          <p:cNvPr id="20" name="図 19">
            <a:extLst>
              <a:ext uri="{FF2B5EF4-FFF2-40B4-BE49-F238E27FC236}">
                <a16:creationId xmlns:a16="http://schemas.microsoft.com/office/drawing/2014/main" id="{94643D1F-988A-47F8-88E5-35C889517401}"/>
              </a:ext>
            </a:extLst>
          </p:cNvPr>
          <p:cNvPicPr>
            <a:picLocks noChangeAspect="1"/>
          </p:cNvPicPr>
          <p:nvPr/>
        </p:nvPicPr>
        <p:blipFill rotWithShape="1">
          <a:blip r:embed="rId3"/>
          <a:srcRect l="84026" t="47008" r="789" b="-82"/>
          <a:stretch/>
        </p:blipFill>
        <p:spPr>
          <a:xfrm>
            <a:off x="7608950" y="4047487"/>
            <a:ext cx="1211522" cy="1600071"/>
          </a:xfrm>
          <a:prstGeom prst="ellipse">
            <a:avLst/>
          </a:prstGeom>
          <a:scene3d>
            <a:camera prst="orthographicFront">
              <a:rot lat="0" lon="0" rev="0"/>
            </a:camera>
            <a:lightRig rig="threePt" dir="t"/>
          </a:scene3d>
        </p:spPr>
      </p:pic>
      <p:pic>
        <p:nvPicPr>
          <p:cNvPr id="25" name="図 24">
            <a:extLst>
              <a:ext uri="{FF2B5EF4-FFF2-40B4-BE49-F238E27FC236}">
                <a16:creationId xmlns:a16="http://schemas.microsoft.com/office/drawing/2014/main" id="{918362F2-4A5B-4916-9CEE-48D3D350D71B}"/>
              </a:ext>
            </a:extLst>
          </p:cNvPr>
          <p:cNvPicPr>
            <a:picLocks noChangeAspect="1"/>
          </p:cNvPicPr>
          <p:nvPr/>
        </p:nvPicPr>
        <p:blipFill rotWithShape="1">
          <a:blip r:embed="rId3"/>
          <a:srcRect l="29" t="22602" r="84786" b="-4311"/>
          <a:stretch/>
        </p:blipFill>
        <p:spPr>
          <a:xfrm>
            <a:off x="1691680" y="3486024"/>
            <a:ext cx="1211522" cy="2463256"/>
          </a:xfrm>
          <a:prstGeom prst="ellipse">
            <a:avLst/>
          </a:prstGeom>
          <a:scene3d>
            <a:camera prst="orthographicFront">
              <a:rot lat="0" lon="0" rev="0"/>
            </a:camera>
            <a:lightRig rig="threePt" dir="t"/>
          </a:scene3d>
        </p:spPr>
      </p:pic>
      <p:grpSp>
        <p:nvGrpSpPr>
          <p:cNvPr id="29" name="グループ化 28">
            <a:extLst>
              <a:ext uri="{FF2B5EF4-FFF2-40B4-BE49-F238E27FC236}">
                <a16:creationId xmlns:a16="http://schemas.microsoft.com/office/drawing/2014/main" id="{3DD1F66D-1FC9-40B1-94B5-94DA0FC1407F}"/>
              </a:ext>
            </a:extLst>
          </p:cNvPr>
          <p:cNvGrpSpPr/>
          <p:nvPr/>
        </p:nvGrpSpPr>
        <p:grpSpPr>
          <a:xfrm>
            <a:off x="1482388" y="5793590"/>
            <a:ext cx="2123811" cy="947777"/>
            <a:chOff x="1482388" y="5793590"/>
            <a:chExt cx="2123811" cy="947777"/>
          </a:xfrm>
        </p:grpSpPr>
        <p:sp>
          <p:nvSpPr>
            <p:cNvPr id="8" name="角丸四角形 7"/>
            <p:cNvSpPr/>
            <p:nvPr/>
          </p:nvSpPr>
          <p:spPr>
            <a:xfrm>
              <a:off x="1482388" y="5801934"/>
              <a:ext cx="2123811" cy="939433"/>
            </a:xfrm>
            <a:prstGeom prst="roundRect">
              <a:avLst/>
            </a:prstGeom>
            <a:solidFill>
              <a:srgbClr val="92D050"/>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lnSpc>
                  <a:spcPts val="6000"/>
                </a:lnSpc>
              </a:pPr>
              <a:r>
                <a:rPr kumimoji="1" lang="ja-JP" altLang="en-US" sz="3600" dirty="0">
                  <a:solidFill>
                    <a:schemeClr val="tx1"/>
                  </a:solidFill>
                  <a:latin typeface="UD デジタル 教科書体 NP-B" panose="02020700000000000000" pitchFamily="18" charset="-128"/>
                  <a:ea typeface="UD デジタル 教科書体 NP-B" panose="02020700000000000000" pitchFamily="18" charset="-128"/>
                </a:rPr>
                <a:t>②踏切り</a:t>
              </a:r>
            </a:p>
          </p:txBody>
        </p:sp>
        <p:sp>
          <p:nvSpPr>
            <p:cNvPr id="26" name="テキスト ボックス 25">
              <a:extLst>
                <a:ext uri="{FF2B5EF4-FFF2-40B4-BE49-F238E27FC236}">
                  <a16:creationId xmlns:a16="http://schemas.microsoft.com/office/drawing/2014/main" id="{98413EBF-4FE6-4744-A3FB-0DC78BD8200B}"/>
                </a:ext>
              </a:extLst>
            </p:cNvPr>
            <p:cNvSpPr txBox="1"/>
            <p:nvPr/>
          </p:nvSpPr>
          <p:spPr>
            <a:xfrm>
              <a:off x="1853403" y="5793590"/>
              <a:ext cx="918397"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ふみ</a:t>
              </a:r>
            </a:p>
          </p:txBody>
        </p:sp>
        <p:sp>
          <p:nvSpPr>
            <p:cNvPr id="27" name="テキスト ボックス 26">
              <a:extLst>
                <a:ext uri="{FF2B5EF4-FFF2-40B4-BE49-F238E27FC236}">
                  <a16:creationId xmlns:a16="http://schemas.microsoft.com/office/drawing/2014/main" id="{8A9FA7F5-A754-492B-BD3D-AE01503105CC}"/>
                </a:ext>
              </a:extLst>
            </p:cNvPr>
            <p:cNvSpPr txBox="1"/>
            <p:nvPr/>
          </p:nvSpPr>
          <p:spPr>
            <a:xfrm>
              <a:off x="2507563" y="5805264"/>
              <a:ext cx="552269"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き</a:t>
              </a:r>
            </a:p>
          </p:txBody>
        </p:sp>
      </p:grpSp>
      <p:grpSp>
        <p:nvGrpSpPr>
          <p:cNvPr id="32" name="グループ化 31">
            <a:extLst>
              <a:ext uri="{FF2B5EF4-FFF2-40B4-BE49-F238E27FC236}">
                <a16:creationId xmlns:a16="http://schemas.microsoft.com/office/drawing/2014/main" id="{6EE79066-A528-4D43-B2F3-027DBA6B184E}"/>
              </a:ext>
            </a:extLst>
          </p:cNvPr>
          <p:cNvGrpSpPr/>
          <p:nvPr/>
        </p:nvGrpSpPr>
        <p:grpSpPr>
          <a:xfrm>
            <a:off x="-324544" y="4077072"/>
            <a:ext cx="2262353" cy="1874089"/>
            <a:chOff x="-324544" y="4077072"/>
            <a:chExt cx="2262353" cy="1874089"/>
          </a:xfrm>
        </p:grpSpPr>
        <p:grpSp>
          <p:nvGrpSpPr>
            <p:cNvPr id="24" name="グループ化 23">
              <a:extLst>
                <a:ext uri="{FF2B5EF4-FFF2-40B4-BE49-F238E27FC236}">
                  <a16:creationId xmlns:a16="http://schemas.microsoft.com/office/drawing/2014/main" id="{00B62D96-579A-44E3-AEEF-2D8DD7065806}"/>
                </a:ext>
              </a:extLst>
            </p:cNvPr>
            <p:cNvGrpSpPr/>
            <p:nvPr/>
          </p:nvGrpSpPr>
          <p:grpSpPr>
            <a:xfrm>
              <a:off x="-324544" y="4077072"/>
              <a:ext cx="2262353" cy="1874089"/>
              <a:chOff x="-193550" y="3518444"/>
              <a:chExt cx="1985013" cy="1638748"/>
            </a:xfrm>
          </p:grpSpPr>
          <p:sp>
            <p:nvSpPr>
              <p:cNvPr id="23" name="矢印: 右 22">
                <a:extLst>
                  <a:ext uri="{FF2B5EF4-FFF2-40B4-BE49-F238E27FC236}">
                    <a16:creationId xmlns:a16="http://schemas.microsoft.com/office/drawing/2014/main" id="{E8EF8E50-F4DE-412A-90DB-CC665ADC0188}"/>
                  </a:ext>
                </a:extLst>
              </p:cNvPr>
              <p:cNvSpPr/>
              <p:nvPr/>
            </p:nvSpPr>
            <p:spPr>
              <a:xfrm>
                <a:off x="107504" y="3518444"/>
                <a:ext cx="1550811" cy="1638748"/>
              </a:xfrm>
              <a:prstGeom prst="rightArrow">
                <a:avLst/>
              </a:prstGeom>
              <a:solidFill>
                <a:srgbClr val="92D050"/>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193550" y="3896237"/>
                <a:ext cx="1985013" cy="1074858"/>
              </a:xfrm>
              <a:prstGeom prst="round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r>
                  <a:rPr kumimoji="1" lang="ja-JP" altLang="en-US" sz="3600" dirty="0">
                    <a:solidFill>
                      <a:schemeClr val="tx1"/>
                    </a:solidFill>
                    <a:latin typeface="UD デジタル 教科書体 NP-B" panose="02020700000000000000" pitchFamily="18" charset="-128"/>
                    <a:ea typeface="UD デジタル 教科書体 NP-B" panose="02020700000000000000" pitchFamily="18" charset="-128"/>
                  </a:rPr>
                  <a:t>①助走</a:t>
                </a:r>
              </a:p>
            </p:txBody>
          </p:sp>
        </p:grpSp>
        <p:sp>
          <p:nvSpPr>
            <p:cNvPr id="30" name="テキスト ボックス 29">
              <a:extLst>
                <a:ext uri="{FF2B5EF4-FFF2-40B4-BE49-F238E27FC236}">
                  <a16:creationId xmlns:a16="http://schemas.microsoft.com/office/drawing/2014/main" id="{FDD451FC-7664-4139-B624-B46D9D720031}"/>
                </a:ext>
              </a:extLst>
            </p:cNvPr>
            <p:cNvSpPr txBox="1"/>
            <p:nvPr/>
          </p:nvSpPr>
          <p:spPr>
            <a:xfrm>
              <a:off x="338580" y="4596599"/>
              <a:ext cx="936104"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じょ</a:t>
              </a:r>
            </a:p>
          </p:txBody>
        </p:sp>
        <p:sp>
          <p:nvSpPr>
            <p:cNvPr id="31" name="テキスト ボックス 30">
              <a:extLst>
                <a:ext uri="{FF2B5EF4-FFF2-40B4-BE49-F238E27FC236}">
                  <a16:creationId xmlns:a16="http://schemas.microsoft.com/office/drawing/2014/main" id="{A3638714-60AF-46AF-8115-B7A1629EFBD4}"/>
                </a:ext>
              </a:extLst>
            </p:cNvPr>
            <p:cNvSpPr txBox="1"/>
            <p:nvPr/>
          </p:nvSpPr>
          <p:spPr>
            <a:xfrm>
              <a:off x="809993" y="4610218"/>
              <a:ext cx="936104"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そう</a:t>
              </a:r>
            </a:p>
          </p:txBody>
        </p:sp>
      </p:grpSp>
      <p:grpSp>
        <p:nvGrpSpPr>
          <p:cNvPr id="35" name="グループ化 34">
            <a:extLst>
              <a:ext uri="{FF2B5EF4-FFF2-40B4-BE49-F238E27FC236}">
                <a16:creationId xmlns:a16="http://schemas.microsoft.com/office/drawing/2014/main" id="{D6C90A1C-F946-42E0-A8F4-E9240A83D57D}"/>
              </a:ext>
            </a:extLst>
          </p:cNvPr>
          <p:cNvGrpSpPr/>
          <p:nvPr/>
        </p:nvGrpSpPr>
        <p:grpSpPr>
          <a:xfrm>
            <a:off x="7147332" y="5783931"/>
            <a:ext cx="1862478" cy="949999"/>
            <a:chOff x="7147332" y="5783931"/>
            <a:chExt cx="1862478" cy="949999"/>
          </a:xfrm>
        </p:grpSpPr>
        <p:sp>
          <p:nvSpPr>
            <p:cNvPr id="9" name="角丸四角形 8"/>
            <p:cNvSpPr/>
            <p:nvPr/>
          </p:nvSpPr>
          <p:spPr>
            <a:xfrm>
              <a:off x="7147332" y="5794497"/>
              <a:ext cx="1862478" cy="939433"/>
            </a:xfrm>
            <a:prstGeom prst="roundRect">
              <a:avLst/>
            </a:prstGeom>
            <a:solidFill>
              <a:srgbClr val="92D050"/>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a:lnSpc>
                  <a:spcPts val="6000"/>
                </a:lnSpc>
              </a:pPr>
              <a:r>
                <a:rPr kumimoji="1" lang="ja-JP" altLang="en-US" sz="3600" dirty="0">
                  <a:solidFill>
                    <a:schemeClr val="tx1"/>
                  </a:solidFill>
                  <a:latin typeface="UD デジタル 教科書体 NP-B" panose="02020700000000000000" pitchFamily="18" charset="-128"/>
                  <a:ea typeface="UD デジタル 教科書体 NP-B" panose="02020700000000000000" pitchFamily="18" charset="-128"/>
                </a:rPr>
                <a:t>③着地</a:t>
              </a:r>
            </a:p>
          </p:txBody>
        </p:sp>
        <p:sp>
          <p:nvSpPr>
            <p:cNvPr id="33" name="テキスト ボックス 32">
              <a:extLst>
                <a:ext uri="{FF2B5EF4-FFF2-40B4-BE49-F238E27FC236}">
                  <a16:creationId xmlns:a16="http://schemas.microsoft.com/office/drawing/2014/main" id="{5A15F27B-7770-4826-8B1B-A445050C55DF}"/>
                </a:ext>
              </a:extLst>
            </p:cNvPr>
            <p:cNvSpPr txBox="1"/>
            <p:nvPr/>
          </p:nvSpPr>
          <p:spPr>
            <a:xfrm>
              <a:off x="7452320" y="5783931"/>
              <a:ext cx="1211522"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ちゃく</a:t>
              </a:r>
            </a:p>
          </p:txBody>
        </p:sp>
        <p:sp>
          <p:nvSpPr>
            <p:cNvPr id="34" name="テキスト ボックス 33">
              <a:extLst>
                <a:ext uri="{FF2B5EF4-FFF2-40B4-BE49-F238E27FC236}">
                  <a16:creationId xmlns:a16="http://schemas.microsoft.com/office/drawing/2014/main" id="{AE55B830-E8DA-4CA2-858D-7B95EF6414BD}"/>
                </a:ext>
              </a:extLst>
            </p:cNvPr>
            <p:cNvSpPr txBox="1"/>
            <p:nvPr/>
          </p:nvSpPr>
          <p:spPr>
            <a:xfrm>
              <a:off x="8205082" y="5797679"/>
              <a:ext cx="685823"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ち</a:t>
              </a:r>
            </a:p>
          </p:txBody>
        </p:sp>
      </p:grpSp>
      <p:grpSp>
        <p:nvGrpSpPr>
          <p:cNvPr id="28" name="グループ化 27"/>
          <p:cNvGrpSpPr/>
          <p:nvPr/>
        </p:nvGrpSpPr>
        <p:grpSpPr>
          <a:xfrm>
            <a:off x="1422532" y="620688"/>
            <a:ext cx="1709308" cy="469842"/>
            <a:chOff x="4416602" y="2492896"/>
            <a:chExt cx="1709308" cy="369332"/>
          </a:xfrm>
        </p:grpSpPr>
        <p:sp>
          <p:nvSpPr>
            <p:cNvPr id="36" name="テキスト ボックス 35">
              <a:extLst>
                <a:ext uri="{FF2B5EF4-FFF2-40B4-BE49-F238E27FC236}">
                  <a16:creationId xmlns:a16="http://schemas.microsoft.com/office/drawing/2014/main" id="{6E7A151C-0AFE-428A-A194-D85E4CEA245C}"/>
                </a:ext>
              </a:extLst>
            </p:cNvPr>
            <p:cNvSpPr txBox="1"/>
            <p:nvPr/>
          </p:nvSpPr>
          <p:spPr>
            <a:xfrm>
              <a:off x="4416602" y="2492896"/>
              <a:ext cx="936104"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はば</a:t>
              </a:r>
            </a:p>
          </p:txBody>
        </p:sp>
        <p:sp>
          <p:nvSpPr>
            <p:cNvPr id="37" name="テキスト ボックス 36">
              <a:extLst>
                <a:ext uri="{FF2B5EF4-FFF2-40B4-BE49-F238E27FC236}">
                  <a16:creationId xmlns:a16="http://schemas.microsoft.com/office/drawing/2014/main" id="{CCBFE92D-6B0B-4E81-9243-1339011311A6}"/>
                </a:ext>
              </a:extLst>
            </p:cNvPr>
            <p:cNvSpPr txBox="1"/>
            <p:nvPr/>
          </p:nvSpPr>
          <p:spPr>
            <a:xfrm>
              <a:off x="5189806" y="2492896"/>
              <a:ext cx="936104" cy="369332"/>
            </a:xfrm>
            <a:prstGeom prst="rect">
              <a:avLst/>
            </a:prstGeom>
            <a:noFill/>
          </p:spPr>
          <p:txBody>
            <a:bodyPr wrap="square" rtlCol="0">
              <a:spAutoFit/>
            </a:bodyPr>
            <a:lstStyle/>
            <a:p>
              <a:pPr algn="ctr"/>
              <a:r>
                <a:rPr kumimoji="1" lang="ja-JP" altLang="en-US" dirty="0">
                  <a:latin typeface="UD デジタル 教科書体 N-B" panose="02020700000000000000" pitchFamily="17" charset="-128"/>
                  <a:ea typeface="UD デジタル 教科書体 N-B" panose="02020700000000000000" pitchFamily="17" charset="-128"/>
                </a:rPr>
                <a:t>と</a:t>
              </a:r>
            </a:p>
          </p:txBody>
        </p:sp>
      </p:grpSp>
      <p:pic>
        <p:nvPicPr>
          <p:cNvPr id="18" name="図 17">
            <a:extLst>
              <a:ext uri="{FF2B5EF4-FFF2-40B4-BE49-F238E27FC236}">
                <a16:creationId xmlns:a16="http://schemas.microsoft.com/office/drawing/2014/main" id="{5576A42C-B461-47E5-A4E6-ED951E5D5043}"/>
              </a:ext>
            </a:extLst>
          </p:cNvPr>
          <p:cNvPicPr>
            <a:picLocks noChangeAspect="1"/>
          </p:cNvPicPr>
          <p:nvPr/>
        </p:nvPicPr>
        <p:blipFill rotWithShape="1">
          <a:blip r:embed="rId3"/>
          <a:srcRect l="61532" t="-2521" r="25534" b="21809"/>
          <a:stretch/>
        </p:blipFill>
        <p:spPr>
          <a:xfrm>
            <a:off x="5436096" y="2132856"/>
            <a:ext cx="1031928" cy="2433263"/>
          </a:xfrm>
          <a:prstGeom prst="ellipse">
            <a:avLst/>
          </a:prstGeom>
          <a:scene3d>
            <a:camera prst="orthographicFront">
              <a:rot lat="0" lon="0" rev="0"/>
            </a:camera>
            <a:lightRig rig="threePt" dir="t"/>
          </a:scene3d>
        </p:spPr>
      </p:pic>
    </p:spTree>
    <p:extLst>
      <p:ext uri="{BB962C8B-B14F-4D97-AF65-F5344CB8AC3E}">
        <p14:creationId xmlns:p14="http://schemas.microsoft.com/office/powerpoint/2010/main" val="41927618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0-#ppt_w/2"/>
                                          </p:val>
                                        </p:tav>
                                        <p:tav tm="100000">
                                          <p:val>
                                            <p:strVal val="#ppt_x"/>
                                          </p:val>
                                        </p:tav>
                                      </p:tavLst>
                                    </p:anim>
                                    <p:anim calcmode="lin" valueType="num">
                                      <p:cBhvr additive="base">
                                        <p:cTn id="12" dur="500" fill="hold"/>
                                        <p:tgtEl>
                                          <p:spTgt spid="25"/>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0" presetClass="entr" presetSubtype="0" fill="hold" nodeType="afterEffect">
                                  <p:stCondLst>
                                    <p:cond delay="80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500"/>
                                        <p:tgtEl>
                                          <p:spTgt spid="29"/>
                                        </p:tgtEl>
                                      </p:cBhvr>
                                    </p:animEffect>
                                  </p:childTnLst>
                                </p:cTn>
                              </p:par>
                            </p:childTnLst>
                          </p:cTn>
                        </p:par>
                        <p:par>
                          <p:cTn id="17" fill="hold">
                            <p:stCondLst>
                              <p:cond delay="1800"/>
                            </p:stCondLst>
                            <p:childTnLst>
                              <p:par>
                                <p:cTn id="18" presetID="10" presetClass="entr" presetSubtype="0" fill="hold" nodeType="afterEffect">
                                  <p:stCondLst>
                                    <p:cond delay="70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childTnLst>
                          </p:cTn>
                        </p:par>
                        <p:par>
                          <p:cTn id="21" fill="hold">
                            <p:stCondLst>
                              <p:cond delay="3000"/>
                            </p:stCondLst>
                            <p:childTnLst>
                              <p:par>
                                <p:cTn id="22" presetID="10" presetClass="entr" presetSubtype="0" fill="hold"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childTnLst>
                          </p:cTn>
                        </p:par>
                        <p:par>
                          <p:cTn id="25" fill="hold">
                            <p:stCondLst>
                              <p:cond delay="3500"/>
                            </p:stCondLst>
                            <p:childTnLst>
                              <p:par>
                                <p:cTn id="26" presetID="10"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childTnLst>
                          </p:cTn>
                        </p:par>
                        <p:par>
                          <p:cTn id="29" fill="hold">
                            <p:stCondLst>
                              <p:cond delay="4000"/>
                            </p:stCondLst>
                            <p:childTnLst>
                              <p:par>
                                <p:cTn id="30" presetID="10" presetClass="entr" presetSubtype="0" fill="hold"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par>
                          <p:cTn id="33" fill="hold">
                            <p:stCondLst>
                              <p:cond delay="4500"/>
                            </p:stCondLst>
                            <p:childTnLst>
                              <p:par>
                                <p:cTn id="34" presetID="10" presetClass="entr" presetSubtype="0"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10" presetClass="entr" presetSubtype="0" fill="hold"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知識</a:t>
            </a: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35496" y="1097302"/>
            <a:ext cx="8420306" cy="675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4000" b="1" i="0" u="none" strike="noStrike" kern="0" cap="none" spc="0" normalizeH="0" baseline="0" noProof="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「幅跳び」の単元で目指す動きは、</a:t>
            </a:r>
            <a:endParaRPr kumimoji="1" lang="en-US" altLang="ja-JP" sz="4000" b="1" i="0" u="none" strike="noStrike" kern="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p:txBody>
      </p:sp>
      <p:sp>
        <p:nvSpPr>
          <p:cNvPr id="3" name="スライド番号プレースホルダー 2"/>
          <p:cNvSpPr>
            <a:spLocks noGrp="1"/>
          </p:cNvSpPr>
          <p:nvPr>
            <p:ph type="sldNum" sz="quarter" idx="12"/>
          </p:nvPr>
        </p:nvSpPr>
        <p:spPr>
          <a:xfrm>
            <a:off x="6792164" y="6369420"/>
            <a:ext cx="2057400" cy="365125"/>
          </a:xfrm>
        </p:spPr>
        <p:txBody>
          <a:bodyPr/>
          <a:lstStyle/>
          <a:p>
            <a:fld id="{13555A0A-D93E-4972-9BDE-BD19E4BDC622}" type="slidenum">
              <a:rPr kumimoji="1" lang="ja-JP" altLang="en-US" smtClean="0"/>
              <a:t>6</a:t>
            </a:fld>
            <a:endParaRPr kumimoji="1" lang="ja-JP" altLang="en-US"/>
          </a:p>
        </p:txBody>
      </p:sp>
      <p:grpSp>
        <p:nvGrpSpPr>
          <p:cNvPr id="23" name="グループ化 22"/>
          <p:cNvGrpSpPr/>
          <p:nvPr/>
        </p:nvGrpSpPr>
        <p:grpSpPr>
          <a:xfrm>
            <a:off x="528169" y="855049"/>
            <a:ext cx="1019494" cy="338554"/>
            <a:chOff x="4416602" y="2492896"/>
            <a:chExt cx="1461160" cy="338554"/>
          </a:xfrm>
        </p:grpSpPr>
        <p:sp>
          <p:nvSpPr>
            <p:cNvPr id="24" name="テキスト ボックス 23">
              <a:extLst>
                <a:ext uri="{FF2B5EF4-FFF2-40B4-BE49-F238E27FC236}">
                  <a16:creationId xmlns:a16="http://schemas.microsoft.com/office/drawing/2014/main" id="{6E7A151C-0AFE-428A-A194-D85E4CEA245C}"/>
                </a:ext>
              </a:extLst>
            </p:cNvPr>
            <p:cNvSpPr txBox="1"/>
            <p:nvPr/>
          </p:nvSpPr>
          <p:spPr>
            <a:xfrm>
              <a:off x="4416602" y="2492896"/>
              <a:ext cx="936104" cy="338554"/>
            </a:xfrm>
            <a:prstGeom prst="rect">
              <a:avLst/>
            </a:prstGeom>
            <a:noFill/>
          </p:spPr>
          <p:txBody>
            <a:bodyPr wrap="square" rtlCol="0">
              <a:spAutoFit/>
            </a:bodyPr>
            <a:lstStyle/>
            <a:p>
              <a:pPr algn="ctr"/>
              <a:r>
                <a:rPr kumimoji="1" lang="ja-JP" altLang="en-US" sz="1600" dirty="0">
                  <a:latin typeface="UD デジタル 教科書体 N-B" panose="02020700000000000000" pitchFamily="17" charset="-128"/>
                  <a:ea typeface="UD デジタル 教科書体 N-B" panose="02020700000000000000" pitchFamily="17" charset="-128"/>
                </a:rPr>
                <a:t>はば</a:t>
              </a:r>
            </a:p>
          </p:txBody>
        </p:sp>
        <p:sp>
          <p:nvSpPr>
            <p:cNvPr id="25" name="テキスト ボックス 24">
              <a:extLst>
                <a:ext uri="{FF2B5EF4-FFF2-40B4-BE49-F238E27FC236}">
                  <a16:creationId xmlns:a16="http://schemas.microsoft.com/office/drawing/2014/main" id="{CCBFE92D-6B0B-4E81-9243-1339011311A6}"/>
                </a:ext>
              </a:extLst>
            </p:cNvPr>
            <p:cNvSpPr txBox="1"/>
            <p:nvPr/>
          </p:nvSpPr>
          <p:spPr>
            <a:xfrm>
              <a:off x="5148065" y="2492896"/>
              <a:ext cx="729697" cy="338554"/>
            </a:xfrm>
            <a:prstGeom prst="rect">
              <a:avLst/>
            </a:prstGeom>
            <a:noFill/>
          </p:spPr>
          <p:txBody>
            <a:bodyPr wrap="square" rtlCol="0">
              <a:spAutoFit/>
            </a:bodyPr>
            <a:lstStyle/>
            <a:p>
              <a:pPr algn="ctr"/>
              <a:r>
                <a:rPr kumimoji="1" lang="ja-JP" altLang="en-US" sz="1600" dirty="0">
                  <a:latin typeface="UD デジタル 教科書体 N-B" panose="02020700000000000000" pitchFamily="17" charset="-128"/>
                  <a:ea typeface="UD デジタル 教科書体 N-B" panose="02020700000000000000" pitchFamily="17" charset="-128"/>
                </a:rPr>
                <a:t>と</a:t>
              </a:r>
            </a:p>
          </p:txBody>
        </p:sp>
      </p:grpSp>
      <p:sp>
        <p:nvSpPr>
          <p:cNvPr id="26" name="テキスト ボックス 25">
            <a:extLst>
              <a:ext uri="{FF2B5EF4-FFF2-40B4-BE49-F238E27FC236}">
                <a16:creationId xmlns:a16="http://schemas.microsoft.com/office/drawing/2014/main" id="{3B82F527-A5FB-406E-B4D2-0A6190BBE9AE}"/>
              </a:ext>
            </a:extLst>
          </p:cNvPr>
          <p:cNvSpPr txBox="1"/>
          <p:nvPr/>
        </p:nvSpPr>
        <p:spPr>
          <a:xfrm>
            <a:off x="3090896" y="866438"/>
            <a:ext cx="1296144"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たん げん</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grpSp>
        <p:nvGrpSpPr>
          <p:cNvPr id="5" name="グループ化 4"/>
          <p:cNvGrpSpPr/>
          <p:nvPr/>
        </p:nvGrpSpPr>
        <p:grpSpPr>
          <a:xfrm>
            <a:off x="794018" y="2133499"/>
            <a:ext cx="8098462" cy="1223493"/>
            <a:chOff x="794018" y="2204864"/>
            <a:chExt cx="8098462" cy="1223493"/>
          </a:xfrm>
        </p:grpSpPr>
        <p:sp>
          <p:nvSpPr>
            <p:cNvPr id="11" name="正方形/長方形 10"/>
            <p:cNvSpPr/>
            <p:nvPr/>
          </p:nvSpPr>
          <p:spPr>
            <a:xfrm>
              <a:off x="794018" y="2265731"/>
              <a:ext cx="1617742" cy="1017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r>
                <a:rPr kumimoji="1" lang="ja-JP" altLang="en-US" sz="3600" dirty="0">
                  <a:solidFill>
                    <a:srgbClr val="FF0000"/>
                  </a:solidFill>
                  <a:latin typeface="UD デジタル 教科書体 NP-B" panose="02020700000000000000" pitchFamily="18" charset="-128"/>
                  <a:ea typeface="UD デジタル 教科書体 NP-B" panose="02020700000000000000" pitchFamily="18" charset="-128"/>
                </a:rPr>
                <a:t>助　走</a:t>
              </a:r>
              <a:endParaRPr kumimoji="1" lang="ja-JP" altLang="en-US" sz="36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4" name="正方形/長方形 13"/>
            <p:cNvSpPr/>
            <p:nvPr/>
          </p:nvSpPr>
          <p:spPr>
            <a:xfrm>
              <a:off x="2267744" y="2204864"/>
              <a:ext cx="6624736" cy="1223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r>
                <a:rPr kumimoji="1" lang="ja-JP" altLang="en-US" sz="3600" dirty="0" smtClean="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3600" dirty="0" smtClean="0">
                  <a:solidFill>
                    <a:schemeClr val="tx1"/>
                  </a:solidFill>
                  <a:latin typeface="UD デジタル 教科書体 NP-R" panose="02020400000000000000" pitchFamily="18" charset="-128"/>
                  <a:ea typeface="UD デジタル 教科書体 NP-R" panose="02020400000000000000" pitchFamily="18" charset="-128"/>
                </a:rPr>
                <a:t>５～７歩程度の助走</a:t>
              </a:r>
              <a:endParaRPr kumimoji="1" lang="ja-JP" altLang="en-US" sz="36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9" name="テキスト ボックス 18">
              <a:extLst>
                <a:ext uri="{FF2B5EF4-FFF2-40B4-BE49-F238E27FC236}">
                  <a16:creationId xmlns:a16="http://schemas.microsoft.com/office/drawing/2014/main" id="{3B82F527-A5FB-406E-B4D2-0A6190BBE9AE}"/>
                </a:ext>
              </a:extLst>
            </p:cNvPr>
            <p:cNvSpPr txBox="1"/>
            <p:nvPr/>
          </p:nvSpPr>
          <p:spPr>
            <a:xfrm>
              <a:off x="810800" y="2204864"/>
              <a:ext cx="1744976" cy="369332"/>
            </a:xfrm>
            <a:prstGeom prst="rect">
              <a:avLst/>
            </a:prstGeom>
            <a:noFill/>
          </p:spPr>
          <p:txBody>
            <a:bodyPr wrap="square" rtlCol="0">
              <a:spAutoFit/>
            </a:bodyPr>
            <a:lstStyle/>
            <a:p>
              <a:r>
                <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rPr>
                <a:t>じょ　　そう</a:t>
              </a:r>
            </a:p>
          </p:txBody>
        </p:sp>
        <p:sp>
          <p:nvSpPr>
            <p:cNvPr id="27" name="テキスト ボックス 26">
              <a:extLst>
                <a:ext uri="{FF2B5EF4-FFF2-40B4-BE49-F238E27FC236}">
                  <a16:creationId xmlns:a16="http://schemas.microsoft.com/office/drawing/2014/main" id="{3B82F527-A5FB-406E-B4D2-0A6190BBE9AE}"/>
                </a:ext>
              </a:extLst>
            </p:cNvPr>
            <p:cNvSpPr txBox="1"/>
            <p:nvPr/>
          </p:nvSpPr>
          <p:spPr>
            <a:xfrm>
              <a:off x="5494456" y="2276930"/>
              <a:ext cx="1024272"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てい</a:t>
              </a:r>
              <a:r>
                <a:rPr kumimoji="1" lang="ja-JP" altLang="en-US" sz="1400" dirty="0" smtClean="0">
                  <a:latin typeface="UD デジタル 教科書体 N-B" panose="02020700000000000000" pitchFamily="17" charset="-128"/>
                  <a:ea typeface="UD デジタル 教科書体 N-B" panose="02020700000000000000" pitchFamily="17" charset="-128"/>
                </a:rPr>
                <a:t> </a:t>
              </a:r>
              <a:r>
                <a:rPr kumimoji="1" lang="ja-JP" altLang="en-US" sz="1200" dirty="0" smtClean="0">
                  <a:latin typeface="UD デジタル 教科書体 N-B" panose="02020700000000000000" pitchFamily="17" charset="-128"/>
                  <a:ea typeface="UD デジタル 教科書体 N-B" panose="02020700000000000000" pitchFamily="17" charset="-128"/>
                </a:rPr>
                <a:t> </a:t>
              </a:r>
              <a:r>
                <a:rPr kumimoji="1" lang="ja-JP" altLang="en-US" sz="1600" dirty="0" smtClean="0">
                  <a:latin typeface="UD デジタル 教科書体 N-B" panose="02020700000000000000" pitchFamily="17" charset="-128"/>
                  <a:ea typeface="UD デジタル 教科書体 N-B" panose="02020700000000000000" pitchFamily="17" charset="-128"/>
                </a:rPr>
                <a:t>ど</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28" name="テキスト ボックス 27">
              <a:extLst>
                <a:ext uri="{FF2B5EF4-FFF2-40B4-BE49-F238E27FC236}">
                  <a16:creationId xmlns:a16="http://schemas.microsoft.com/office/drawing/2014/main" id="{3B82F527-A5FB-406E-B4D2-0A6190BBE9AE}"/>
                </a:ext>
              </a:extLst>
            </p:cNvPr>
            <p:cNvSpPr txBox="1"/>
            <p:nvPr/>
          </p:nvSpPr>
          <p:spPr>
            <a:xfrm>
              <a:off x="6835312" y="2289881"/>
              <a:ext cx="1207352"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じょ そう</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grpSp>
      <p:sp>
        <p:nvSpPr>
          <p:cNvPr id="29" name="テキスト ボックス 28">
            <a:extLst>
              <a:ext uri="{FF2B5EF4-FFF2-40B4-BE49-F238E27FC236}">
                <a16:creationId xmlns:a16="http://schemas.microsoft.com/office/drawing/2014/main" id="{3B82F527-A5FB-406E-B4D2-0A6190BBE9AE}"/>
              </a:ext>
            </a:extLst>
          </p:cNvPr>
          <p:cNvSpPr txBox="1"/>
          <p:nvPr/>
        </p:nvSpPr>
        <p:spPr>
          <a:xfrm>
            <a:off x="6064184" y="866438"/>
            <a:ext cx="668056"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うご</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grpSp>
        <p:nvGrpSpPr>
          <p:cNvPr id="41" name="グループ化 40"/>
          <p:cNvGrpSpPr/>
          <p:nvPr/>
        </p:nvGrpSpPr>
        <p:grpSpPr>
          <a:xfrm>
            <a:off x="794018" y="3212976"/>
            <a:ext cx="8098462" cy="1656184"/>
            <a:chOff x="794018" y="3212976"/>
            <a:chExt cx="8098462" cy="1656184"/>
          </a:xfrm>
        </p:grpSpPr>
        <p:grpSp>
          <p:nvGrpSpPr>
            <p:cNvPr id="8" name="グループ化 7"/>
            <p:cNvGrpSpPr/>
            <p:nvPr/>
          </p:nvGrpSpPr>
          <p:grpSpPr>
            <a:xfrm>
              <a:off x="794018" y="3212976"/>
              <a:ext cx="8098462" cy="1081778"/>
              <a:chOff x="794018" y="3419708"/>
              <a:chExt cx="8098462" cy="1081778"/>
            </a:xfrm>
          </p:grpSpPr>
          <p:sp>
            <p:nvSpPr>
              <p:cNvPr id="12" name="正方形/長方形 11"/>
              <p:cNvSpPr/>
              <p:nvPr/>
            </p:nvSpPr>
            <p:spPr>
              <a:xfrm>
                <a:off x="794018" y="3484055"/>
                <a:ext cx="1617742" cy="1017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r>
                  <a:rPr kumimoji="1" lang="ja-JP" altLang="en-US" sz="3600" dirty="0">
                    <a:solidFill>
                      <a:srgbClr val="FF0000"/>
                    </a:solidFill>
                    <a:latin typeface="UD デジタル 教科書体 NP-B" panose="02020700000000000000" pitchFamily="18" charset="-128"/>
                    <a:ea typeface="UD デジタル 教科書体 NP-B" panose="02020700000000000000" pitchFamily="18" charset="-128"/>
                  </a:rPr>
                  <a:t>踏切り</a:t>
                </a:r>
                <a:endParaRPr kumimoji="1" lang="ja-JP" altLang="en-US" sz="36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5" name="正方形/長方形 14"/>
              <p:cNvSpPr/>
              <p:nvPr/>
            </p:nvSpPr>
            <p:spPr>
              <a:xfrm>
                <a:off x="2267744" y="3645667"/>
                <a:ext cx="6624736" cy="719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r>
                  <a:rPr kumimoji="1" lang="ja-JP" altLang="en-US" sz="360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3600" dirty="0">
                    <a:solidFill>
                      <a:schemeClr val="tx1"/>
                    </a:solidFill>
                    <a:latin typeface="UD デジタル 教科書体 NP-R" panose="02020400000000000000" pitchFamily="18" charset="-128"/>
                    <a:ea typeface="UD デジタル 教科書体 NP-R" panose="02020400000000000000" pitchFamily="18" charset="-128"/>
                  </a:rPr>
                  <a:t>踏切り足を決める</a:t>
                </a:r>
                <a:endParaRPr kumimoji="1" lang="en-US" altLang="ja-JP" sz="36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0" name="テキスト ボックス 19">
                <a:extLst>
                  <a:ext uri="{FF2B5EF4-FFF2-40B4-BE49-F238E27FC236}">
                    <a16:creationId xmlns:a16="http://schemas.microsoft.com/office/drawing/2014/main" id="{7EC1E7FA-D1DB-4372-9EB3-65EE74838877}"/>
                  </a:ext>
                </a:extLst>
              </p:cNvPr>
              <p:cNvSpPr txBox="1"/>
              <p:nvPr/>
            </p:nvSpPr>
            <p:spPr>
              <a:xfrm>
                <a:off x="794018" y="3419708"/>
                <a:ext cx="1329710" cy="369332"/>
              </a:xfrm>
              <a:prstGeom prst="rect">
                <a:avLst/>
              </a:prstGeom>
              <a:noFill/>
            </p:spPr>
            <p:txBody>
              <a:bodyPr wrap="square" rtlCol="0">
                <a:spAutoFit/>
              </a:bodyPr>
              <a:lstStyle/>
              <a:p>
                <a:r>
                  <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rPr>
                  <a:t>ふみ き</a:t>
                </a:r>
              </a:p>
            </p:txBody>
          </p:sp>
          <p:sp>
            <p:nvSpPr>
              <p:cNvPr id="30" name="テキスト ボックス 29">
                <a:extLst>
                  <a:ext uri="{FF2B5EF4-FFF2-40B4-BE49-F238E27FC236}">
                    <a16:creationId xmlns:a16="http://schemas.microsoft.com/office/drawing/2014/main" id="{3B82F527-A5FB-406E-B4D2-0A6190BBE9AE}"/>
                  </a:ext>
                </a:extLst>
              </p:cNvPr>
              <p:cNvSpPr txBox="1"/>
              <p:nvPr/>
            </p:nvSpPr>
            <p:spPr>
              <a:xfrm>
                <a:off x="6064184" y="3491716"/>
                <a:ext cx="668056"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き</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31" name="テキスト ボックス 30">
                <a:extLst>
                  <a:ext uri="{FF2B5EF4-FFF2-40B4-BE49-F238E27FC236}">
                    <a16:creationId xmlns:a16="http://schemas.microsoft.com/office/drawing/2014/main" id="{3B82F527-A5FB-406E-B4D2-0A6190BBE9AE}"/>
                  </a:ext>
                </a:extLst>
              </p:cNvPr>
              <p:cNvSpPr txBox="1"/>
              <p:nvPr/>
            </p:nvSpPr>
            <p:spPr>
              <a:xfrm>
                <a:off x="3660156" y="3474300"/>
                <a:ext cx="1199876"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ふみ　き</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grpSp>
        <p:grpSp>
          <p:nvGrpSpPr>
            <p:cNvPr id="9" name="グループ化 8"/>
            <p:cNvGrpSpPr/>
            <p:nvPr/>
          </p:nvGrpSpPr>
          <p:grpSpPr>
            <a:xfrm>
              <a:off x="2251584" y="3977768"/>
              <a:ext cx="6624736" cy="891392"/>
              <a:chOff x="2251584" y="4049776"/>
              <a:chExt cx="6624736" cy="891392"/>
            </a:xfrm>
          </p:grpSpPr>
          <p:sp>
            <p:nvSpPr>
              <p:cNvPr id="13" name="正方形/長方形 12">
                <a:extLst>
                  <a:ext uri="{FF2B5EF4-FFF2-40B4-BE49-F238E27FC236}">
                    <a16:creationId xmlns:a16="http://schemas.microsoft.com/office/drawing/2014/main" id="{2A10BD94-A42B-452C-AA5B-8635891352B6}"/>
                  </a:ext>
                </a:extLst>
              </p:cNvPr>
              <p:cNvSpPr/>
              <p:nvPr/>
            </p:nvSpPr>
            <p:spPr>
              <a:xfrm>
                <a:off x="2251584" y="4192246"/>
                <a:ext cx="6624736" cy="748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r>
                  <a:rPr kumimoji="1" lang="ja-JP" altLang="en-US" sz="36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3600" dirty="0" smtClean="0">
                    <a:solidFill>
                      <a:schemeClr val="tx1"/>
                    </a:solidFill>
                    <a:latin typeface="UD デジタル 教科書体 NP-R" panose="02020400000000000000" pitchFamily="18" charset="-128"/>
                    <a:ea typeface="UD デジタル 教科書体 NP-R" panose="02020400000000000000" pitchFamily="18" charset="-128"/>
                  </a:rPr>
                  <a:t>前方に強く踏み切る</a:t>
                </a:r>
                <a:endParaRPr kumimoji="1" lang="ja-JP" altLang="en-US" sz="36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33" name="テキスト ボックス 32">
                <a:extLst>
                  <a:ext uri="{FF2B5EF4-FFF2-40B4-BE49-F238E27FC236}">
                    <a16:creationId xmlns:a16="http://schemas.microsoft.com/office/drawing/2014/main" id="{3B82F527-A5FB-406E-B4D2-0A6190BBE9AE}"/>
                  </a:ext>
                </a:extLst>
              </p:cNvPr>
              <p:cNvSpPr txBox="1"/>
              <p:nvPr/>
            </p:nvSpPr>
            <p:spPr>
              <a:xfrm>
                <a:off x="6025808" y="4049776"/>
                <a:ext cx="668056"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ふ</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grpSp>
      </p:grpSp>
      <p:grpSp>
        <p:nvGrpSpPr>
          <p:cNvPr id="40" name="グループ化 39"/>
          <p:cNvGrpSpPr/>
          <p:nvPr/>
        </p:nvGrpSpPr>
        <p:grpSpPr>
          <a:xfrm>
            <a:off x="697216" y="4909543"/>
            <a:ext cx="8195264" cy="1687809"/>
            <a:chOff x="697216" y="4765527"/>
            <a:chExt cx="8195264" cy="1687809"/>
          </a:xfrm>
        </p:grpSpPr>
        <p:grpSp>
          <p:nvGrpSpPr>
            <p:cNvPr id="39" name="グループ化 38"/>
            <p:cNvGrpSpPr/>
            <p:nvPr/>
          </p:nvGrpSpPr>
          <p:grpSpPr>
            <a:xfrm>
              <a:off x="697216" y="4765527"/>
              <a:ext cx="8195263" cy="1049056"/>
              <a:chOff x="697216" y="4972232"/>
              <a:chExt cx="8195263" cy="1049056"/>
            </a:xfrm>
          </p:grpSpPr>
          <p:sp>
            <p:nvSpPr>
              <p:cNvPr id="21" name="テキスト ボックス 20">
                <a:extLst>
                  <a:ext uri="{FF2B5EF4-FFF2-40B4-BE49-F238E27FC236}">
                    <a16:creationId xmlns:a16="http://schemas.microsoft.com/office/drawing/2014/main" id="{D4A53720-DA7C-428F-BFC3-062595B0EC02}"/>
                  </a:ext>
                </a:extLst>
              </p:cNvPr>
              <p:cNvSpPr txBox="1"/>
              <p:nvPr/>
            </p:nvSpPr>
            <p:spPr>
              <a:xfrm>
                <a:off x="697216" y="4972232"/>
                <a:ext cx="1744976" cy="369332"/>
              </a:xfrm>
              <a:prstGeom prst="rect">
                <a:avLst/>
              </a:prstGeom>
              <a:noFill/>
            </p:spPr>
            <p:txBody>
              <a:bodyPr wrap="square" rtlCol="0">
                <a:spAutoFit/>
              </a:bodyPr>
              <a:lstStyle/>
              <a:p>
                <a:r>
                  <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rPr>
                  <a:t>ちゃく　</a:t>
                </a:r>
                <a:r>
                  <a:rPr kumimoji="1" lang="ja-JP" altLang="en-US" sz="1600" dirty="0">
                    <a:solidFill>
                      <a:srgbClr val="FF0000"/>
                    </a:solidFill>
                    <a:latin typeface="UD デジタル 教科書体 N-B" panose="02020700000000000000" pitchFamily="17" charset="-128"/>
                    <a:ea typeface="UD デジタル 教科書体 N-B" panose="02020700000000000000" pitchFamily="17" charset="-128"/>
                  </a:rPr>
                  <a:t>　</a:t>
                </a:r>
                <a:r>
                  <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rPr>
                  <a:t>ち</a:t>
                </a:r>
              </a:p>
            </p:txBody>
          </p:sp>
          <p:grpSp>
            <p:nvGrpSpPr>
              <p:cNvPr id="10" name="グループ化 9"/>
              <p:cNvGrpSpPr/>
              <p:nvPr/>
            </p:nvGrpSpPr>
            <p:grpSpPr>
              <a:xfrm>
                <a:off x="794018" y="5003857"/>
                <a:ext cx="8098461" cy="1017431"/>
                <a:chOff x="794018" y="5088801"/>
                <a:chExt cx="8098461" cy="1017431"/>
              </a:xfrm>
            </p:grpSpPr>
            <p:sp>
              <p:nvSpPr>
                <p:cNvPr id="16" name="正方形/長方形 15"/>
                <p:cNvSpPr/>
                <p:nvPr/>
              </p:nvSpPr>
              <p:spPr>
                <a:xfrm>
                  <a:off x="794018" y="5088801"/>
                  <a:ext cx="1617742" cy="10174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r>
                    <a:rPr kumimoji="1" lang="ja-JP" altLang="en-US" sz="3600" dirty="0">
                      <a:solidFill>
                        <a:srgbClr val="FF0000"/>
                      </a:solidFill>
                      <a:latin typeface="UD デジタル 教科書体 NP-B" panose="02020700000000000000" pitchFamily="18" charset="-128"/>
                      <a:ea typeface="UD デジタル 教科書体 NP-B" panose="02020700000000000000" pitchFamily="18" charset="-128"/>
                    </a:rPr>
                    <a:t>着　地</a:t>
                  </a:r>
                  <a:endParaRPr kumimoji="1" lang="ja-JP" altLang="en-US" sz="3600" dirty="0">
                    <a:solidFill>
                      <a:schemeClr val="tx1"/>
                    </a:solidFill>
                    <a:latin typeface="UD デジタル 教科書体 NP-B" panose="02020700000000000000" pitchFamily="18" charset="-128"/>
                    <a:ea typeface="UD デジタル 教科書体 NP-B" panose="02020700000000000000" pitchFamily="18" charset="-128"/>
                  </a:endParaRPr>
                </a:p>
              </p:txBody>
            </p:sp>
            <p:grpSp>
              <p:nvGrpSpPr>
                <p:cNvPr id="2" name="グループ化 1">
                  <a:extLst>
                    <a:ext uri="{FF2B5EF4-FFF2-40B4-BE49-F238E27FC236}">
                      <a16:creationId xmlns:a16="http://schemas.microsoft.com/office/drawing/2014/main" id="{2807512D-E7CD-4F9D-AF7F-66C7E3BCAA06}"/>
                    </a:ext>
                  </a:extLst>
                </p:cNvPr>
                <p:cNvGrpSpPr/>
                <p:nvPr/>
              </p:nvGrpSpPr>
              <p:grpSpPr>
                <a:xfrm>
                  <a:off x="2267744" y="5119590"/>
                  <a:ext cx="6624735" cy="901698"/>
                  <a:chOff x="2267744" y="5119590"/>
                  <a:chExt cx="6624735" cy="901698"/>
                </a:xfrm>
              </p:grpSpPr>
              <p:sp>
                <p:nvSpPr>
                  <p:cNvPr id="17" name="正方形/長方形 16"/>
                  <p:cNvSpPr/>
                  <p:nvPr/>
                </p:nvSpPr>
                <p:spPr>
                  <a:xfrm>
                    <a:off x="2267744" y="5272365"/>
                    <a:ext cx="6624735" cy="7489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r>
                      <a:rPr kumimoji="1" lang="ja-JP" altLang="en-US" sz="3600" dirty="0" smtClean="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3600" dirty="0" smtClean="0">
                        <a:solidFill>
                          <a:schemeClr val="tx1"/>
                        </a:solidFill>
                        <a:latin typeface="UD デジタル 教科書体 NP-R" panose="02020400000000000000" pitchFamily="18" charset="-128"/>
                        <a:ea typeface="UD デジタル 教科書体 NP-R" panose="02020400000000000000" pitchFamily="18" charset="-128"/>
                      </a:rPr>
                      <a:t>ひざを柔らかく曲げる</a:t>
                    </a:r>
                    <a:endParaRPr kumimoji="1" lang="en-US" altLang="ja-JP" sz="36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a:extLst>
                      <a:ext uri="{FF2B5EF4-FFF2-40B4-BE49-F238E27FC236}">
                        <a16:creationId xmlns:a16="http://schemas.microsoft.com/office/drawing/2014/main" id="{F7928630-5490-4E82-A721-02357CF5E21D}"/>
                      </a:ext>
                    </a:extLst>
                  </p:cNvPr>
                  <p:cNvSpPr txBox="1"/>
                  <p:nvPr/>
                </p:nvSpPr>
                <p:spPr>
                  <a:xfrm>
                    <a:off x="5017931" y="5119590"/>
                    <a:ext cx="664620" cy="338554"/>
                  </a:xfrm>
                  <a:prstGeom prst="rect">
                    <a:avLst/>
                  </a:prstGeom>
                  <a:noFill/>
                </p:spPr>
                <p:txBody>
                  <a:bodyPr wrap="square" rtlCol="0">
                    <a:spAutoFit/>
                  </a:bodyPr>
                  <a:lstStyle/>
                  <a:p>
                    <a:r>
                      <a:rPr kumimoji="1" lang="ja-JP" altLang="en-US" sz="1600" dirty="0">
                        <a:latin typeface="UD デジタル 教科書体 NP-R" panose="02020400000000000000" pitchFamily="18" charset="-128"/>
                        <a:ea typeface="UD デジタル 教科書体 NP-R" panose="02020400000000000000" pitchFamily="18" charset="-128"/>
                      </a:rPr>
                      <a:t>やわ</a:t>
                    </a:r>
                  </a:p>
                </p:txBody>
              </p:sp>
            </p:grpSp>
          </p:grpSp>
          <p:sp>
            <p:nvSpPr>
              <p:cNvPr id="35" name="テキスト ボックス 34">
                <a:extLst>
                  <a:ext uri="{FF2B5EF4-FFF2-40B4-BE49-F238E27FC236}">
                    <a16:creationId xmlns:a16="http://schemas.microsoft.com/office/drawing/2014/main" id="{3B82F527-A5FB-406E-B4D2-0A6190BBE9AE}"/>
                  </a:ext>
                </a:extLst>
              </p:cNvPr>
              <p:cNvSpPr txBox="1"/>
              <p:nvPr/>
            </p:nvSpPr>
            <p:spPr>
              <a:xfrm>
                <a:off x="6960311" y="5034662"/>
                <a:ext cx="668056"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ま</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grpSp>
        <p:grpSp>
          <p:nvGrpSpPr>
            <p:cNvPr id="38" name="グループ化 37"/>
            <p:cNvGrpSpPr/>
            <p:nvPr/>
          </p:nvGrpSpPr>
          <p:grpSpPr>
            <a:xfrm>
              <a:off x="2267745" y="5569782"/>
              <a:ext cx="6624735" cy="883554"/>
              <a:chOff x="2267745" y="5670633"/>
              <a:chExt cx="6624735" cy="883554"/>
            </a:xfrm>
          </p:grpSpPr>
          <p:sp>
            <p:nvSpPr>
              <p:cNvPr id="18" name="正方形/長方形 17">
                <a:extLst>
                  <a:ext uri="{FF2B5EF4-FFF2-40B4-BE49-F238E27FC236}">
                    <a16:creationId xmlns:a16="http://schemas.microsoft.com/office/drawing/2014/main" id="{501666D2-0BDF-48A5-AC15-9E308FC0B6BC}"/>
                  </a:ext>
                </a:extLst>
              </p:cNvPr>
              <p:cNvSpPr/>
              <p:nvPr/>
            </p:nvSpPr>
            <p:spPr>
              <a:xfrm>
                <a:off x="2267745" y="5805264"/>
                <a:ext cx="6624735" cy="7489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r>
                  <a:rPr kumimoji="1" lang="ja-JP" altLang="en-US" sz="3600" dirty="0">
                    <a:solidFill>
                      <a:schemeClr val="tx1"/>
                    </a:solidFill>
                    <a:latin typeface="UD デジタル 教科書体 NP-R" panose="02020400000000000000" pitchFamily="18" charset="-128"/>
                    <a:ea typeface="UD デジタル 教科書体 NP-R" panose="02020400000000000000" pitchFamily="18" charset="-128"/>
                  </a:rPr>
                  <a:t>　　　両足で着地する</a:t>
                </a:r>
              </a:p>
            </p:txBody>
          </p:sp>
          <p:sp>
            <p:nvSpPr>
              <p:cNvPr id="36" name="テキスト ボックス 35">
                <a:extLst>
                  <a:ext uri="{FF2B5EF4-FFF2-40B4-BE49-F238E27FC236}">
                    <a16:creationId xmlns:a16="http://schemas.microsoft.com/office/drawing/2014/main" id="{F7928630-5490-4E82-A721-02357CF5E21D}"/>
                  </a:ext>
                </a:extLst>
              </p:cNvPr>
              <p:cNvSpPr txBox="1"/>
              <p:nvPr/>
            </p:nvSpPr>
            <p:spPr>
              <a:xfrm>
                <a:off x="3553662" y="5670633"/>
                <a:ext cx="1440160" cy="338554"/>
              </a:xfrm>
              <a:prstGeom prst="rect">
                <a:avLst/>
              </a:prstGeom>
              <a:noFill/>
            </p:spPr>
            <p:txBody>
              <a:bodyPr wrap="square" rtlCol="0">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りょうあし</a:t>
                </a:r>
                <a:endParaRPr kumimoji="1" lang="ja-JP" altLang="en-US" sz="1600" dirty="0">
                  <a:latin typeface="UD デジタル 教科書体 NP-R" panose="02020400000000000000" pitchFamily="18" charset="-128"/>
                  <a:ea typeface="UD デジタル 教科書体 NP-R" panose="02020400000000000000" pitchFamily="18" charset="-128"/>
                </a:endParaRPr>
              </a:p>
            </p:txBody>
          </p:sp>
          <p:sp>
            <p:nvSpPr>
              <p:cNvPr id="37" name="テキスト ボックス 36">
                <a:extLst>
                  <a:ext uri="{FF2B5EF4-FFF2-40B4-BE49-F238E27FC236}">
                    <a16:creationId xmlns:a16="http://schemas.microsoft.com/office/drawing/2014/main" id="{F7928630-5490-4E82-A721-02357CF5E21D}"/>
                  </a:ext>
                </a:extLst>
              </p:cNvPr>
              <p:cNvSpPr txBox="1"/>
              <p:nvPr/>
            </p:nvSpPr>
            <p:spPr>
              <a:xfrm>
                <a:off x="4932040" y="5682734"/>
                <a:ext cx="1440160" cy="338554"/>
              </a:xfrm>
              <a:prstGeom prst="rect">
                <a:avLst/>
              </a:prstGeom>
              <a:noFill/>
            </p:spPr>
            <p:txBody>
              <a:bodyPr wrap="square" rtlCol="0">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ちゃく ち</a:t>
                </a:r>
                <a:endParaRPr kumimoji="1" lang="ja-JP" altLang="en-US" sz="1600" dirty="0">
                  <a:latin typeface="UD デジタル 教科書体 NP-R" panose="02020400000000000000" pitchFamily="18" charset="-128"/>
                  <a:ea typeface="UD デジタル 教科書体 NP-R" panose="02020400000000000000" pitchFamily="18" charset="-128"/>
                </a:endParaRPr>
              </a:p>
            </p:txBody>
          </p:sp>
        </p:grpSp>
      </p:grpSp>
    </p:spTree>
    <p:extLst>
      <p:ext uri="{BB962C8B-B14F-4D97-AF65-F5344CB8AC3E}">
        <p14:creationId xmlns:p14="http://schemas.microsoft.com/office/powerpoint/2010/main" val="3715859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1500"/>
                                  </p:stCondLst>
                                  <p:childTnLst>
                                    <p:set>
                                      <p:cBhvr>
                                        <p:cTn id="10" dur="1" fill="hold">
                                          <p:stCondLst>
                                            <p:cond delay="0"/>
                                          </p:stCondLst>
                                        </p:cTn>
                                        <p:tgtEl>
                                          <p:spTgt spid="41"/>
                                        </p:tgtEl>
                                        <p:attrNameLst>
                                          <p:attrName>style.visibility</p:attrName>
                                        </p:attrNameLst>
                                      </p:cBhvr>
                                      <p:to>
                                        <p:strVal val="visible"/>
                                      </p:to>
                                    </p:set>
                                    <p:animEffect transition="in" filter="wipe(left)">
                                      <p:cBhvr>
                                        <p:cTn id="11" dur="500"/>
                                        <p:tgtEl>
                                          <p:spTgt spid="41"/>
                                        </p:tgtEl>
                                      </p:cBhvr>
                                    </p:animEffect>
                                  </p:childTnLst>
                                </p:cTn>
                              </p:par>
                            </p:childTnLst>
                          </p:cTn>
                        </p:par>
                        <p:par>
                          <p:cTn id="12" fill="hold">
                            <p:stCondLst>
                              <p:cond delay="2500"/>
                            </p:stCondLst>
                            <p:childTnLst>
                              <p:par>
                                <p:cTn id="13" presetID="22" presetClass="entr" presetSubtype="8" fill="hold" nodeType="afterEffect">
                                  <p:stCondLst>
                                    <p:cond delay="2000"/>
                                  </p:stCondLst>
                                  <p:childTnLst>
                                    <p:set>
                                      <p:cBhvr>
                                        <p:cTn id="14" dur="1" fill="hold">
                                          <p:stCondLst>
                                            <p:cond delay="0"/>
                                          </p:stCondLst>
                                        </p:cTn>
                                        <p:tgtEl>
                                          <p:spTgt spid="40"/>
                                        </p:tgtEl>
                                        <p:attrNameLst>
                                          <p:attrName>style.visibility</p:attrName>
                                        </p:attrNameLst>
                                      </p:cBhvr>
                                      <p:to>
                                        <p:strVal val="visible"/>
                                      </p:to>
                                    </p:set>
                                    <p:animEffect transition="in" filter="wipe(left)">
                                      <p:cBhvr>
                                        <p:cTn id="1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4572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4572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4572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defRPr kumimoji="1" sz="3200" b="0" i="0" normalizeH="0" noProof="0">
                <a:solidFill>
                  <a:srgbClr val="000000"/>
                </a:solidFill>
                <a:uLnTx/>
                <a:uFillTx/>
                <a:latin typeface="Arial" panose="020B0604020202020204" pitchFamily="34" charset="0"/>
                <a:ea typeface="ＭＳ Ｐゴシック" charset="-128"/>
                <a:cs typeface="+mn-cs"/>
              </a:defRPr>
            </a:pPr>
            <a:endPar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4" name="Text Box 4"/>
          <p:cNvSpPr txBox="1">
            <a:spLocks noChangeArrowheads="1"/>
          </p:cNvSpPr>
          <p:nvPr/>
        </p:nvSpPr>
        <p:spPr bwMode="auto">
          <a:xfrm>
            <a:off x="886727" y="2372046"/>
            <a:ext cx="7708595" cy="192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defPPr>
              <a:defRPr lang="en-US"/>
            </a:defPPr>
            <a:lvl1pPr marL="0" algn="l" defTabSz="4572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4572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4572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defRPr kumimoji="1" sz="3200" b="0" i="0" normalizeH="0" noProof="0">
                <a:solidFill>
                  <a:srgbClr val="000000"/>
                </a:solidFill>
                <a:uLnTx/>
                <a:uFillTx/>
                <a:latin typeface="Arial" panose="020B0604020202020204" pitchFamily="34" charset="0"/>
                <a:ea typeface="ＭＳ Ｐゴシック" charset="-128"/>
                <a:cs typeface="+mn-cs"/>
              </a:defRPr>
            </a:pPr>
            <a:endParaRPr kumimoji="1" lang="ja-JP" altLang="en-US" sz="4800" b="1" i="0" u="none" strike="noStrike" kern="0" cap="none" spc="0" normalizeH="0" baseline="0" noProof="0">
              <a:ln>
                <a:noFill/>
              </a:ln>
              <a:solidFill>
                <a:prstClr val="black"/>
              </a:solidFill>
              <a:effectLst/>
              <a:uLnTx/>
              <a:uFillTx/>
              <a:latin typeface="游ゴシック" panose="020B0400000000000000" pitchFamily="50" charset="-128"/>
              <a:ea typeface="ＭＳ Ｐゴシック"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defPPr>
              <a:defRPr lang="en-US"/>
            </a:defPPr>
            <a:lvl1pPr marL="0" algn="l" defTabSz="4572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4572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4572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4572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4572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defRPr kumimoji="1" sz="3200" b="0" i="0" normalizeH="0" noProof="0">
                <a:solidFill>
                  <a:srgbClr val="000000"/>
                </a:solidFill>
                <a:uLnTx/>
                <a:uFillTx/>
                <a:latin typeface="Arial" panose="020B0604020202020204" pitchFamily="34" charset="0"/>
                <a:ea typeface="ＭＳ Ｐゴシック" charset="-128"/>
                <a:cs typeface="+mn-cs"/>
              </a:defRPr>
            </a:pPr>
            <a:endParaRPr kumimoji="1" lang="en-US" altLang="ja-JP" sz="1800" b="1" i="0" u="none" strike="noStrike" kern="0" cap="none" spc="0" normalizeH="0" baseline="0" noProof="0">
              <a:ln>
                <a:noFill/>
              </a:ln>
              <a:solidFill>
                <a:prstClr val="black"/>
              </a:solidFill>
              <a:effectLst/>
              <a:uLnTx/>
              <a:uFillTx/>
              <a:latin typeface="游ゴシック" panose="020B0400000000000000" pitchFamily="50" charset="-128"/>
              <a:ea typeface="ＭＳ Ｐゴシック" charset="-128"/>
              <a:cs typeface="+mn-cs"/>
            </a:endParaRPr>
          </a:p>
        </p:txBody>
      </p:sp>
      <p:sp>
        <p:nvSpPr>
          <p:cNvPr id="2" name="スライド番号プレースホルダー 1"/>
          <p:cNvSpPr>
            <a:spLocks noGrp="1"/>
          </p:cNvSpPr>
          <p:nvPr>
            <p:ph type="sldNum" sz="quarter" idx="12"/>
          </p:nvPr>
        </p:nvSpPr>
        <p:spPr/>
        <p:txBody>
          <a:bodyPr/>
          <a:lstStyle/>
          <a:p>
            <a:pPr marL="0" algn="r" defTabSz="457200">
              <a:buNone/>
              <a:defRPr kumimoji="0" sz="1200" b="0" i="0" kern="1200" normalizeH="0" noProof="0">
                <a:solidFill>
                  <a:srgbClr val="898989"/>
                </a:solidFill>
                <a:uLnTx/>
                <a:uFillTx/>
                <a:latin typeface="+mn-lt"/>
                <a:ea typeface="+mn-ea"/>
                <a:cs typeface="+mn-cs"/>
              </a:defRPr>
            </a:pPr>
            <a:fld id="{13555A0A-D93E-4972-9BDE-BD19E4BDC622}" type="slidenum">
              <a:rPr kumimoji="1" lang="ja-JP" altLang="en-US" sz="1200" b="0" i="0" kern="1200" normalizeH="0" noProof="0" smtClean="0">
                <a:solidFill>
                  <a:srgbClr val="898989"/>
                </a:solidFill>
                <a:uLnTx/>
                <a:uFillTx/>
                <a:latin typeface="+mn-lt"/>
                <a:ea typeface="+mn-ea"/>
                <a:cs typeface="+mn-cs"/>
              </a:rPr>
              <a:t>7</a:t>
            </a:fld>
            <a:endParaRPr kumimoji="1" lang="ja-JP" altLang="en-US"/>
          </a:p>
        </p:txBody>
      </p:sp>
      <p:sp>
        <p:nvSpPr>
          <p:cNvPr id="9" name="正方形/長方形 8"/>
          <p:cNvSpPr/>
          <p:nvPr/>
        </p:nvSpPr>
        <p:spPr>
          <a:xfrm>
            <a:off x="467544" y="1783292"/>
            <a:ext cx="8035636" cy="3291417"/>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4572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r>
              <a:rPr kumimoji="1" lang="ja-JP" altLang="en-US" sz="8000" b="0" i="0" normalizeH="0" noProof="0" dirty="0">
                <a:uLnTx/>
                <a:uFillTx/>
                <a:latin typeface="HG創英角ｺﾞｼｯｸUB" panose="020B0909000000000000" pitchFamily="49" charset="-128"/>
                <a:ea typeface="HG創英角ｺﾞｼｯｸUB" panose="020B0909000000000000" pitchFamily="49" charset="-128"/>
              </a:rPr>
              <a:t>「</a:t>
            </a:r>
            <a:r>
              <a:rPr kumimoji="1" lang="ja-JP" altLang="en-US" sz="6600" b="0" i="0" normalizeH="0" noProof="0" dirty="0">
                <a:uLnTx/>
                <a:uFillTx/>
                <a:latin typeface="HG創英角ｺﾞｼｯｸUB" panose="020B0909000000000000" pitchFamily="49" charset="-128"/>
                <a:ea typeface="HG創英角ｺﾞｼｯｸUB" panose="020B0909000000000000" pitchFamily="49" charset="-128"/>
              </a:rPr>
              <a:t>知識及び</a:t>
            </a:r>
            <a:r>
              <a:rPr kumimoji="1" lang="ja-JP" altLang="en-US" sz="6600" b="0" i="0" normalizeH="0" noProof="0" dirty="0" smtClean="0">
                <a:uLnTx/>
                <a:uFillTx/>
                <a:latin typeface="HG創英角ｺﾞｼｯｸUB" panose="020B0909000000000000" pitchFamily="49" charset="-128"/>
                <a:ea typeface="HG創英角ｺﾞｼｯｸUB" panose="020B0909000000000000" pitchFamily="49" charset="-128"/>
              </a:rPr>
              <a:t>技能編」</a:t>
            </a:r>
            <a:endParaRPr kumimoji="1" lang="en-US" altLang="ja-JP" sz="6600" dirty="0">
              <a:latin typeface="HG創英角ｺﾞｼｯｸUB" panose="020B0909000000000000" pitchFamily="49" charset="-128"/>
              <a:ea typeface="HG創英角ｺﾞｼｯｸUB" panose="020B0909000000000000" pitchFamily="49" charset="-128"/>
            </a:endParaRPr>
          </a:p>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endParaRPr kumimoji="1" lang="en-US" altLang="ja-JP" sz="4000" dirty="0">
              <a:latin typeface="HG創英角ｺﾞｼｯｸUB" panose="020B0909000000000000" pitchFamily="49" charset="-128"/>
              <a:ea typeface="HG創英角ｺﾞｼｯｸUB" panose="020B0909000000000000" pitchFamily="49" charset="-128"/>
            </a:endParaRPr>
          </a:p>
          <a:p>
            <a:pPr marL="0" algn="ctr" defTabSz="457200">
              <a:buNone/>
              <a:defRPr kumimoji="0" sz="1800" b="0" i="0" normalizeH="0" noProof="0">
                <a:uLnTx/>
                <a:uFillTx/>
                <a:latin typeface="Calibri"/>
                <a:ea typeface="Arial" panose="020B0604020202020204" pitchFamily="34" charset="0"/>
                <a:cs typeface="Arial" panose="020B0604020202020204" pitchFamily="34" charset="0"/>
              </a:defRPr>
            </a:pPr>
            <a:r>
              <a:rPr kumimoji="1" lang="ja-JP" altLang="en-US" sz="8000" b="0" i="0" normalizeH="0" noProof="0" dirty="0">
                <a:uLnTx/>
                <a:uFillTx/>
                <a:latin typeface="HG創英角ｺﾞｼｯｸUB" panose="020B0909000000000000" pitchFamily="49" charset="-128"/>
                <a:ea typeface="HG創英角ｺﾞｼｯｸUB" panose="020B0909000000000000" pitchFamily="49" charset="-128"/>
              </a:rPr>
              <a:t>技能</a:t>
            </a:r>
            <a:endParaRPr kumimoji="1" lang="en-US" altLang="ja-JP" sz="4000" dirty="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146719504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a:t>
            </a:r>
            <a:r>
              <a:rPr lang="ja-JP" altLang="en-US" sz="2571" b="1" kern="0">
                <a:solidFill>
                  <a:srgbClr val="FFFFFF"/>
                </a:solidFill>
                <a:latin typeface="游ゴシック" panose="020B0400000000000000" pitchFamily="50" charset="-128"/>
                <a:ea typeface="游ゴシック" panose="020B0400000000000000" pitchFamily="50" charset="-128"/>
              </a:rPr>
              <a:t>技能</a:t>
            </a:r>
            <a:endPar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8</a:t>
            </a:fld>
            <a:endParaRPr kumimoji="1" lang="ja-JP" altLang="en-US" dirty="0"/>
          </a:p>
        </p:txBody>
      </p:sp>
      <p:grpSp>
        <p:nvGrpSpPr>
          <p:cNvPr id="2" name="グループ化 1"/>
          <p:cNvGrpSpPr/>
          <p:nvPr/>
        </p:nvGrpSpPr>
        <p:grpSpPr>
          <a:xfrm>
            <a:off x="683568" y="1714627"/>
            <a:ext cx="8208912" cy="4666701"/>
            <a:chOff x="683568" y="1210778"/>
            <a:chExt cx="8208912" cy="4666701"/>
          </a:xfrm>
        </p:grpSpPr>
        <p:sp>
          <p:nvSpPr>
            <p:cNvPr id="13" name="正方形/長方形 12"/>
            <p:cNvSpPr/>
            <p:nvPr/>
          </p:nvSpPr>
          <p:spPr>
            <a:xfrm>
              <a:off x="683568" y="1210778"/>
              <a:ext cx="8208912" cy="466670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dk1"/>
                  </a:solidFill>
                  <a:uLnTx/>
                  <a:uFillTx/>
                  <a:latin typeface="Calibri"/>
                  <a:ea typeface="Arial" panose="020B0604020202020204" pitchFamily="34" charset="0"/>
                  <a:cs typeface="Arial" panose="020B0604020202020204" pitchFamily="34" charset="0"/>
                  <a:sym typeface="Wingdings"/>
                </a:defRPr>
              </a:lvl9pPr>
            </a:lstStyle>
            <a:p>
              <a:pPr>
                <a:lnSpc>
                  <a:spcPts val="10500"/>
                </a:lnSpc>
              </a:pPr>
              <a:r>
                <a:rPr kumimoji="1" lang="ja-JP" altLang="en-US" sz="6000" dirty="0" smtClean="0">
                  <a:latin typeface="UD デジタル 教科書体 NP-R" panose="02020400000000000000" pitchFamily="18" charset="-128"/>
                  <a:ea typeface="UD デジタル 教科書体 NP-R" panose="02020400000000000000" pitchFamily="18" charset="-128"/>
                </a:rPr>
                <a:t>まず</a:t>
              </a:r>
              <a:r>
                <a:rPr kumimoji="1" lang="ja-JP" altLang="en-US" sz="6000" dirty="0">
                  <a:latin typeface="UD デジタル 教科書体 NP-R" panose="02020400000000000000" pitchFamily="18" charset="-128"/>
                  <a:ea typeface="UD デジタル 教科書体 NP-R" panose="02020400000000000000" pitchFamily="18" charset="-128"/>
                </a:rPr>
                <a:t>は</a:t>
              </a:r>
              <a:r>
                <a:rPr kumimoji="1" lang="ja-JP" altLang="en-US" sz="6000" dirty="0" smtClean="0">
                  <a:latin typeface="UD デジタル 教科書体 NP-R" panose="02020400000000000000" pitchFamily="18" charset="-128"/>
                  <a:ea typeface="UD デジタル 教科書体 NP-R" panose="02020400000000000000" pitchFamily="18" charset="-128"/>
                </a:rPr>
                <a:t>、</a:t>
              </a:r>
              <a:endParaRPr kumimoji="1" lang="en-US" altLang="ja-JP" sz="6000" dirty="0">
                <a:latin typeface="UD デジタル 教科書体 NP-R" panose="02020400000000000000" pitchFamily="18" charset="-128"/>
                <a:ea typeface="UD デジタル 教科書体 NP-R" panose="02020400000000000000" pitchFamily="18" charset="-128"/>
              </a:endParaRPr>
            </a:p>
            <a:p>
              <a:pPr>
                <a:lnSpc>
                  <a:spcPts val="10500"/>
                </a:lnSpc>
              </a:pPr>
              <a:r>
                <a:rPr kumimoji="1" lang="ja-JP" altLang="en-US" sz="4800" dirty="0">
                  <a:latin typeface="UD デジタル 教科書体 NP-B" panose="02020700000000000000" pitchFamily="18" charset="-128"/>
                  <a:ea typeface="UD デジタル 教科書体 NP-B" panose="02020700000000000000" pitchFamily="18" charset="-128"/>
                </a:rPr>
                <a:t>　　</a:t>
              </a:r>
              <a:r>
                <a:rPr kumimoji="1" lang="ja-JP" altLang="en-US" sz="6600" dirty="0">
                  <a:latin typeface="UD デジタル 教科書体 NP-B" panose="02020700000000000000" pitchFamily="18" charset="-128"/>
                  <a:ea typeface="UD デジタル 教科書体 NP-B" panose="02020700000000000000" pitchFamily="18" charset="-128"/>
                </a:rPr>
                <a:t>「着地」の姿勢</a:t>
              </a:r>
              <a:r>
                <a:rPr kumimoji="1" lang="ja-JP" altLang="en-US" sz="6600" dirty="0">
                  <a:latin typeface="UD デジタル 教科書体 NK-R" panose="02020400000000000000" pitchFamily="18" charset="-128"/>
                  <a:ea typeface="UD デジタル 教科書体 NK-R" panose="02020400000000000000" pitchFamily="18" charset="-128"/>
                </a:rPr>
                <a:t>を確認しましょう</a:t>
              </a:r>
              <a:endParaRPr kumimoji="1" lang="en-US" altLang="ja-JP" sz="6600" dirty="0">
                <a:latin typeface="UD デジタル 教科書体 NK-R" panose="02020400000000000000" pitchFamily="18" charset="-128"/>
                <a:ea typeface="UD デジタル 教科書体 NK-R" panose="02020400000000000000" pitchFamily="18" charset="-128"/>
              </a:endParaRPr>
            </a:p>
            <a:p>
              <a:pPr>
                <a:lnSpc>
                  <a:spcPts val="10500"/>
                </a:lnSpc>
              </a:pPr>
              <a:endParaRPr kumimoji="1" lang="en-US" altLang="ja-JP" sz="48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D4A53720-DA7C-428F-BFC3-062595B0EC02}"/>
                </a:ext>
              </a:extLst>
            </p:cNvPr>
            <p:cNvSpPr txBox="1"/>
            <p:nvPr/>
          </p:nvSpPr>
          <p:spPr>
            <a:xfrm>
              <a:off x="2843808" y="2132856"/>
              <a:ext cx="1744976" cy="369332"/>
            </a:xfrm>
            <a:prstGeom prst="rect">
              <a:avLst/>
            </a:prstGeom>
            <a:noFill/>
          </p:spPr>
          <p:txBody>
            <a:bodyPr wrap="square" rtlCol="0">
              <a:spAutoFit/>
            </a:bodyPr>
            <a:lstStyle/>
            <a:p>
              <a:r>
                <a:rPr kumimoji="1" lang="ja-JP" altLang="en-US" dirty="0">
                  <a:latin typeface="UD デジタル 教科書体 N-B" panose="02020700000000000000" pitchFamily="17" charset="-128"/>
                  <a:ea typeface="UD デジタル 教科書体 N-B" panose="02020700000000000000" pitchFamily="17" charset="-128"/>
                </a:rPr>
                <a:t>ちゃく　 </a:t>
              </a:r>
              <a:r>
                <a:rPr kumimoji="1" lang="ja-JP" altLang="en-US" dirty="0" smtClean="0">
                  <a:latin typeface="UD デジタル 教科書体 N-B" panose="02020700000000000000" pitchFamily="17" charset="-128"/>
                  <a:ea typeface="UD デジタル 教科書体 N-B" panose="02020700000000000000" pitchFamily="17" charset="-128"/>
                </a:rPr>
                <a:t>ち</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7" name="テキスト ボックス 6">
              <a:extLst>
                <a:ext uri="{FF2B5EF4-FFF2-40B4-BE49-F238E27FC236}">
                  <a16:creationId xmlns:a16="http://schemas.microsoft.com/office/drawing/2014/main" id="{D4A53720-DA7C-428F-BFC3-062595B0EC02}"/>
                </a:ext>
              </a:extLst>
            </p:cNvPr>
            <p:cNvSpPr txBox="1"/>
            <p:nvPr/>
          </p:nvSpPr>
          <p:spPr>
            <a:xfrm>
              <a:off x="6427424" y="2132856"/>
              <a:ext cx="1744976" cy="369332"/>
            </a:xfrm>
            <a:prstGeom prst="rect">
              <a:avLst/>
            </a:prstGeom>
            <a:no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し　　せい</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8" name="テキスト ボックス 7">
              <a:extLst>
                <a:ext uri="{FF2B5EF4-FFF2-40B4-BE49-F238E27FC236}">
                  <a16:creationId xmlns:a16="http://schemas.microsoft.com/office/drawing/2014/main" id="{D4A53720-DA7C-428F-BFC3-062595B0EC02}"/>
                </a:ext>
              </a:extLst>
            </p:cNvPr>
            <p:cNvSpPr txBox="1"/>
            <p:nvPr/>
          </p:nvSpPr>
          <p:spPr>
            <a:xfrm>
              <a:off x="954816" y="3544128"/>
              <a:ext cx="1744976" cy="369332"/>
            </a:xfrm>
            <a:prstGeom prst="rect">
              <a:avLst/>
            </a:prstGeom>
            <a:noFill/>
          </p:spPr>
          <p:txBody>
            <a:bodyPr wrap="square" rtlCol="0">
              <a:spAutoFit/>
            </a:bodyPr>
            <a:lstStyle/>
            <a:p>
              <a:r>
                <a:rPr kumimoji="1" lang="ja-JP" altLang="en-US" dirty="0" smtClean="0">
                  <a:latin typeface="UD デジタル 教科書体 N-B" panose="02020700000000000000" pitchFamily="17" charset="-128"/>
                  <a:ea typeface="UD デジタル 教科書体 N-B" panose="02020700000000000000" pitchFamily="17" charset="-128"/>
                </a:rPr>
                <a:t>かく　にん</a:t>
              </a:r>
              <a:endParaRPr kumimoji="1" lang="ja-JP" altLang="en-US" dirty="0">
                <a:latin typeface="UD デジタル 教科書体 N-B" panose="02020700000000000000" pitchFamily="17" charset="-128"/>
                <a:ea typeface="UD デジタル 教科書体 N-B" panose="02020700000000000000" pitchFamily="17" charset="-128"/>
              </a:endParaRPr>
            </a:p>
          </p:txBody>
        </p:sp>
      </p:grpSp>
    </p:spTree>
    <p:extLst>
      <p:ext uri="{BB962C8B-B14F-4D97-AF65-F5344CB8AC3E}">
        <p14:creationId xmlns:p14="http://schemas.microsoft.com/office/powerpoint/2010/main" val="3725223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92D050"/>
          </a:solidFill>
          <a:ln>
            <a:noFill/>
          </a:ln>
          <a:effectLst/>
        </p:spPr>
        <p:txBody>
          <a:bodyPr wrap="none" lIns="65219" tIns="32609" rIns="65219" bIns="32609" anchor="ctr"/>
          <a:lstStyle>
            <a:defPPr>
              <a:defRPr lang="en-US"/>
            </a:defPPr>
            <a:lvl1pPr marL="0" algn="l" defTabSz="914400" rtl="0" eaLnBrk="0" latinLnBrk="0" hangingPunct="0">
              <a:spcBef>
                <a:spcPct val="20000"/>
              </a:spcBef>
              <a:buChar char="•"/>
              <a:defRPr kumimoji="1" sz="3200" kern="1200">
                <a:solidFill>
                  <a:schemeClr val="tx1"/>
                </a:solidFill>
                <a:latin typeface="Arial" panose="020B0604020202020204" pitchFamily="34" charset="0"/>
                <a:ea typeface="ＭＳ Ｐゴシック" charset="-128"/>
                <a:cs typeface="+mn-cs"/>
              </a:defRPr>
            </a:lvl1pPr>
            <a:lvl2pPr marL="742950" indent="-285750" algn="l" defTabSz="914400" rtl="0" eaLnBrk="0" latinLnBrk="0" hangingPunct="0">
              <a:spcBef>
                <a:spcPct val="20000"/>
              </a:spcBef>
              <a:buChar char="–"/>
              <a:defRPr kumimoji="1" sz="2800" kern="1200">
                <a:solidFill>
                  <a:schemeClr val="tx1"/>
                </a:solidFill>
                <a:latin typeface="Arial" panose="020B0604020202020204" pitchFamily="34" charset="0"/>
                <a:ea typeface="ＭＳ Ｐゴシック" charset="-128"/>
                <a:cs typeface="+mn-cs"/>
              </a:defRPr>
            </a:lvl2pPr>
            <a:lvl3pPr marL="1143000" indent="-228600" algn="l" defTabSz="914400" rtl="0" eaLnBrk="0" latinLnBrk="0" hangingPunct="0">
              <a:spcBef>
                <a:spcPct val="20000"/>
              </a:spcBef>
              <a:buChar char="•"/>
              <a:defRPr kumimoji="1" sz="2400" kern="1200">
                <a:solidFill>
                  <a:schemeClr val="tx1"/>
                </a:solidFill>
                <a:latin typeface="Arial" panose="020B0604020202020204" pitchFamily="34" charset="0"/>
                <a:ea typeface="ＭＳ Ｐゴシック" charset="-128"/>
                <a:cs typeface="+mn-cs"/>
              </a:defRPr>
            </a:lvl3pPr>
            <a:lvl4pPr marL="16002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4pPr>
            <a:lvl5pPr marL="2057400" indent="-228600" algn="l" defTabSz="914400" rtl="0" eaLnBrk="0" latinLnBrk="0" hangingPunct="0">
              <a:spcBef>
                <a:spcPct val="20000"/>
              </a:spcBef>
              <a:buChar char="»"/>
              <a:defRPr kumimoji="1" sz="2000" kern="1200">
                <a:solidFill>
                  <a:schemeClr val="tx1"/>
                </a:solidFill>
                <a:latin typeface="Arial" panose="020B0604020202020204" pitchFamily="34" charset="0"/>
                <a:ea typeface="ＭＳ Ｐゴシック" charset="-128"/>
                <a:cs typeface="+mn-cs"/>
              </a:defRPr>
            </a:lvl5pPr>
            <a:lvl6pPr marL="25146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6pPr>
            <a:lvl7pPr marL="29718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7pPr>
            <a:lvl8pPr marL="3429000" indent="-228600" algn="l" defTabSz="914400" rtl="0" eaLnBrk="0" fontAlgn="base" latinLnBrk="0" hangingPunct="0">
              <a:spcBef>
                <a:spcPct val="20000"/>
              </a:spcBef>
              <a:spcAft>
                <a:spcPct val="0"/>
              </a:spcAft>
              <a:buChar char="»"/>
              <a:defRPr kumimoji="1" sz="2000" kern="1200">
                <a:solidFill>
                  <a:schemeClr val="tx1"/>
                </a:solidFill>
                <a:latin typeface="Arial" panose="020B0604020202020204" pitchFamily="34" charset="0"/>
                <a:ea typeface="ＭＳ Ｐゴシック" charset="-128"/>
                <a:cs typeface="+mn-cs"/>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defRPr/>
            </a:pPr>
            <a:r>
              <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rPr>
              <a:t>　　　</a:t>
            </a:r>
            <a:r>
              <a:rPr lang="ja-JP" altLang="en-US" sz="2571" b="1" kern="0">
                <a:solidFill>
                  <a:srgbClr val="FFFFFF"/>
                </a:solidFill>
                <a:latin typeface="游ゴシック" panose="020B0400000000000000" pitchFamily="50" charset="-128"/>
                <a:ea typeface="游ゴシック" panose="020B0400000000000000" pitchFamily="50" charset="-128"/>
              </a:rPr>
              <a:t>技能</a:t>
            </a:r>
            <a:endParaRPr kumimoji="1" lang="ja-JP" altLang="en-US" sz="2571" b="1" i="0" u="none" strike="noStrike" kern="0" cap="none" spc="0" normalizeH="0" baseline="0" noProof="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9</a:t>
            </a:fld>
            <a:endParaRPr kumimoji="1" lang="ja-JP" altLang="en-US"/>
          </a:p>
        </p:txBody>
      </p:sp>
      <p:pic>
        <p:nvPicPr>
          <p:cNvPr id="33" name="図 32">
            <a:extLst>
              <a:ext uri="{FF2B5EF4-FFF2-40B4-BE49-F238E27FC236}">
                <a16:creationId xmlns:a16="http://schemas.microsoft.com/office/drawing/2014/main" id="{4D87D527-949F-4A35-A3A7-70A94DF77C9F}"/>
              </a:ext>
            </a:extLst>
          </p:cNvPr>
          <p:cNvPicPr>
            <a:picLocks noChangeAspect="1"/>
          </p:cNvPicPr>
          <p:nvPr/>
        </p:nvPicPr>
        <p:blipFill rotWithShape="1">
          <a:blip r:embed="rId3"/>
          <a:srcRect r="11200" b="8560"/>
          <a:stretch/>
        </p:blipFill>
        <p:spPr>
          <a:xfrm>
            <a:off x="3774155" y="4286287"/>
            <a:ext cx="2238005" cy="2095041"/>
          </a:xfrm>
          <a:prstGeom prst="rect">
            <a:avLst/>
          </a:prstGeom>
        </p:spPr>
      </p:pic>
      <p:pic>
        <p:nvPicPr>
          <p:cNvPr id="36" name="図 35">
            <a:extLst>
              <a:ext uri="{FF2B5EF4-FFF2-40B4-BE49-F238E27FC236}">
                <a16:creationId xmlns:a16="http://schemas.microsoft.com/office/drawing/2014/main" id="{47278724-C029-4A5A-8D2A-72847043EFEF}"/>
              </a:ext>
            </a:extLst>
          </p:cNvPr>
          <p:cNvPicPr>
            <a:picLocks noChangeAspect="1"/>
          </p:cNvPicPr>
          <p:nvPr/>
        </p:nvPicPr>
        <p:blipFill>
          <a:blip r:embed="rId4"/>
          <a:stretch>
            <a:fillRect/>
          </a:stretch>
        </p:blipFill>
        <p:spPr>
          <a:xfrm>
            <a:off x="212746" y="692696"/>
            <a:ext cx="3616912" cy="4274532"/>
          </a:xfrm>
          <a:prstGeom prst="rect">
            <a:avLst/>
          </a:prstGeom>
        </p:spPr>
      </p:pic>
      <p:sp>
        <p:nvSpPr>
          <p:cNvPr id="37" name="テキスト ボックス 36">
            <a:extLst>
              <a:ext uri="{FF2B5EF4-FFF2-40B4-BE49-F238E27FC236}">
                <a16:creationId xmlns:a16="http://schemas.microsoft.com/office/drawing/2014/main" id="{9BDB7611-FD08-4043-9631-BF1321BD570A}"/>
              </a:ext>
            </a:extLst>
          </p:cNvPr>
          <p:cNvSpPr txBox="1"/>
          <p:nvPr/>
        </p:nvSpPr>
        <p:spPr>
          <a:xfrm>
            <a:off x="3829658" y="996107"/>
            <a:ext cx="5256584" cy="994375"/>
          </a:xfrm>
          <a:prstGeom prst="rect">
            <a:avLst/>
          </a:prstGeom>
          <a:noFill/>
        </p:spPr>
        <p:txBody>
          <a:bodyPr wrap="square" rtlCol="0">
            <a:spAutoFit/>
          </a:bodyPr>
          <a:lstStyle/>
          <a:p>
            <a:pPr>
              <a:lnSpc>
                <a:spcPts val="8000"/>
              </a:lnSpc>
            </a:pPr>
            <a:r>
              <a:rPr kumimoji="1" lang="ja-JP" altLang="en-US" sz="3600" dirty="0">
                <a:latin typeface="UD デジタル 教科書体 NP-B" panose="02020700000000000000" pitchFamily="18" charset="-128"/>
                <a:ea typeface="UD デジタル 教科書体 NP-B" panose="02020700000000000000" pitchFamily="18" charset="-128"/>
              </a:rPr>
              <a:t>着地のポイントは、</a:t>
            </a:r>
            <a:endParaRPr kumimoji="1" lang="en-US" altLang="ja-JP" sz="3600" dirty="0">
              <a:latin typeface="UD デジタル 教科書体 NP-B" panose="02020700000000000000" pitchFamily="18" charset="-128"/>
              <a:ea typeface="UD デジタル 教科書体 NP-B" panose="02020700000000000000" pitchFamily="18" charset="-128"/>
            </a:endParaRPr>
          </a:p>
        </p:txBody>
      </p:sp>
      <p:sp>
        <p:nvSpPr>
          <p:cNvPr id="2" name="楕円 1">
            <a:extLst>
              <a:ext uri="{FF2B5EF4-FFF2-40B4-BE49-F238E27FC236}">
                <a16:creationId xmlns:a16="http://schemas.microsoft.com/office/drawing/2014/main" id="{7029929C-D217-47DE-AA54-3FCE78429703}"/>
              </a:ext>
            </a:extLst>
          </p:cNvPr>
          <p:cNvSpPr/>
          <p:nvPr/>
        </p:nvSpPr>
        <p:spPr>
          <a:xfrm>
            <a:off x="1331640" y="2924944"/>
            <a:ext cx="828091" cy="86409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6835EAEE-ABEA-42D6-AC32-9EE0A7DCD8E7}"/>
              </a:ext>
            </a:extLst>
          </p:cNvPr>
          <p:cNvSpPr/>
          <p:nvPr/>
        </p:nvSpPr>
        <p:spPr>
          <a:xfrm>
            <a:off x="1799693" y="3787994"/>
            <a:ext cx="828091" cy="86409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a:extLst>
              <a:ext uri="{FF2B5EF4-FFF2-40B4-BE49-F238E27FC236}">
                <a16:creationId xmlns:a16="http://schemas.microsoft.com/office/drawing/2014/main" id="{C1CCED8F-8E70-4AEA-B65F-9505FB24A9D1}"/>
              </a:ext>
            </a:extLst>
          </p:cNvPr>
          <p:cNvCxnSpPr>
            <a:cxnSpLocks/>
          </p:cNvCxnSpPr>
          <p:nvPr/>
        </p:nvCxnSpPr>
        <p:spPr>
          <a:xfrm flipH="1">
            <a:off x="2159732" y="2708920"/>
            <a:ext cx="1836204" cy="504056"/>
          </a:xfrm>
          <a:prstGeom prst="straightConnector1">
            <a:avLst/>
          </a:prstGeom>
          <a:ln w="57150">
            <a:solidFill>
              <a:srgbClr val="FF0000"/>
            </a:solidFill>
            <a:round/>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59FEE514-28D9-4D71-B2A7-F6BD16F10C63}"/>
              </a:ext>
            </a:extLst>
          </p:cNvPr>
          <p:cNvCxnSpPr>
            <a:cxnSpLocks/>
          </p:cNvCxnSpPr>
          <p:nvPr/>
        </p:nvCxnSpPr>
        <p:spPr>
          <a:xfrm flipH="1">
            <a:off x="2627784" y="3645025"/>
            <a:ext cx="1368152" cy="397301"/>
          </a:xfrm>
          <a:prstGeom prst="straightConnector1">
            <a:avLst/>
          </a:prstGeom>
          <a:ln w="57150">
            <a:solidFill>
              <a:srgbClr val="FF0000"/>
            </a:solidFill>
            <a:round/>
            <a:tailEnd type="arrow" w="lg" len="lg"/>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1E3A4EEF-78A7-44EC-91C8-BD5FBE516F2B}"/>
              </a:ext>
            </a:extLst>
          </p:cNvPr>
          <p:cNvSpPr txBox="1"/>
          <p:nvPr/>
        </p:nvSpPr>
        <p:spPr>
          <a:xfrm>
            <a:off x="3419872" y="2033459"/>
            <a:ext cx="5749778" cy="994375"/>
          </a:xfrm>
          <a:prstGeom prst="rect">
            <a:avLst/>
          </a:prstGeom>
          <a:noFill/>
        </p:spPr>
        <p:txBody>
          <a:bodyPr wrap="square" rtlCol="0">
            <a:spAutoFit/>
          </a:bodyPr>
          <a:lstStyle/>
          <a:p>
            <a:pPr>
              <a:lnSpc>
                <a:spcPts val="8000"/>
              </a:lnSpc>
            </a:pPr>
            <a:r>
              <a:rPr kumimoji="1" lang="ja-JP" altLang="en-US" sz="3600" dirty="0">
                <a:latin typeface="UD デジタル 教科書体 NP-B" panose="02020700000000000000" pitchFamily="18" charset="-128"/>
                <a:ea typeface="UD デジタル 教科書体 NP-B" panose="02020700000000000000" pitchFamily="18" charset="-128"/>
              </a:rPr>
              <a:t>　①ひざを柔らかく曲げる</a:t>
            </a:r>
            <a:endParaRPr kumimoji="1" lang="en-US" altLang="ja-JP" sz="3600" dirty="0">
              <a:latin typeface="UD デジタル 教科書体 NP-B" panose="02020700000000000000" pitchFamily="18" charset="-128"/>
              <a:ea typeface="UD デジタル 教科書体 NP-B" panose="02020700000000000000" pitchFamily="18" charset="-128"/>
            </a:endParaRPr>
          </a:p>
        </p:txBody>
      </p:sp>
      <p:pic>
        <p:nvPicPr>
          <p:cNvPr id="19" name="図 18">
            <a:extLst>
              <a:ext uri="{FF2B5EF4-FFF2-40B4-BE49-F238E27FC236}">
                <a16:creationId xmlns:a16="http://schemas.microsoft.com/office/drawing/2014/main" id="{691AF304-73FA-42A4-9F54-D34B40D49E30}"/>
              </a:ext>
            </a:extLst>
          </p:cNvPr>
          <p:cNvPicPr>
            <a:picLocks noChangeAspect="1"/>
          </p:cNvPicPr>
          <p:nvPr/>
        </p:nvPicPr>
        <p:blipFill>
          <a:blip r:embed="rId5"/>
          <a:stretch>
            <a:fillRect/>
          </a:stretch>
        </p:blipFill>
        <p:spPr>
          <a:xfrm>
            <a:off x="7486650" y="5678960"/>
            <a:ext cx="829671" cy="1179037"/>
          </a:xfrm>
          <a:prstGeom prst="rect">
            <a:avLst/>
          </a:prstGeom>
        </p:spPr>
      </p:pic>
      <p:grpSp>
        <p:nvGrpSpPr>
          <p:cNvPr id="14" name="グループ化 13">
            <a:extLst>
              <a:ext uri="{FF2B5EF4-FFF2-40B4-BE49-F238E27FC236}">
                <a16:creationId xmlns:a16="http://schemas.microsoft.com/office/drawing/2014/main" id="{A434F9B8-CE09-4B2A-BD29-27CE282E28F9}"/>
              </a:ext>
            </a:extLst>
          </p:cNvPr>
          <p:cNvGrpSpPr/>
          <p:nvPr/>
        </p:nvGrpSpPr>
        <p:grpSpPr>
          <a:xfrm>
            <a:off x="5957653" y="4171479"/>
            <a:ext cx="3211997" cy="1489769"/>
            <a:chOff x="5957653" y="4171479"/>
            <a:chExt cx="3211997" cy="1489769"/>
          </a:xfrm>
        </p:grpSpPr>
        <p:sp>
          <p:nvSpPr>
            <p:cNvPr id="12" name="吹き出し: 角を丸めた四角形 11">
              <a:extLst>
                <a:ext uri="{FF2B5EF4-FFF2-40B4-BE49-F238E27FC236}">
                  <a16:creationId xmlns:a16="http://schemas.microsoft.com/office/drawing/2014/main" id="{91302D9F-E38A-463E-9AB1-3A10777AC883}"/>
                </a:ext>
              </a:extLst>
            </p:cNvPr>
            <p:cNvSpPr/>
            <p:nvPr/>
          </p:nvSpPr>
          <p:spPr>
            <a:xfrm>
              <a:off x="5957653" y="4171479"/>
              <a:ext cx="2973601" cy="1489769"/>
            </a:xfrm>
            <a:prstGeom prst="wedgeRoundRectCallout">
              <a:avLst>
                <a:gd name="adj1" fmla="val -1910"/>
                <a:gd name="adj2" fmla="val 76403"/>
                <a:gd name="adj3" fmla="val 16667"/>
              </a:avLst>
            </a:prstGeom>
            <a:solidFill>
              <a:schemeClr val="accent5">
                <a:lumMod val="40000"/>
                <a:lumOff val="60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0977518A-50C2-47AF-A321-E9C55A18E1E1}"/>
                </a:ext>
              </a:extLst>
            </p:cNvPr>
            <p:cNvSpPr txBox="1"/>
            <p:nvPr/>
          </p:nvSpPr>
          <p:spPr>
            <a:xfrm>
              <a:off x="6009105" y="4293096"/>
              <a:ext cx="3160545" cy="1138773"/>
            </a:xfrm>
            <a:prstGeom prst="rect">
              <a:avLst/>
            </a:prstGeom>
            <a:noFill/>
          </p:spPr>
          <p:txBody>
            <a:bodyPr wrap="square" rtlCol="0">
              <a:spAutoFit/>
            </a:bodyPr>
            <a:lstStyle/>
            <a:p>
              <a:r>
                <a:rPr kumimoji="1" lang="ja-JP" altLang="en-US" sz="4400" dirty="0">
                  <a:solidFill>
                    <a:srgbClr val="002060"/>
                  </a:solidFill>
                  <a:latin typeface="UD デジタル 教科書体 N-B" panose="02020700000000000000" pitchFamily="17" charset="-128"/>
                  <a:ea typeface="UD デジタル 教科書体 N-B" panose="02020700000000000000" pitchFamily="17" charset="-128"/>
                </a:rPr>
                <a:t>「ん」</a:t>
              </a:r>
              <a:r>
                <a:rPr kumimoji="1" lang="ja-JP" altLang="en-US" sz="2400" dirty="0">
                  <a:solidFill>
                    <a:srgbClr val="002060"/>
                  </a:solidFill>
                  <a:latin typeface="UD デジタル 教科書体 N-B" panose="02020700000000000000" pitchFamily="17" charset="-128"/>
                  <a:ea typeface="UD デジタル 教科書体 N-B" panose="02020700000000000000" pitchFamily="17" charset="-128"/>
                </a:rPr>
                <a:t>の字を</a:t>
              </a:r>
              <a:endParaRPr kumimoji="1" lang="en-US" altLang="ja-JP" sz="2400" dirty="0">
                <a:solidFill>
                  <a:srgbClr val="002060"/>
                </a:solidFill>
                <a:latin typeface="UD デジタル 教科書体 N-B" panose="02020700000000000000" pitchFamily="17" charset="-128"/>
                <a:ea typeface="UD デジタル 教科書体 N-B" panose="02020700000000000000" pitchFamily="17" charset="-128"/>
              </a:endParaRPr>
            </a:p>
            <a:p>
              <a:r>
                <a:rPr kumimoji="1" lang="ja-JP" altLang="en-US" sz="2400" dirty="0">
                  <a:solidFill>
                    <a:srgbClr val="002060"/>
                  </a:solidFill>
                  <a:latin typeface="UD デジタル 教科書体 N-B" panose="02020700000000000000" pitchFamily="17" charset="-128"/>
                  <a:ea typeface="UD デジタル 教科書体 N-B" panose="02020700000000000000" pitchFamily="17" charset="-128"/>
                </a:rPr>
                <a:t>イメージしましょう</a:t>
              </a:r>
            </a:p>
          </p:txBody>
        </p:sp>
      </p:grpSp>
      <p:sp>
        <p:nvSpPr>
          <p:cNvPr id="24" name="テキスト ボックス 23">
            <a:extLst>
              <a:ext uri="{FF2B5EF4-FFF2-40B4-BE49-F238E27FC236}">
                <a16:creationId xmlns:a16="http://schemas.microsoft.com/office/drawing/2014/main" id="{E86405E2-8102-4030-A58E-055310D4DB78}"/>
              </a:ext>
            </a:extLst>
          </p:cNvPr>
          <p:cNvSpPr txBox="1"/>
          <p:nvPr/>
        </p:nvSpPr>
        <p:spPr>
          <a:xfrm>
            <a:off x="5737776" y="2125747"/>
            <a:ext cx="664620" cy="338554"/>
          </a:xfrm>
          <a:prstGeom prst="rect">
            <a:avLst/>
          </a:prstGeom>
          <a:noFill/>
        </p:spPr>
        <p:txBody>
          <a:bodyPr wrap="square" rtlCol="0">
            <a:spAutoFit/>
          </a:bodyPr>
          <a:lstStyle/>
          <a:p>
            <a:r>
              <a:rPr kumimoji="1" lang="ja-JP" altLang="en-US" sz="1600" dirty="0">
                <a:latin typeface="UD デジタル 教科書体 N-B" panose="02020700000000000000" pitchFamily="17" charset="-128"/>
                <a:ea typeface="UD デジタル 教科書体 N-B" panose="02020700000000000000" pitchFamily="17" charset="-128"/>
              </a:rPr>
              <a:t>やわ</a:t>
            </a:r>
          </a:p>
        </p:txBody>
      </p:sp>
      <p:sp>
        <p:nvSpPr>
          <p:cNvPr id="18" name="テキスト ボックス 17">
            <a:extLst>
              <a:ext uri="{FF2B5EF4-FFF2-40B4-BE49-F238E27FC236}">
                <a16:creationId xmlns:a16="http://schemas.microsoft.com/office/drawing/2014/main" id="{D4A53720-DA7C-428F-BFC3-062595B0EC02}"/>
              </a:ext>
            </a:extLst>
          </p:cNvPr>
          <p:cNvSpPr txBox="1"/>
          <p:nvPr/>
        </p:nvSpPr>
        <p:spPr>
          <a:xfrm>
            <a:off x="3774155" y="1132582"/>
            <a:ext cx="1504277"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ちゃく</a:t>
            </a:r>
            <a:r>
              <a:rPr kumimoji="1" lang="ja-JP" altLang="en-US" sz="1050" dirty="0" smtClean="0">
                <a:latin typeface="UD デジタル 教科書体 N-B" panose="02020700000000000000" pitchFamily="17" charset="-128"/>
                <a:ea typeface="UD デジタル 教科書体 N-B" panose="02020700000000000000" pitchFamily="17" charset="-128"/>
              </a:rPr>
              <a:t> </a:t>
            </a:r>
            <a:r>
              <a:rPr kumimoji="1" lang="ja-JP" altLang="en-US" sz="1600" dirty="0" smtClean="0">
                <a:latin typeface="UD デジタル 教科書体 N-B" panose="02020700000000000000" pitchFamily="17" charset="-128"/>
                <a:ea typeface="UD デジタル 教科書体 N-B" panose="02020700000000000000" pitchFamily="17" charset="-128"/>
              </a:rPr>
              <a:t>ち</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20" name="テキスト ボックス 19">
            <a:extLst>
              <a:ext uri="{FF2B5EF4-FFF2-40B4-BE49-F238E27FC236}">
                <a16:creationId xmlns:a16="http://schemas.microsoft.com/office/drawing/2014/main" id="{E86405E2-8102-4030-A58E-055310D4DB78}"/>
              </a:ext>
            </a:extLst>
          </p:cNvPr>
          <p:cNvSpPr txBox="1"/>
          <p:nvPr/>
        </p:nvSpPr>
        <p:spPr>
          <a:xfrm>
            <a:off x="7665444" y="2138264"/>
            <a:ext cx="664620" cy="338554"/>
          </a:xfrm>
          <a:prstGeom prst="rect">
            <a:avLst/>
          </a:prstGeom>
          <a:noFill/>
        </p:spPr>
        <p:txBody>
          <a:bodyPr wrap="square" rtlCol="0">
            <a:spAutoFit/>
          </a:bodyPr>
          <a:lstStyle/>
          <a:p>
            <a:r>
              <a:rPr kumimoji="1" lang="ja-JP" altLang="en-US" sz="1600" dirty="0" smtClean="0">
                <a:latin typeface="UD デジタル 教科書体 N-B" panose="02020700000000000000" pitchFamily="17" charset="-128"/>
                <a:ea typeface="UD デジタル 教科書体 N-B" panose="02020700000000000000" pitchFamily="17" charset="-128"/>
              </a:rPr>
              <a:t>ま</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grpSp>
        <p:nvGrpSpPr>
          <p:cNvPr id="4" name="グループ化 3"/>
          <p:cNvGrpSpPr/>
          <p:nvPr/>
        </p:nvGrpSpPr>
        <p:grpSpPr>
          <a:xfrm>
            <a:off x="3419872" y="3003662"/>
            <a:ext cx="5256584" cy="994375"/>
            <a:chOff x="3419872" y="3003662"/>
            <a:chExt cx="5256584" cy="994375"/>
          </a:xfrm>
        </p:grpSpPr>
        <p:sp>
          <p:nvSpPr>
            <p:cNvPr id="16" name="テキスト ボックス 15">
              <a:extLst>
                <a:ext uri="{FF2B5EF4-FFF2-40B4-BE49-F238E27FC236}">
                  <a16:creationId xmlns:a16="http://schemas.microsoft.com/office/drawing/2014/main" id="{0D8E131E-56D2-457D-A636-F36114BE06F1}"/>
                </a:ext>
              </a:extLst>
            </p:cNvPr>
            <p:cNvSpPr txBox="1"/>
            <p:nvPr/>
          </p:nvSpPr>
          <p:spPr>
            <a:xfrm>
              <a:off x="3419872" y="3003662"/>
              <a:ext cx="5256584" cy="994375"/>
            </a:xfrm>
            <a:prstGeom prst="rect">
              <a:avLst/>
            </a:prstGeom>
            <a:noFill/>
          </p:spPr>
          <p:txBody>
            <a:bodyPr wrap="square" rtlCol="0">
              <a:spAutoFit/>
            </a:bodyPr>
            <a:lstStyle/>
            <a:p>
              <a:pPr>
                <a:lnSpc>
                  <a:spcPts val="8000"/>
                </a:lnSpc>
              </a:pPr>
              <a:r>
                <a:rPr kumimoji="1" lang="ja-JP" altLang="en-US" sz="3600" dirty="0">
                  <a:latin typeface="UD デジタル 教科書体 NP-B" panose="02020700000000000000" pitchFamily="18" charset="-128"/>
                  <a:ea typeface="UD デジタル 教科書体 NP-B" panose="02020700000000000000" pitchFamily="18" charset="-128"/>
                </a:rPr>
                <a:t>　②両足で着地する</a:t>
              </a:r>
            </a:p>
          </p:txBody>
        </p:sp>
        <p:sp>
          <p:nvSpPr>
            <p:cNvPr id="21" name="テキスト ボックス 20">
              <a:extLst>
                <a:ext uri="{FF2B5EF4-FFF2-40B4-BE49-F238E27FC236}">
                  <a16:creationId xmlns:a16="http://schemas.microsoft.com/office/drawing/2014/main" id="{F7928630-5490-4E82-A721-02357CF5E21D}"/>
                </a:ext>
              </a:extLst>
            </p:cNvPr>
            <p:cNvSpPr txBox="1"/>
            <p:nvPr/>
          </p:nvSpPr>
          <p:spPr>
            <a:xfrm>
              <a:off x="4256275" y="3123902"/>
              <a:ext cx="1440160" cy="338554"/>
            </a:xfrm>
            <a:prstGeom prst="rect">
              <a:avLst/>
            </a:prstGeom>
            <a:noFill/>
          </p:spPr>
          <p:txBody>
            <a:bodyPr wrap="square" rtlCol="0">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りょうあし</a:t>
              </a:r>
              <a:endParaRPr kumimoji="1" lang="ja-JP" altLang="en-US" sz="1600" dirty="0">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a:extLst>
                <a:ext uri="{FF2B5EF4-FFF2-40B4-BE49-F238E27FC236}">
                  <a16:creationId xmlns:a16="http://schemas.microsoft.com/office/drawing/2014/main" id="{F7928630-5490-4E82-A721-02357CF5E21D}"/>
                </a:ext>
              </a:extLst>
            </p:cNvPr>
            <p:cNvSpPr txBox="1"/>
            <p:nvPr/>
          </p:nvSpPr>
          <p:spPr>
            <a:xfrm>
              <a:off x="5638161" y="3123243"/>
              <a:ext cx="1440160" cy="338554"/>
            </a:xfrm>
            <a:prstGeom prst="rect">
              <a:avLst/>
            </a:prstGeom>
            <a:noFill/>
          </p:spPr>
          <p:txBody>
            <a:bodyPr wrap="square" rtlCol="0">
              <a:spAutoFit/>
            </a:bodyPr>
            <a:lstStyle/>
            <a:p>
              <a:r>
                <a:rPr kumimoji="1" lang="ja-JP" altLang="en-US" sz="1600" dirty="0" smtClean="0">
                  <a:latin typeface="UD デジタル 教科書体 NP-R" panose="02020400000000000000" pitchFamily="18" charset="-128"/>
                  <a:ea typeface="UD デジタル 教科書体 NP-R" panose="02020400000000000000" pitchFamily="18" charset="-128"/>
                </a:rPr>
                <a:t>ちゃく ち</a:t>
              </a:r>
              <a:endParaRPr kumimoji="1" lang="ja-JP" altLang="en-US" sz="1600" dirty="0">
                <a:latin typeface="UD デジタル 教科書体 NP-R" panose="02020400000000000000" pitchFamily="18" charset="-128"/>
                <a:ea typeface="UD デジタル 教科書体 NP-R" panose="02020400000000000000" pitchFamily="18" charset="-128"/>
              </a:endParaRPr>
            </a:p>
          </p:txBody>
        </p:sp>
      </p:grpSp>
    </p:spTree>
    <p:extLst>
      <p:ext uri="{BB962C8B-B14F-4D97-AF65-F5344CB8AC3E}">
        <p14:creationId xmlns:p14="http://schemas.microsoft.com/office/powerpoint/2010/main" val="14493818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up)">
                                      <p:cBhvr>
                                        <p:cTn id="10" dur="500"/>
                                        <p:tgtEl>
                                          <p:spTgt spid="24"/>
                                        </p:tgtEl>
                                      </p:cBhvr>
                                    </p:animEffect>
                                  </p:childTnLst>
                                </p:cTn>
                              </p:par>
                            </p:childTnLst>
                          </p:cTn>
                        </p:par>
                        <p:par>
                          <p:cTn id="11" fill="hold">
                            <p:stCondLst>
                              <p:cond delay="500"/>
                            </p:stCondLst>
                            <p:childTnLst>
                              <p:par>
                                <p:cTn id="12" presetID="22" presetClass="entr" presetSubtype="2"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right)">
                                      <p:cBhvr>
                                        <p:cTn id="14" dur="500"/>
                                        <p:tgtEl>
                                          <p:spTgt spid="5"/>
                                        </p:tgtEl>
                                      </p:cBhvr>
                                    </p:animEffect>
                                  </p:childTnLst>
                                </p:cTn>
                              </p:par>
                            </p:childTnLst>
                          </p:cTn>
                        </p:par>
                        <p:par>
                          <p:cTn id="15" fill="hold">
                            <p:stCondLst>
                              <p:cond delay="1000"/>
                            </p:stCondLst>
                            <p:childTnLst>
                              <p:par>
                                <p:cTn id="16" presetID="4" presetClass="entr" presetSubtype="16"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ox(in)">
                                      <p:cBhvr>
                                        <p:cTn id="18" dur="20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up)">
                                      <p:cBhvr>
                                        <p:cTn id="23" dur="500"/>
                                        <p:tgtEl>
                                          <p:spTgt spid="4"/>
                                        </p:tgtEl>
                                      </p:cBhvr>
                                    </p:animEffect>
                                  </p:childTnLst>
                                </p:cTn>
                              </p:par>
                            </p:childTnLst>
                          </p:cTn>
                        </p:par>
                        <p:par>
                          <p:cTn id="24" fill="hold">
                            <p:stCondLst>
                              <p:cond delay="500"/>
                            </p:stCondLst>
                            <p:childTnLst>
                              <p:par>
                                <p:cTn id="25" presetID="22" presetClass="entr" presetSubtype="2"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par>
                          <p:cTn id="28" fill="hold">
                            <p:stCondLst>
                              <p:cond delay="1000"/>
                            </p:stCondLst>
                            <p:childTnLst>
                              <p:par>
                                <p:cTn id="29" presetID="6" presetClass="entr" presetSubtype="16"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circle(in)">
                                      <p:cBhvr>
                                        <p:cTn id="31" dur="20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nodeType="click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wipe(down)">
                                      <p:cBhvr>
                                        <p:cTn id="36" dur="580">
                                          <p:stCondLst>
                                            <p:cond delay="0"/>
                                          </p:stCondLst>
                                        </p:cTn>
                                        <p:tgtEl>
                                          <p:spTgt spid="33"/>
                                        </p:tgtEl>
                                      </p:cBhvr>
                                    </p:animEffect>
                                    <p:anim calcmode="lin" valueType="num">
                                      <p:cBhvr>
                                        <p:cTn id="37"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42" dur="26">
                                          <p:stCondLst>
                                            <p:cond delay="650"/>
                                          </p:stCondLst>
                                        </p:cTn>
                                        <p:tgtEl>
                                          <p:spTgt spid="33"/>
                                        </p:tgtEl>
                                      </p:cBhvr>
                                      <p:to x="100000" y="60000"/>
                                    </p:animScale>
                                    <p:animScale>
                                      <p:cBhvr>
                                        <p:cTn id="43" dur="166" decel="50000">
                                          <p:stCondLst>
                                            <p:cond delay="676"/>
                                          </p:stCondLst>
                                        </p:cTn>
                                        <p:tgtEl>
                                          <p:spTgt spid="33"/>
                                        </p:tgtEl>
                                      </p:cBhvr>
                                      <p:to x="100000" y="100000"/>
                                    </p:animScale>
                                    <p:animScale>
                                      <p:cBhvr>
                                        <p:cTn id="44" dur="26">
                                          <p:stCondLst>
                                            <p:cond delay="1312"/>
                                          </p:stCondLst>
                                        </p:cTn>
                                        <p:tgtEl>
                                          <p:spTgt spid="33"/>
                                        </p:tgtEl>
                                      </p:cBhvr>
                                      <p:to x="100000" y="80000"/>
                                    </p:animScale>
                                    <p:animScale>
                                      <p:cBhvr>
                                        <p:cTn id="45" dur="166" decel="50000">
                                          <p:stCondLst>
                                            <p:cond delay="1338"/>
                                          </p:stCondLst>
                                        </p:cTn>
                                        <p:tgtEl>
                                          <p:spTgt spid="33"/>
                                        </p:tgtEl>
                                      </p:cBhvr>
                                      <p:to x="100000" y="100000"/>
                                    </p:animScale>
                                    <p:animScale>
                                      <p:cBhvr>
                                        <p:cTn id="46" dur="26">
                                          <p:stCondLst>
                                            <p:cond delay="1642"/>
                                          </p:stCondLst>
                                        </p:cTn>
                                        <p:tgtEl>
                                          <p:spTgt spid="33"/>
                                        </p:tgtEl>
                                      </p:cBhvr>
                                      <p:to x="100000" y="90000"/>
                                    </p:animScale>
                                    <p:animScale>
                                      <p:cBhvr>
                                        <p:cTn id="47" dur="166" decel="50000">
                                          <p:stCondLst>
                                            <p:cond delay="1668"/>
                                          </p:stCondLst>
                                        </p:cTn>
                                        <p:tgtEl>
                                          <p:spTgt spid="33"/>
                                        </p:tgtEl>
                                      </p:cBhvr>
                                      <p:to x="100000" y="100000"/>
                                    </p:animScale>
                                    <p:animScale>
                                      <p:cBhvr>
                                        <p:cTn id="48" dur="26">
                                          <p:stCondLst>
                                            <p:cond delay="1808"/>
                                          </p:stCondLst>
                                        </p:cTn>
                                        <p:tgtEl>
                                          <p:spTgt spid="33"/>
                                        </p:tgtEl>
                                      </p:cBhvr>
                                      <p:to x="100000" y="95000"/>
                                    </p:animScale>
                                    <p:animScale>
                                      <p:cBhvr>
                                        <p:cTn id="49" dur="166" decel="50000">
                                          <p:stCondLst>
                                            <p:cond delay="1834"/>
                                          </p:stCondLst>
                                        </p:cTn>
                                        <p:tgtEl>
                                          <p:spTgt spid="33"/>
                                        </p:tgtEl>
                                      </p:cBhvr>
                                      <p:to x="100000" y="100000"/>
                                    </p:animScale>
                                  </p:childTnLst>
                                </p:cTn>
                              </p:par>
                            </p:childTnLst>
                          </p:cTn>
                        </p:par>
                        <p:par>
                          <p:cTn id="50" fill="hold">
                            <p:stCondLst>
                              <p:cond delay="2000"/>
                            </p:stCondLst>
                            <p:childTnLst>
                              <p:par>
                                <p:cTn id="51" presetID="16" presetClass="entr" presetSubtype="21" fill="hold"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barn(inVertical)">
                                      <p:cBhvr>
                                        <p:cTn id="53" dur="500"/>
                                        <p:tgtEl>
                                          <p:spTgt spid="14"/>
                                        </p:tgtEl>
                                      </p:cBhvr>
                                    </p:animEffect>
                                  </p:childTnLst>
                                </p:cTn>
                              </p:par>
                              <p:par>
                                <p:cTn id="54" presetID="22" presetClass="entr" presetSubtype="1"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wipe(up)">
                                      <p:cBhvr>
                                        <p:cTn id="5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5" grpId="0"/>
      <p:bldP spid="24" grpId="0"/>
      <p:bldP spid="20" grpId="0"/>
    </p:bldLst>
  </p:timing>
</p:sld>
</file>

<file path=ppt/tags/tag1.xml><?xml version="1.0" encoding="utf-8"?>
<p:tagLst xmlns:a="http://schemas.openxmlformats.org/drawingml/2006/main" xmlns:r="http://schemas.openxmlformats.org/officeDocument/2006/relationships" xmlns:p="http://schemas.openxmlformats.org/presentationml/2006/main">
  <p:tag name="AS_NET" val="2.0.50727.8745"/>
  <p:tag name="AS_OS" val="Microsoft Windows NT 6.2.9200.0"/>
  <p:tag name="AS_RELEASE_DATE" val="2017.11.20"/>
  <p:tag name="AS_TITLE" val="Aspose.Slides for .NET 3.5 Client Profile"/>
  <p:tag name="AS_VERSION" val="17.11"/>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Arial" panose="020B0604020202020204" pitchFamily="34" charset="0"/>
        <a:cs typeface="Arial" panose="020B0604020202020204" pitchFamily="34" charset="0"/>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anose="020B0604020202020204" pitchFamily="34" charset="0"/>
        <a:cs typeface="Arial" panose="020B0604020202020204" pitchFamily="34" charset="0"/>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Arial" panose="020B0604020202020204" pitchFamily="34" charset="0"/>
        <a:cs typeface="Arial" panose="020B0604020202020204" pitchFamily="34" charset="0"/>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Arial" panose="020B0604020202020204" pitchFamily="34" charset="0"/>
        <a:cs typeface="Arial" panose="020B0604020202020204" pitchFamily="34" charset="0"/>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627</Words>
  <Application>Microsoft Office PowerPoint</Application>
  <PresentationFormat>画面に合わせる (4:3)</PresentationFormat>
  <Paragraphs>153</Paragraphs>
  <Slides>14</Slides>
  <Notes>12</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14</vt:i4>
      </vt:variant>
    </vt:vector>
  </HeadingPairs>
  <TitlesOfParts>
    <vt:vector size="29" baseType="lpstr">
      <vt:lpstr>HG創英角ｺﾞｼｯｸUB</vt:lpstr>
      <vt:lpstr>HG創英角ﾎﾟｯﾌﾟ体</vt:lpstr>
      <vt:lpstr>ＭＳ Ｐゴシック</vt:lpstr>
      <vt:lpstr>ＭＳ ゴシック</vt:lpstr>
      <vt:lpstr>UD デジタル 教科書体 N-B</vt:lpstr>
      <vt:lpstr>UD デジタル 教科書体 NK-R</vt:lpstr>
      <vt:lpstr>UD デジタル 教科書体 NP-B</vt:lpstr>
      <vt:lpstr>UD デジタル 教科書体 NP-R</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堅太郎</dc:creator>
  <cp:lastModifiedBy>m</cp:lastModifiedBy>
  <cp:revision>116</cp:revision>
  <cp:lastPrinted>2020-10-19T05:37:20Z</cp:lastPrinted>
  <dcterms:created xsi:type="dcterms:W3CDTF">2020-09-29T04:35:30Z</dcterms:created>
  <dcterms:modified xsi:type="dcterms:W3CDTF">2021-01-20T05:56:27Z</dcterms:modified>
</cp:coreProperties>
</file>