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3" r:id="rId2"/>
    <p:sldId id="277" r:id="rId3"/>
    <p:sldId id="285" r:id="rId4"/>
    <p:sldId id="364" r:id="rId5"/>
    <p:sldId id="335" r:id="rId6"/>
    <p:sldId id="365" r:id="rId7"/>
    <p:sldId id="309" r:id="rId8"/>
    <p:sldId id="310" r:id="rId9"/>
    <p:sldId id="366" r:id="rId10"/>
    <p:sldId id="358" r:id="rId11"/>
    <p:sldId id="359" r:id="rId12"/>
    <p:sldId id="360" r:id="rId13"/>
    <p:sldId id="361" r:id="rId1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4E96-B9D7-4676-9EE3-9862AFE383E8}" type="datetimeFigureOut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BAAB-182D-4FD9-BFC8-96A8E2134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91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41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114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5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21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4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43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54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1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5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05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49158" y="1223298"/>
            <a:ext cx="6772212" cy="5873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高等学校</a:t>
            </a: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保健体育（体育）</a:t>
            </a:r>
            <a:endParaRPr kumimoji="1" lang="en-US" altLang="ja-JP" sz="3600" dirty="0" smtClean="0"/>
          </a:p>
          <a:p>
            <a:pPr algn="ctr"/>
            <a:r>
              <a:rPr kumimoji="1" lang="en-US" altLang="ja-JP" sz="3600" dirty="0" smtClean="0"/>
              <a:t>〔</a:t>
            </a:r>
            <a:r>
              <a:rPr kumimoji="1" lang="ja-JP" altLang="en-US" sz="3600" dirty="0" smtClean="0"/>
              <a:t>入学年次</a:t>
            </a:r>
            <a:r>
              <a:rPr kumimoji="1" lang="en-US" altLang="ja-JP" sz="3600" dirty="0" smtClean="0"/>
              <a:t>〕</a:t>
            </a:r>
            <a:r>
              <a:rPr kumimoji="1" lang="ja-JP" altLang="en-US" sz="3600" dirty="0"/>
              <a:t>　</a:t>
            </a:r>
            <a:endParaRPr kumimoji="1" lang="en-US" altLang="ja-JP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41315" y="4293242"/>
            <a:ext cx="914400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793971" y="5827222"/>
            <a:ext cx="2721379" cy="529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17304" y="2098204"/>
            <a:ext cx="9161304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陸上競技：</a:t>
            </a:r>
            <a:endParaRPr kumimoji="1" lang="en-US" altLang="ja-JP" sz="6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6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「短距離走」「ハードル走」</a:t>
            </a:r>
            <a:endParaRPr kumimoji="1" lang="en-US" altLang="ja-JP" sz="6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6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95" y="1609642"/>
            <a:ext cx="8770200" cy="88688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桐生祥秀選手が１００ｍ</a:t>
            </a: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で９秒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台を出したとき、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47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歩でゴールしたそうです</a:t>
            </a: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。</a:t>
            </a:r>
            <a:r>
              <a:rPr kumimoji="1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10</a:t>
            </a: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秒間で</a:t>
            </a:r>
            <a:r>
              <a:rPr kumimoji="1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47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</a:t>
            </a: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以上、その場で膝の上げ下ろしができるかな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？</a:t>
            </a:r>
            <a:endParaRPr kumimoji="1" lang="en-US" altLang="ja-JP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6957" y="913732"/>
            <a:ext cx="8820938" cy="5535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その場で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100m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９秒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台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に挑戦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しよう！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57" y="4453410"/>
            <a:ext cx="1171977" cy="22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732828" y="4873083"/>
            <a:ext cx="6542492" cy="1047657"/>
          </a:xfrm>
          <a:prstGeom prst="wedgeRoundRectCallout">
            <a:avLst>
              <a:gd name="adj1" fmla="val -60588"/>
              <a:gd name="adj2" fmla="val -930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腕振りは、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後ろ側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まっすぐ・強く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引こう！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足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を下ろすとき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地面に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力強く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下ろそう！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774" y="175619"/>
            <a:ext cx="8968121" cy="611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自宅でできる運動」編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FBD585E-75F2-4434-A27A-58BC97299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69" y="2554074"/>
            <a:ext cx="8770200" cy="1705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【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行い方と留意点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】</a:t>
            </a: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・その場で、脚と腕をしっかり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動かして、走</a:t>
            </a:r>
            <a:r>
              <a:rPr lang="ja-JP" altLang="en-US" sz="2400" b="1" kern="0" dirty="0" err="1" smtClean="0">
                <a:solidFill>
                  <a:prstClr val="black"/>
                </a:solidFill>
                <a:latin typeface="游ゴシック" panose="020B0400000000000000" pitchFamily="50" charset="-128"/>
              </a:rPr>
              <a:t>るように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運動しよう</a:t>
            </a:r>
            <a:r>
              <a:rPr kumimoji="1" lang="ja-JP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。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・周囲の壁や物にぶつからないように、十分スペースを確保しよう。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・筋肉に負荷がかかるので、ストレッチをしてからやろう。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95" y="1648915"/>
            <a:ext cx="8770200" cy="157901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ハードル走では、ハードルを越えて着地した足から数えて、０→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1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歩→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2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歩→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3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歩で次のハードルを越えるのが一般的です。どちらの足からでも良いので、縄跳びをしながら、タン（０）・タン（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1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歩）・タン（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2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歩）・ターン（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3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歩）のリズムで跳んでみよう！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6957" y="913732"/>
            <a:ext cx="8820938" cy="5535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リズム縄跳びをしよう！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57" y="5001041"/>
            <a:ext cx="1010293" cy="170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922411" y="5248359"/>
            <a:ext cx="7065484" cy="979316"/>
          </a:xfrm>
          <a:prstGeom prst="wedgeRoundRectCallout">
            <a:avLst>
              <a:gd name="adj1" fmla="val -60107"/>
              <a:gd name="adj2" fmla="val -1861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一定のリズム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24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r>
              <a:rPr kumimoji="1" lang="ja-JP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るように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なれば、走り方も安定してきますよ！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774" y="175619"/>
            <a:ext cx="8968121" cy="611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自宅でできる運動」編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FBD585E-75F2-4434-A27A-58BC97299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95" y="3458380"/>
            <a:ext cx="8770200" cy="1143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【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行い方と留意点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】</a:t>
            </a: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・初めはゆっくりから、だんだん速くやってみよう。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・ターン（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3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rPr>
              <a:t>歩）の時は、前に跳ぶイメージでやろう。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9166" t="14742" r="20167" b="4518"/>
          <a:stretch/>
        </p:blipFill>
        <p:spPr>
          <a:xfrm>
            <a:off x="-16778" y="0"/>
            <a:ext cx="9160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9167" t="28256" r="20250" b="5111"/>
          <a:stretch/>
        </p:blipFill>
        <p:spPr>
          <a:xfrm>
            <a:off x="195942" y="1423852"/>
            <a:ext cx="8695771" cy="543414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8621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 smtClean="0"/>
              <a:t>いろいろな跳び方（自分に合った跳び方で取り組んでみよう！）</a:t>
            </a:r>
            <a:endParaRPr kumimoji="1" lang="ja-JP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7543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2383" y="3687654"/>
            <a:ext cx="8701617" cy="171994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ハードル走に</a:t>
            </a:r>
            <a:r>
              <a:rPr kumimoji="1" lang="ja-JP" altLang="en-US" sz="4000" dirty="0"/>
              <a:t>関連して高まる体力要素を理解し、それぞれの体力を高めるための運動に取り組もう！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8445" y="1919740"/>
            <a:ext cx="8389740" cy="13156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8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kumimoji="1" lang="en-US" altLang="ja-JP" sz="8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852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64947"/>
            <a:ext cx="8880584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ハードル走に</a:t>
            </a:r>
            <a:r>
              <a:rPr kumimoji="1" lang="ja-JP" altLang="en-US" sz="44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649286" y="1530814"/>
            <a:ext cx="4519266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敏捷性、瞬発力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7804" y="2827937"/>
            <a:ext cx="782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敏捷性・・・動作の素早さに関する能力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7804" y="3422667"/>
            <a:ext cx="782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瞬発力・・・瞬間に</a:t>
            </a:r>
            <a:r>
              <a:rPr kumimoji="1" lang="ja-JP" altLang="en-US" sz="2800" dirty="0" smtClean="0"/>
              <a:t>出すことができる能力</a:t>
            </a:r>
            <a:endParaRPr kumimoji="1" lang="ja-JP" altLang="en-US" sz="2800" dirty="0"/>
          </a:p>
        </p:txBody>
      </p:sp>
      <p:pic>
        <p:nvPicPr>
          <p:cNvPr id="11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71" y="4358519"/>
            <a:ext cx="1171977" cy="22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732828" y="4576575"/>
            <a:ext cx="6298363" cy="1603245"/>
          </a:xfrm>
          <a:prstGeom prst="wedgeRoundRectCallout">
            <a:avLst>
              <a:gd name="adj1" fmla="val -55276"/>
              <a:gd name="adj2" fmla="val -453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授業で「敏捷性」、「瞬発力」を発揮するため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に自宅で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できる運動を紹介します。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また、ハードル走につながる「柔軟性」の運動も紹介します。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5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1449" y="1478442"/>
            <a:ext cx="8701617" cy="40841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/>
              <a:t>柔軟性</a:t>
            </a:r>
            <a:endParaRPr kumimoji="1" lang="en-US" altLang="ja-JP" sz="80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9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89" y="1138551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09" y="1157156"/>
            <a:ext cx="1171977" cy="22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913057" y="1163449"/>
            <a:ext cx="7074838" cy="1645867"/>
          </a:xfrm>
          <a:prstGeom prst="wedgeRoundRectCallout">
            <a:avLst>
              <a:gd name="adj1" fmla="val -60445"/>
              <a:gd name="adj2" fmla="val -86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ハードル走では、敏捷性や瞬発力の向上が期待できます。また、記録の向上のために「柔軟性」を高めることも重要です。柔軟運動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なら自宅で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比較的簡単にできるのではないでしょうか？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774" y="175619"/>
            <a:ext cx="8968121" cy="611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/>
              <a:t>「</a:t>
            </a:r>
            <a:r>
              <a:rPr kumimoji="1" lang="ja-JP" altLang="en-US" sz="3200" b="1" dirty="0"/>
              <a:t>自宅</a:t>
            </a:r>
            <a:r>
              <a:rPr kumimoji="1" lang="ja-JP" altLang="en-US" sz="3200" b="1" dirty="0" smtClean="0"/>
              <a:t>でできる運動」編</a:t>
            </a:r>
            <a:endParaRPr kumimoji="1" lang="en-US" altLang="ja-JP" sz="3200" b="1" dirty="0" smtClean="0"/>
          </a:p>
          <a:p>
            <a:pPr algn="ctr"/>
            <a:endParaRPr kumimoji="1" lang="en-US" altLang="ja-JP" sz="1600" b="1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88770" y="3106273"/>
            <a:ext cx="693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振り上げ脚・</a:t>
            </a:r>
            <a:r>
              <a:rPr kumimoji="1" lang="ja-JP" altLang="en-US" sz="2800" dirty="0" smtClean="0"/>
              <a:t>抜き脚を</a:t>
            </a:r>
            <a:r>
              <a:rPr kumimoji="1" lang="ja-JP" altLang="en-US" sz="2800" dirty="0" smtClean="0"/>
              <a:t>意識した柔軟運動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6698" t="16876" r="42264" b="28951"/>
          <a:stretch/>
        </p:blipFill>
        <p:spPr>
          <a:xfrm>
            <a:off x="5249473" y="3763297"/>
            <a:ext cx="2838091" cy="278633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l="25755" t="18050" r="41604" b="20566"/>
          <a:stretch/>
        </p:blipFill>
        <p:spPr>
          <a:xfrm>
            <a:off x="1645419" y="3763297"/>
            <a:ext cx="2984740" cy="278633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11439" y="3690688"/>
            <a:ext cx="461665" cy="2931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両方の脚でやってみよう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5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1449" y="1478442"/>
            <a:ext cx="8701617" cy="40841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 smtClean="0"/>
              <a:t>敏捷性</a:t>
            </a:r>
            <a:endParaRPr kumimoji="1" lang="en-US" altLang="ja-JP" sz="80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6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0141" t="18373" r="8451" b="17245"/>
          <a:stretch/>
        </p:blipFill>
        <p:spPr>
          <a:xfrm>
            <a:off x="64128" y="757381"/>
            <a:ext cx="8860664" cy="3441132"/>
          </a:xfrm>
          <a:prstGeom prst="rect">
            <a:avLst/>
          </a:prstGeom>
        </p:spPr>
      </p:pic>
      <p:pic>
        <p:nvPicPr>
          <p:cNvPr id="10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957" y="4453410"/>
            <a:ext cx="1171977" cy="22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942379" y="4917051"/>
            <a:ext cx="5544271" cy="856485"/>
          </a:xfrm>
          <a:prstGeom prst="wedgeRoundRectCallout">
            <a:avLst>
              <a:gd name="adj1" fmla="val -67886"/>
              <a:gd name="adj2" fmla="val -273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何事も基本が大切です！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無理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のないように行いましょう！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774" y="175619"/>
            <a:ext cx="8968121" cy="611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/>
              <a:t>「</a:t>
            </a:r>
            <a:r>
              <a:rPr kumimoji="1" lang="ja-JP" altLang="en-US" sz="3200" b="1" dirty="0"/>
              <a:t>自宅</a:t>
            </a:r>
            <a:r>
              <a:rPr kumimoji="1" lang="ja-JP" altLang="en-US" sz="3200" b="1" dirty="0" smtClean="0"/>
              <a:t>でできる運動」編</a:t>
            </a:r>
            <a:endParaRPr kumimoji="1" lang="en-US" altLang="ja-JP" sz="3200" b="1" dirty="0" smtClean="0"/>
          </a:p>
          <a:p>
            <a:pPr algn="ctr"/>
            <a:endParaRPr kumimoji="1" lang="en-US" altLang="ja-JP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6025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0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57" y="4453410"/>
            <a:ext cx="1171977" cy="22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902643" y="4796311"/>
            <a:ext cx="5724978" cy="1369358"/>
          </a:xfrm>
          <a:prstGeom prst="wedgeRoundRectCallout">
            <a:avLst>
              <a:gd name="adj1" fmla="val -63574"/>
              <a:gd name="adj2" fmla="val -3975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ハードル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わりに、椅子を使うなど工夫してみよう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（安全には十分に留意しましょう）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774" y="175619"/>
            <a:ext cx="8968121" cy="611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/>
              <a:t>「</a:t>
            </a:r>
            <a:r>
              <a:rPr kumimoji="1" lang="ja-JP" altLang="en-US" sz="3200" b="1" dirty="0"/>
              <a:t>自宅</a:t>
            </a:r>
            <a:r>
              <a:rPr kumimoji="1" lang="ja-JP" altLang="en-US" sz="3200" b="1" dirty="0" smtClean="0"/>
              <a:t>でできる運動」編</a:t>
            </a:r>
            <a:endParaRPr kumimoji="1" lang="en-US" altLang="ja-JP" sz="3200" b="1" dirty="0" smtClean="0"/>
          </a:p>
          <a:p>
            <a:pPr algn="ctr"/>
            <a:endParaRPr kumimoji="1" lang="en-US" altLang="ja-JP" sz="1600" b="1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9718" t="17370" r="7887" b="10230"/>
          <a:stretch/>
        </p:blipFill>
        <p:spPr>
          <a:xfrm>
            <a:off x="500372" y="774727"/>
            <a:ext cx="8125949" cy="33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1449" y="1478442"/>
            <a:ext cx="8701617" cy="40841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 smtClean="0"/>
              <a:t>瞬発力</a:t>
            </a:r>
            <a:endParaRPr kumimoji="1" lang="en-US" altLang="ja-JP" sz="80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9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551</Words>
  <Application>Microsoft Office PowerPoint</Application>
  <PresentationFormat>画面に合わせる (4:3)</PresentationFormat>
  <Paragraphs>69</Paragraphs>
  <Slides>13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HGP創英ﾌﾟﾚｾﾞﾝｽEB</vt:lpstr>
      <vt:lpstr>HG創英角ｺﾞｼｯｸUB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福澤 次郎</dc:creator>
  <cp:lastModifiedBy>m</cp:lastModifiedBy>
  <cp:revision>94</cp:revision>
  <cp:lastPrinted>2020-10-20T00:12:21Z</cp:lastPrinted>
  <dcterms:modified xsi:type="dcterms:W3CDTF">2021-01-15T11:19:10Z</dcterms:modified>
</cp:coreProperties>
</file>