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62" r:id="rId2"/>
    <p:sldId id="312" r:id="rId3"/>
    <p:sldId id="333" r:id="rId4"/>
    <p:sldId id="350" r:id="rId5"/>
    <p:sldId id="352" r:id="rId6"/>
    <p:sldId id="363" r:id="rId7"/>
    <p:sldId id="356" r:id="rId8"/>
    <p:sldId id="334" r:id="rId9"/>
    <p:sldId id="367" r:id="rId10"/>
    <p:sldId id="364" r:id="rId11"/>
    <p:sldId id="365" r:id="rId12"/>
    <p:sldId id="366" r:id="rId13"/>
    <p:sldId id="337" r:id="rId14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349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8A088-CFAC-4D1F-9B18-95035EB81D11}" type="datetimeFigureOut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349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55E7F-0899-49FE-BA12-17EAA3BFD3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375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444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EB111-BAE8-403F-83DB-A29578AF6571}" type="slidenum">
              <a:rPr kumimoji="1" lang="ja-JP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2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301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775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481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EB111-BAE8-403F-83DB-A29578AF6571}" type="slidenum">
              <a:rPr kumimoji="1" lang="ja-JP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40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EB111-BAE8-403F-83DB-A29578AF6571}" type="slidenum">
              <a:rPr kumimoji="1" lang="ja-JP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58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EB111-BAE8-403F-83DB-A29578AF6571}" type="slidenum">
              <a:rPr kumimoji="1" lang="ja-JP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45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EB111-BAE8-403F-83DB-A29578AF6571}" type="slidenum">
              <a:rPr kumimoji="1" lang="ja-JP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44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EB111-BAE8-403F-83DB-A29578AF6571}" type="slidenum">
              <a:rPr kumimoji="1" lang="ja-JP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8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ITKTuWXxme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8PrB0tfyJc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6wFQgg4EO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8895" y="1993661"/>
            <a:ext cx="7708595" cy="195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49158" y="1223298"/>
            <a:ext cx="6772212" cy="5873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高等学校</a:t>
            </a:r>
            <a:r>
              <a:rPr kumimoji="1" lang="ja-JP" altLang="en-US" sz="3600" dirty="0"/>
              <a:t>　</a:t>
            </a:r>
            <a:r>
              <a:rPr kumimoji="1" lang="ja-JP" altLang="en-US" sz="3600" dirty="0" smtClean="0"/>
              <a:t>保健体育（体育）</a:t>
            </a:r>
            <a:endParaRPr kumimoji="1" lang="en-US" altLang="ja-JP" sz="3600" dirty="0" smtClean="0"/>
          </a:p>
          <a:p>
            <a:pPr algn="ctr"/>
            <a:r>
              <a:rPr kumimoji="1" lang="en-US" altLang="ja-JP" sz="3600" dirty="0" smtClean="0"/>
              <a:t>〔</a:t>
            </a:r>
            <a:r>
              <a:rPr kumimoji="1" lang="ja-JP" altLang="en-US" sz="3600" dirty="0" smtClean="0"/>
              <a:t>入学年次</a:t>
            </a:r>
            <a:r>
              <a:rPr kumimoji="1" lang="en-US" altLang="ja-JP" sz="3600" dirty="0" smtClean="0"/>
              <a:t>〕</a:t>
            </a:r>
            <a:r>
              <a:rPr kumimoji="1" lang="ja-JP" altLang="en-US" sz="3600" dirty="0"/>
              <a:t>　</a:t>
            </a:r>
            <a:endParaRPr kumimoji="1" lang="en-US" altLang="ja-JP" sz="3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17304" y="4247634"/>
            <a:ext cx="9144000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思考力，判断力</a:t>
            </a:r>
            <a:r>
              <a:rPr kumimoji="1" lang="ja-JP" altLang="en-US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，</a:t>
            </a:r>
            <a:r>
              <a:rPr kumimoji="1"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表現力等編</a:t>
            </a:r>
            <a:r>
              <a:rPr kumimoji="1" lang="en-US" altLang="ja-JP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719157" y="5732645"/>
            <a:ext cx="2709949" cy="4792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</a:t>
            </a:r>
            <a:r>
              <a:rPr kumimoji="1" lang="en-US" altLang="ja-JP" dirty="0"/>
              <a:t>2</a:t>
            </a:r>
            <a:r>
              <a:rPr kumimoji="1" lang="en-US" altLang="ja-JP" smtClean="0"/>
              <a:t>0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-17304" y="2098204"/>
            <a:ext cx="9161304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陸上競技：</a:t>
            </a:r>
            <a:endParaRPr kumimoji="1" lang="en-US" altLang="ja-JP" sz="66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kumimoji="1" lang="ja-JP" altLang="en-US" sz="66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「短距離走」「ハードル走」</a:t>
            </a:r>
            <a:endParaRPr kumimoji="1" lang="en-US" altLang="ja-JP" sz="66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67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ja-JP" altLang="en-US" sz="2571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89780" y="2135318"/>
            <a:ext cx="8683287" cy="1838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4000" dirty="0">
              <a:solidFill>
                <a:prstClr val="black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9781" y="3702156"/>
            <a:ext cx="9290649" cy="1838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4000" dirty="0" smtClean="0">
              <a:solidFill>
                <a:prstClr val="black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0" y="763643"/>
            <a:ext cx="9866111" cy="973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/>
              <a:t>＜練習１　</a:t>
            </a:r>
            <a:r>
              <a:rPr kumimoji="1" lang="ja-JP" altLang="en-US" sz="3200" dirty="0" smtClean="0"/>
              <a:t>抜き脚ドリル</a:t>
            </a:r>
            <a:r>
              <a:rPr kumimoji="1" lang="ja-JP" altLang="en-US" sz="3200" dirty="0" smtClean="0"/>
              <a:t>＞</a:t>
            </a:r>
            <a:endParaRPr kumimoji="1" lang="en-US" altLang="ja-JP" sz="3200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39" y="1482047"/>
            <a:ext cx="8519161" cy="405836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796783" y="6063962"/>
            <a:ext cx="550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参考：中学校部活動における陸上競技指導の手引き　</a:t>
            </a:r>
            <a:endParaRPr kumimoji="1" lang="en-US" altLang="ja-JP" sz="1600" dirty="0" smtClean="0"/>
          </a:p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　日本陸上競技連盟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694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ja-JP" altLang="en-US" sz="2571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89780" y="2135318"/>
            <a:ext cx="8683287" cy="1838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4000" dirty="0">
              <a:solidFill>
                <a:prstClr val="black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9781" y="3702156"/>
            <a:ext cx="9290649" cy="1838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4000" dirty="0" smtClean="0">
              <a:solidFill>
                <a:prstClr val="black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0" y="763643"/>
            <a:ext cx="9866111" cy="973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/>
              <a:t>＜練習２　振り上げ脚の練習＞</a:t>
            </a:r>
            <a:endParaRPr kumimoji="1" lang="en-US" altLang="ja-JP" sz="32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96783" y="6063962"/>
            <a:ext cx="550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参考：中学校部活動における陸上競技指導の手引き　</a:t>
            </a:r>
            <a:endParaRPr kumimoji="1" lang="en-US" altLang="ja-JP" sz="1600" dirty="0" smtClean="0"/>
          </a:p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　日本陸上競技連盟</a:t>
            </a:r>
            <a:endParaRPr kumimoji="1" lang="ja-JP" altLang="en-US" sz="1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50" y="1783145"/>
            <a:ext cx="3263333" cy="223396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89780" y="4145624"/>
            <a:ext cx="8316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①振り上げ脚だけがハードルを越すように走る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②振り上げ脚がまっすぐになるように意識する</a:t>
            </a:r>
            <a:endParaRPr kumimoji="1" lang="en-US" altLang="ja-JP" sz="2800" dirty="0" smtClean="0"/>
          </a:p>
          <a:p>
            <a:endParaRPr kumimoji="1" lang="en-US" altLang="ja-JP" sz="2800" dirty="0"/>
          </a:p>
        </p:txBody>
      </p:sp>
      <p:sp>
        <p:nvSpPr>
          <p:cNvPr id="2" name="正方形/長方形 1"/>
          <p:cNvSpPr/>
          <p:nvPr/>
        </p:nvSpPr>
        <p:spPr>
          <a:xfrm>
            <a:off x="830580" y="3345180"/>
            <a:ext cx="807720" cy="563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781300" y="3340137"/>
            <a:ext cx="807720" cy="563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4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ja-JP" altLang="en-US" sz="2571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89780" y="2135318"/>
            <a:ext cx="8683287" cy="1838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4000" dirty="0">
              <a:solidFill>
                <a:prstClr val="black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9781" y="3702156"/>
            <a:ext cx="9290649" cy="1838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4000" dirty="0" smtClean="0">
              <a:solidFill>
                <a:prstClr val="black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0" y="596719"/>
            <a:ext cx="9866111" cy="973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/>
              <a:t>＜練習３　フォームチェック＞</a:t>
            </a:r>
            <a:endParaRPr kumimoji="1" lang="en-US" altLang="ja-JP" sz="32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9780" y="4132501"/>
            <a:ext cx="83169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①振り上げ脚がまっすぐになるように意識する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②抜き脚はハードル</a:t>
            </a:r>
            <a:r>
              <a:rPr kumimoji="1" lang="ja-JP" altLang="en-US" sz="2800" dirty="0" smtClean="0"/>
              <a:t>と平行になるように意識する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③腕を振って、タイミングよく正しい形にしよう</a:t>
            </a:r>
            <a:endParaRPr kumimoji="1" lang="en-US" altLang="ja-JP" sz="2800" dirty="0" smtClean="0"/>
          </a:p>
          <a:p>
            <a:endParaRPr kumimoji="1" lang="en-US" altLang="ja-JP" sz="28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39" y="1433569"/>
            <a:ext cx="2984740" cy="262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ja-JP" altLang="en-US" sz="2571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89781" y="652273"/>
            <a:ext cx="8453887" cy="13490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solidFill>
                  <a:prstClr val="black"/>
                </a:solidFill>
              </a:rPr>
              <a:t>〇次の授業では自分の課題を意識し</a:t>
            </a:r>
            <a:endParaRPr kumimoji="1" lang="en-US" altLang="ja-JP" sz="4000" dirty="0" smtClean="0">
              <a:solidFill>
                <a:prstClr val="black"/>
              </a:solidFill>
            </a:endParaRPr>
          </a:p>
          <a:p>
            <a:r>
              <a:rPr kumimoji="1" lang="ja-JP" altLang="en-US" sz="4000" dirty="0" smtClean="0">
                <a:solidFill>
                  <a:prstClr val="black"/>
                </a:solidFill>
              </a:rPr>
              <a:t>　</a:t>
            </a:r>
            <a:r>
              <a:rPr kumimoji="1" lang="ja-JP" altLang="en-US" sz="4000" dirty="0" err="1" smtClean="0">
                <a:solidFill>
                  <a:prstClr val="black"/>
                </a:solidFill>
              </a:rPr>
              <a:t>て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練習をしよう</a:t>
            </a:r>
            <a:endParaRPr kumimoji="1" lang="en-US" altLang="ja-JP" sz="4000" dirty="0" smtClean="0">
              <a:solidFill>
                <a:prstClr val="black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89781" y="1922893"/>
            <a:ext cx="9290649" cy="1113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4000" dirty="0" smtClean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8408" y="2230092"/>
            <a:ext cx="8316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　</a:t>
            </a:r>
            <a:r>
              <a:rPr kumimoji="1" lang="en-US" altLang="ja-JP" sz="2800" dirty="0" smtClean="0"/>
              <a:t>『</a:t>
            </a:r>
            <a:r>
              <a:rPr kumimoji="1" lang="ja-JP" altLang="en-US" sz="2800" dirty="0" smtClean="0"/>
              <a:t>技能向上に向けた３つの心得</a:t>
            </a:r>
            <a:r>
              <a:rPr kumimoji="1" lang="en-US" altLang="ja-JP" sz="2800" dirty="0" smtClean="0"/>
              <a:t>』</a:t>
            </a:r>
          </a:p>
          <a:p>
            <a:r>
              <a:rPr kumimoji="1" lang="ja-JP" altLang="en-US" sz="2800" dirty="0" smtClean="0"/>
              <a:t>　</a:t>
            </a:r>
            <a:r>
              <a:rPr kumimoji="1" lang="ja-JP" altLang="en-US" sz="2800" dirty="0" smtClean="0"/>
              <a:t>①成果</a:t>
            </a:r>
            <a:r>
              <a:rPr kumimoji="1" lang="ja-JP" altLang="en-US" sz="2800" dirty="0" smtClean="0"/>
              <a:t>はすぐに出ない</a:t>
            </a:r>
            <a:endParaRPr kumimoji="1" lang="en-US" altLang="ja-JP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3624" y="3184199"/>
            <a:ext cx="616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②小さな</a:t>
            </a:r>
            <a:r>
              <a:rPr kumimoji="1" lang="ja-JP" altLang="en-US" sz="2800" dirty="0" smtClean="0"/>
              <a:t>成果</a:t>
            </a:r>
            <a:r>
              <a:rPr kumimoji="1" lang="ja-JP" altLang="en-US" sz="2800" dirty="0" smtClean="0"/>
              <a:t>を見付けよう</a:t>
            </a:r>
            <a:endParaRPr kumimoji="1" lang="en-US" altLang="ja-JP" sz="28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3625" y="3685700"/>
            <a:ext cx="616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③他者</a:t>
            </a:r>
            <a:r>
              <a:rPr kumimoji="1" lang="ja-JP" altLang="en-US" sz="2800" dirty="0" smtClean="0"/>
              <a:t>の挑戦に敬意を！！</a:t>
            </a:r>
            <a:endParaRPr kumimoji="1" lang="en-US" altLang="ja-JP" sz="2800" dirty="0" smtClean="0"/>
          </a:p>
        </p:txBody>
      </p:sp>
      <p:pic>
        <p:nvPicPr>
          <p:cNvPr id="15" name="Picture 2" descr="C:\Users\9930684\Desktop\yjimageCA866XI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384" y="4317464"/>
            <a:ext cx="1171977" cy="225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783530" y="4556839"/>
            <a:ext cx="6860138" cy="2013647"/>
          </a:xfrm>
          <a:prstGeom prst="wedgeRoundRectCallout">
            <a:avLst>
              <a:gd name="adj1" fmla="val -54632"/>
              <a:gd name="adj2" fmla="val -21020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課題があることはとてもいいことです。自分の成長を感じながら、課題に挑戦していきましょう。また</a:t>
            </a:r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、一人</a:t>
            </a:r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ひとり、それぞれの挑戦があることを忘れずに、いい雰囲気で授業ができるといいですね！！</a:t>
            </a:r>
            <a:endParaRPr lang="en-US" altLang="ja-JP" sz="2400" b="1" dirty="0" smtClean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703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149853" y="537070"/>
            <a:ext cx="9293853" cy="13490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/>
              <a:t>＜課題</a:t>
            </a:r>
            <a:r>
              <a:rPr kumimoji="1" lang="ja-JP" altLang="en-US" sz="5400" dirty="0" smtClean="0"/>
              <a:t>を見付けよう＞</a:t>
            </a:r>
            <a:endParaRPr kumimoji="1" lang="ja-JP" altLang="en-US" sz="5400" dirty="0"/>
          </a:p>
        </p:txBody>
      </p:sp>
      <p:sp>
        <p:nvSpPr>
          <p:cNvPr id="8" name="正方形/長方形 7"/>
          <p:cNvSpPr/>
          <p:nvPr/>
        </p:nvSpPr>
        <p:spPr>
          <a:xfrm>
            <a:off x="123278" y="1350496"/>
            <a:ext cx="9866111" cy="286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dirty="0" smtClean="0"/>
              <a:t>課題</a:t>
            </a:r>
            <a:r>
              <a:rPr kumimoji="1" lang="ja-JP" altLang="en-US" sz="4400" dirty="0" smtClean="0"/>
              <a:t>を見付ける方法</a:t>
            </a:r>
            <a:endParaRPr kumimoji="1" lang="en-US" altLang="ja-JP" sz="4400" dirty="0" smtClean="0"/>
          </a:p>
          <a:p>
            <a:r>
              <a:rPr kumimoji="1" lang="ja-JP" altLang="en-US" sz="4400" dirty="0" smtClean="0"/>
              <a:t>①他の人に見てもらう（他者観察）</a:t>
            </a:r>
            <a:endParaRPr kumimoji="1" lang="en-US" altLang="ja-JP" sz="4400" dirty="0" smtClean="0"/>
          </a:p>
          <a:p>
            <a:r>
              <a:rPr kumimoji="1" lang="ja-JP" altLang="en-US" sz="4400" dirty="0" smtClean="0"/>
              <a:t>②自分の動き</a:t>
            </a:r>
            <a:r>
              <a:rPr kumimoji="1" lang="ja-JP" altLang="en-US" sz="4400" dirty="0" smtClean="0"/>
              <a:t>を見る（</a:t>
            </a:r>
            <a:r>
              <a:rPr kumimoji="1" lang="ja-JP" altLang="en-US" sz="4400" dirty="0" smtClean="0"/>
              <a:t>自己観察）</a:t>
            </a:r>
            <a:endParaRPr kumimoji="1" lang="en-US" altLang="ja-JP" sz="4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0408" y="4103984"/>
            <a:ext cx="6789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学校の授業では自分の動画</a:t>
            </a:r>
            <a:r>
              <a:rPr kumimoji="1" lang="ja-JP" altLang="en-US" sz="2400" dirty="0" smtClean="0"/>
              <a:t>を見てみよう</a:t>
            </a:r>
            <a:r>
              <a:rPr kumimoji="1" lang="ja-JP" altLang="en-US" sz="2400" dirty="0" smtClean="0"/>
              <a:t>！！</a:t>
            </a:r>
            <a:endParaRPr kumimoji="1" lang="ja-JP" altLang="en-US" sz="2400" dirty="0"/>
          </a:p>
        </p:txBody>
      </p:sp>
      <p:pic>
        <p:nvPicPr>
          <p:cNvPr id="10" name="Picture 2" descr="C:\Users\9930684\Desktop\yjimageCA866XI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61" y="4682537"/>
            <a:ext cx="1171977" cy="20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189781" y="3086100"/>
            <a:ext cx="8325569" cy="75948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731772" y="4646366"/>
            <a:ext cx="6860138" cy="1451590"/>
          </a:xfrm>
          <a:prstGeom prst="wedgeRoundRectCallout">
            <a:avLst>
              <a:gd name="adj1" fmla="val -54632"/>
              <a:gd name="adj2" fmla="val -21020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ポイント</a:t>
            </a:r>
            <a:r>
              <a:rPr lang="en-US" altLang="ja-JP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・自分の課題を発見しよう！</a:t>
            </a:r>
            <a:endParaRPr lang="en-US" altLang="ja-JP" sz="2400" b="1" dirty="0" smtClean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・自分の成長を確認しよう！！</a:t>
            </a:r>
            <a:endParaRPr lang="en-US" altLang="ja-JP" sz="2400" b="1" dirty="0" smtClean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458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3" name="Picture 2" descr="C:\Users\9930684\Desktop\yjimageCA866XI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43" y="1396041"/>
            <a:ext cx="1171977" cy="225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498858" y="1396041"/>
            <a:ext cx="7490596" cy="2075110"/>
          </a:xfrm>
          <a:prstGeom prst="wedgeRoundRectCallout">
            <a:avLst>
              <a:gd name="adj1" fmla="val -54632"/>
              <a:gd name="adj2" fmla="val -21020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目標</a:t>
            </a:r>
            <a:r>
              <a:rPr lang="en-US" altLang="ja-JP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＜ハードルを低く走り越す＞</a:t>
            </a:r>
            <a:endParaRPr lang="en-US" altLang="ja-JP" sz="2400" b="1" dirty="0" smtClean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ポイント</a:t>
            </a:r>
            <a:r>
              <a:rPr lang="en-US" altLang="ja-JP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・振り上げ脚をまっすぐ</a:t>
            </a:r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に上げる</a:t>
            </a:r>
            <a:endParaRPr lang="en-US" altLang="ja-JP" sz="2400" b="1" dirty="0" smtClean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・抜き足はハードルと並行</a:t>
            </a:r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に近付ける</a:t>
            </a:r>
            <a:endParaRPr lang="en-US" altLang="ja-JP" sz="2400" b="1" dirty="0" smtClean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83663" y="-245391"/>
            <a:ext cx="9866111" cy="286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/>
              <a:t>〇本単元の技能のポイント</a:t>
            </a:r>
            <a:endParaRPr kumimoji="1" lang="en-US" altLang="ja-JP" sz="3200" dirty="0" smtClean="0"/>
          </a:p>
          <a:p>
            <a:endParaRPr kumimoji="1" lang="en-US" altLang="ja-JP" sz="3200" dirty="0" smtClean="0"/>
          </a:p>
        </p:txBody>
      </p:sp>
      <p:grpSp>
        <p:nvGrpSpPr>
          <p:cNvPr id="8" name="グループ化 7"/>
          <p:cNvGrpSpPr/>
          <p:nvPr/>
        </p:nvGrpSpPr>
        <p:grpSpPr>
          <a:xfrm>
            <a:off x="278410" y="3824807"/>
            <a:ext cx="4175488" cy="2531543"/>
            <a:chOff x="297460" y="4007370"/>
            <a:chExt cx="4175488" cy="2531543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2537" y="4007370"/>
              <a:ext cx="1684244" cy="2277307"/>
            </a:xfrm>
            <a:prstGeom prst="rect">
              <a:avLst/>
            </a:prstGeom>
          </p:spPr>
        </p:pic>
        <p:cxnSp>
          <p:nvCxnSpPr>
            <p:cNvPr id="9" name="直線矢印コネクタ 8"/>
            <p:cNvCxnSpPr/>
            <p:nvPr/>
          </p:nvCxnSpPr>
          <p:spPr>
            <a:xfrm flipV="1">
              <a:off x="819509" y="5279366"/>
              <a:ext cx="1431985" cy="45325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297460" y="5146023"/>
              <a:ext cx="461665" cy="13928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dirty="0" smtClean="0"/>
                <a:t>振り上げ脚</a:t>
              </a:r>
              <a:endParaRPr kumimoji="1" lang="ja-JP" altLang="en-US" dirty="0"/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 flipH="1" flipV="1">
              <a:off x="3174522" y="5262114"/>
              <a:ext cx="836761" cy="47050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4011283" y="5469147"/>
              <a:ext cx="461665" cy="8155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dirty="0" smtClean="0"/>
                <a:t>抜き脚</a:t>
              </a:r>
              <a:endParaRPr kumimoji="1" lang="ja-JP" altLang="en-US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4722254" y="4547961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まずは１台目を勢いよく走り越すことを目指そう！！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73852" y="6136701"/>
            <a:ext cx="4997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画像：中学校部活動における陸上競技指導の手引き　</a:t>
            </a:r>
            <a:endParaRPr kumimoji="1" lang="en-US" altLang="ja-JP" sz="1600" dirty="0" smtClean="0"/>
          </a:p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　日本陸上競技連盟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9762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814018"/>
            <a:ext cx="9866111" cy="973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/>
              <a:t>〇課題</a:t>
            </a:r>
            <a:r>
              <a:rPr kumimoji="1" lang="ja-JP" altLang="en-US" sz="3200" dirty="0" smtClean="0"/>
              <a:t>を見付けよう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＜見本の動画を確認しよう＞</a:t>
            </a:r>
            <a:endParaRPr kumimoji="1" lang="en-US" altLang="ja-JP" sz="3200" dirty="0" smtClean="0"/>
          </a:p>
          <a:p>
            <a:endParaRPr kumimoji="1" lang="en-US" altLang="ja-JP" sz="3200" dirty="0" smtClean="0"/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16"/>
          <a:stretch/>
        </p:blipFill>
        <p:spPr>
          <a:xfrm>
            <a:off x="254238" y="1548937"/>
            <a:ext cx="8618220" cy="4604213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2595050" y="5663638"/>
            <a:ext cx="3936595" cy="394075"/>
            <a:chOff x="3446851" y="4961413"/>
            <a:chExt cx="3936595" cy="394075"/>
          </a:xfrm>
        </p:grpSpPr>
        <p:sp>
          <p:nvSpPr>
            <p:cNvPr id="8" name="角丸四角形 7"/>
            <p:cNvSpPr/>
            <p:nvPr/>
          </p:nvSpPr>
          <p:spPr>
            <a:xfrm>
              <a:off x="3446851" y="4961413"/>
              <a:ext cx="3936595" cy="3940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写真をクリックして動画を見てみよう！</a:t>
              </a:r>
              <a:endParaRPr kumimoji="1"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773" b="6125"/>
            <a:stretch/>
          </p:blipFill>
          <p:spPr>
            <a:xfrm>
              <a:off x="6858106" y="4985237"/>
              <a:ext cx="435622" cy="35214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7248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14651" y="862642"/>
            <a:ext cx="9866111" cy="973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/>
              <a:t>〇課題</a:t>
            </a:r>
            <a:r>
              <a:rPr kumimoji="1" lang="ja-JP" altLang="en-US" sz="3200" dirty="0" smtClean="0"/>
              <a:t>を見付けよう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＜Ａさんの動画を確認しよう＞</a:t>
            </a:r>
            <a:endParaRPr kumimoji="1" lang="en-US" altLang="ja-JP" sz="3200" dirty="0" smtClean="0"/>
          </a:p>
          <a:p>
            <a:endParaRPr kumimoji="1" lang="en-US" altLang="ja-JP" sz="3200" dirty="0" smtClean="0"/>
          </a:p>
        </p:txBody>
      </p:sp>
      <p:sp>
        <p:nvSpPr>
          <p:cNvPr id="6" name="円/楕円 5"/>
          <p:cNvSpPr/>
          <p:nvPr/>
        </p:nvSpPr>
        <p:spPr>
          <a:xfrm>
            <a:off x="4502988" y="3997045"/>
            <a:ext cx="388189" cy="35368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4891177" y="3553264"/>
            <a:ext cx="1145639" cy="91220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978" y="1557464"/>
            <a:ext cx="8206740" cy="462534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2728784" y="5678465"/>
            <a:ext cx="3936595" cy="394075"/>
            <a:chOff x="3446851" y="4961413"/>
            <a:chExt cx="3936595" cy="394075"/>
          </a:xfrm>
        </p:grpSpPr>
        <p:sp>
          <p:nvSpPr>
            <p:cNvPr id="10" name="角丸四角形 9"/>
            <p:cNvSpPr/>
            <p:nvPr/>
          </p:nvSpPr>
          <p:spPr>
            <a:xfrm>
              <a:off x="3446851" y="4961413"/>
              <a:ext cx="3936595" cy="3940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写真をクリックして動画を見てみよう！</a:t>
              </a:r>
              <a:endParaRPr kumimoji="1"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773" b="6125"/>
            <a:stretch/>
          </p:blipFill>
          <p:spPr>
            <a:xfrm>
              <a:off x="6858106" y="4985237"/>
              <a:ext cx="435622" cy="35214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68056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1539153"/>
            <a:ext cx="870688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-17303" y="802298"/>
            <a:ext cx="8866790" cy="1228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/>
              <a:t>〇課題</a:t>
            </a:r>
            <a:r>
              <a:rPr kumimoji="1" lang="ja-JP" altLang="en-US" sz="3200" dirty="0" smtClean="0"/>
              <a:t>を見付けよう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＜①見本とＡさんの動画を比較してみよう＞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・何か気付くことはあるかな？</a:t>
            </a:r>
            <a:endParaRPr kumimoji="1" lang="en-US" altLang="ja-JP" sz="3200" dirty="0" smtClean="0"/>
          </a:p>
        </p:txBody>
      </p:sp>
      <p:pic>
        <p:nvPicPr>
          <p:cNvPr id="9" name="Picture 2" descr="C:\Users\9930684\Desktop\yjimageCA866XI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205" y="2340356"/>
            <a:ext cx="1171977" cy="225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587089" y="2691244"/>
            <a:ext cx="7490596" cy="1437870"/>
          </a:xfrm>
          <a:prstGeom prst="wedgeRoundRectCallout">
            <a:avLst>
              <a:gd name="adj1" fmla="val -54632"/>
              <a:gd name="adj2" fmla="val -21020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アプリを使って、２つの動画を並べてみよう。</a:t>
            </a:r>
            <a:endParaRPr lang="en-US" altLang="ja-JP" sz="2400" b="1" dirty="0" smtClean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動画を見るだけでなく、コマ送りや静止画で２つを比較することもできるよ！！</a:t>
            </a:r>
            <a:endParaRPr lang="en-US" altLang="ja-JP" sz="2400" b="1" dirty="0" smtClean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372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1539153"/>
            <a:ext cx="8706880" cy="30542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20"/>
          <a:stretch/>
        </p:blipFill>
        <p:spPr>
          <a:xfrm>
            <a:off x="150447" y="2247412"/>
            <a:ext cx="8825800" cy="4167532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2615545" y="5935048"/>
            <a:ext cx="3936595" cy="394075"/>
            <a:chOff x="3446851" y="4961413"/>
            <a:chExt cx="3936595" cy="394075"/>
          </a:xfrm>
        </p:grpSpPr>
        <p:sp>
          <p:nvSpPr>
            <p:cNvPr id="11" name="角丸四角形 10"/>
            <p:cNvSpPr/>
            <p:nvPr/>
          </p:nvSpPr>
          <p:spPr>
            <a:xfrm>
              <a:off x="3446851" y="4961413"/>
              <a:ext cx="3936595" cy="3940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写真をクリックして動画を見てみよう！</a:t>
              </a:r>
              <a:endParaRPr kumimoji="1" lang="ja-JP" altLang="en-US" sz="16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773" b="6125"/>
            <a:stretch/>
          </p:blipFill>
          <p:spPr>
            <a:xfrm>
              <a:off x="6858106" y="4985237"/>
              <a:ext cx="435622" cy="35214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sp>
        <p:nvSpPr>
          <p:cNvPr id="13" name="正方形/長方形 12"/>
          <p:cNvSpPr/>
          <p:nvPr/>
        </p:nvSpPr>
        <p:spPr>
          <a:xfrm>
            <a:off x="-17303" y="802298"/>
            <a:ext cx="8866790" cy="1228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/>
              <a:t>〇課題</a:t>
            </a:r>
            <a:r>
              <a:rPr kumimoji="1" lang="ja-JP" altLang="en-US" sz="3200" dirty="0" smtClean="0"/>
              <a:t>を見付けよう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＜①見本とＡさんの動画を比較してみよう＞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・何か気付くことはあるかな？</a:t>
            </a:r>
            <a:endParaRPr kumimoji="1"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46240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ja-JP" altLang="en-US" sz="2571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89781" y="744583"/>
            <a:ext cx="8849716" cy="4689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solidFill>
                  <a:prstClr val="black"/>
                </a:solidFill>
              </a:rPr>
              <a:t>①見本とＡさんの違いはどこに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ある</a:t>
            </a:r>
            <a:endParaRPr kumimoji="1" lang="en-US" altLang="ja-JP" sz="4000" dirty="0" smtClean="0">
              <a:solidFill>
                <a:prstClr val="black"/>
              </a:solidFill>
            </a:endParaRPr>
          </a:p>
          <a:p>
            <a:r>
              <a:rPr kumimoji="1" lang="ja-JP" altLang="en-US" sz="4000" dirty="0" smtClean="0">
                <a:solidFill>
                  <a:prstClr val="black"/>
                </a:solidFill>
              </a:rPr>
              <a:t>　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だろうか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？</a:t>
            </a:r>
            <a:endParaRPr kumimoji="1" lang="en-US" altLang="ja-JP" sz="4000" dirty="0" smtClean="0">
              <a:solidFill>
                <a:prstClr val="black"/>
              </a:solidFill>
            </a:endParaRPr>
          </a:p>
          <a:p>
            <a:r>
              <a:rPr kumimoji="1" lang="ja-JP" altLang="en-US" sz="4000" dirty="0" smtClean="0">
                <a:solidFill>
                  <a:prstClr val="black"/>
                </a:solidFill>
              </a:rPr>
              <a:t>②Ａさんが低く走り越すための　</a:t>
            </a:r>
            <a:endParaRPr kumimoji="1" lang="en-US" altLang="ja-JP" sz="4000" dirty="0" smtClean="0">
              <a:solidFill>
                <a:prstClr val="black"/>
              </a:solidFill>
            </a:endParaRPr>
          </a:p>
          <a:p>
            <a:r>
              <a:rPr kumimoji="1" lang="ja-JP" altLang="en-US" sz="4000" dirty="0">
                <a:solidFill>
                  <a:prstClr val="black"/>
                </a:solidFill>
              </a:rPr>
              <a:t>　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改善点を考えよう。</a:t>
            </a:r>
            <a:endParaRPr kumimoji="1" lang="en-US" altLang="ja-JP" sz="4000" dirty="0" smtClean="0">
              <a:solidFill>
                <a:prstClr val="black"/>
              </a:solidFill>
            </a:endParaRPr>
          </a:p>
          <a:p>
            <a:r>
              <a:rPr kumimoji="1" lang="en-US" altLang="ja-JP" sz="4000" dirty="0" smtClean="0">
                <a:solidFill>
                  <a:prstClr val="black"/>
                </a:solidFill>
              </a:rPr>
              <a:t>※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①、②ともに「振り上げ脚」、</a:t>
            </a:r>
            <a:endParaRPr kumimoji="1" lang="en-US" altLang="ja-JP" sz="4000" dirty="0" smtClean="0">
              <a:solidFill>
                <a:prstClr val="black"/>
              </a:solidFill>
            </a:endParaRPr>
          </a:p>
          <a:p>
            <a:r>
              <a:rPr kumimoji="1" lang="ja-JP" altLang="en-US" sz="4000" dirty="0">
                <a:solidFill>
                  <a:prstClr val="black"/>
                </a:solidFill>
              </a:rPr>
              <a:t>　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「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抜き脚」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、「その他」に分けて</a:t>
            </a:r>
            <a:endParaRPr kumimoji="1" lang="en-US" altLang="ja-JP" sz="4000" dirty="0" smtClean="0">
              <a:solidFill>
                <a:prstClr val="black"/>
              </a:solidFill>
            </a:endParaRPr>
          </a:p>
          <a:p>
            <a:r>
              <a:rPr kumimoji="1" lang="ja-JP" altLang="en-US" sz="4000" dirty="0">
                <a:solidFill>
                  <a:prstClr val="black"/>
                </a:solidFill>
              </a:rPr>
              <a:t>　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考えよう。</a:t>
            </a:r>
            <a:endParaRPr kumimoji="1" lang="en-US" altLang="ja-JP" sz="4000" dirty="0">
              <a:solidFill>
                <a:prstClr val="black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9781" y="3702156"/>
            <a:ext cx="9290649" cy="1838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4000" dirty="0" smtClean="0">
              <a:solidFill>
                <a:prstClr val="black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961125" y="5304436"/>
            <a:ext cx="6301726" cy="12251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5400" dirty="0" smtClean="0">
                <a:solidFill>
                  <a:prstClr val="black"/>
                </a:solidFill>
              </a:rPr>
              <a:t>　</a:t>
            </a:r>
            <a:r>
              <a:rPr kumimoji="1" lang="en-US" altLang="ja-JP" sz="3200" dirty="0" smtClean="0">
                <a:solidFill>
                  <a:prstClr val="black"/>
                </a:solidFill>
              </a:rPr>
              <a:t>※</a:t>
            </a:r>
            <a:r>
              <a:rPr kumimoji="1" lang="ja-JP" altLang="en-US" sz="3200" dirty="0" smtClean="0">
                <a:solidFill>
                  <a:prstClr val="black"/>
                </a:solidFill>
              </a:rPr>
              <a:t>学習カードに記入しよう</a:t>
            </a:r>
            <a:endParaRPr kumimoji="1" lang="en-US" altLang="ja-JP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ja-JP" altLang="en-US" sz="2571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89780" y="1295400"/>
            <a:ext cx="8683287" cy="3550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solidFill>
                  <a:prstClr val="black"/>
                </a:solidFill>
              </a:rPr>
              <a:t>③Ａさんの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課題解決のため</a:t>
            </a:r>
            <a:r>
              <a:rPr kumimoji="1" lang="ja-JP" altLang="en-US" sz="4000" dirty="0">
                <a:solidFill>
                  <a:prstClr val="black"/>
                </a:solidFill>
              </a:rPr>
              <a:t>の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練習</a:t>
            </a:r>
            <a:endParaRPr kumimoji="1" lang="en-US" altLang="ja-JP" sz="4000" dirty="0" smtClean="0">
              <a:solidFill>
                <a:prstClr val="black"/>
              </a:solidFill>
            </a:endParaRPr>
          </a:p>
          <a:p>
            <a:r>
              <a:rPr kumimoji="1" lang="ja-JP" altLang="en-US" sz="4000" dirty="0">
                <a:solidFill>
                  <a:prstClr val="black"/>
                </a:solidFill>
              </a:rPr>
              <a:t>　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１～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３があります。あなた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がＡ</a:t>
            </a:r>
            <a:endParaRPr kumimoji="1" lang="en-US" altLang="ja-JP" sz="4000" dirty="0" smtClean="0">
              <a:solidFill>
                <a:prstClr val="black"/>
              </a:solidFill>
            </a:endParaRPr>
          </a:p>
          <a:p>
            <a:r>
              <a:rPr kumimoji="1" lang="ja-JP" altLang="en-US" sz="4000" dirty="0">
                <a:solidFill>
                  <a:prstClr val="black"/>
                </a:solidFill>
              </a:rPr>
              <a:t>　</a:t>
            </a:r>
            <a:r>
              <a:rPr kumimoji="1" lang="ja-JP" altLang="en-US" sz="4000" dirty="0" err="1" smtClean="0">
                <a:solidFill>
                  <a:prstClr val="black"/>
                </a:solidFill>
              </a:rPr>
              <a:t>さん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なら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どの練習を選びますか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。</a:t>
            </a:r>
            <a:endParaRPr kumimoji="1" lang="en-US" altLang="ja-JP" sz="4000" dirty="0" smtClean="0">
              <a:solidFill>
                <a:prstClr val="black"/>
              </a:solidFill>
            </a:endParaRPr>
          </a:p>
          <a:p>
            <a:r>
              <a:rPr kumimoji="1" lang="ja-JP" altLang="en-US" sz="4000" dirty="0">
                <a:solidFill>
                  <a:prstClr val="black"/>
                </a:solidFill>
              </a:rPr>
              <a:t>　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また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選んだ理由を技能の観点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から</a:t>
            </a:r>
            <a:endParaRPr kumimoji="1" lang="en-US" altLang="ja-JP" sz="4000" dirty="0" smtClean="0">
              <a:solidFill>
                <a:prstClr val="black"/>
              </a:solidFill>
            </a:endParaRPr>
          </a:p>
          <a:p>
            <a:r>
              <a:rPr kumimoji="1" lang="ja-JP" altLang="en-US" sz="4000" dirty="0">
                <a:solidFill>
                  <a:prstClr val="black"/>
                </a:solidFill>
              </a:rPr>
              <a:t>　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書きましょう</a:t>
            </a:r>
            <a:r>
              <a:rPr kumimoji="1" lang="ja-JP" altLang="en-US" sz="4000" dirty="0" smtClean="0">
                <a:solidFill>
                  <a:prstClr val="black"/>
                </a:solidFill>
              </a:rPr>
              <a:t>。</a:t>
            </a:r>
            <a:endParaRPr kumimoji="1" lang="en-US" altLang="ja-JP" sz="4000" dirty="0">
              <a:solidFill>
                <a:prstClr val="black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9781" y="3702156"/>
            <a:ext cx="9290649" cy="1838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4000" dirty="0" smtClean="0">
              <a:solidFill>
                <a:prstClr val="black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961125" y="5304436"/>
            <a:ext cx="6301726" cy="12251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5400" dirty="0" smtClean="0">
                <a:solidFill>
                  <a:prstClr val="black"/>
                </a:solidFill>
              </a:rPr>
              <a:t>　</a:t>
            </a:r>
            <a:r>
              <a:rPr kumimoji="1" lang="en-US" altLang="ja-JP" sz="3200" dirty="0" smtClean="0">
                <a:solidFill>
                  <a:prstClr val="black"/>
                </a:solidFill>
              </a:rPr>
              <a:t>※</a:t>
            </a:r>
            <a:r>
              <a:rPr kumimoji="1" lang="ja-JP" altLang="en-US" sz="3200" dirty="0" smtClean="0">
                <a:solidFill>
                  <a:prstClr val="black"/>
                </a:solidFill>
              </a:rPr>
              <a:t>学習カードに記入しよう</a:t>
            </a:r>
            <a:endParaRPr kumimoji="1" lang="en-US" altLang="ja-JP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650</Words>
  <Application>Microsoft Office PowerPoint</Application>
  <PresentationFormat>画面に合わせる (4:3)</PresentationFormat>
  <Paragraphs>96</Paragraphs>
  <Slides>13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4" baseType="lpstr">
      <vt:lpstr>HGPｺﾞｼｯｸE</vt:lpstr>
      <vt:lpstr>HGP創英ﾌﾟﾚｾﾞﾝｽEB</vt:lpstr>
      <vt:lpstr>HG創英角ｺﾞｼｯｸUB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福澤 次郎</dc:creator>
  <cp:lastModifiedBy>m</cp:lastModifiedBy>
  <cp:revision>17</cp:revision>
  <cp:lastPrinted>2021-01-12T00:38:30Z</cp:lastPrinted>
  <dcterms:modified xsi:type="dcterms:W3CDTF">2021-01-15T11:05:05Z</dcterms:modified>
</cp:coreProperties>
</file>