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4" r:id="rId2"/>
    <p:sldId id="353" r:id="rId3"/>
    <p:sldId id="297" r:id="rId4"/>
    <p:sldId id="300" r:id="rId5"/>
    <p:sldId id="301" r:id="rId6"/>
    <p:sldId id="302" r:id="rId7"/>
    <p:sldId id="354" r:id="rId8"/>
    <p:sldId id="311" r:id="rId9"/>
    <p:sldId id="308" r:id="rId10"/>
    <p:sldId id="338" r:id="rId11"/>
    <p:sldId id="303" r:id="rId12"/>
    <p:sldId id="307" r:id="rId13"/>
    <p:sldId id="318" r:id="rId14"/>
    <p:sldId id="339" r:id="rId15"/>
    <p:sldId id="320" r:id="rId16"/>
    <p:sldId id="322" r:id="rId17"/>
    <p:sldId id="332" r:id="rId18"/>
    <p:sldId id="355" r:id="rId19"/>
    <p:sldId id="326" r:id="rId20"/>
    <p:sldId id="327" r:id="rId21"/>
    <p:sldId id="328" r:id="rId22"/>
    <p:sldId id="329" r:id="rId23"/>
    <p:sldId id="330" r:id="rId24"/>
    <p:sldId id="331" r:id="rId25"/>
    <p:sldId id="324" r:id="rId26"/>
    <p:sldId id="325" r:id="rId27"/>
    <p:sldId id="349" r:id="rId2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p:cViewPr varScale="1">
        <p:scale>
          <a:sx n="73" d="100"/>
          <a:sy n="73" d="100"/>
        </p:scale>
        <p:origin x="111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26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9" y="1"/>
            <a:ext cx="2950263" cy="498475"/>
          </a:xfrm>
          <a:prstGeom prst="rect">
            <a:avLst/>
          </a:prstGeom>
        </p:spPr>
        <p:txBody>
          <a:bodyPr vert="horz" lIns="91440" tIns="45720" rIns="91440" bIns="45720" rtlCol="0"/>
          <a:lstStyle>
            <a:lvl1pPr algn="r">
              <a:defRPr sz="1200"/>
            </a:lvl1pPr>
          </a:lstStyle>
          <a:p>
            <a:fld id="{2AB8EF21-D656-4BAE-9BB8-69B592C8B084}" type="datetimeFigureOut">
              <a:rPr kumimoji="1" lang="ja-JP" altLang="en-US" smtClean="0"/>
              <a:t>2021/1/15</a:t>
            </a:fld>
            <a:endParaRPr kumimoji="1" lang="ja-JP" altLang="en-US"/>
          </a:p>
        </p:txBody>
      </p:sp>
      <p:sp>
        <p:nvSpPr>
          <p:cNvPr id="4" name="フッター プレースホルダー 3"/>
          <p:cNvSpPr>
            <a:spLocks noGrp="1"/>
          </p:cNvSpPr>
          <p:nvPr>
            <p:ph type="ftr" sz="quarter" idx="2"/>
          </p:nvPr>
        </p:nvSpPr>
        <p:spPr>
          <a:xfrm>
            <a:off x="0" y="9440864"/>
            <a:ext cx="295026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9" y="9440864"/>
            <a:ext cx="2950263" cy="498475"/>
          </a:xfrm>
          <a:prstGeom prst="rect">
            <a:avLst/>
          </a:prstGeom>
        </p:spPr>
        <p:txBody>
          <a:bodyPr vert="horz" lIns="91440" tIns="45720" rIns="91440" bIns="45720" rtlCol="0" anchor="b"/>
          <a:lstStyle>
            <a:lvl1pPr algn="r">
              <a:defRPr sz="1200"/>
            </a:lvl1pPr>
          </a:lstStyle>
          <a:p>
            <a:fld id="{35BFDF4D-6D76-4425-9B9C-0684F688AD1E}" type="slidenum">
              <a:rPr kumimoji="1" lang="ja-JP" altLang="en-US" smtClean="0"/>
              <a:t>‹#›</a:t>
            </a:fld>
            <a:endParaRPr kumimoji="1" lang="ja-JP" altLang="en-US"/>
          </a:p>
        </p:txBody>
      </p:sp>
    </p:spTree>
    <p:extLst>
      <p:ext uri="{BB962C8B-B14F-4D97-AF65-F5344CB8AC3E}">
        <p14:creationId xmlns:p14="http://schemas.microsoft.com/office/powerpoint/2010/main" val="3404279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2021/1/15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006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52270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2091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82910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5482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61178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6830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915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7374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82390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986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29975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72520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3429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06592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4822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0345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898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9713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8621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6147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2948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6174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862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2021/1/15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2021/1/15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2021/1/15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2021/1/15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QJVqjPq3VxY"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utu.be/ITKTuWXxme4"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EXkFwTY1Gm0" TargetMode="Externa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youtu.be/z4E9MYZxH00"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59018"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1249158" y="1223298"/>
            <a:ext cx="6772212" cy="58735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t>高等学校</a:t>
            </a:r>
            <a:r>
              <a:rPr kumimoji="1" lang="ja-JP" altLang="en-US" sz="3600" dirty="0"/>
              <a:t>　</a:t>
            </a:r>
            <a:r>
              <a:rPr kumimoji="1" lang="ja-JP" altLang="en-US" sz="3600" dirty="0" smtClean="0"/>
              <a:t>保健体育（体育）</a:t>
            </a:r>
            <a:endParaRPr kumimoji="1" lang="en-US" altLang="ja-JP" sz="3600" dirty="0" smtClean="0"/>
          </a:p>
          <a:p>
            <a:pPr algn="ctr"/>
            <a:r>
              <a:rPr kumimoji="1" lang="en-US" altLang="ja-JP" sz="3600" dirty="0" smtClean="0"/>
              <a:t>〔</a:t>
            </a:r>
            <a:r>
              <a:rPr kumimoji="1" lang="ja-JP" altLang="en-US" sz="3600" dirty="0" smtClean="0"/>
              <a:t>入学年次</a:t>
            </a:r>
            <a:r>
              <a:rPr kumimoji="1" lang="en-US" altLang="ja-JP" sz="3600" dirty="0" smtClean="0"/>
              <a:t>〕</a:t>
            </a:r>
            <a:r>
              <a:rPr kumimoji="1" lang="ja-JP" altLang="en-US" sz="3600" dirty="0"/>
              <a:t>　</a:t>
            </a:r>
            <a:endParaRPr kumimoji="1" lang="en-US" altLang="ja-JP" sz="3600" dirty="0"/>
          </a:p>
        </p:txBody>
      </p:sp>
      <p:sp>
        <p:nvSpPr>
          <p:cNvPr id="2" name="正方形/長方形 1"/>
          <p:cNvSpPr/>
          <p:nvPr/>
        </p:nvSpPr>
        <p:spPr>
          <a:xfrm>
            <a:off x="-17304" y="2098204"/>
            <a:ext cx="9161304" cy="23192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dirty="0" smtClean="0">
                <a:latin typeface="HGP創英ﾌﾟﾚｾﾞﾝｽEB" panose="02020800000000000000" pitchFamily="18" charset="-128"/>
                <a:ea typeface="HGP創英ﾌﾟﾚｾﾞﾝｽEB" panose="02020800000000000000" pitchFamily="18" charset="-128"/>
              </a:rPr>
              <a:t>陸上競技：</a:t>
            </a:r>
            <a:endParaRPr kumimoji="1" lang="en-US" altLang="ja-JP" sz="6600" dirty="0" smtClean="0">
              <a:latin typeface="HGP創英ﾌﾟﾚｾﾞﾝｽEB" panose="02020800000000000000" pitchFamily="18" charset="-128"/>
              <a:ea typeface="HGP創英ﾌﾟﾚｾﾞﾝｽEB" panose="02020800000000000000" pitchFamily="18" charset="-128"/>
            </a:endParaRPr>
          </a:p>
          <a:p>
            <a:pPr algn="ctr"/>
            <a:r>
              <a:rPr kumimoji="1" lang="ja-JP" altLang="en-US" sz="6600" dirty="0" smtClean="0">
                <a:latin typeface="HGP創英ﾌﾟﾚｾﾞﾝｽEB" panose="02020800000000000000" pitchFamily="18" charset="-128"/>
                <a:ea typeface="HGP創英ﾌﾟﾚｾﾞﾝｽEB" panose="02020800000000000000" pitchFamily="18" charset="-128"/>
              </a:rPr>
              <a:t>「短距離走」「ハードル走」</a:t>
            </a:r>
            <a:endParaRPr kumimoji="1" lang="en-US" altLang="ja-JP" sz="6600" dirty="0" smtClean="0">
              <a:latin typeface="HGP創英ﾌﾟﾚｾﾞﾝｽEB" panose="02020800000000000000" pitchFamily="18" charset="-128"/>
              <a:ea typeface="HGP創英ﾌﾟﾚｾﾞﾝｽEB" panose="02020800000000000000" pitchFamily="18"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9" name="正方形/長方形 8"/>
          <p:cNvSpPr/>
          <p:nvPr/>
        </p:nvSpPr>
        <p:spPr>
          <a:xfrm>
            <a:off x="440394" y="4312911"/>
            <a:ext cx="8389740"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800" dirty="0" smtClean="0">
                <a:latin typeface="HG創英角ｺﾞｼｯｸUB" panose="020B0909000000000000" pitchFamily="49" charset="-128"/>
                <a:ea typeface="HG創英角ｺﾞｼｯｸUB" panose="020B0909000000000000" pitchFamily="49" charset="-128"/>
              </a:rPr>
              <a:t>【</a:t>
            </a:r>
            <a:r>
              <a:rPr kumimoji="1" lang="ja-JP" altLang="en-US" sz="4800" dirty="0" smtClean="0">
                <a:latin typeface="HG創英角ｺﾞｼｯｸUB" panose="020B0909000000000000" pitchFamily="49" charset="-128"/>
                <a:ea typeface="HG創英角ｺﾞｼｯｸUB" panose="020B0909000000000000" pitchFamily="49" charset="-128"/>
              </a:rPr>
              <a:t>知識及び技能編</a:t>
            </a:r>
            <a:r>
              <a:rPr kumimoji="1" lang="en-US" altLang="ja-JP" sz="4800" dirty="0" smtClean="0">
                <a:latin typeface="HG創英角ｺﾞｼｯｸUB" panose="020B0909000000000000" pitchFamily="49" charset="-128"/>
                <a:ea typeface="HG創英角ｺﾞｼｯｸUB" panose="020B0909000000000000" pitchFamily="49" charset="-128"/>
              </a:rPr>
              <a:t>】</a:t>
            </a:r>
          </a:p>
        </p:txBody>
      </p:sp>
      <p:sp>
        <p:nvSpPr>
          <p:cNvPr id="5" name="正方形/長方形 4"/>
          <p:cNvSpPr/>
          <p:nvPr/>
        </p:nvSpPr>
        <p:spPr>
          <a:xfrm>
            <a:off x="5641398" y="5748652"/>
            <a:ext cx="2776451" cy="4875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学習時間の目安：約</a:t>
            </a:r>
            <a:r>
              <a:rPr kumimoji="1" lang="en-US" altLang="ja-JP" dirty="0" smtClean="0"/>
              <a:t>30</a:t>
            </a:r>
            <a:r>
              <a:rPr kumimoji="1" lang="ja-JP" altLang="en-US" dirty="0" smtClean="0"/>
              <a:t>分</a:t>
            </a:r>
            <a:endParaRPr kumimoji="1" lang="ja-JP" altLang="en-US" dirty="0"/>
          </a:p>
        </p:txBody>
      </p:sp>
    </p:spTree>
    <p:extLst>
      <p:ext uri="{BB962C8B-B14F-4D97-AF65-F5344CB8AC3E}">
        <p14:creationId xmlns:p14="http://schemas.microsoft.com/office/powerpoint/2010/main" val="3537988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sp>
        <p:nvSpPr>
          <p:cNvPr id="8" name="正方形/長方形 7"/>
          <p:cNvSpPr/>
          <p:nvPr/>
        </p:nvSpPr>
        <p:spPr>
          <a:xfrm>
            <a:off x="149157" y="1131145"/>
            <a:ext cx="9546933" cy="18382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000" dirty="0" smtClean="0"/>
          </a:p>
          <a:p>
            <a:r>
              <a:rPr kumimoji="1" lang="ja-JP" altLang="en-US" sz="4800" dirty="0" smtClean="0"/>
              <a:t>　</a:t>
            </a:r>
            <a:endParaRPr kumimoji="1" lang="en-US" altLang="ja-JP" sz="4800" dirty="0" smtClean="0"/>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79530" y="2917594"/>
            <a:ext cx="4106173" cy="3803882"/>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9157" y="2917594"/>
            <a:ext cx="4330373" cy="3808174"/>
          </a:xfrm>
          <a:prstGeom prst="rect">
            <a:avLst/>
          </a:prstGeom>
        </p:spPr>
      </p:pic>
      <p:pic>
        <p:nvPicPr>
          <p:cNvPr id="10" name="Picture 2" descr="C:\Users\9930684\Desktop\yjimageCA866XI6.jpg"/>
          <p:cNvPicPr>
            <a:picLocks noChangeAspect="1" noChangeArrowheads="1"/>
          </p:cNvPicPr>
          <p:nvPr/>
        </p:nvPicPr>
        <p:blipFill>
          <a:blip r:embed="rId5" cstate="print"/>
          <a:srcRect/>
          <a:stretch>
            <a:fillRect/>
          </a:stretch>
        </p:blipFill>
        <p:spPr bwMode="auto">
          <a:xfrm>
            <a:off x="149157" y="570194"/>
            <a:ext cx="1171977" cy="2253023"/>
          </a:xfrm>
          <a:prstGeom prst="rect">
            <a:avLst/>
          </a:prstGeom>
          <a:noFill/>
          <a:ln w="9525">
            <a:noFill/>
            <a:miter lim="800000"/>
            <a:headEnd/>
            <a:tailEnd/>
          </a:ln>
        </p:spPr>
      </p:pic>
      <p:sp>
        <p:nvSpPr>
          <p:cNvPr id="11" name="AutoShape 4"/>
          <p:cNvSpPr>
            <a:spLocks noChangeArrowheads="1"/>
          </p:cNvSpPr>
          <p:nvPr/>
        </p:nvSpPr>
        <p:spPr bwMode="auto">
          <a:xfrm>
            <a:off x="1588700" y="799859"/>
            <a:ext cx="6860138" cy="1451590"/>
          </a:xfrm>
          <a:prstGeom prst="wedgeRoundRectCallout">
            <a:avLst>
              <a:gd name="adj1" fmla="val -54632"/>
              <a:gd name="adj2" fmla="val -21020"/>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400" dirty="0" smtClean="0"/>
              <a:t>　Ａさんは、スタート直後に顔が前を向いてしまっているね。１０</a:t>
            </a:r>
            <a:r>
              <a:rPr lang="en-US" altLang="ja-JP" sz="2400" dirty="0" smtClean="0"/>
              <a:t>m</a:t>
            </a:r>
            <a:r>
              <a:rPr lang="ja-JP" altLang="en-US" sz="2400" dirty="0" smtClean="0"/>
              <a:t>先のコーンまで</a:t>
            </a:r>
            <a:r>
              <a:rPr lang="ja-JP" altLang="en-US" sz="2400" dirty="0" smtClean="0"/>
              <a:t>低い姿勢が保てるようになることを目指そう！！</a:t>
            </a:r>
            <a:endParaRPr lang="ja-JP" altLang="en-US" sz="2400" dirty="0"/>
          </a:p>
        </p:txBody>
      </p:sp>
      <p:sp>
        <p:nvSpPr>
          <p:cNvPr id="12" name="円/楕円 11"/>
          <p:cNvSpPr/>
          <p:nvPr/>
        </p:nvSpPr>
        <p:spPr>
          <a:xfrm>
            <a:off x="1804737" y="3390906"/>
            <a:ext cx="654388" cy="48928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251933" y="3210995"/>
            <a:ext cx="654388" cy="48928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693091" y="4511210"/>
            <a:ext cx="654388" cy="48928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714755" y="4530228"/>
            <a:ext cx="654388" cy="48928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321134" y="2538977"/>
            <a:ext cx="2118659" cy="372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dirty="0" smtClean="0"/>
              <a:t>見本</a:t>
            </a:r>
            <a:endParaRPr kumimoji="1" lang="ja-JP" altLang="en-US" sz="2400" dirty="0"/>
          </a:p>
        </p:txBody>
      </p:sp>
      <p:sp>
        <p:nvSpPr>
          <p:cNvPr id="17" name="正方形/長方形 16"/>
          <p:cNvSpPr/>
          <p:nvPr/>
        </p:nvSpPr>
        <p:spPr>
          <a:xfrm>
            <a:off x="5519797" y="2529299"/>
            <a:ext cx="2118659" cy="372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dirty="0" smtClean="0"/>
              <a:t>Ａ君</a:t>
            </a:r>
            <a:endParaRPr kumimoji="1" lang="ja-JP" altLang="en-US" sz="2400" dirty="0"/>
          </a:p>
        </p:txBody>
      </p:sp>
    </p:spTree>
    <p:extLst>
      <p:ext uri="{BB962C8B-B14F-4D97-AF65-F5344CB8AC3E}">
        <p14:creationId xmlns:p14="http://schemas.microsoft.com/office/powerpoint/2010/main" val="37837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a:p>
        </p:txBody>
      </p:sp>
      <p:sp>
        <p:nvSpPr>
          <p:cNvPr id="5" name="正方形/長方形 4"/>
          <p:cNvSpPr/>
          <p:nvPr/>
        </p:nvSpPr>
        <p:spPr>
          <a:xfrm>
            <a:off x="189781" y="579677"/>
            <a:ext cx="7755147" cy="134905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5400" dirty="0" smtClean="0"/>
              <a:t>「分析の方法」</a:t>
            </a:r>
            <a:endParaRPr kumimoji="1" lang="ja-JP" altLang="en-US" sz="5400" dirty="0"/>
          </a:p>
        </p:txBody>
      </p:sp>
      <p:sp>
        <p:nvSpPr>
          <p:cNvPr id="8" name="正方形/長方形 7"/>
          <p:cNvSpPr/>
          <p:nvPr/>
        </p:nvSpPr>
        <p:spPr>
          <a:xfrm>
            <a:off x="189781" y="1950512"/>
            <a:ext cx="9773728" cy="23023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t>②自分の映像の比較</a:t>
            </a:r>
            <a:endParaRPr kumimoji="1" lang="en-US" altLang="ja-JP" sz="4400" dirty="0" smtClean="0"/>
          </a:p>
          <a:p>
            <a:r>
              <a:rPr kumimoji="1" lang="ja-JP" altLang="en-US" sz="4400" dirty="0"/>
              <a:t>　</a:t>
            </a:r>
            <a:r>
              <a:rPr kumimoji="1" lang="ja-JP" altLang="en-US" sz="4400" dirty="0" smtClean="0"/>
              <a:t>（成果</a:t>
            </a:r>
            <a:r>
              <a:rPr kumimoji="1" lang="ja-JP" altLang="en-US" sz="4400" dirty="0"/>
              <a:t>の確認）</a:t>
            </a:r>
            <a:endParaRPr kumimoji="1" lang="en-US" altLang="ja-JP" sz="4400" dirty="0"/>
          </a:p>
          <a:p>
            <a:r>
              <a:rPr kumimoji="1" lang="ja-JP" altLang="en-US" sz="4400" dirty="0" smtClean="0"/>
              <a:t>　過去の自分を比較することで</a:t>
            </a:r>
            <a:endParaRPr kumimoji="1" lang="en-US" altLang="ja-JP" sz="4400" dirty="0" smtClean="0"/>
          </a:p>
          <a:p>
            <a:r>
              <a:rPr kumimoji="1" lang="ja-JP" altLang="en-US" sz="4400" dirty="0" smtClean="0"/>
              <a:t>自分の成長を確認できる</a:t>
            </a:r>
            <a:endParaRPr kumimoji="1" lang="en-US" altLang="ja-JP" sz="4400" dirty="0" smtClean="0"/>
          </a:p>
        </p:txBody>
      </p:sp>
      <p:pic>
        <p:nvPicPr>
          <p:cNvPr id="9" name="Picture 2" descr="C:\Users\9930684\Desktop\yjimageCA866XI6.jpg"/>
          <p:cNvPicPr>
            <a:picLocks noChangeAspect="1" noChangeArrowheads="1"/>
          </p:cNvPicPr>
          <p:nvPr/>
        </p:nvPicPr>
        <p:blipFill>
          <a:blip r:embed="rId3" cstate="print"/>
          <a:srcRect/>
          <a:stretch>
            <a:fillRect/>
          </a:stretch>
        </p:blipFill>
        <p:spPr bwMode="auto">
          <a:xfrm>
            <a:off x="379976" y="4468453"/>
            <a:ext cx="1171977" cy="2253023"/>
          </a:xfrm>
          <a:prstGeom prst="rect">
            <a:avLst/>
          </a:prstGeom>
          <a:noFill/>
          <a:ln w="9525">
            <a:noFill/>
            <a:miter lim="800000"/>
            <a:headEnd/>
            <a:tailEnd/>
          </a:ln>
        </p:spPr>
      </p:pic>
      <p:sp>
        <p:nvSpPr>
          <p:cNvPr id="10" name="AutoShape 4"/>
          <p:cNvSpPr>
            <a:spLocks noChangeArrowheads="1"/>
          </p:cNvSpPr>
          <p:nvPr/>
        </p:nvSpPr>
        <p:spPr bwMode="auto">
          <a:xfrm>
            <a:off x="1655212" y="4635766"/>
            <a:ext cx="6860138" cy="2085710"/>
          </a:xfrm>
          <a:prstGeom prst="wedgeRoundRectCallout">
            <a:avLst>
              <a:gd name="adj1" fmla="val -54632"/>
              <a:gd name="adj2" fmla="val -21020"/>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400" dirty="0" smtClean="0"/>
              <a:t>　先ほどの課題を頭に入れながら、練習をしたらその成果を確認してみよう！！授業で撮影した動画を残していくので、過去の</a:t>
            </a:r>
            <a:r>
              <a:rPr lang="ja-JP" altLang="en-US" sz="2400" dirty="0" smtClean="0"/>
              <a:t>自分の映像</a:t>
            </a:r>
            <a:r>
              <a:rPr lang="ja-JP" altLang="en-US" sz="2400" dirty="0"/>
              <a:t>と</a:t>
            </a:r>
            <a:r>
              <a:rPr lang="ja-JP" altLang="en-US" sz="2400" dirty="0" smtClean="0"/>
              <a:t>比較</a:t>
            </a:r>
            <a:r>
              <a:rPr lang="ja-JP" altLang="en-US" sz="2400" dirty="0" smtClean="0"/>
              <a:t>しよう。</a:t>
            </a:r>
            <a:endParaRPr lang="en-US" altLang="ja-JP" sz="2400" dirty="0" smtClean="0"/>
          </a:p>
          <a:p>
            <a:r>
              <a:rPr lang="ja-JP" altLang="en-US" sz="2400" dirty="0" smtClean="0"/>
              <a:t>ここではＡさんの映像を自分の動画だと思って比較の方法を学ぼう！！</a:t>
            </a:r>
            <a:endParaRPr lang="ja-JP" altLang="en-US" sz="2400" dirty="0"/>
          </a:p>
        </p:txBody>
      </p:sp>
    </p:spTree>
    <p:extLst>
      <p:ext uri="{BB962C8B-B14F-4D97-AF65-F5344CB8AC3E}">
        <p14:creationId xmlns:p14="http://schemas.microsoft.com/office/powerpoint/2010/main" val="263394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12</a:t>
            </a:fld>
            <a:endParaRPr kumimoji="1" lang="ja-JP" altLang="en-US"/>
          </a:p>
        </p:txBody>
      </p:sp>
      <p:sp>
        <p:nvSpPr>
          <p:cNvPr id="8" name="正方形/長方形 7"/>
          <p:cNvSpPr/>
          <p:nvPr/>
        </p:nvSpPr>
        <p:spPr>
          <a:xfrm>
            <a:off x="301924" y="1673525"/>
            <a:ext cx="9290649" cy="35671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smtClean="0"/>
              <a:t>②自分の映像の比較（成果の確認）</a:t>
            </a:r>
            <a:endParaRPr kumimoji="1" lang="en-US" altLang="ja-JP" sz="4000" dirty="0" smtClean="0"/>
          </a:p>
          <a:p>
            <a:r>
              <a:rPr kumimoji="1" lang="ja-JP" altLang="en-US" sz="4000" dirty="0" smtClean="0"/>
              <a:t>　</a:t>
            </a:r>
            <a:r>
              <a:rPr kumimoji="1" lang="en-US" altLang="ja-JP" sz="4000" dirty="0" smtClean="0"/>
              <a:t>※</a:t>
            </a:r>
            <a:r>
              <a:rPr kumimoji="1" lang="ja-JP" altLang="en-US" sz="4000" dirty="0" smtClean="0"/>
              <a:t>ここではＡさんの映像を比較</a:t>
            </a:r>
            <a:endParaRPr kumimoji="1" lang="en-US" altLang="ja-JP" sz="4000" dirty="0" smtClean="0"/>
          </a:p>
          <a:p>
            <a:r>
              <a:rPr kumimoji="1" lang="ja-JP" altLang="en-US" sz="4800" dirty="0" smtClean="0"/>
              <a:t>＜ポイント＞</a:t>
            </a:r>
            <a:endParaRPr kumimoji="1" lang="en-US" altLang="ja-JP" sz="4800" dirty="0" smtClean="0"/>
          </a:p>
          <a:p>
            <a:r>
              <a:rPr kumimoji="1" lang="ja-JP" altLang="en-US" sz="4800" dirty="0" smtClean="0"/>
              <a:t>・練習の成果を確認</a:t>
            </a:r>
            <a:endParaRPr kumimoji="1" lang="en-US" altLang="ja-JP" sz="4800" dirty="0" smtClean="0"/>
          </a:p>
          <a:p>
            <a:r>
              <a:rPr kumimoji="1" lang="ja-JP" altLang="en-US" sz="4800" dirty="0" smtClean="0"/>
              <a:t>・新しい課題を発見</a:t>
            </a:r>
            <a:endParaRPr kumimoji="1" lang="en-US" altLang="ja-JP" sz="4800" dirty="0" smtClean="0"/>
          </a:p>
        </p:txBody>
      </p:sp>
      <p:sp>
        <p:nvSpPr>
          <p:cNvPr id="9" name="正方形/長方形 8"/>
          <p:cNvSpPr/>
          <p:nvPr/>
        </p:nvSpPr>
        <p:spPr>
          <a:xfrm>
            <a:off x="189781" y="579677"/>
            <a:ext cx="7755147" cy="109384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5400" dirty="0" smtClean="0"/>
              <a:t>「分析の方法」</a:t>
            </a:r>
            <a:endParaRPr kumimoji="1" lang="ja-JP" altLang="en-US" sz="5400" dirty="0"/>
          </a:p>
        </p:txBody>
      </p:sp>
    </p:spTree>
    <p:extLst>
      <p:ext uri="{BB962C8B-B14F-4D97-AF65-F5344CB8AC3E}">
        <p14:creationId xmlns:p14="http://schemas.microsoft.com/office/powerpoint/2010/main" val="3556806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a:xfrm>
            <a:off x="6834717" y="6466350"/>
            <a:ext cx="2057400" cy="365125"/>
          </a:xfrm>
        </p:spPr>
        <p:txBody>
          <a:bodyPr/>
          <a:lstStyle/>
          <a:p>
            <a:fld id="{13555A0A-D93E-4972-9BDE-BD19E4BDC622}" type="slidenum">
              <a:rPr kumimoji="1" lang="ja-JP" altLang="en-US" smtClean="0"/>
              <a:t>13</a:t>
            </a:fld>
            <a:endParaRPr kumimoji="1" lang="ja-JP" altLang="en-US"/>
          </a:p>
        </p:txBody>
      </p:sp>
      <p:sp>
        <p:nvSpPr>
          <p:cNvPr id="8" name="正方形/長方形 7"/>
          <p:cNvSpPr/>
          <p:nvPr/>
        </p:nvSpPr>
        <p:spPr>
          <a:xfrm>
            <a:off x="89693" y="939172"/>
            <a:ext cx="9290649" cy="15797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600" dirty="0" smtClean="0"/>
              <a:t>②Ａさんの映像の比較（成果の確認）</a:t>
            </a:r>
            <a:endParaRPr kumimoji="1" lang="en-US" altLang="ja-JP" sz="3600" dirty="0" smtClean="0"/>
          </a:p>
          <a:p>
            <a:r>
              <a:rPr kumimoji="1" lang="ja-JP" altLang="en-US" sz="3200" dirty="0" smtClean="0"/>
              <a:t>○Ａさんの動画を見比べてみよう</a:t>
            </a:r>
            <a:endParaRPr kumimoji="1" lang="en-US" altLang="ja-JP" sz="3200" dirty="0" smtClean="0"/>
          </a:p>
          <a:p>
            <a:r>
              <a:rPr kumimoji="1" lang="ja-JP" altLang="en-US" sz="4400" dirty="0" smtClean="0"/>
              <a:t> </a:t>
            </a:r>
            <a:r>
              <a:rPr kumimoji="1" lang="ja-JP" altLang="en-US" sz="3200" dirty="0"/>
              <a:t>＜ポイント＞</a:t>
            </a:r>
            <a:endParaRPr kumimoji="1" lang="en-US" altLang="ja-JP" sz="3200" dirty="0"/>
          </a:p>
          <a:p>
            <a:r>
              <a:rPr kumimoji="1" lang="ja-JP" altLang="en-US" sz="3200" dirty="0" smtClean="0"/>
              <a:t>前回より長く低い姿勢を保てているかな</a:t>
            </a:r>
            <a:r>
              <a:rPr kumimoji="1" lang="ja-JP" altLang="en-US" sz="4400" dirty="0" smtClean="0"/>
              <a:t>　</a:t>
            </a:r>
            <a:endParaRPr kumimoji="1" lang="en-US" altLang="ja-JP" sz="4400" dirty="0" smtClean="0"/>
          </a:p>
        </p:txBody>
      </p:sp>
      <p:pic>
        <p:nvPicPr>
          <p:cNvPr id="4" name="図 3">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010" y="2900190"/>
            <a:ext cx="8682990" cy="3957810"/>
          </a:xfrm>
          <a:prstGeom prst="rect">
            <a:avLst/>
          </a:prstGeom>
        </p:spPr>
      </p:pic>
      <p:grpSp>
        <p:nvGrpSpPr>
          <p:cNvPr id="9" name="グループ化 8"/>
          <p:cNvGrpSpPr/>
          <p:nvPr/>
        </p:nvGrpSpPr>
        <p:grpSpPr>
          <a:xfrm>
            <a:off x="2453207" y="6360616"/>
            <a:ext cx="3936595" cy="394075"/>
            <a:chOff x="3446851" y="4961413"/>
            <a:chExt cx="3936595" cy="394075"/>
          </a:xfrm>
        </p:grpSpPr>
        <p:sp>
          <p:nvSpPr>
            <p:cNvPr id="10" name="角丸四角形 9"/>
            <p:cNvSpPr/>
            <p:nvPr/>
          </p:nvSpPr>
          <p:spPr>
            <a:xfrm>
              <a:off x="3446851" y="4961413"/>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rotWithShape="1">
            <a:blip r:embed="rId5" cstate="email">
              <a:extLst>
                <a:ext uri="{28A0092B-C50C-407E-A947-70E740481C1C}">
                  <a14:useLocalDpi xmlns:a14="http://schemas.microsoft.com/office/drawing/2010/main"/>
                </a:ext>
              </a:extLst>
            </a:blip>
            <a:srcRect t="6773" b="6125"/>
            <a:stretch/>
          </p:blipFill>
          <p:spPr>
            <a:xfrm>
              <a:off x="6858106" y="4985237"/>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3825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14</a:t>
            </a:fld>
            <a:endParaRPr kumimoji="1" lang="ja-JP" altLang="en-US"/>
          </a:p>
        </p:txBody>
      </p:sp>
      <p:sp>
        <p:nvSpPr>
          <p:cNvPr id="8" name="正方形/長方形 7"/>
          <p:cNvSpPr/>
          <p:nvPr/>
        </p:nvSpPr>
        <p:spPr>
          <a:xfrm>
            <a:off x="0" y="652273"/>
            <a:ext cx="9290649" cy="15797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400" dirty="0" smtClean="0"/>
          </a:p>
        </p:txBody>
      </p:sp>
      <p:sp>
        <p:nvSpPr>
          <p:cNvPr id="12"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pic>
        <p:nvPicPr>
          <p:cNvPr id="13" name="Picture 2" descr="C:\Users\9930684\Desktop\yjimageCA866XI6.jpg"/>
          <p:cNvPicPr>
            <a:picLocks noChangeAspect="1" noChangeArrowheads="1"/>
          </p:cNvPicPr>
          <p:nvPr/>
        </p:nvPicPr>
        <p:blipFill>
          <a:blip r:embed="rId3" cstate="print"/>
          <a:srcRect/>
          <a:stretch>
            <a:fillRect/>
          </a:stretch>
        </p:blipFill>
        <p:spPr bwMode="auto">
          <a:xfrm>
            <a:off x="89693" y="602531"/>
            <a:ext cx="1171977" cy="2253023"/>
          </a:xfrm>
          <a:prstGeom prst="rect">
            <a:avLst/>
          </a:prstGeom>
          <a:noFill/>
          <a:ln w="9525">
            <a:noFill/>
            <a:miter lim="800000"/>
            <a:headEnd/>
            <a:tailEnd/>
          </a:ln>
        </p:spPr>
      </p:pic>
      <p:sp>
        <p:nvSpPr>
          <p:cNvPr id="14" name="AutoShape 4"/>
          <p:cNvSpPr>
            <a:spLocks noChangeArrowheads="1"/>
          </p:cNvSpPr>
          <p:nvPr/>
        </p:nvSpPr>
        <p:spPr bwMode="auto">
          <a:xfrm>
            <a:off x="1588700" y="844520"/>
            <a:ext cx="7437734" cy="1114909"/>
          </a:xfrm>
          <a:prstGeom prst="wedgeRoundRectCallout">
            <a:avLst>
              <a:gd name="adj1" fmla="val -54632"/>
              <a:gd name="adj2" fmla="val -21020"/>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400" dirty="0" smtClean="0"/>
              <a:t>　１０</a:t>
            </a:r>
            <a:r>
              <a:rPr lang="en-US" altLang="ja-JP" sz="2400" dirty="0" smtClean="0"/>
              <a:t>m</a:t>
            </a:r>
            <a:r>
              <a:rPr lang="ja-JP" altLang="en-US" sz="2400" dirty="0" smtClean="0"/>
              <a:t>先のコーンまで</a:t>
            </a:r>
            <a:r>
              <a:rPr lang="ja-JP" altLang="en-US" sz="2400" dirty="0" smtClean="0"/>
              <a:t>低い姿勢が保てるようになっているのがわかるかな？？練習の成果がでているね！！</a:t>
            </a:r>
            <a:endParaRPr lang="ja-JP" altLang="en-US" sz="2400" dirty="0"/>
          </a:p>
        </p:txBody>
      </p:sp>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74233" y="2326392"/>
            <a:ext cx="6941067" cy="4414026"/>
          </a:xfrm>
          <a:prstGeom prst="rect">
            <a:avLst/>
          </a:prstGeom>
        </p:spPr>
      </p:pic>
      <p:sp>
        <p:nvSpPr>
          <p:cNvPr id="11" name="円/楕円 10"/>
          <p:cNvSpPr/>
          <p:nvPr/>
        </p:nvSpPr>
        <p:spPr>
          <a:xfrm>
            <a:off x="2532423" y="2605927"/>
            <a:ext cx="590030" cy="50104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161201" y="2853566"/>
            <a:ext cx="388189" cy="35368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542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15</a:t>
            </a:fld>
            <a:endParaRPr kumimoji="1" lang="ja-JP" altLang="en-US"/>
          </a:p>
        </p:txBody>
      </p:sp>
      <p:sp>
        <p:nvSpPr>
          <p:cNvPr id="8" name="正方形/長方形 7"/>
          <p:cNvSpPr/>
          <p:nvPr/>
        </p:nvSpPr>
        <p:spPr>
          <a:xfrm>
            <a:off x="0" y="322660"/>
            <a:ext cx="9290649" cy="14282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t>効果的に観察・分析するポイント</a:t>
            </a:r>
            <a:endParaRPr kumimoji="1" lang="en-US" altLang="ja-JP" sz="4400" dirty="0" smtClean="0"/>
          </a:p>
        </p:txBody>
      </p:sp>
      <p:sp>
        <p:nvSpPr>
          <p:cNvPr id="4" name="テキスト ボックス 3"/>
          <p:cNvSpPr txBox="1"/>
          <p:nvPr/>
        </p:nvSpPr>
        <p:spPr>
          <a:xfrm>
            <a:off x="198408" y="1466491"/>
            <a:ext cx="8316942" cy="3108543"/>
          </a:xfrm>
          <a:prstGeom prst="rect">
            <a:avLst/>
          </a:prstGeom>
          <a:noFill/>
        </p:spPr>
        <p:txBody>
          <a:bodyPr wrap="square" rtlCol="0">
            <a:spAutoFit/>
          </a:bodyPr>
          <a:lstStyle/>
          <a:p>
            <a:r>
              <a:rPr kumimoji="1" lang="ja-JP" altLang="en-US" sz="2800" dirty="0" smtClean="0"/>
              <a:t>・技能のポイントの確認（観察・分析の視点）</a:t>
            </a:r>
            <a:endParaRPr kumimoji="1" lang="en-US" altLang="ja-JP" sz="2800" dirty="0" smtClean="0"/>
          </a:p>
          <a:p>
            <a:endParaRPr kumimoji="1" lang="en-US" altLang="ja-JP" sz="2800" dirty="0"/>
          </a:p>
          <a:p>
            <a:endParaRPr kumimoji="1" lang="en-US" altLang="ja-JP" sz="2800" dirty="0" smtClean="0"/>
          </a:p>
          <a:p>
            <a:endParaRPr kumimoji="1" lang="en-US" altLang="ja-JP" sz="2800" dirty="0"/>
          </a:p>
          <a:p>
            <a:endParaRPr kumimoji="1" lang="en-US" altLang="ja-JP" sz="2800" dirty="0" smtClean="0"/>
          </a:p>
          <a:p>
            <a:endParaRPr kumimoji="1" lang="en-US" altLang="ja-JP" sz="2800" dirty="0"/>
          </a:p>
          <a:p>
            <a:r>
              <a:rPr kumimoji="1" lang="ja-JP" altLang="en-US" sz="2800" dirty="0" smtClean="0"/>
              <a:t>・同じ場所からの観察</a:t>
            </a:r>
            <a:endParaRPr kumimoji="1" lang="en-US" altLang="ja-JP" sz="2800" dirty="0" smtClean="0"/>
          </a:p>
        </p:txBody>
      </p:sp>
      <p:sp>
        <p:nvSpPr>
          <p:cNvPr id="10" name="AutoShape 4"/>
          <p:cNvSpPr>
            <a:spLocks noChangeArrowheads="1"/>
          </p:cNvSpPr>
          <p:nvPr/>
        </p:nvSpPr>
        <p:spPr bwMode="auto">
          <a:xfrm>
            <a:off x="480941" y="1958409"/>
            <a:ext cx="7490596" cy="2075110"/>
          </a:xfrm>
          <a:prstGeom prst="wedgeRoundRectCallout">
            <a:avLst>
              <a:gd name="adj1" fmla="val -54632"/>
              <a:gd name="adj2" fmla="val -21020"/>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en-US" altLang="ja-JP" sz="2400" b="1" dirty="0" smtClean="0">
                <a:solidFill>
                  <a:srgbClr val="0000CC"/>
                </a:solidFill>
                <a:latin typeface="メイリオ" panose="020B0604030504040204" pitchFamily="50" charset="-128"/>
                <a:ea typeface="メイリオ" panose="020B0604030504040204" pitchFamily="50" charset="-128"/>
              </a:rPr>
              <a:t>【</a:t>
            </a:r>
            <a:r>
              <a:rPr lang="ja-JP" altLang="en-US" sz="2400" b="1" dirty="0" smtClean="0">
                <a:solidFill>
                  <a:srgbClr val="0000CC"/>
                </a:solidFill>
                <a:latin typeface="メイリオ" panose="020B0604030504040204" pitchFamily="50" charset="-128"/>
                <a:ea typeface="メイリオ" panose="020B0604030504040204" pitchFamily="50" charset="-128"/>
              </a:rPr>
              <a:t>ポイント</a:t>
            </a:r>
            <a:r>
              <a:rPr lang="en-US" altLang="ja-JP" sz="2400" b="1" dirty="0" smtClean="0">
                <a:solidFill>
                  <a:srgbClr val="0000CC"/>
                </a:solidFill>
                <a:latin typeface="メイリオ" panose="020B0604030504040204" pitchFamily="50" charset="-128"/>
                <a:ea typeface="メイリオ" panose="020B0604030504040204" pitchFamily="50" charset="-128"/>
              </a:rPr>
              <a:t>】</a:t>
            </a:r>
          </a:p>
          <a:p>
            <a:r>
              <a:rPr lang="ja-JP" altLang="en-US" sz="2400" b="1" dirty="0">
                <a:solidFill>
                  <a:srgbClr val="0000CC"/>
                </a:solidFill>
                <a:latin typeface="メイリオ" panose="020B0604030504040204" pitchFamily="50" charset="-128"/>
                <a:ea typeface="メイリオ" panose="020B0604030504040204" pitchFamily="50" charset="-128"/>
              </a:rPr>
              <a:t>・ </a:t>
            </a:r>
            <a:r>
              <a:rPr lang="en-US" altLang="ja-JP" sz="2400" b="1" dirty="0">
                <a:solidFill>
                  <a:srgbClr val="0000CC"/>
                </a:solidFill>
                <a:latin typeface="メイリオ" panose="020B0604030504040204" pitchFamily="50" charset="-128"/>
                <a:ea typeface="メイリオ" panose="020B0604030504040204" pitchFamily="50" charset="-128"/>
              </a:rPr>
              <a:t>1</a:t>
            </a:r>
            <a:r>
              <a:rPr lang="ja-JP" altLang="en-US" sz="2400" b="1" dirty="0">
                <a:solidFill>
                  <a:srgbClr val="0000CC"/>
                </a:solidFill>
                <a:latin typeface="メイリオ" panose="020B0604030504040204" pitchFamily="50" charset="-128"/>
                <a:ea typeface="メイリオ" panose="020B0604030504040204" pitchFamily="50" charset="-128"/>
              </a:rPr>
              <a:t>歩目の着地は母指球で素早く接地する。 </a:t>
            </a:r>
            <a:endParaRPr lang="en-US" altLang="ja-JP" sz="2400" b="1" dirty="0" smtClean="0">
              <a:solidFill>
                <a:srgbClr val="0000CC"/>
              </a:solidFill>
              <a:latin typeface="メイリオ" panose="020B0604030504040204" pitchFamily="50" charset="-128"/>
              <a:ea typeface="メイリオ" panose="020B0604030504040204" pitchFamily="50" charset="-128"/>
            </a:endParaRPr>
          </a:p>
          <a:p>
            <a:r>
              <a:rPr lang="ja-JP" altLang="en-US" sz="2400" b="1" dirty="0" smtClean="0">
                <a:solidFill>
                  <a:srgbClr val="0000CC"/>
                </a:solidFill>
                <a:latin typeface="メイリオ" panose="020B0604030504040204" pitchFamily="50" charset="-128"/>
                <a:ea typeface="メイリオ" panose="020B0604030504040204" pitchFamily="50" charset="-128"/>
              </a:rPr>
              <a:t>・ </a:t>
            </a:r>
            <a:r>
              <a:rPr lang="en-US" altLang="ja-JP" sz="2400" b="1" dirty="0">
                <a:solidFill>
                  <a:srgbClr val="0000CC"/>
                </a:solidFill>
                <a:latin typeface="メイリオ" panose="020B0604030504040204" pitchFamily="50" charset="-128"/>
                <a:ea typeface="メイリオ" panose="020B0604030504040204" pitchFamily="50" charset="-128"/>
              </a:rPr>
              <a:t>1</a:t>
            </a:r>
            <a:r>
              <a:rPr lang="ja-JP" altLang="en-US" sz="2400" b="1" dirty="0">
                <a:solidFill>
                  <a:srgbClr val="0000CC"/>
                </a:solidFill>
                <a:latin typeface="メイリオ" panose="020B0604030504040204" pitchFamily="50" charset="-128"/>
                <a:ea typeface="メイリオ" panose="020B0604030504040204" pitchFamily="50" charset="-128"/>
              </a:rPr>
              <a:t>歩毎にストライドとピッチは増加していく。</a:t>
            </a:r>
          </a:p>
          <a:p>
            <a:r>
              <a:rPr lang="ja-JP" altLang="en-US" sz="2400" b="1" dirty="0">
                <a:solidFill>
                  <a:srgbClr val="0000CC"/>
                </a:solidFill>
                <a:latin typeface="メイリオ" panose="020B0604030504040204" pitchFamily="50" charset="-128"/>
                <a:ea typeface="メイリオ" panose="020B0604030504040204" pitchFamily="50" charset="-128"/>
              </a:rPr>
              <a:t>・</a:t>
            </a:r>
            <a:r>
              <a:rPr lang="ja-JP" altLang="en-US" sz="2400" b="1" dirty="0">
                <a:solidFill>
                  <a:srgbClr val="FF0000"/>
                </a:solidFill>
                <a:latin typeface="メイリオ" panose="020B0604030504040204" pitchFamily="50" charset="-128"/>
                <a:ea typeface="メイリオ" panose="020B0604030504040204" pitchFamily="50" charset="-128"/>
              </a:rPr>
              <a:t> 前傾を維持</a:t>
            </a:r>
            <a:r>
              <a:rPr lang="ja-JP" altLang="en-US" sz="2400" b="1" dirty="0">
                <a:solidFill>
                  <a:srgbClr val="0000CC"/>
                </a:solidFill>
                <a:latin typeface="メイリオ" panose="020B0604030504040204" pitchFamily="50" charset="-128"/>
                <a:ea typeface="メイリオ" panose="020B0604030504040204" pitchFamily="50" charset="-128"/>
              </a:rPr>
              <a:t>する。 </a:t>
            </a:r>
            <a:endParaRPr lang="en-US" altLang="ja-JP" sz="2400" b="1" dirty="0" smtClean="0">
              <a:solidFill>
                <a:srgbClr val="0000CC"/>
              </a:solidFill>
              <a:latin typeface="メイリオ" panose="020B0604030504040204" pitchFamily="50" charset="-128"/>
              <a:ea typeface="メイリオ" panose="020B0604030504040204" pitchFamily="50" charset="-128"/>
            </a:endParaRPr>
          </a:p>
          <a:p>
            <a:r>
              <a:rPr lang="ja-JP" altLang="en-US" sz="2400" b="1" dirty="0" smtClean="0">
                <a:solidFill>
                  <a:srgbClr val="0000CC"/>
                </a:solidFill>
                <a:latin typeface="メイリオ" panose="020B0604030504040204" pitchFamily="50" charset="-128"/>
                <a:ea typeface="メイリオ" panose="020B0604030504040204" pitchFamily="50" charset="-128"/>
              </a:rPr>
              <a:t>・ </a:t>
            </a:r>
            <a:r>
              <a:rPr lang="ja-JP" altLang="en-US" sz="2400" b="1" dirty="0">
                <a:solidFill>
                  <a:srgbClr val="0000CC"/>
                </a:solidFill>
                <a:latin typeface="メイリオ" panose="020B0604030504040204" pitchFamily="50" charset="-128"/>
                <a:ea typeface="メイリオ" panose="020B0604030504040204" pitchFamily="50" charset="-128"/>
              </a:rPr>
              <a:t>体幹は</a:t>
            </a:r>
            <a:r>
              <a:rPr lang="en-US" altLang="ja-JP" sz="2400" b="1" dirty="0">
                <a:solidFill>
                  <a:srgbClr val="FF0000"/>
                </a:solidFill>
                <a:latin typeface="メイリオ" panose="020B0604030504040204" pitchFamily="50" charset="-128"/>
                <a:ea typeface="メイリオ" panose="020B0604030504040204" pitchFamily="50" charset="-128"/>
              </a:rPr>
              <a:t>20 〜30m</a:t>
            </a:r>
            <a:r>
              <a:rPr lang="ja-JP" altLang="en-US" sz="2400" b="1" dirty="0">
                <a:solidFill>
                  <a:srgbClr val="FF0000"/>
                </a:solidFill>
                <a:latin typeface="メイリオ" panose="020B0604030504040204" pitchFamily="50" charset="-128"/>
                <a:ea typeface="メイリオ" panose="020B0604030504040204" pitchFamily="50" charset="-128"/>
              </a:rPr>
              <a:t>を過ぎてから徐々に起こす</a:t>
            </a:r>
            <a:r>
              <a:rPr lang="ja-JP" altLang="en-US" sz="2400" b="1" dirty="0" smtClean="0">
                <a:solidFill>
                  <a:srgbClr val="0000CC"/>
                </a:solidFill>
                <a:latin typeface="メイリオ" panose="020B0604030504040204" pitchFamily="50" charset="-128"/>
                <a:ea typeface="メイリオ" panose="020B0604030504040204" pitchFamily="50" charset="-128"/>
              </a:rPr>
              <a:t>。</a:t>
            </a:r>
            <a:endParaRPr lang="ja-JP" altLang="en-US" sz="2400" b="1" dirty="0">
              <a:solidFill>
                <a:srgbClr val="0000CC"/>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655608" y="3157268"/>
            <a:ext cx="7125418" cy="75049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941" y="4438511"/>
            <a:ext cx="3340561" cy="2282965"/>
          </a:xfrm>
          <a:prstGeom prst="rect">
            <a:avLst/>
          </a:prstGeom>
        </p:spPr>
      </p:pic>
      <p:sp>
        <p:nvSpPr>
          <p:cNvPr id="12" name="円/楕円 11"/>
          <p:cNvSpPr/>
          <p:nvPr/>
        </p:nvSpPr>
        <p:spPr>
          <a:xfrm>
            <a:off x="2337758" y="5403151"/>
            <a:ext cx="388189" cy="35368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a:stCxn id="4" idx="2"/>
          </p:cNvCxnSpPr>
          <p:nvPr/>
        </p:nvCxnSpPr>
        <p:spPr>
          <a:xfrm flipH="1">
            <a:off x="2725948" y="4575034"/>
            <a:ext cx="1630931" cy="8281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356879" y="4408198"/>
            <a:ext cx="4561236" cy="369332"/>
          </a:xfrm>
          <a:prstGeom prst="rect">
            <a:avLst/>
          </a:prstGeom>
          <a:noFill/>
        </p:spPr>
        <p:txBody>
          <a:bodyPr wrap="square" rtlCol="0">
            <a:spAutoFit/>
          </a:bodyPr>
          <a:lstStyle/>
          <a:p>
            <a:r>
              <a:rPr kumimoji="1" lang="ja-JP" altLang="en-US" dirty="0" smtClean="0"/>
              <a:t>比較しやすいように目印を置くのも効果的</a:t>
            </a:r>
            <a:endParaRPr kumimoji="1" lang="ja-JP" altLang="en-US" dirty="0"/>
          </a:p>
        </p:txBody>
      </p:sp>
      <p:sp>
        <p:nvSpPr>
          <p:cNvPr id="17" name="テキスト ボックス 16"/>
          <p:cNvSpPr txBox="1"/>
          <p:nvPr/>
        </p:nvSpPr>
        <p:spPr>
          <a:xfrm>
            <a:off x="4433976" y="5055079"/>
            <a:ext cx="4081373" cy="738664"/>
          </a:xfrm>
          <a:prstGeom prst="rect">
            <a:avLst/>
          </a:prstGeom>
          <a:noFill/>
        </p:spPr>
        <p:txBody>
          <a:bodyPr wrap="square" rtlCol="0">
            <a:spAutoFit/>
          </a:bodyPr>
          <a:lstStyle/>
          <a:p>
            <a:r>
              <a:rPr kumimoji="1" lang="ja-JP" altLang="en-US" dirty="0"/>
              <a:t>観察</a:t>
            </a:r>
            <a:r>
              <a:rPr kumimoji="1" lang="ja-JP" altLang="en-US" dirty="0" smtClean="0"/>
              <a:t>や撮影をする時には</a:t>
            </a:r>
            <a:r>
              <a:rPr kumimoji="1" lang="ja-JP" altLang="en-US" sz="2400" dirty="0" smtClean="0"/>
              <a:t>「安全」</a:t>
            </a:r>
            <a:r>
              <a:rPr kumimoji="1" lang="ja-JP" altLang="en-US" dirty="0" smtClean="0"/>
              <a:t>にも気を配ろう！！</a:t>
            </a:r>
            <a:endParaRPr kumimoji="1" lang="ja-JP" altLang="en-US" dirty="0"/>
          </a:p>
        </p:txBody>
      </p:sp>
    </p:spTree>
    <p:extLst>
      <p:ext uri="{BB962C8B-B14F-4D97-AF65-F5344CB8AC3E}">
        <p14:creationId xmlns:p14="http://schemas.microsoft.com/office/powerpoint/2010/main" val="135941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a:p>
        </p:txBody>
      </p:sp>
      <p:sp>
        <p:nvSpPr>
          <p:cNvPr id="8" name="正方形/長方形 7"/>
          <p:cNvSpPr/>
          <p:nvPr/>
        </p:nvSpPr>
        <p:spPr>
          <a:xfrm>
            <a:off x="198408" y="322660"/>
            <a:ext cx="9290649" cy="14282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t>効果的に観察・分析するポイント</a:t>
            </a:r>
            <a:endParaRPr kumimoji="1" lang="en-US" altLang="ja-JP" sz="4400" dirty="0" smtClean="0"/>
          </a:p>
        </p:txBody>
      </p:sp>
      <p:sp>
        <p:nvSpPr>
          <p:cNvPr id="13" name="テキスト ボックス 12"/>
          <p:cNvSpPr txBox="1"/>
          <p:nvPr/>
        </p:nvSpPr>
        <p:spPr>
          <a:xfrm>
            <a:off x="198408" y="1466491"/>
            <a:ext cx="8316942" cy="954107"/>
          </a:xfrm>
          <a:prstGeom prst="rect">
            <a:avLst/>
          </a:prstGeom>
          <a:noFill/>
        </p:spPr>
        <p:txBody>
          <a:bodyPr wrap="square" rtlCol="0">
            <a:spAutoFit/>
          </a:bodyPr>
          <a:lstStyle/>
          <a:p>
            <a:r>
              <a:rPr kumimoji="1" lang="ja-JP" altLang="en-US" sz="2800" dirty="0" smtClean="0"/>
              <a:t>　</a:t>
            </a:r>
            <a:r>
              <a:rPr kumimoji="1" lang="en-US" altLang="ja-JP" sz="2800" dirty="0" smtClean="0"/>
              <a:t>『</a:t>
            </a:r>
            <a:r>
              <a:rPr kumimoji="1" lang="ja-JP" altLang="en-US" sz="2800" dirty="0" smtClean="0"/>
              <a:t>技能向上に向けた３つの心得</a:t>
            </a:r>
            <a:r>
              <a:rPr kumimoji="1" lang="en-US" altLang="ja-JP" sz="2800" dirty="0" smtClean="0"/>
              <a:t>』</a:t>
            </a:r>
          </a:p>
          <a:p>
            <a:r>
              <a:rPr kumimoji="1" lang="ja-JP" altLang="en-US" sz="2800" dirty="0" smtClean="0"/>
              <a:t>　①　成果はすぐに出ない</a:t>
            </a:r>
            <a:endParaRPr kumimoji="1" lang="en-US" altLang="ja-JP" sz="2800" dirty="0"/>
          </a:p>
        </p:txBody>
      </p:sp>
      <p:sp>
        <p:nvSpPr>
          <p:cNvPr id="2" name="テキスト ボックス 1"/>
          <p:cNvSpPr txBox="1"/>
          <p:nvPr/>
        </p:nvSpPr>
        <p:spPr>
          <a:xfrm>
            <a:off x="845389" y="2411956"/>
            <a:ext cx="6167887" cy="461665"/>
          </a:xfrm>
          <a:prstGeom prst="rect">
            <a:avLst/>
          </a:prstGeom>
          <a:noFill/>
        </p:spPr>
        <p:txBody>
          <a:bodyPr wrap="square" rtlCol="0">
            <a:spAutoFit/>
          </a:bodyPr>
          <a:lstStyle/>
          <a:p>
            <a:r>
              <a:rPr kumimoji="1" lang="ja-JP" altLang="en-US" sz="2400" dirty="0" smtClean="0"/>
              <a:t>・</a:t>
            </a:r>
            <a:r>
              <a:rPr kumimoji="1" lang="en-US" altLang="ja-JP" sz="2400" dirty="0" smtClean="0"/>
              <a:t>『</a:t>
            </a:r>
            <a:r>
              <a:rPr kumimoji="1" lang="ja-JP" altLang="en-US" sz="2400" dirty="0" smtClean="0"/>
              <a:t>何度も挑戦！！　何度も失敗！！</a:t>
            </a:r>
            <a:r>
              <a:rPr kumimoji="1" lang="en-US" altLang="ja-JP" sz="2400" dirty="0" smtClean="0"/>
              <a:t>』</a:t>
            </a:r>
          </a:p>
        </p:txBody>
      </p:sp>
      <p:sp>
        <p:nvSpPr>
          <p:cNvPr id="15" name="テキスト ボックス 14"/>
          <p:cNvSpPr txBox="1"/>
          <p:nvPr/>
        </p:nvSpPr>
        <p:spPr>
          <a:xfrm>
            <a:off x="845389" y="3372811"/>
            <a:ext cx="8773064" cy="461665"/>
          </a:xfrm>
          <a:prstGeom prst="rect">
            <a:avLst/>
          </a:prstGeom>
          <a:noFill/>
        </p:spPr>
        <p:txBody>
          <a:bodyPr wrap="square" rtlCol="0">
            <a:spAutoFit/>
          </a:bodyPr>
          <a:lstStyle/>
          <a:p>
            <a:r>
              <a:rPr kumimoji="1" lang="ja-JP" altLang="en-US" sz="2400" dirty="0" smtClean="0"/>
              <a:t>・「</a:t>
            </a:r>
            <a:r>
              <a:rPr kumimoji="1" lang="ja-JP" altLang="en-US" sz="2400" dirty="0" smtClean="0"/>
              <a:t>まだ</a:t>
            </a:r>
            <a:r>
              <a:rPr kumimoji="1" lang="ja-JP" altLang="en-US" sz="2400" dirty="0" smtClean="0"/>
              <a:t>でき</a:t>
            </a:r>
            <a:r>
              <a:rPr kumimoji="1" lang="ja-JP" altLang="en-US" sz="2400" dirty="0" smtClean="0"/>
              <a:t>ない</a:t>
            </a:r>
            <a:r>
              <a:rPr kumimoji="1" lang="ja-JP" altLang="en-US" sz="2400" dirty="0" smtClean="0"/>
              <a:t>」より「少し良くなった」を大切に！！</a:t>
            </a:r>
            <a:endParaRPr kumimoji="1" lang="en-US" altLang="ja-JP" sz="2400" dirty="0" smtClean="0"/>
          </a:p>
        </p:txBody>
      </p:sp>
      <p:sp>
        <p:nvSpPr>
          <p:cNvPr id="17" name="テキスト ボックス 16"/>
          <p:cNvSpPr txBox="1"/>
          <p:nvPr/>
        </p:nvSpPr>
        <p:spPr>
          <a:xfrm>
            <a:off x="557747" y="2882263"/>
            <a:ext cx="6167887" cy="523220"/>
          </a:xfrm>
          <a:prstGeom prst="rect">
            <a:avLst/>
          </a:prstGeom>
          <a:noFill/>
        </p:spPr>
        <p:txBody>
          <a:bodyPr wrap="square" rtlCol="0">
            <a:spAutoFit/>
          </a:bodyPr>
          <a:lstStyle/>
          <a:p>
            <a:r>
              <a:rPr kumimoji="1" lang="ja-JP" altLang="en-US" sz="2800" dirty="0" smtClean="0"/>
              <a:t>②　小さな成果</a:t>
            </a:r>
            <a:r>
              <a:rPr kumimoji="1" lang="ja-JP" altLang="en-US" sz="2800" dirty="0" smtClean="0"/>
              <a:t>を見付けよう</a:t>
            </a:r>
            <a:endParaRPr kumimoji="1" lang="en-US" altLang="ja-JP" sz="2800" dirty="0" smtClean="0"/>
          </a:p>
        </p:txBody>
      </p:sp>
      <p:sp>
        <p:nvSpPr>
          <p:cNvPr id="18" name="テキスト ボックス 17"/>
          <p:cNvSpPr txBox="1"/>
          <p:nvPr/>
        </p:nvSpPr>
        <p:spPr>
          <a:xfrm>
            <a:off x="557746" y="3904673"/>
            <a:ext cx="6167887" cy="523220"/>
          </a:xfrm>
          <a:prstGeom prst="rect">
            <a:avLst/>
          </a:prstGeom>
          <a:noFill/>
        </p:spPr>
        <p:txBody>
          <a:bodyPr wrap="square" rtlCol="0">
            <a:spAutoFit/>
          </a:bodyPr>
          <a:lstStyle/>
          <a:p>
            <a:r>
              <a:rPr kumimoji="1" lang="ja-JP" altLang="en-US" sz="2800" dirty="0"/>
              <a:t>③</a:t>
            </a:r>
            <a:r>
              <a:rPr kumimoji="1" lang="ja-JP" altLang="en-US" sz="2800" dirty="0" smtClean="0"/>
              <a:t>　他者の挑戦に敬意を！！</a:t>
            </a:r>
            <a:endParaRPr kumimoji="1" lang="en-US" altLang="ja-JP" sz="2800" dirty="0" smtClean="0"/>
          </a:p>
        </p:txBody>
      </p:sp>
      <p:sp>
        <p:nvSpPr>
          <p:cNvPr id="19" name="テキスト ボックス 18"/>
          <p:cNvSpPr txBox="1"/>
          <p:nvPr/>
        </p:nvSpPr>
        <p:spPr>
          <a:xfrm>
            <a:off x="845389" y="4480808"/>
            <a:ext cx="8773064" cy="830997"/>
          </a:xfrm>
          <a:prstGeom prst="rect">
            <a:avLst/>
          </a:prstGeom>
          <a:noFill/>
        </p:spPr>
        <p:txBody>
          <a:bodyPr wrap="square" rtlCol="0">
            <a:spAutoFit/>
          </a:bodyPr>
          <a:lstStyle/>
          <a:p>
            <a:r>
              <a:rPr kumimoji="1" lang="ja-JP" altLang="en-US" sz="2400" dirty="0" smtClean="0"/>
              <a:t>・それぞれみんなが自分の課題に取り組んでいる。</a:t>
            </a:r>
            <a:endParaRPr kumimoji="1" lang="en-US" altLang="ja-JP" sz="2400" dirty="0" smtClean="0"/>
          </a:p>
          <a:p>
            <a:r>
              <a:rPr kumimoji="1" lang="ja-JP" altLang="en-US" sz="2400" dirty="0"/>
              <a:t>　</a:t>
            </a:r>
            <a:r>
              <a:rPr kumimoji="1" lang="ja-JP" altLang="en-US" sz="2400" dirty="0" smtClean="0"/>
              <a:t>みんなで楽しく課題に挑戦できるようにしよう！！</a:t>
            </a:r>
            <a:endParaRPr kumimoji="1" lang="en-US" altLang="ja-JP" sz="2400" dirty="0" smtClean="0"/>
          </a:p>
        </p:txBody>
      </p:sp>
    </p:spTree>
    <p:extLst>
      <p:ext uri="{BB962C8B-B14F-4D97-AF65-F5344CB8AC3E}">
        <p14:creationId xmlns:p14="http://schemas.microsoft.com/office/powerpoint/2010/main" val="251359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a:p>
        </p:txBody>
      </p:sp>
      <p:sp>
        <p:nvSpPr>
          <p:cNvPr id="5" name="正方形/長方形 4"/>
          <p:cNvSpPr/>
          <p:nvPr/>
        </p:nvSpPr>
        <p:spPr>
          <a:xfrm>
            <a:off x="760203" y="5505604"/>
            <a:ext cx="7755147" cy="121587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4400" dirty="0" smtClean="0"/>
              <a:t>※</a:t>
            </a:r>
            <a:r>
              <a:rPr kumimoji="1" lang="ja-JP" altLang="en-US" sz="4400" dirty="0" smtClean="0"/>
              <a:t>学習</a:t>
            </a:r>
            <a:r>
              <a:rPr kumimoji="1" lang="ja-JP" altLang="en-US" sz="4400" dirty="0"/>
              <a:t>カード</a:t>
            </a:r>
            <a:r>
              <a:rPr kumimoji="1" lang="ja-JP" altLang="en-US" sz="4400" dirty="0" smtClean="0"/>
              <a:t>に記入しよう</a:t>
            </a:r>
            <a:endParaRPr kumimoji="1" lang="ja-JP" altLang="en-US" sz="4400" dirty="0"/>
          </a:p>
        </p:txBody>
      </p:sp>
      <p:sp>
        <p:nvSpPr>
          <p:cNvPr id="8" name="正方形/長方形 7"/>
          <p:cNvSpPr/>
          <p:nvPr/>
        </p:nvSpPr>
        <p:spPr>
          <a:xfrm>
            <a:off x="338787" y="1486023"/>
            <a:ext cx="8597395" cy="2548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6000" dirty="0"/>
              <a:t>①</a:t>
            </a:r>
            <a:r>
              <a:rPr kumimoji="1" lang="ja-JP" altLang="en-US" sz="6000" dirty="0" smtClean="0"/>
              <a:t>短距離走で観察に使用する動画を撮影する時の注意点とその理由を考えよう。</a:t>
            </a:r>
            <a:endParaRPr kumimoji="1" lang="en-US" altLang="ja-JP" sz="6000" dirty="0" smtClean="0"/>
          </a:p>
        </p:txBody>
      </p:sp>
    </p:spTree>
    <p:extLst>
      <p:ext uri="{BB962C8B-B14F-4D97-AF65-F5344CB8AC3E}">
        <p14:creationId xmlns:p14="http://schemas.microsoft.com/office/powerpoint/2010/main" val="811492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59017" y="2414007"/>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1249158" y="1223298"/>
            <a:ext cx="6772212" cy="58735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36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18</a:t>
            </a:fld>
            <a:endParaRPr kumimoji="1" lang="ja-JP" altLang="en-US"/>
          </a:p>
        </p:txBody>
      </p:sp>
      <p:sp>
        <p:nvSpPr>
          <p:cNvPr id="9" name="正方形/長方形 8"/>
          <p:cNvSpPr/>
          <p:nvPr/>
        </p:nvSpPr>
        <p:spPr>
          <a:xfrm>
            <a:off x="518445" y="2768826"/>
            <a:ext cx="8389740"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800" dirty="0" smtClean="0">
                <a:latin typeface="HG創英角ｺﾞｼｯｸUB" panose="020B0909000000000000" pitchFamily="49" charset="-128"/>
                <a:ea typeface="HG創英角ｺﾞｼｯｸUB" panose="020B0909000000000000" pitchFamily="49" charset="-128"/>
              </a:rPr>
              <a:t>【</a:t>
            </a:r>
            <a:r>
              <a:rPr kumimoji="1" lang="ja-JP" altLang="en-US" sz="8800" dirty="0">
                <a:latin typeface="HG創英角ｺﾞｼｯｸUB" panose="020B0909000000000000" pitchFamily="49" charset="-128"/>
                <a:ea typeface="HG創英角ｺﾞｼｯｸUB" panose="020B0909000000000000" pitchFamily="49" charset="-128"/>
              </a:rPr>
              <a:t>技能</a:t>
            </a:r>
            <a:r>
              <a:rPr kumimoji="1" lang="ja-JP" altLang="en-US" sz="8800" dirty="0" smtClean="0">
                <a:latin typeface="HG創英角ｺﾞｼｯｸUB" panose="020B0909000000000000" pitchFamily="49" charset="-128"/>
                <a:ea typeface="HG創英角ｺﾞｼｯｸUB" panose="020B0909000000000000" pitchFamily="49" charset="-128"/>
              </a:rPr>
              <a:t>編</a:t>
            </a:r>
            <a:r>
              <a:rPr kumimoji="1" lang="en-US" altLang="ja-JP" sz="8800" dirty="0" smtClean="0">
                <a:latin typeface="HG創英角ｺﾞｼｯｸUB" panose="020B0909000000000000" pitchFamily="49" charset="-128"/>
                <a:ea typeface="HG創英角ｺﾞｼｯｸUB" panose="020B0909000000000000" pitchFamily="49" charset="-128"/>
              </a:rPr>
              <a:t>】</a:t>
            </a:r>
          </a:p>
        </p:txBody>
      </p:sp>
      <p:sp>
        <p:nvSpPr>
          <p:cNvPr id="10" name="正方形/長方形 9"/>
          <p:cNvSpPr/>
          <p:nvPr/>
        </p:nvSpPr>
        <p:spPr>
          <a:xfrm>
            <a:off x="397676" y="4585971"/>
            <a:ext cx="8331344" cy="104254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dirty="0">
                <a:latin typeface="HGP創英ﾌﾟﾚｾﾞﾝｽEB" panose="02020800000000000000" pitchFamily="18" charset="-128"/>
                <a:ea typeface="HGP創英ﾌﾟﾚｾﾞﾝｽEB" panose="02020800000000000000" pitchFamily="18" charset="-128"/>
              </a:rPr>
              <a:t>「ハードル走編」</a:t>
            </a:r>
            <a:endParaRPr kumimoji="1" lang="en-US" altLang="ja-JP" sz="6600" dirty="0" smtClean="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1935025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04" y="1043894"/>
            <a:ext cx="6349284" cy="2704055"/>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19</a:t>
            </a:fld>
            <a:endParaRPr kumimoji="1" lang="ja-JP" altLang="en-US"/>
          </a:p>
        </p:txBody>
      </p:sp>
      <p:pic>
        <p:nvPicPr>
          <p:cNvPr id="5" name="Picture 2" descr="C:\Users\9930684\Desktop\yjimageCA866XI6.jpg"/>
          <p:cNvPicPr>
            <a:picLocks noChangeAspect="1" noChangeArrowheads="1"/>
          </p:cNvPicPr>
          <p:nvPr/>
        </p:nvPicPr>
        <p:blipFill>
          <a:blip r:embed="rId4" cstate="print"/>
          <a:srcRect/>
          <a:stretch>
            <a:fillRect/>
          </a:stretch>
        </p:blipFill>
        <p:spPr bwMode="auto">
          <a:xfrm>
            <a:off x="320810" y="3755075"/>
            <a:ext cx="1171977" cy="2253023"/>
          </a:xfrm>
          <a:prstGeom prst="rect">
            <a:avLst/>
          </a:prstGeom>
          <a:noFill/>
          <a:ln w="9525">
            <a:noFill/>
            <a:miter lim="800000"/>
            <a:headEnd/>
            <a:tailEnd/>
          </a:ln>
        </p:spPr>
      </p:pic>
      <p:sp>
        <p:nvSpPr>
          <p:cNvPr id="8" name="AutoShape 4"/>
          <p:cNvSpPr>
            <a:spLocks noChangeArrowheads="1"/>
          </p:cNvSpPr>
          <p:nvPr/>
        </p:nvSpPr>
        <p:spPr bwMode="auto">
          <a:xfrm>
            <a:off x="2184235" y="3747949"/>
            <a:ext cx="6075845" cy="1880293"/>
          </a:xfrm>
          <a:prstGeom prst="wedgeRoundRectCallout">
            <a:avLst>
              <a:gd name="adj1" fmla="val -64523"/>
              <a:gd name="adj2" fmla="val -11286"/>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000" b="1" dirty="0">
                <a:solidFill>
                  <a:srgbClr val="0000CC"/>
                </a:solidFill>
                <a:latin typeface="メイリオ" panose="020B0604030504040204" pitchFamily="50" charset="-128"/>
                <a:ea typeface="メイリオ" panose="020B0604030504040204" pitchFamily="50" charset="-128"/>
              </a:rPr>
              <a:t>スタートから第</a:t>
            </a:r>
            <a:r>
              <a:rPr lang="en-US" altLang="ja-JP" sz="2000" b="1" dirty="0">
                <a:solidFill>
                  <a:srgbClr val="0000CC"/>
                </a:solidFill>
                <a:latin typeface="メイリオ" panose="020B0604030504040204" pitchFamily="50" charset="-128"/>
                <a:ea typeface="メイリオ" panose="020B0604030504040204" pitchFamily="50" charset="-128"/>
              </a:rPr>
              <a:t>1</a:t>
            </a:r>
            <a:r>
              <a:rPr lang="ja-JP" altLang="en-US" sz="2000" b="1" dirty="0">
                <a:solidFill>
                  <a:srgbClr val="0000CC"/>
                </a:solidFill>
                <a:latin typeface="メイリオ" panose="020B0604030504040204" pitchFamily="50" charset="-128"/>
                <a:ea typeface="メイリオ" panose="020B0604030504040204" pitchFamily="50" charset="-128"/>
              </a:rPr>
              <a:t>ハードルまでは</a:t>
            </a:r>
            <a:r>
              <a:rPr lang="en-US" altLang="ja-JP" sz="2000" b="1" dirty="0">
                <a:solidFill>
                  <a:srgbClr val="FF0000"/>
                </a:solidFill>
                <a:latin typeface="メイリオ" panose="020B0604030504040204" pitchFamily="50" charset="-128"/>
                <a:ea typeface="メイリオ" panose="020B0604030504040204" pitchFamily="50" charset="-128"/>
              </a:rPr>
              <a:t>8</a:t>
            </a:r>
            <a:r>
              <a:rPr lang="ja-JP" altLang="en-US" sz="2000" b="1" dirty="0">
                <a:solidFill>
                  <a:srgbClr val="FF0000"/>
                </a:solidFill>
                <a:latin typeface="メイリオ" panose="020B0604030504040204" pitchFamily="50" charset="-128"/>
                <a:ea typeface="メイリオ" panose="020B0604030504040204" pitchFamily="50" charset="-128"/>
              </a:rPr>
              <a:t>歩</a:t>
            </a:r>
            <a:r>
              <a:rPr lang="ja-JP" altLang="en-US" sz="2000" b="1" dirty="0">
                <a:solidFill>
                  <a:srgbClr val="0000CC"/>
                </a:solidFill>
                <a:latin typeface="メイリオ" panose="020B0604030504040204" pitchFamily="50" charset="-128"/>
                <a:ea typeface="メイリオ" panose="020B0604030504040204" pitchFamily="50" charset="-128"/>
              </a:rPr>
              <a:t>が</a:t>
            </a:r>
            <a:r>
              <a:rPr lang="ja-JP" altLang="en-US" sz="2000" b="1" dirty="0" smtClean="0">
                <a:solidFill>
                  <a:srgbClr val="0000CC"/>
                </a:solidFill>
                <a:latin typeface="メイリオ" panose="020B0604030504040204" pitchFamily="50" charset="-128"/>
                <a:ea typeface="メイリオ" panose="020B0604030504040204" pitchFamily="50" charset="-128"/>
              </a:rPr>
              <a:t>一般的</a:t>
            </a:r>
            <a:r>
              <a:rPr lang="ja-JP" altLang="en-US" sz="2000" b="1" dirty="0">
                <a:solidFill>
                  <a:srgbClr val="0000CC"/>
                </a:solidFill>
                <a:latin typeface="メイリオ" panose="020B0604030504040204" pitchFamily="50" charset="-128"/>
                <a:ea typeface="メイリオ" panose="020B0604030504040204" pitchFamily="50" charset="-128"/>
              </a:rPr>
              <a:t>（その場合、踏み切り脚が</a:t>
            </a:r>
            <a:r>
              <a:rPr lang="ja-JP" altLang="en-US" sz="2000" b="1" dirty="0" smtClean="0">
                <a:solidFill>
                  <a:srgbClr val="0000CC"/>
                </a:solidFill>
                <a:latin typeface="メイリオ" panose="020B0604030504040204" pitchFamily="50" charset="-128"/>
                <a:ea typeface="メイリオ" panose="020B0604030504040204" pitchFamily="50" charset="-128"/>
              </a:rPr>
              <a:t>クラウチングスタート</a:t>
            </a:r>
            <a:r>
              <a:rPr lang="ja-JP" altLang="en-US" sz="2000" b="1" dirty="0">
                <a:solidFill>
                  <a:srgbClr val="0000CC"/>
                </a:solidFill>
                <a:latin typeface="メイリオ" panose="020B0604030504040204" pitchFamily="50" charset="-128"/>
                <a:ea typeface="メイリオ" panose="020B0604030504040204" pitchFamily="50" charset="-128"/>
              </a:rPr>
              <a:t>の前脚</a:t>
            </a:r>
            <a:r>
              <a:rPr lang="ja-JP" altLang="en-US" sz="2000" b="1" dirty="0" smtClean="0">
                <a:solidFill>
                  <a:srgbClr val="0000CC"/>
                </a:solidFill>
                <a:latin typeface="メイリオ" panose="020B0604030504040204" pitchFamily="50" charset="-128"/>
                <a:ea typeface="メイリオ" panose="020B0604030504040204" pitchFamily="50" charset="-128"/>
              </a:rPr>
              <a:t>となる</a:t>
            </a:r>
            <a:r>
              <a:rPr lang="ja-JP" altLang="en-US" sz="2000" b="1" dirty="0">
                <a:solidFill>
                  <a:srgbClr val="0000CC"/>
                </a:solidFill>
                <a:latin typeface="メイリオ" panose="020B0604030504040204" pitchFamily="50" charset="-128"/>
                <a:ea typeface="メイリオ" panose="020B0604030504040204" pitchFamily="50" charset="-128"/>
              </a:rPr>
              <a:t>）です。スタートから</a:t>
            </a:r>
            <a:r>
              <a:rPr lang="en-US" altLang="ja-JP" sz="2000" b="1" dirty="0">
                <a:solidFill>
                  <a:srgbClr val="0000CC"/>
                </a:solidFill>
                <a:latin typeface="メイリオ" panose="020B0604030504040204" pitchFamily="50" charset="-128"/>
                <a:ea typeface="メイリオ" panose="020B0604030504040204" pitchFamily="50" charset="-128"/>
              </a:rPr>
              <a:t>8</a:t>
            </a:r>
            <a:r>
              <a:rPr lang="ja-JP" altLang="en-US" sz="2000" b="1" dirty="0">
                <a:solidFill>
                  <a:srgbClr val="0000CC"/>
                </a:solidFill>
                <a:latin typeface="メイリオ" panose="020B0604030504040204" pitchFamily="50" charset="-128"/>
                <a:ea typeface="メイリオ" panose="020B0604030504040204" pitchFamily="50" charset="-128"/>
              </a:rPr>
              <a:t>歩で</a:t>
            </a:r>
            <a:r>
              <a:rPr lang="ja-JP" altLang="en-US" sz="2000" b="1" dirty="0" smtClean="0">
                <a:solidFill>
                  <a:srgbClr val="0000CC"/>
                </a:solidFill>
                <a:latin typeface="メイリオ" panose="020B0604030504040204" pitchFamily="50" charset="-128"/>
                <a:ea typeface="メイリオ" panose="020B0604030504040204" pitchFamily="50" charset="-128"/>
              </a:rPr>
              <a:t>加速</a:t>
            </a:r>
            <a:r>
              <a:rPr lang="ja-JP" altLang="en-US" sz="2000" b="1" dirty="0">
                <a:solidFill>
                  <a:srgbClr val="0000CC"/>
                </a:solidFill>
                <a:latin typeface="メイリオ" panose="020B0604030504040204" pitchFamily="50" charset="-128"/>
                <a:ea typeface="メイリオ" panose="020B0604030504040204" pitchFamily="50" charset="-128"/>
              </a:rPr>
              <a:t>し、かつハードルに向かって</a:t>
            </a:r>
            <a:r>
              <a:rPr lang="ja-JP" altLang="en-US" sz="2000" b="1" dirty="0">
                <a:solidFill>
                  <a:srgbClr val="FF0000"/>
                </a:solidFill>
                <a:latin typeface="メイリオ" panose="020B0604030504040204" pitchFamily="50" charset="-128"/>
                <a:ea typeface="メイリオ" panose="020B0604030504040204" pitchFamily="50" charset="-128"/>
              </a:rPr>
              <a:t>踏み切る準備</a:t>
            </a:r>
            <a:r>
              <a:rPr lang="ja-JP" altLang="en-US" sz="2000" b="1" dirty="0" smtClean="0">
                <a:solidFill>
                  <a:srgbClr val="0000CC"/>
                </a:solidFill>
                <a:latin typeface="メイリオ" panose="020B0604030504040204" pitchFamily="50" charset="-128"/>
                <a:ea typeface="メイリオ" panose="020B0604030504040204" pitchFamily="50" charset="-128"/>
              </a:rPr>
              <a:t>をしなければ</a:t>
            </a:r>
            <a:r>
              <a:rPr lang="ja-JP" altLang="en-US" sz="2000" b="1" dirty="0">
                <a:solidFill>
                  <a:srgbClr val="0000CC"/>
                </a:solidFill>
                <a:latin typeface="メイリオ" panose="020B0604030504040204" pitchFamily="50" charset="-128"/>
                <a:ea typeface="メイリオ" panose="020B0604030504040204" pitchFamily="50" charset="-128"/>
              </a:rPr>
              <a:t>なりません。</a:t>
            </a:r>
            <a:endParaRPr lang="en-US" altLang="ja-JP" sz="2000" b="1" dirty="0" smtClean="0">
              <a:solidFill>
                <a:srgbClr val="0000CC"/>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777499" y="20309"/>
            <a:ext cx="2743200" cy="584775"/>
          </a:xfrm>
          <a:prstGeom prst="rect">
            <a:avLst/>
          </a:prstGeom>
          <a:noFill/>
        </p:spPr>
        <p:txBody>
          <a:bodyPr wrap="square" rtlCol="0">
            <a:spAutoFit/>
          </a:bodyPr>
          <a:lstStyle/>
          <a:p>
            <a:r>
              <a:rPr kumimoji="1" lang="ja-JP" altLang="en-US" sz="3200" b="1" dirty="0" smtClean="0"/>
              <a:t>ハードル走編</a:t>
            </a:r>
            <a:endParaRPr kumimoji="1" lang="ja-JP" altLang="en-US" sz="3200" b="1" dirty="0"/>
          </a:p>
        </p:txBody>
      </p:sp>
      <p:sp>
        <p:nvSpPr>
          <p:cNvPr id="9" name="テキスト ボックス 8"/>
          <p:cNvSpPr txBox="1"/>
          <p:nvPr/>
        </p:nvSpPr>
        <p:spPr>
          <a:xfrm>
            <a:off x="191037" y="679152"/>
            <a:ext cx="8231745"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sz="3200" b="1" dirty="0" smtClean="0"/>
              <a:t>アプローチ（スタートから１</a:t>
            </a:r>
            <a:r>
              <a:rPr kumimoji="1" lang="ja-JP" altLang="en-US" sz="3200" b="1" dirty="0"/>
              <a:t>台</a:t>
            </a:r>
            <a:r>
              <a:rPr kumimoji="1" lang="ja-JP" altLang="en-US" sz="3200" b="1" dirty="0" smtClean="0"/>
              <a:t>目まで）</a:t>
            </a:r>
            <a:endParaRPr kumimoji="1" lang="ja-JP" altLang="en-US" sz="3200" b="1" dirty="0"/>
          </a:p>
        </p:txBody>
      </p:sp>
      <p:sp>
        <p:nvSpPr>
          <p:cNvPr id="10" name="テキスト ボックス 9"/>
          <p:cNvSpPr txBox="1"/>
          <p:nvPr/>
        </p:nvSpPr>
        <p:spPr>
          <a:xfrm>
            <a:off x="4030980" y="6063963"/>
            <a:ext cx="5501640" cy="584775"/>
          </a:xfrm>
          <a:prstGeom prst="rect">
            <a:avLst/>
          </a:prstGeom>
          <a:noFill/>
        </p:spPr>
        <p:txBody>
          <a:bodyPr wrap="square" rtlCol="0">
            <a:spAutoFit/>
          </a:bodyPr>
          <a:lstStyle/>
          <a:p>
            <a:r>
              <a:rPr kumimoji="1" lang="ja-JP" altLang="en-US" sz="1600" dirty="0" smtClean="0"/>
              <a:t>参考：中学校部活動における陸上競技指導の手引き　</a:t>
            </a:r>
            <a:endParaRPr kumimoji="1" lang="en-US" altLang="ja-JP" sz="1600" dirty="0" smtClean="0"/>
          </a:p>
          <a:p>
            <a:r>
              <a:rPr kumimoji="1" lang="ja-JP" altLang="en-US" sz="1600" dirty="0"/>
              <a:t>　</a:t>
            </a:r>
            <a:r>
              <a:rPr kumimoji="1" lang="ja-JP" altLang="en-US" sz="1600" dirty="0" smtClean="0"/>
              <a:t>　　日本陸上競技連盟</a:t>
            </a:r>
            <a:endParaRPr kumimoji="1" lang="ja-JP" altLang="en-US" sz="1600" dirty="0"/>
          </a:p>
        </p:txBody>
      </p:sp>
    </p:spTree>
    <p:extLst>
      <p:ext uri="{BB962C8B-B14F-4D97-AF65-F5344CB8AC3E}">
        <p14:creationId xmlns:p14="http://schemas.microsoft.com/office/powerpoint/2010/main" val="198687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59018"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1249158" y="1223298"/>
            <a:ext cx="6772212" cy="58735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36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sp>
        <p:nvSpPr>
          <p:cNvPr id="9" name="正方形/長方形 8"/>
          <p:cNvSpPr/>
          <p:nvPr/>
        </p:nvSpPr>
        <p:spPr>
          <a:xfrm>
            <a:off x="518445" y="2768826"/>
            <a:ext cx="8389740"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800" dirty="0" smtClean="0">
                <a:latin typeface="HG創英角ｺﾞｼｯｸUB" panose="020B0909000000000000" pitchFamily="49" charset="-128"/>
                <a:ea typeface="HG創英角ｺﾞｼｯｸUB" panose="020B0909000000000000" pitchFamily="49" charset="-128"/>
              </a:rPr>
              <a:t>【</a:t>
            </a:r>
            <a:r>
              <a:rPr kumimoji="1" lang="ja-JP" altLang="en-US" sz="8800" dirty="0" smtClean="0">
                <a:latin typeface="HG創英角ｺﾞｼｯｸUB" panose="020B0909000000000000" pitchFamily="49" charset="-128"/>
                <a:ea typeface="HG創英角ｺﾞｼｯｸUB" panose="020B0909000000000000" pitchFamily="49" charset="-128"/>
              </a:rPr>
              <a:t>知識編</a:t>
            </a:r>
            <a:r>
              <a:rPr kumimoji="1" lang="en-US" altLang="ja-JP" sz="8800" dirty="0" smtClean="0">
                <a:latin typeface="HG創英角ｺﾞｼｯｸUB" panose="020B0909000000000000" pitchFamily="49" charset="-128"/>
                <a:ea typeface="HG創英角ｺﾞｼｯｸUB" panose="020B0909000000000000" pitchFamily="49" charset="-128"/>
              </a:rPr>
              <a:t>】</a:t>
            </a:r>
          </a:p>
        </p:txBody>
      </p:sp>
    </p:spTree>
    <p:extLst>
      <p:ext uri="{BB962C8B-B14F-4D97-AF65-F5344CB8AC3E}">
        <p14:creationId xmlns:p14="http://schemas.microsoft.com/office/powerpoint/2010/main" val="4273910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20</a:t>
            </a:fld>
            <a:endParaRPr kumimoji="1" lang="ja-JP" altLang="en-US"/>
          </a:p>
        </p:txBody>
      </p:sp>
      <p:pic>
        <p:nvPicPr>
          <p:cNvPr id="5" name="Picture 2" descr="C:\Users\9930684\Desktop\yjimageCA866XI6.jpg"/>
          <p:cNvPicPr>
            <a:picLocks noChangeAspect="1" noChangeArrowheads="1"/>
          </p:cNvPicPr>
          <p:nvPr/>
        </p:nvPicPr>
        <p:blipFill>
          <a:blip r:embed="rId3" cstate="print"/>
          <a:srcRect/>
          <a:stretch>
            <a:fillRect/>
          </a:stretch>
        </p:blipFill>
        <p:spPr bwMode="auto">
          <a:xfrm>
            <a:off x="90153" y="4638653"/>
            <a:ext cx="1083442" cy="2082823"/>
          </a:xfrm>
          <a:prstGeom prst="rect">
            <a:avLst/>
          </a:prstGeom>
          <a:noFill/>
          <a:ln w="9525">
            <a:noFill/>
            <a:miter lim="800000"/>
            <a:headEnd/>
            <a:tailEnd/>
          </a:ln>
        </p:spPr>
      </p:pic>
      <p:sp>
        <p:nvSpPr>
          <p:cNvPr id="8" name="AutoShape 4"/>
          <p:cNvSpPr>
            <a:spLocks noChangeArrowheads="1"/>
          </p:cNvSpPr>
          <p:nvPr/>
        </p:nvSpPr>
        <p:spPr bwMode="auto">
          <a:xfrm>
            <a:off x="1529011" y="4912973"/>
            <a:ext cx="5555794" cy="893467"/>
          </a:xfrm>
          <a:prstGeom prst="wedgeRoundRectCallout">
            <a:avLst>
              <a:gd name="adj1" fmla="val -61871"/>
              <a:gd name="adj2" fmla="val -9781"/>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400" b="1" dirty="0" smtClean="0">
                <a:solidFill>
                  <a:srgbClr val="0000CC"/>
                </a:solidFill>
                <a:latin typeface="メイリオ" panose="020B0604030504040204" pitchFamily="50" charset="-128"/>
                <a:ea typeface="メイリオ" panose="020B0604030504040204" pitchFamily="50" charset="-128"/>
              </a:rPr>
              <a:t>①～③の</a:t>
            </a:r>
            <a:r>
              <a:rPr lang="ja-JP" altLang="en-US" sz="2400" b="1" dirty="0">
                <a:solidFill>
                  <a:srgbClr val="0000CC"/>
                </a:solidFill>
                <a:latin typeface="メイリオ" panose="020B0604030504040204" pitchFamily="50" charset="-128"/>
                <a:ea typeface="メイリオ" panose="020B0604030504040204" pitchFamily="50" charset="-128"/>
              </a:rPr>
              <a:t>動</a:t>
            </a:r>
            <a:r>
              <a:rPr lang="ja-JP" altLang="en-US" sz="2400" b="1" dirty="0" smtClean="0">
                <a:solidFill>
                  <a:srgbClr val="0000CC"/>
                </a:solidFill>
                <a:latin typeface="メイリオ" panose="020B0604030504040204" pitchFamily="50" charset="-128"/>
                <a:ea typeface="メイリオ" panose="020B0604030504040204" pitchFamily="50" charset="-128"/>
              </a:rPr>
              <a:t>きがスムーズにできるように</a:t>
            </a:r>
            <a:r>
              <a:rPr lang="en-US" altLang="ja-JP" sz="2400" b="1" dirty="0" smtClean="0">
                <a:solidFill>
                  <a:srgbClr val="0000CC"/>
                </a:solidFill>
                <a:latin typeface="メイリオ" panose="020B0604030504040204" pitchFamily="50" charset="-128"/>
                <a:ea typeface="メイリオ" panose="020B0604030504040204" pitchFamily="50" charset="-128"/>
              </a:rPr>
              <a:t>1</a:t>
            </a:r>
            <a:r>
              <a:rPr lang="ja-JP" altLang="en-US" sz="2400" b="1" dirty="0" err="1" smtClean="0">
                <a:solidFill>
                  <a:srgbClr val="0000CC"/>
                </a:solidFill>
                <a:latin typeface="メイリオ" panose="020B0604030504040204" pitchFamily="50" charset="-128"/>
                <a:ea typeface="メイリオ" panose="020B0604030504040204" pitchFamily="50" charset="-128"/>
              </a:rPr>
              <a:t>つずつ</a:t>
            </a:r>
            <a:r>
              <a:rPr lang="ja-JP" altLang="en-US" sz="2400" b="1" dirty="0" smtClean="0">
                <a:solidFill>
                  <a:srgbClr val="0000CC"/>
                </a:solidFill>
                <a:latin typeface="メイリオ" panose="020B0604030504040204" pitchFamily="50" charset="-128"/>
                <a:ea typeface="メイリオ" panose="020B0604030504040204" pitchFamily="50" charset="-128"/>
              </a:rPr>
              <a:t>確認していきましょう。</a:t>
            </a:r>
            <a:endParaRPr lang="en-US" altLang="ja-JP" sz="2400" b="1" dirty="0" smtClean="0">
              <a:solidFill>
                <a:srgbClr val="0000CC"/>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935309" y="-26879"/>
            <a:ext cx="2743200" cy="584775"/>
          </a:xfrm>
          <a:prstGeom prst="rect">
            <a:avLst/>
          </a:prstGeom>
          <a:noFill/>
        </p:spPr>
        <p:txBody>
          <a:bodyPr wrap="square" rtlCol="0">
            <a:spAutoFit/>
          </a:bodyPr>
          <a:lstStyle/>
          <a:p>
            <a:r>
              <a:rPr kumimoji="1" lang="ja-JP" altLang="en-US" sz="3200" b="1" dirty="0" smtClean="0"/>
              <a:t>ハードル走編</a:t>
            </a:r>
            <a:endParaRPr kumimoji="1" lang="ja-JP" altLang="en-US" sz="3200" b="1" dirty="0"/>
          </a:p>
        </p:txBody>
      </p:sp>
      <p:sp>
        <p:nvSpPr>
          <p:cNvPr id="9" name="テキスト ボックス 8"/>
          <p:cNvSpPr txBox="1"/>
          <p:nvPr/>
        </p:nvSpPr>
        <p:spPr>
          <a:xfrm>
            <a:off x="191036" y="652273"/>
            <a:ext cx="8231745"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sz="2800" b="1" dirty="0" smtClean="0"/>
              <a:t>ハードリング</a:t>
            </a:r>
            <a:r>
              <a:rPr kumimoji="1" lang="ja-JP" altLang="en-US" sz="2600" b="1" dirty="0" smtClean="0"/>
              <a:t>（①踏み切り②クリアランス③着地）</a:t>
            </a:r>
            <a:endParaRPr kumimoji="1" lang="ja-JP" altLang="en-US" sz="2600" b="1" dirty="0"/>
          </a:p>
        </p:txBody>
      </p:sp>
      <p:sp>
        <p:nvSpPr>
          <p:cNvPr id="10" name="テキスト ボックス 9"/>
          <p:cNvSpPr txBox="1"/>
          <p:nvPr/>
        </p:nvSpPr>
        <p:spPr>
          <a:xfrm>
            <a:off x="192108" y="1269870"/>
            <a:ext cx="8037491" cy="461665"/>
          </a:xfrm>
          <a:prstGeom prst="rect">
            <a:avLst/>
          </a:prstGeom>
          <a:noFill/>
        </p:spPr>
        <p:txBody>
          <a:bodyPr wrap="square" rtlCol="0">
            <a:spAutoFit/>
          </a:bodyPr>
          <a:lstStyle/>
          <a:p>
            <a:r>
              <a:rPr kumimoji="1" lang="ja-JP" altLang="en-US" sz="2400" b="1" dirty="0" smtClean="0"/>
              <a:t>①踏み切り⇒②クリアランス⇒③着地</a:t>
            </a:r>
            <a:endParaRPr kumimoji="1" lang="ja-JP" altLang="en-US" sz="2400" b="1" dirty="0"/>
          </a:p>
        </p:txBody>
      </p:sp>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153" y="1962146"/>
            <a:ext cx="8989790" cy="1849940"/>
          </a:xfrm>
          <a:prstGeom prst="rect">
            <a:avLst/>
          </a:prstGeom>
        </p:spPr>
      </p:pic>
      <p:sp>
        <p:nvSpPr>
          <p:cNvPr id="14" name="テキスト ボックス 13"/>
          <p:cNvSpPr txBox="1"/>
          <p:nvPr/>
        </p:nvSpPr>
        <p:spPr>
          <a:xfrm>
            <a:off x="4008120" y="6063963"/>
            <a:ext cx="5501640" cy="584775"/>
          </a:xfrm>
          <a:prstGeom prst="rect">
            <a:avLst/>
          </a:prstGeom>
          <a:noFill/>
        </p:spPr>
        <p:txBody>
          <a:bodyPr wrap="square" rtlCol="0">
            <a:spAutoFit/>
          </a:bodyPr>
          <a:lstStyle/>
          <a:p>
            <a:r>
              <a:rPr kumimoji="1" lang="ja-JP" altLang="en-US" sz="1600" dirty="0" smtClean="0"/>
              <a:t>参考：中学校部活動における陸上競技指導の手引き　</a:t>
            </a:r>
            <a:endParaRPr kumimoji="1" lang="en-US" altLang="ja-JP" sz="1600" dirty="0" smtClean="0"/>
          </a:p>
          <a:p>
            <a:r>
              <a:rPr kumimoji="1" lang="ja-JP" altLang="en-US" sz="1600" dirty="0"/>
              <a:t>　</a:t>
            </a:r>
            <a:r>
              <a:rPr kumimoji="1" lang="ja-JP" altLang="en-US" sz="1600" dirty="0" smtClean="0"/>
              <a:t>　　日本陸上競技連盟</a:t>
            </a:r>
            <a:endParaRPr kumimoji="1" lang="ja-JP" altLang="en-US" sz="1600" dirty="0"/>
          </a:p>
        </p:txBody>
      </p:sp>
    </p:spTree>
    <p:extLst>
      <p:ext uri="{BB962C8B-B14F-4D97-AF65-F5344CB8AC3E}">
        <p14:creationId xmlns:p14="http://schemas.microsoft.com/office/powerpoint/2010/main" val="37430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21</a:t>
            </a:fld>
            <a:endParaRPr kumimoji="1" lang="ja-JP" altLang="en-US"/>
          </a:p>
        </p:txBody>
      </p:sp>
      <p:pic>
        <p:nvPicPr>
          <p:cNvPr id="5" name="Picture 2" descr="C:\Users\9930684\Desktop\yjimageCA866XI6.jpg"/>
          <p:cNvPicPr>
            <a:picLocks noChangeAspect="1" noChangeArrowheads="1"/>
          </p:cNvPicPr>
          <p:nvPr/>
        </p:nvPicPr>
        <p:blipFill>
          <a:blip r:embed="rId3" cstate="print"/>
          <a:srcRect/>
          <a:stretch>
            <a:fillRect/>
          </a:stretch>
        </p:blipFill>
        <p:spPr bwMode="auto">
          <a:xfrm>
            <a:off x="347730" y="4285890"/>
            <a:ext cx="1171977" cy="2253023"/>
          </a:xfrm>
          <a:prstGeom prst="rect">
            <a:avLst/>
          </a:prstGeom>
          <a:noFill/>
          <a:ln w="9525">
            <a:noFill/>
            <a:miter lim="800000"/>
            <a:headEnd/>
            <a:tailEnd/>
          </a:ln>
        </p:spPr>
      </p:pic>
      <p:sp>
        <p:nvSpPr>
          <p:cNvPr id="8" name="AutoShape 4"/>
          <p:cNvSpPr>
            <a:spLocks noChangeArrowheads="1"/>
          </p:cNvSpPr>
          <p:nvPr/>
        </p:nvSpPr>
        <p:spPr bwMode="auto">
          <a:xfrm>
            <a:off x="2275974" y="4584593"/>
            <a:ext cx="6468781" cy="999251"/>
          </a:xfrm>
          <a:prstGeom prst="wedgeRoundRectCallout">
            <a:avLst>
              <a:gd name="adj1" fmla="val -61957"/>
              <a:gd name="adj2" fmla="val -13889"/>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400" b="1" dirty="0">
                <a:solidFill>
                  <a:srgbClr val="0000CC"/>
                </a:solidFill>
                <a:latin typeface="メイリオ" panose="020B0604030504040204" pitchFamily="50" charset="-128"/>
                <a:ea typeface="メイリオ" panose="020B0604030504040204" pitchFamily="50" charset="-128"/>
              </a:rPr>
              <a:t>重心を高くし、上に</a:t>
            </a:r>
            <a:r>
              <a:rPr lang="ja-JP" altLang="en-US" sz="2400" b="1" dirty="0" smtClean="0">
                <a:solidFill>
                  <a:srgbClr val="0000CC"/>
                </a:solidFill>
                <a:latin typeface="メイリオ" panose="020B0604030504040204" pitchFamily="50" charset="-128"/>
                <a:ea typeface="メイリオ" panose="020B0604030504040204" pitchFamily="50" charset="-128"/>
              </a:rPr>
              <a:t>ジャンプ</a:t>
            </a:r>
            <a:r>
              <a:rPr lang="ja-JP" altLang="en-US" sz="2400" b="1" dirty="0">
                <a:solidFill>
                  <a:srgbClr val="0000CC"/>
                </a:solidFill>
                <a:latin typeface="メイリオ" panose="020B0604030504040204" pitchFamily="50" charset="-128"/>
                <a:ea typeface="メイリオ" panose="020B0604030504040204" pitchFamily="50" charset="-128"/>
              </a:rPr>
              <a:t>するのではなく</a:t>
            </a:r>
            <a:r>
              <a:rPr lang="ja-JP" altLang="en-US" sz="2400" b="1" dirty="0">
                <a:solidFill>
                  <a:srgbClr val="FF0000"/>
                </a:solidFill>
                <a:latin typeface="メイリオ" panose="020B0604030504040204" pitchFamily="50" charset="-128"/>
                <a:ea typeface="メイリオ" panose="020B0604030504040204" pitchFamily="50" charset="-128"/>
              </a:rPr>
              <a:t>前方</a:t>
            </a:r>
            <a:r>
              <a:rPr lang="ja-JP" altLang="en-US" sz="2400" b="1" dirty="0">
                <a:solidFill>
                  <a:srgbClr val="0000CC"/>
                </a:solidFill>
                <a:latin typeface="メイリオ" panose="020B0604030504040204" pitchFamily="50" charset="-128"/>
                <a:ea typeface="メイリオ" panose="020B0604030504040204" pitchFamily="50" charset="-128"/>
              </a:rPr>
              <a:t>に向かって身体を</a:t>
            </a:r>
            <a:r>
              <a:rPr lang="ja-JP" altLang="en-US" sz="2400" b="1" dirty="0" smtClean="0">
                <a:solidFill>
                  <a:srgbClr val="0000CC"/>
                </a:solidFill>
                <a:latin typeface="メイリオ" panose="020B0604030504040204" pitchFamily="50" charset="-128"/>
                <a:ea typeface="メイリオ" panose="020B0604030504040204" pitchFamily="50" charset="-128"/>
              </a:rPr>
              <a:t>動かします。</a:t>
            </a:r>
            <a:endParaRPr lang="en-US" altLang="ja-JP" sz="2400" b="1" dirty="0" smtClean="0">
              <a:solidFill>
                <a:srgbClr val="0000CC"/>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935309" y="-26879"/>
            <a:ext cx="2743200" cy="584775"/>
          </a:xfrm>
          <a:prstGeom prst="rect">
            <a:avLst/>
          </a:prstGeom>
          <a:noFill/>
        </p:spPr>
        <p:txBody>
          <a:bodyPr wrap="square" rtlCol="0">
            <a:spAutoFit/>
          </a:bodyPr>
          <a:lstStyle/>
          <a:p>
            <a:r>
              <a:rPr kumimoji="1" lang="ja-JP" altLang="en-US" sz="3200" b="1" dirty="0" smtClean="0"/>
              <a:t>ハードル走編</a:t>
            </a:r>
            <a:endParaRPr kumimoji="1" lang="ja-JP" altLang="en-US" sz="3200" b="1" dirty="0"/>
          </a:p>
        </p:txBody>
      </p:sp>
      <p:sp>
        <p:nvSpPr>
          <p:cNvPr id="9" name="テキスト ボックス 8"/>
          <p:cNvSpPr txBox="1"/>
          <p:nvPr/>
        </p:nvSpPr>
        <p:spPr>
          <a:xfrm>
            <a:off x="191036" y="652273"/>
            <a:ext cx="8231745"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sz="2800" b="1" dirty="0" smtClean="0"/>
              <a:t>ハードリング</a:t>
            </a:r>
            <a:r>
              <a:rPr kumimoji="1" lang="ja-JP" altLang="en-US" sz="2600" b="1" dirty="0" smtClean="0"/>
              <a:t>（①踏み切り②クリアランス③着地）</a:t>
            </a:r>
            <a:endParaRPr kumimoji="1" lang="ja-JP" altLang="en-US" sz="2600" b="1" dirty="0"/>
          </a:p>
        </p:txBody>
      </p:sp>
      <p:sp>
        <p:nvSpPr>
          <p:cNvPr id="10" name="テキスト ボックス 9"/>
          <p:cNvSpPr txBox="1"/>
          <p:nvPr/>
        </p:nvSpPr>
        <p:spPr>
          <a:xfrm>
            <a:off x="192109" y="1269870"/>
            <a:ext cx="3388218" cy="461665"/>
          </a:xfrm>
          <a:prstGeom prst="rect">
            <a:avLst/>
          </a:prstGeom>
          <a:noFill/>
        </p:spPr>
        <p:txBody>
          <a:bodyPr wrap="square" rtlCol="0">
            <a:spAutoFit/>
          </a:bodyPr>
          <a:lstStyle/>
          <a:p>
            <a:r>
              <a:rPr kumimoji="1" lang="ja-JP" altLang="en-US" sz="2400" b="1" dirty="0" smtClean="0"/>
              <a:t>①踏み切りについて</a:t>
            </a:r>
            <a:endParaRPr kumimoji="1" lang="ja-JP" altLang="en-US" sz="2400" b="1" dirty="0"/>
          </a:p>
        </p:txBody>
      </p:sp>
      <p:pic>
        <p:nvPicPr>
          <p:cNvPr id="11" name="図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6590" y="1618726"/>
            <a:ext cx="5487473" cy="2522633"/>
          </a:xfrm>
          <a:prstGeom prst="rect">
            <a:avLst/>
          </a:prstGeom>
        </p:spPr>
      </p:pic>
      <p:sp>
        <p:nvSpPr>
          <p:cNvPr id="12" name="テキスト ボックス 11"/>
          <p:cNvSpPr txBox="1"/>
          <p:nvPr/>
        </p:nvSpPr>
        <p:spPr>
          <a:xfrm>
            <a:off x="4015740" y="6063963"/>
            <a:ext cx="5501640" cy="584775"/>
          </a:xfrm>
          <a:prstGeom prst="rect">
            <a:avLst/>
          </a:prstGeom>
          <a:noFill/>
        </p:spPr>
        <p:txBody>
          <a:bodyPr wrap="square" rtlCol="0">
            <a:spAutoFit/>
          </a:bodyPr>
          <a:lstStyle/>
          <a:p>
            <a:r>
              <a:rPr kumimoji="1" lang="ja-JP" altLang="en-US" sz="1600" dirty="0" smtClean="0"/>
              <a:t>参考：中学校部活動における陸上競技指導の手引き　</a:t>
            </a:r>
            <a:endParaRPr kumimoji="1" lang="en-US" altLang="ja-JP" sz="1600" dirty="0" smtClean="0"/>
          </a:p>
          <a:p>
            <a:r>
              <a:rPr kumimoji="1" lang="ja-JP" altLang="en-US" sz="1600" dirty="0"/>
              <a:t>　</a:t>
            </a:r>
            <a:r>
              <a:rPr kumimoji="1" lang="ja-JP" altLang="en-US" sz="1600" dirty="0" smtClean="0"/>
              <a:t>　　日本陸上競技連盟</a:t>
            </a:r>
            <a:endParaRPr kumimoji="1" lang="ja-JP" altLang="en-US" sz="1600" dirty="0"/>
          </a:p>
        </p:txBody>
      </p:sp>
    </p:spTree>
    <p:extLst>
      <p:ext uri="{BB962C8B-B14F-4D97-AF65-F5344CB8AC3E}">
        <p14:creationId xmlns:p14="http://schemas.microsoft.com/office/powerpoint/2010/main" val="105228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730" y="1706184"/>
            <a:ext cx="4700788" cy="2752553"/>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22</a:t>
            </a:fld>
            <a:endParaRPr kumimoji="1" lang="ja-JP" altLang="en-US"/>
          </a:p>
        </p:txBody>
      </p:sp>
      <p:pic>
        <p:nvPicPr>
          <p:cNvPr id="5" name="Picture 2" descr="C:\Users\9930684\Desktop\yjimageCA866XI6.jpg"/>
          <p:cNvPicPr>
            <a:picLocks noChangeAspect="1" noChangeArrowheads="1"/>
          </p:cNvPicPr>
          <p:nvPr/>
        </p:nvPicPr>
        <p:blipFill>
          <a:blip r:embed="rId4" cstate="print"/>
          <a:srcRect/>
          <a:stretch>
            <a:fillRect/>
          </a:stretch>
        </p:blipFill>
        <p:spPr bwMode="auto">
          <a:xfrm>
            <a:off x="347730" y="4314922"/>
            <a:ext cx="1171977" cy="2253023"/>
          </a:xfrm>
          <a:prstGeom prst="rect">
            <a:avLst/>
          </a:prstGeom>
          <a:noFill/>
          <a:ln w="9525">
            <a:noFill/>
            <a:miter lim="800000"/>
            <a:headEnd/>
            <a:tailEnd/>
          </a:ln>
        </p:spPr>
      </p:pic>
      <p:sp>
        <p:nvSpPr>
          <p:cNvPr id="8" name="AutoShape 4"/>
          <p:cNvSpPr>
            <a:spLocks noChangeArrowheads="1"/>
          </p:cNvSpPr>
          <p:nvPr/>
        </p:nvSpPr>
        <p:spPr bwMode="auto">
          <a:xfrm>
            <a:off x="1954000" y="4488923"/>
            <a:ext cx="6468781" cy="1633033"/>
          </a:xfrm>
          <a:prstGeom prst="wedgeRoundRectCallout">
            <a:avLst>
              <a:gd name="adj1" fmla="val -62989"/>
              <a:gd name="adj2" fmla="val -5089"/>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400" b="1" dirty="0">
                <a:solidFill>
                  <a:srgbClr val="0000CC"/>
                </a:solidFill>
                <a:latin typeface="メイリオ" panose="020B0604030504040204" pitchFamily="50" charset="-128"/>
                <a:ea typeface="メイリオ" panose="020B0604030504040204" pitchFamily="50" charset="-128"/>
              </a:rPr>
              <a:t>リード</a:t>
            </a:r>
            <a:r>
              <a:rPr lang="ja-JP" altLang="en-US" sz="2400" b="1" dirty="0">
                <a:solidFill>
                  <a:srgbClr val="FF0000"/>
                </a:solidFill>
                <a:latin typeface="メイリオ" panose="020B0604030504040204" pitchFamily="50" charset="-128"/>
                <a:ea typeface="メイリオ" panose="020B0604030504040204" pitchFamily="50" charset="-128"/>
              </a:rPr>
              <a:t>脚を積極的</a:t>
            </a:r>
            <a:r>
              <a:rPr lang="ja-JP" altLang="en-US" sz="2400" b="1" dirty="0" smtClean="0">
                <a:solidFill>
                  <a:srgbClr val="FF0000"/>
                </a:solidFill>
                <a:latin typeface="メイリオ" panose="020B0604030504040204" pitchFamily="50" charset="-128"/>
                <a:ea typeface="メイリオ" panose="020B0604030504040204" pitchFamily="50" charset="-128"/>
              </a:rPr>
              <a:t>に前方</a:t>
            </a:r>
            <a:r>
              <a:rPr lang="ja-JP" altLang="en-US" sz="2400" b="1" dirty="0">
                <a:solidFill>
                  <a:srgbClr val="FF0000"/>
                </a:solidFill>
                <a:latin typeface="メイリオ" panose="020B0604030504040204" pitchFamily="50" charset="-128"/>
                <a:ea typeface="メイリオ" panose="020B0604030504040204" pitchFamily="50" charset="-128"/>
              </a:rPr>
              <a:t>に</a:t>
            </a:r>
            <a:r>
              <a:rPr lang="ja-JP" altLang="en-US" sz="2400" b="1" dirty="0">
                <a:solidFill>
                  <a:srgbClr val="0000CC"/>
                </a:solidFill>
                <a:latin typeface="メイリオ" panose="020B0604030504040204" pitchFamily="50" charset="-128"/>
                <a:ea typeface="メイリオ" panose="020B0604030504040204" pitchFamily="50" charset="-128"/>
              </a:rPr>
              <a:t>伸ばし、ハードルを越えたら素早く</a:t>
            </a:r>
            <a:r>
              <a:rPr lang="ja-JP" altLang="en-US" sz="2400" b="1" dirty="0" smtClean="0">
                <a:solidFill>
                  <a:srgbClr val="0000CC"/>
                </a:solidFill>
                <a:latin typeface="メイリオ" panose="020B0604030504040204" pitchFamily="50" charset="-128"/>
                <a:ea typeface="メイリオ" panose="020B0604030504040204" pitchFamily="50" charset="-128"/>
              </a:rPr>
              <a:t>下ろします</a:t>
            </a:r>
            <a:r>
              <a:rPr lang="ja-JP" altLang="en-US" sz="2400" b="1" dirty="0">
                <a:solidFill>
                  <a:srgbClr val="0000CC"/>
                </a:solidFill>
                <a:latin typeface="メイリオ" panose="020B0604030504040204" pitchFamily="50" charset="-128"/>
                <a:ea typeface="メイリオ" panose="020B0604030504040204" pitchFamily="50" charset="-128"/>
              </a:rPr>
              <a:t>。上体は</a:t>
            </a:r>
            <a:r>
              <a:rPr lang="ja-JP" altLang="en-US" sz="2400" b="1" dirty="0">
                <a:solidFill>
                  <a:srgbClr val="FF0000"/>
                </a:solidFill>
                <a:latin typeface="メイリオ" panose="020B0604030504040204" pitchFamily="50" charset="-128"/>
                <a:ea typeface="メイリオ" panose="020B0604030504040204" pitchFamily="50" charset="-128"/>
              </a:rPr>
              <a:t>やや前傾</a:t>
            </a:r>
            <a:r>
              <a:rPr lang="ja-JP" altLang="en-US" sz="2400" b="1" dirty="0">
                <a:solidFill>
                  <a:srgbClr val="0000CC"/>
                </a:solidFill>
                <a:latin typeface="メイリオ" panose="020B0604030504040204" pitchFamily="50" charset="-128"/>
                <a:ea typeface="メイリオ" panose="020B0604030504040204" pitchFamily="50" charset="-128"/>
              </a:rPr>
              <a:t>させ、リード脚と</a:t>
            </a:r>
            <a:r>
              <a:rPr lang="ja-JP" altLang="en-US" sz="2400" b="1" dirty="0" smtClean="0">
                <a:solidFill>
                  <a:srgbClr val="0000CC"/>
                </a:solidFill>
                <a:latin typeface="メイリオ" panose="020B0604030504040204" pitchFamily="50" charset="-128"/>
                <a:ea typeface="メイリオ" panose="020B0604030504040204" pitchFamily="50" charset="-128"/>
              </a:rPr>
              <a:t>逆側の</a:t>
            </a:r>
            <a:r>
              <a:rPr lang="ja-JP" altLang="en-US" sz="2400" b="1" dirty="0">
                <a:solidFill>
                  <a:srgbClr val="0000CC"/>
                </a:solidFill>
                <a:latin typeface="メイリオ" panose="020B0604030504040204" pitchFamily="50" charset="-128"/>
                <a:ea typeface="メイリオ" panose="020B0604030504040204" pitchFamily="50" charset="-128"/>
              </a:rPr>
              <a:t>腕を前へ出すことでバランスを</a:t>
            </a:r>
            <a:r>
              <a:rPr lang="ja-JP" altLang="en-US" sz="2400" b="1" dirty="0" smtClean="0">
                <a:solidFill>
                  <a:srgbClr val="0000CC"/>
                </a:solidFill>
                <a:latin typeface="メイリオ" panose="020B0604030504040204" pitchFamily="50" charset="-128"/>
                <a:ea typeface="メイリオ" panose="020B0604030504040204" pitchFamily="50" charset="-128"/>
              </a:rPr>
              <a:t>とります。</a:t>
            </a:r>
            <a:endParaRPr lang="en-US" altLang="ja-JP" sz="2400" b="1" dirty="0" smtClean="0">
              <a:solidFill>
                <a:srgbClr val="0000CC"/>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935309" y="-26879"/>
            <a:ext cx="2743200" cy="584775"/>
          </a:xfrm>
          <a:prstGeom prst="rect">
            <a:avLst/>
          </a:prstGeom>
          <a:noFill/>
        </p:spPr>
        <p:txBody>
          <a:bodyPr wrap="square" rtlCol="0">
            <a:spAutoFit/>
          </a:bodyPr>
          <a:lstStyle/>
          <a:p>
            <a:r>
              <a:rPr kumimoji="1" lang="ja-JP" altLang="en-US" sz="3200" b="1" dirty="0" smtClean="0"/>
              <a:t>ハードル走編</a:t>
            </a:r>
            <a:endParaRPr kumimoji="1" lang="ja-JP" altLang="en-US" sz="3200" b="1" dirty="0"/>
          </a:p>
        </p:txBody>
      </p:sp>
      <p:sp>
        <p:nvSpPr>
          <p:cNvPr id="9" name="テキスト ボックス 8"/>
          <p:cNvSpPr txBox="1"/>
          <p:nvPr/>
        </p:nvSpPr>
        <p:spPr>
          <a:xfrm>
            <a:off x="191036" y="652273"/>
            <a:ext cx="8231745"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sz="2800" b="1" dirty="0" smtClean="0"/>
              <a:t>ハードリング</a:t>
            </a:r>
            <a:r>
              <a:rPr kumimoji="1" lang="ja-JP" altLang="en-US" sz="2600" b="1" dirty="0" smtClean="0"/>
              <a:t>（①踏み切り②クリアランス③着地）</a:t>
            </a:r>
            <a:endParaRPr kumimoji="1" lang="ja-JP" altLang="en-US" sz="2600" b="1" dirty="0"/>
          </a:p>
        </p:txBody>
      </p:sp>
      <p:sp>
        <p:nvSpPr>
          <p:cNvPr id="10" name="テキスト ボックス 9"/>
          <p:cNvSpPr txBox="1"/>
          <p:nvPr/>
        </p:nvSpPr>
        <p:spPr>
          <a:xfrm>
            <a:off x="192108" y="1269870"/>
            <a:ext cx="4032161" cy="461665"/>
          </a:xfrm>
          <a:prstGeom prst="rect">
            <a:avLst/>
          </a:prstGeom>
          <a:noFill/>
        </p:spPr>
        <p:txBody>
          <a:bodyPr wrap="square" rtlCol="0">
            <a:spAutoFit/>
          </a:bodyPr>
          <a:lstStyle/>
          <a:p>
            <a:r>
              <a:rPr kumimoji="1" lang="ja-JP" altLang="en-US" sz="2400" b="1" dirty="0"/>
              <a:t>②</a:t>
            </a:r>
            <a:r>
              <a:rPr kumimoji="1" lang="ja-JP" altLang="en-US" sz="2400" b="1" dirty="0" smtClean="0"/>
              <a:t>クリアランスについて</a:t>
            </a:r>
            <a:endParaRPr kumimoji="1" lang="ja-JP" altLang="en-US" sz="2400" b="1" dirty="0"/>
          </a:p>
        </p:txBody>
      </p:sp>
      <p:sp>
        <p:nvSpPr>
          <p:cNvPr id="11" name="テキスト ボックス 10"/>
          <p:cNvSpPr txBox="1"/>
          <p:nvPr/>
        </p:nvSpPr>
        <p:spPr>
          <a:xfrm>
            <a:off x="3992880" y="6136701"/>
            <a:ext cx="5501640" cy="584775"/>
          </a:xfrm>
          <a:prstGeom prst="rect">
            <a:avLst/>
          </a:prstGeom>
          <a:noFill/>
        </p:spPr>
        <p:txBody>
          <a:bodyPr wrap="square" rtlCol="0">
            <a:spAutoFit/>
          </a:bodyPr>
          <a:lstStyle/>
          <a:p>
            <a:r>
              <a:rPr kumimoji="1" lang="ja-JP" altLang="en-US" sz="1600" dirty="0" smtClean="0"/>
              <a:t>参考：中学校部活動における陸上競技指導の手引き　</a:t>
            </a:r>
            <a:endParaRPr kumimoji="1" lang="en-US" altLang="ja-JP" sz="1600" dirty="0" smtClean="0"/>
          </a:p>
          <a:p>
            <a:r>
              <a:rPr kumimoji="1" lang="ja-JP" altLang="en-US" sz="1600" dirty="0"/>
              <a:t>　</a:t>
            </a:r>
            <a:r>
              <a:rPr kumimoji="1" lang="ja-JP" altLang="en-US" sz="1600" dirty="0" smtClean="0"/>
              <a:t>　　日本陸上競技連盟</a:t>
            </a:r>
            <a:endParaRPr kumimoji="1" lang="ja-JP" altLang="en-US" sz="1600" dirty="0"/>
          </a:p>
        </p:txBody>
      </p:sp>
    </p:spTree>
    <p:extLst>
      <p:ext uri="{BB962C8B-B14F-4D97-AF65-F5344CB8AC3E}">
        <p14:creationId xmlns:p14="http://schemas.microsoft.com/office/powerpoint/2010/main" val="72932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23</a:t>
            </a:fld>
            <a:endParaRPr kumimoji="1" lang="ja-JP" altLang="en-US"/>
          </a:p>
        </p:txBody>
      </p:sp>
      <p:pic>
        <p:nvPicPr>
          <p:cNvPr id="5" name="Picture 2" descr="C:\Users\9930684\Desktop\yjimageCA866XI6.jpg"/>
          <p:cNvPicPr>
            <a:picLocks noChangeAspect="1" noChangeArrowheads="1"/>
          </p:cNvPicPr>
          <p:nvPr/>
        </p:nvPicPr>
        <p:blipFill>
          <a:blip r:embed="rId3" cstate="print"/>
          <a:srcRect/>
          <a:stretch>
            <a:fillRect/>
          </a:stretch>
        </p:blipFill>
        <p:spPr bwMode="auto">
          <a:xfrm>
            <a:off x="347730" y="4314922"/>
            <a:ext cx="1171977" cy="2253023"/>
          </a:xfrm>
          <a:prstGeom prst="rect">
            <a:avLst/>
          </a:prstGeom>
          <a:noFill/>
          <a:ln w="9525">
            <a:noFill/>
            <a:miter lim="800000"/>
            <a:headEnd/>
            <a:tailEnd/>
          </a:ln>
        </p:spPr>
      </p:pic>
      <p:sp>
        <p:nvSpPr>
          <p:cNvPr id="8" name="AutoShape 4"/>
          <p:cNvSpPr>
            <a:spLocks noChangeArrowheads="1"/>
          </p:cNvSpPr>
          <p:nvPr/>
        </p:nvSpPr>
        <p:spPr bwMode="auto">
          <a:xfrm>
            <a:off x="2275974" y="4584593"/>
            <a:ext cx="6468781" cy="901807"/>
          </a:xfrm>
          <a:prstGeom prst="wedgeRoundRectCallout">
            <a:avLst>
              <a:gd name="adj1" fmla="val -62753"/>
              <a:gd name="adj2" fmla="val -18621"/>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400" b="1" dirty="0" smtClean="0">
                <a:solidFill>
                  <a:srgbClr val="FF0000"/>
                </a:solidFill>
                <a:latin typeface="メイリオ" panose="020B0604030504040204" pitchFamily="50" charset="-128"/>
                <a:ea typeface="メイリオ" panose="020B0604030504040204" pitchFamily="50" charset="-128"/>
              </a:rPr>
              <a:t>腰</a:t>
            </a:r>
            <a:r>
              <a:rPr lang="ja-JP" altLang="en-US" sz="2400" b="1" dirty="0">
                <a:solidFill>
                  <a:srgbClr val="FF0000"/>
                </a:solidFill>
                <a:latin typeface="メイリオ" panose="020B0604030504040204" pitchFamily="50" charset="-128"/>
                <a:ea typeface="メイリオ" panose="020B0604030504040204" pitchFamily="50" charset="-128"/>
              </a:rPr>
              <a:t>の位置を落とさない</a:t>
            </a:r>
            <a:r>
              <a:rPr lang="ja-JP" altLang="en-US" sz="2400" b="1" dirty="0">
                <a:solidFill>
                  <a:srgbClr val="0000CC"/>
                </a:solidFill>
                <a:latin typeface="メイリオ" panose="020B0604030504040204" pitchFamily="50" charset="-128"/>
                <a:ea typeface="メイリオ" panose="020B0604030504040204" pitchFamily="50" charset="-128"/>
              </a:rPr>
              <a:t>よう、</a:t>
            </a:r>
            <a:r>
              <a:rPr lang="ja-JP" altLang="en-US" sz="2400" b="1" dirty="0" smtClean="0">
                <a:solidFill>
                  <a:srgbClr val="0000CC"/>
                </a:solidFill>
                <a:latin typeface="メイリオ" panose="020B0604030504040204" pitchFamily="50" charset="-128"/>
                <a:ea typeface="メイリオ" panose="020B0604030504040204" pitchFamily="50" charset="-128"/>
              </a:rPr>
              <a:t>リード</a:t>
            </a:r>
            <a:r>
              <a:rPr lang="ja-JP" altLang="en-US" sz="2400" b="1" dirty="0">
                <a:solidFill>
                  <a:srgbClr val="0000CC"/>
                </a:solidFill>
                <a:latin typeface="メイリオ" panose="020B0604030504040204" pitchFamily="50" charset="-128"/>
                <a:ea typeface="メイリオ" panose="020B0604030504040204" pitchFamily="50" charset="-128"/>
              </a:rPr>
              <a:t>脚（＝着地脚）は</a:t>
            </a:r>
            <a:r>
              <a:rPr lang="ja-JP" altLang="en-US" sz="2400" b="1" dirty="0">
                <a:solidFill>
                  <a:srgbClr val="FF0000"/>
                </a:solidFill>
                <a:latin typeface="メイリオ" panose="020B0604030504040204" pitchFamily="50" charset="-128"/>
                <a:ea typeface="メイリオ" panose="020B0604030504040204" pitchFamily="50" charset="-128"/>
              </a:rPr>
              <a:t>膝を伸ばし</a:t>
            </a:r>
            <a:r>
              <a:rPr lang="ja-JP" altLang="en-US" sz="2400" b="1" dirty="0">
                <a:solidFill>
                  <a:srgbClr val="0000CC"/>
                </a:solidFill>
                <a:latin typeface="メイリオ" panose="020B0604030504040204" pitchFamily="50" charset="-128"/>
                <a:ea typeface="メイリオ" panose="020B0604030504040204" pitchFamily="50" charset="-128"/>
              </a:rPr>
              <a:t>、前足部で</a:t>
            </a:r>
            <a:r>
              <a:rPr lang="ja-JP" altLang="en-US" sz="2400" b="1" dirty="0" smtClean="0">
                <a:solidFill>
                  <a:srgbClr val="0000CC"/>
                </a:solidFill>
                <a:latin typeface="メイリオ" panose="020B0604030504040204" pitchFamily="50" charset="-128"/>
                <a:ea typeface="メイリオ" panose="020B0604030504040204" pitchFamily="50" charset="-128"/>
              </a:rPr>
              <a:t>着地します。</a:t>
            </a:r>
            <a:endParaRPr lang="en-US" altLang="ja-JP" sz="2400" b="1" dirty="0" smtClean="0">
              <a:solidFill>
                <a:srgbClr val="0000CC"/>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935309" y="-26879"/>
            <a:ext cx="2743200" cy="584775"/>
          </a:xfrm>
          <a:prstGeom prst="rect">
            <a:avLst/>
          </a:prstGeom>
          <a:noFill/>
        </p:spPr>
        <p:txBody>
          <a:bodyPr wrap="square" rtlCol="0">
            <a:spAutoFit/>
          </a:bodyPr>
          <a:lstStyle/>
          <a:p>
            <a:r>
              <a:rPr kumimoji="1" lang="ja-JP" altLang="en-US" sz="3200" b="1" dirty="0" smtClean="0"/>
              <a:t>ハードル走編</a:t>
            </a:r>
            <a:endParaRPr kumimoji="1" lang="ja-JP" altLang="en-US" sz="3200" b="1" dirty="0"/>
          </a:p>
        </p:txBody>
      </p:sp>
      <p:sp>
        <p:nvSpPr>
          <p:cNvPr id="9" name="テキスト ボックス 8"/>
          <p:cNvSpPr txBox="1"/>
          <p:nvPr/>
        </p:nvSpPr>
        <p:spPr>
          <a:xfrm>
            <a:off x="191036" y="652273"/>
            <a:ext cx="8231745"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sz="2800" b="1" dirty="0" smtClean="0"/>
              <a:t>ハードリング</a:t>
            </a:r>
            <a:r>
              <a:rPr kumimoji="1" lang="ja-JP" altLang="en-US" sz="2600" b="1" dirty="0" smtClean="0"/>
              <a:t>（①踏み切り②クリアランス③着地）</a:t>
            </a:r>
            <a:endParaRPr kumimoji="1" lang="ja-JP" altLang="en-US" sz="2600" b="1" dirty="0"/>
          </a:p>
        </p:txBody>
      </p:sp>
      <p:sp>
        <p:nvSpPr>
          <p:cNvPr id="10" name="テキスト ボックス 9"/>
          <p:cNvSpPr txBox="1"/>
          <p:nvPr/>
        </p:nvSpPr>
        <p:spPr>
          <a:xfrm>
            <a:off x="192108" y="1269870"/>
            <a:ext cx="4032161" cy="461665"/>
          </a:xfrm>
          <a:prstGeom prst="rect">
            <a:avLst/>
          </a:prstGeom>
          <a:noFill/>
        </p:spPr>
        <p:txBody>
          <a:bodyPr wrap="square" rtlCol="0">
            <a:spAutoFit/>
          </a:bodyPr>
          <a:lstStyle/>
          <a:p>
            <a:r>
              <a:rPr kumimoji="1" lang="ja-JP" altLang="en-US" sz="2400" b="1" dirty="0"/>
              <a:t>③</a:t>
            </a:r>
            <a:r>
              <a:rPr kumimoji="1" lang="ja-JP" altLang="en-US" sz="2400" b="1" dirty="0" smtClean="0"/>
              <a:t>着地について</a:t>
            </a:r>
            <a:endParaRPr kumimoji="1" lang="ja-JP" altLang="en-US" sz="2400" b="1" dirty="0"/>
          </a:p>
        </p:txBody>
      </p:sp>
      <p:pic>
        <p:nvPicPr>
          <p:cNvPr id="11" name="図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7729" y="1625802"/>
            <a:ext cx="6022339" cy="2689120"/>
          </a:xfrm>
          <a:prstGeom prst="rect">
            <a:avLst/>
          </a:prstGeom>
        </p:spPr>
      </p:pic>
      <p:sp>
        <p:nvSpPr>
          <p:cNvPr id="12" name="テキスト ボックス 11"/>
          <p:cNvSpPr txBox="1"/>
          <p:nvPr/>
        </p:nvSpPr>
        <p:spPr>
          <a:xfrm>
            <a:off x="4030980" y="6063963"/>
            <a:ext cx="5501640" cy="584775"/>
          </a:xfrm>
          <a:prstGeom prst="rect">
            <a:avLst/>
          </a:prstGeom>
          <a:noFill/>
        </p:spPr>
        <p:txBody>
          <a:bodyPr wrap="square" rtlCol="0">
            <a:spAutoFit/>
          </a:bodyPr>
          <a:lstStyle/>
          <a:p>
            <a:r>
              <a:rPr kumimoji="1" lang="ja-JP" altLang="en-US" sz="1600" dirty="0" smtClean="0"/>
              <a:t>参考：中学校部活動における陸上競技指導の手引き　</a:t>
            </a:r>
            <a:endParaRPr kumimoji="1" lang="en-US" altLang="ja-JP" sz="1600" dirty="0" smtClean="0"/>
          </a:p>
          <a:p>
            <a:r>
              <a:rPr kumimoji="1" lang="ja-JP" altLang="en-US" sz="1600" dirty="0"/>
              <a:t>　</a:t>
            </a:r>
            <a:r>
              <a:rPr kumimoji="1" lang="ja-JP" altLang="en-US" sz="1600" dirty="0" smtClean="0"/>
              <a:t>　　日本陸上競技連盟</a:t>
            </a:r>
            <a:endParaRPr kumimoji="1" lang="ja-JP" altLang="en-US" sz="1600" dirty="0"/>
          </a:p>
        </p:txBody>
      </p:sp>
    </p:spTree>
    <p:extLst>
      <p:ext uri="{BB962C8B-B14F-4D97-AF65-F5344CB8AC3E}">
        <p14:creationId xmlns:p14="http://schemas.microsoft.com/office/powerpoint/2010/main" val="81298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24</a:t>
            </a:fld>
            <a:endParaRPr kumimoji="1" lang="ja-JP" altLang="en-US"/>
          </a:p>
        </p:txBody>
      </p:sp>
      <p:pic>
        <p:nvPicPr>
          <p:cNvPr id="5" name="Picture 2" descr="C:\Users\9930684\Desktop\yjimageCA866XI6.jpg"/>
          <p:cNvPicPr>
            <a:picLocks noChangeAspect="1" noChangeArrowheads="1"/>
          </p:cNvPicPr>
          <p:nvPr/>
        </p:nvPicPr>
        <p:blipFill>
          <a:blip r:embed="rId3" cstate="print"/>
          <a:srcRect/>
          <a:stretch>
            <a:fillRect/>
          </a:stretch>
        </p:blipFill>
        <p:spPr bwMode="auto">
          <a:xfrm>
            <a:off x="191037" y="4103328"/>
            <a:ext cx="1171977" cy="2253023"/>
          </a:xfrm>
          <a:prstGeom prst="rect">
            <a:avLst/>
          </a:prstGeom>
          <a:noFill/>
          <a:ln w="9525">
            <a:noFill/>
            <a:miter lim="800000"/>
            <a:headEnd/>
            <a:tailEnd/>
          </a:ln>
        </p:spPr>
      </p:pic>
      <p:sp>
        <p:nvSpPr>
          <p:cNvPr id="8" name="AutoShape 4"/>
          <p:cNvSpPr>
            <a:spLocks noChangeArrowheads="1"/>
          </p:cNvSpPr>
          <p:nvPr/>
        </p:nvSpPr>
        <p:spPr bwMode="auto">
          <a:xfrm>
            <a:off x="1438498" y="3882186"/>
            <a:ext cx="7076852" cy="1764234"/>
          </a:xfrm>
          <a:prstGeom prst="wedgeRoundRectCallout">
            <a:avLst>
              <a:gd name="adj1" fmla="val -54123"/>
              <a:gd name="adj2" fmla="val 6765"/>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400" b="1" dirty="0" smtClean="0">
                <a:solidFill>
                  <a:srgbClr val="0000CC"/>
                </a:solidFill>
                <a:latin typeface="メイリオ" panose="020B0604030504040204" pitchFamily="50" charset="-128"/>
                <a:ea typeface="メイリオ" panose="020B0604030504040204" pitchFamily="50" charset="-128"/>
              </a:rPr>
              <a:t>ハードル間</a:t>
            </a:r>
            <a:r>
              <a:rPr lang="ja-JP" altLang="en-US" sz="2400" b="1" dirty="0">
                <a:solidFill>
                  <a:srgbClr val="0000CC"/>
                </a:solidFill>
                <a:latin typeface="メイリオ" panose="020B0604030504040204" pitchFamily="50" charset="-128"/>
                <a:ea typeface="メイリオ" panose="020B0604030504040204" pitchFamily="50" charset="-128"/>
              </a:rPr>
              <a:t>の</a:t>
            </a:r>
            <a:r>
              <a:rPr lang="ja-JP" altLang="en-US" sz="2400" b="1" dirty="0" smtClean="0">
                <a:solidFill>
                  <a:srgbClr val="0000CC"/>
                </a:solidFill>
                <a:latin typeface="メイリオ" panose="020B0604030504040204" pitchFamily="50" charset="-128"/>
                <a:ea typeface="メイリオ" panose="020B0604030504040204" pitchFamily="50" charset="-128"/>
              </a:rPr>
              <a:t>走りが</a:t>
            </a:r>
            <a:r>
              <a:rPr lang="ja-JP" altLang="en-US" sz="2400" b="1" dirty="0">
                <a:solidFill>
                  <a:srgbClr val="0000CC"/>
                </a:solidFill>
                <a:latin typeface="メイリオ" panose="020B0604030504040204" pitchFamily="50" charset="-128"/>
                <a:ea typeface="メイリオ" panose="020B0604030504040204" pitchFamily="50" charset="-128"/>
              </a:rPr>
              <a:t>パフォーマンスに大きく</a:t>
            </a:r>
            <a:r>
              <a:rPr lang="ja-JP" altLang="en-US" sz="2400" b="1" dirty="0" smtClean="0">
                <a:solidFill>
                  <a:srgbClr val="0000CC"/>
                </a:solidFill>
                <a:latin typeface="メイリオ" panose="020B0604030504040204" pitchFamily="50" charset="-128"/>
                <a:ea typeface="メイリオ" panose="020B0604030504040204" pitchFamily="50" charset="-128"/>
              </a:rPr>
              <a:t>影響</a:t>
            </a:r>
            <a:r>
              <a:rPr lang="ja-JP" altLang="en-US" sz="2400" b="1" dirty="0">
                <a:solidFill>
                  <a:srgbClr val="0000CC"/>
                </a:solidFill>
                <a:latin typeface="メイリオ" panose="020B0604030504040204" pitchFamily="50" charset="-128"/>
                <a:ea typeface="メイリオ" panose="020B0604030504040204" pitchFamily="50" charset="-128"/>
              </a:rPr>
              <a:t>します。一般的にハードル間の</a:t>
            </a:r>
            <a:r>
              <a:rPr lang="ja-JP" altLang="en-US" sz="2400" b="1" dirty="0" smtClean="0">
                <a:solidFill>
                  <a:srgbClr val="0000CC"/>
                </a:solidFill>
                <a:latin typeface="メイリオ" panose="020B0604030504040204" pitchFamily="50" charset="-128"/>
                <a:ea typeface="メイリオ" panose="020B0604030504040204" pitchFamily="50" charset="-128"/>
              </a:rPr>
              <a:t>インターバルは</a:t>
            </a:r>
            <a:r>
              <a:rPr lang="en-US" altLang="ja-JP" sz="2400" b="1" dirty="0">
                <a:solidFill>
                  <a:srgbClr val="FF0000"/>
                </a:solidFill>
                <a:latin typeface="メイリオ" panose="020B0604030504040204" pitchFamily="50" charset="-128"/>
                <a:ea typeface="メイリオ" panose="020B0604030504040204" pitchFamily="50" charset="-128"/>
              </a:rPr>
              <a:t>3</a:t>
            </a:r>
            <a:r>
              <a:rPr lang="ja-JP" altLang="en-US" sz="2400" b="1" dirty="0" smtClean="0">
                <a:solidFill>
                  <a:srgbClr val="FF0000"/>
                </a:solidFill>
                <a:latin typeface="メイリオ" panose="020B0604030504040204" pitchFamily="50" charset="-128"/>
                <a:ea typeface="メイリオ" panose="020B0604030504040204" pitchFamily="50" charset="-128"/>
              </a:rPr>
              <a:t>歩又は５歩</a:t>
            </a:r>
            <a:r>
              <a:rPr lang="ja-JP" altLang="en-US" sz="2400" b="1" dirty="0" smtClean="0">
                <a:solidFill>
                  <a:srgbClr val="0000CC"/>
                </a:solidFill>
                <a:latin typeface="メイリオ" panose="020B0604030504040204" pitchFamily="50" charset="-128"/>
                <a:ea typeface="メイリオ" panose="020B0604030504040204" pitchFamily="50" charset="-128"/>
              </a:rPr>
              <a:t>で</a:t>
            </a:r>
            <a:r>
              <a:rPr lang="ja-JP" altLang="en-US" sz="2400" b="1" dirty="0">
                <a:solidFill>
                  <a:srgbClr val="0000CC"/>
                </a:solidFill>
                <a:latin typeface="メイリオ" panose="020B0604030504040204" pitchFamily="50" charset="-128"/>
                <a:ea typeface="メイリオ" panose="020B0604030504040204" pitchFamily="50" charset="-128"/>
              </a:rPr>
              <a:t>走ります</a:t>
            </a:r>
            <a:r>
              <a:rPr lang="ja-JP" altLang="en-US" sz="2400" b="1" dirty="0" smtClean="0">
                <a:solidFill>
                  <a:srgbClr val="0000CC"/>
                </a:solidFill>
                <a:latin typeface="メイリオ" panose="020B0604030504040204" pitchFamily="50" charset="-128"/>
                <a:ea typeface="メイリオ" panose="020B0604030504040204" pitchFamily="50" charset="-128"/>
              </a:rPr>
              <a:t>。</a:t>
            </a:r>
            <a:r>
              <a:rPr lang="ja-JP" altLang="en-US" sz="2400" b="1" dirty="0" smtClean="0">
                <a:solidFill>
                  <a:srgbClr val="FF0000"/>
                </a:solidFill>
                <a:latin typeface="メイリオ" panose="020B0604030504040204" pitchFamily="50" charset="-128"/>
                <a:ea typeface="メイリオ" panose="020B0604030504040204" pitchFamily="50" charset="-128"/>
              </a:rPr>
              <a:t>重心を高く</a:t>
            </a:r>
            <a:r>
              <a:rPr lang="ja-JP" altLang="en-US" sz="2400" b="1" dirty="0" smtClean="0">
                <a:solidFill>
                  <a:srgbClr val="0000CC"/>
                </a:solidFill>
                <a:latin typeface="メイリオ" panose="020B0604030504040204" pitchFamily="50" charset="-128"/>
                <a:ea typeface="メイリオ" panose="020B0604030504040204" pitchFamily="50" charset="-128"/>
              </a:rPr>
              <a:t>保ち、</a:t>
            </a:r>
            <a:r>
              <a:rPr lang="ja-JP" altLang="en-US" sz="2400" b="1" dirty="0">
                <a:solidFill>
                  <a:srgbClr val="FF0000"/>
                </a:solidFill>
                <a:latin typeface="メイリオ" panose="020B0604030504040204" pitchFamily="50" charset="-128"/>
                <a:ea typeface="メイリオ" panose="020B0604030504040204" pitchFamily="50" charset="-128"/>
              </a:rPr>
              <a:t>リズム</a:t>
            </a:r>
            <a:r>
              <a:rPr lang="ja-JP" altLang="en-US" sz="2400" b="1" dirty="0" smtClean="0">
                <a:solidFill>
                  <a:srgbClr val="FF0000"/>
                </a:solidFill>
                <a:latin typeface="メイリオ" panose="020B0604030504040204" pitchFamily="50" charset="-128"/>
                <a:ea typeface="メイリオ" panose="020B0604030504040204" pitchFamily="50" charset="-128"/>
              </a:rPr>
              <a:t>よく</a:t>
            </a:r>
            <a:r>
              <a:rPr lang="ja-JP" altLang="en-US" sz="2400" b="1" dirty="0">
                <a:solidFill>
                  <a:srgbClr val="FF0000"/>
                </a:solidFill>
                <a:latin typeface="メイリオ" panose="020B0604030504040204" pitchFamily="50" charset="-128"/>
                <a:ea typeface="メイリオ" panose="020B0604030504040204" pitchFamily="50" charset="-128"/>
              </a:rPr>
              <a:t>、速いピッチで</a:t>
            </a:r>
            <a:r>
              <a:rPr lang="ja-JP" altLang="en-US" sz="2400" b="1" dirty="0">
                <a:solidFill>
                  <a:srgbClr val="0000CC"/>
                </a:solidFill>
                <a:latin typeface="メイリオ" panose="020B0604030504040204" pitchFamily="50" charset="-128"/>
                <a:ea typeface="メイリオ" panose="020B0604030504040204" pitchFamily="50" charset="-128"/>
              </a:rPr>
              <a:t>走ることが大事です。</a:t>
            </a:r>
            <a:endParaRPr lang="en-US" altLang="ja-JP" sz="2400" b="1" dirty="0" smtClean="0">
              <a:solidFill>
                <a:srgbClr val="0000CC"/>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935309" y="-26879"/>
            <a:ext cx="2743200" cy="584775"/>
          </a:xfrm>
          <a:prstGeom prst="rect">
            <a:avLst/>
          </a:prstGeom>
          <a:noFill/>
        </p:spPr>
        <p:txBody>
          <a:bodyPr wrap="square" rtlCol="0">
            <a:spAutoFit/>
          </a:bodyPr>
          <a:lstStyle/>
          <a:p>
            <a:r>
              <a:rPr kumimoji="1" lang="ja-JP" altLang="en-US" sz="3200" b="1" dirty="0" smtClean="0"/>
              <a:t>ハードル走編</a:t>
            </a:r>
            <a:endParaRPr kumimoji="1" lang="ja-JP" altLang="en-US" sz="3200" b="1" dirty="0"/>
          </a:p>
        </p:txBody>
      </p:sp>
      <p:sp>
        <p:nvSpPr>
          <p:cNvPr id="9" name="テキスト ボックス 8"/>
          <p:cNvSpPr txBox="1"/>
          <p:nvPr/>
        </p:nvSpPr>
        <p:spPr>
          <a:xfrm>
            <a:off x="191037" y="652273"/>
            <a:ext cx="4226418"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sz="2800" b="1" dirty="0"/>
              <a:t>ハードル間のスプリント</a:t>
            </a:r>
            <a:endParaRPr kumimoji="1" lang="ja-JP" altLang="en-US" sz="2600" b="1" dirty="0"/>
          </a:p>
        </p:txBody>
      </p:sp>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417408"/>
            <a:ext cx="6698978" cy="2420496"/>
          </a:xfrm>
          <a:prstGeom prst="rect">
            <a:avLst/>
          </a:prstGeom>
        </p:spPr>
      </p:pic>
      <p:sp>
        <p:nvSpPr>
          <p:cNvPr id="11" name="テキスト ボックス 10"/>
          <p:cNvSpPr txBox="1"/>
          <p:nvPr/>
        </p:nvSpPr>
        <p:spPr>
          <a:xfrm>
            <a:off x="4046220" y="6063963"/>
            <a:ext cx="5501640" cy="584775"/>
          </a:xfrm>
          <a:prstGeom prst="rect">
            <a:avLst/>
          </a:prstGeom>
          <a:noFill/>
        </p:spPr>
        <p:txBody>
          <a:bodyPr wrap="square" rtlCol="0">
            <a:spAutoFit/>
          </a:bodyPr>
          <a:lstStyle/>
          <a:p>
            <a:r>
              <a:rPr kumimoji="1" lang="ja-JP" altLang="en-US" sz="1600" dirty="0" smtClean="0"/>
              <a:t>参考：中学校部活動における陸上競技指導の手引き　</a:t>
            </a:r>
            <a:endParaRPr kumimoji="1" lang="en-US" altLang="ja-JP" sz="1600" dirty="0" smtClean="0"/>
          </a:p>
          <a:p>
            <a:r>
              <a:rPr kumimoji="1" lang="ja-JP" altLang="en-US" sz="1600" dirty="0"/>
              <a:t>　</a:t>
            </a:r>
            <a:r>
              <a:rPr kumimoji="1" lang="ja-JP" altLang="en-US" sz="1600" dirty="0" smtClean="0"/>
              <a:t>　　日本陸上競技連盟</a:t>
            </a:r>
            <a:endParaRPr kumimoji="1" lang="ja-JP" altLang="en-US" sz="1600" dirty="0"/>
          </a:p>
        </p:txBody>
      </p:sp>
    </p:spTree>
    <p:extLst>
      <p:ext uri="{BB962C8B-B14F-4D97-AF65-F5344CB8AC3E}">
        <p14:creationId xmlns:p14="http://schemas.microsoft.com/office/powerpoint/2010/main" val="362756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25</a:t>
            </a:fld>
            <a:endParaRPr kumimoji="1" lang="ja-JP" altLang="en-US"/>
          </a:p>
        </p:txBody>
      </p:sp>
      <p:pic>
        <p:nvPicPr>
          <p:cNvPr id="3" name="Picture 2" descr="C:\Users\9930684\Desktop\yjimageCA866XI6.jpg"/>
          <p:cNvPicPr>
            <a:picLocks noChangeAspect="1" noChangeArrowheads="1"/>
          </p:cNvPicPr>
          <p:nvPr/>
        </p:nvPicPr>
        <p:blipFill>
          <a:blip r:embed="rId2" cstate="print"/>
          <a:srcRect/>
          <a:stretch>
            <a:fillRect/>
          </a:stretch>
        </p:blipFill>
        <p:spPr bwMode="auto">
          <a:xfrm>
            <a:off x="95543" y="1396041"/>
            <a:ext cx="1171977" cy="2253023"/>
          </a:xfrm>
          <a:prstGeom prst="rect">
            <a:avLst/>
          </a:prstGeom>
          <a:noFill/>
          <a:ln w="9525">
            <a:noFill/>
            <a:miter lim="800000"/>
            <a:headEnd/>
            <a:tailEnd/>
          </a:ln>
        </p:spPr>
      </p:pic>
      <p:sp>
        <p:nvSpPr>
          <p:cNvPr id="4" name="AutoShape 4"/>
          <p:cNvSpPr>
            <a:spLocks noChangeArrowheads="1"/>
          </p:cNvSpPr>
          <p:nvPr/>
        </p:nvSpPr>
        <p:spPr bwMode="auto">
          <a:xfrm>
            <a:off x="1498858" y="1396041"/>
            <a:ext cx="7490596" cy="2075110"/>
          </a:xfrm>
          <a:prstGeom prst="wedgeRoundRectCallout">
            <a:avLst>
              <a:gd name="adj1" fmla="val -54632"/>
              <a:gd name="adj2" fmla="val -21020"/>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en-US" altLang="ja-JP" sz="2400" b="1" dirty="0" smtClean="0">
                <a:solidFill>
                  <a:srgbClr val="0000CC"/>
                </a:solidFill>
                <a:latin typeface="メイリオ" panose="020B0604030504040204" pitchFamily="50" charset="-128"/>
                <a:ea typeface="メイリオ" panose="020B0604030504040204" pitchFamily="50" charset="-128"/>
              </a:rPr>
              <a:t>【</a:t>
            </a:r>
            <a:r>
              <a:rPr lang="ja-JP" altLang="en-US" sz="2400" b="1" dirty="0" smtClean="0">
                <a:solidFill>
                  <a:srgbClr val="0000CC"/>
                </a:solidFill>
                <a:latin typeface="メイリオ" panose="020B0604030504040204" pitchFamily="50" charset="-128"/>
                <a:ea typeface="メイリオ" panose="020B0604030504040204" pitchFamily="50" charset="-128"/>
              </a:rPr>
              <a:t>目標</a:t>
            </a:r>
            <a:r>
              <a:rPr lang="en-US" altLang="ja-JP" sz="2400" b="1" dirty="0" smtClean="0">
                <a:solidFill>
                  <a:srgbClr val="0000CC"/>
                </a:solidFill>
                <a:latin typeface="メイリオ" panose="020B0604030504040204" pitchFamily="50" charset="-128"/>
                <a:ea typeface="メイリオ" panose="020B0604030504040204" pitchFamily="50" charset="-128"/>
              </a:rPr>
              <a:t>】</a:t>
            </a:r>
          </a:p>
          <a:p>
            <a:r>
              <a:rPr lang="ja-JP" altLang="en-US" sz="2400" b="1" dirty="0" smtClean="0">
                <a:solidFill>
                  <a:srgbClr val="0000CC"/>
                </a:solidFill>
                <a:latin typeface="メイリオ" panose="020B0604030504040204" pitchFamily="50" charset="-128"/>
                <a:ea typeface="メイリオ" panose="020B0604030504040204" pitchFamily="50" charset="-128"/>
              </a:rPr>
              <a:t>＜ハードルを低く走り越す＞</a:t>
            </a:r>
            <a:endParaRPr lang="en-US" altLang="ja-JP" sz="2400" b="1" dirty="0" smtClean="0">
              <a:solidFill>
                <a:srgbClr val="0000CC"/>
              </a:solidFill>
              <a:latin typeface="メイリオ" panose="020B0604030504040204" pitchFamily="50" charset="-128"/>
              <a:ea typeface="メイリオ" panose="020B0604030504040204" pitchFamily="50" charset="-128"/>
            </a:endParaRPr>
          </a:p>
          <a:p>
            <a:r>
              <a:rPr lang="en-US" altLang="ja-JP" sz="2400" b="1" dirty="0" smtClean="0">
                <a:solidFill>
                  <a:srgbClr val="0000CC"/>
                </a:solidFill>
                <a:latin typeface="メイリオ" panose="020B0604030504040204" pitchFamily="50" charset="-128"/>
                <a:ea typeface="メイリオ" panose="020B0604030504040204" pitchFamily="50" charset="-128"/>
              </a:rPr>
              <a:t>【</a:t>
            </a:r>
            <a:r>
              <a:rPr lang="ja-JP" altLang="en-US" sz="2400" b="1" dirty="0" smtClean="0">
                <a:solidFill>
                  <a:srgbClr val="0000CC"/>
                </a:solidFill>
                <a:latin typeface="メイリオ" panose="020B0604030504040204" pitchFamily="50" charset="-128"/>
                <a:ea typeface="メイリオ" panose="020B0604030504040204" pitchFamily="50" charset="-128"/>
              </a:rPr>
              <a:t>ポイント</a:t>
            </a:r>
            <a:r>
              <a:rPr lang="en-US" altLang="ja-JP" sz="2400" b="1" dirty="0" smtClean="0">
                <a:solidFill>
                  <a:srgbClr val="0000CC"/>
                </a:solidFill>
                <a:latin typeface="メイリオ" panose="020B0604030504040204" pitchFamily="50" charset="-128"/>
                <a:ea typeface="メイリオ" panose="020B0604030504040204" pitchFamily="50" charset="-128"/>
              </a:rPr>
              <a:t>】</a:t>
            </a:r>
          </a:p>
          <a:p>
            <a:r>
              <a:rPr lang="ja-JP" altLang="en-US" sz="2400" b="1" dirty="0" smtClean="0">
                <a:solidFill>
                  <a:srgbClr val="0000CC"/>
                </a:solidFill>
                <a:latin typeface="メイリオ" panose="020B0604030504040204" pitchFamily="50" charset="-128"/>
                <a:ea typeface="メイリオ" panose="020B0604030504040204" pitchFamily="50" charset="-128"/>
              </a:rPr>
              <a:t>・振り上げ脚をまっすぐ</a:t>
            </a:r>
            <a:r>
              <a:rPr lang="ja-JP" altLang="en-US" sz="2400" b="1" dirty="0" smtClean="0">
                <a:solidFill>
                  <a:srgbClr val="0000CC"/>
                </a:solidFill>
                <a:latin typeface="メイリオ" panose="020B0604030504040204" pitchFamily="50" charset="-128"/>
                <a:ea typeface="メイリオ" panose="020B0604030504040204" pitchFamily="50" charset="-128"/>
              </a:rPr>
              <a:t>に上げる</a:t>
            </a:r>
            <a:endParaRPr lang="en-US" altLang="ja-JP" sz="2400" b="1" dirty="0" smtClean="0">
              <a:solidFill>
                <a:srgbClr val="0000CC"/>
              </a:solidFill>
              <a:latin typeface="メイリオ" panose="020B0604030504040204" pitchFamily="50" charset="-128"/>
              <a:ea typeface="メイリオ" panose="020B0604030504040204" pitchFamily="50" charset="-128"/>
            </a:endParaRPr>
          </a:p>
          <a:p>
            <a:r>
              <a:rPr lang="ja-JP" altLang="en-US" sz="2400" b="1" dirty="0" smtClean="0">
                <a:solidFill>
                  <a:srgbClr val="0000CC"/>
                </a:solidFill>
                <a:latin typeface="メイリオ" panose="020B0604030504040204" pitchFamily="50" charset="-128"/>
                <a:ea typeface="メイリオ" panose="020B0604030504040204" pitchFamily="50" charset="-128"/>
              </a:rPr>
              <a:t>・</a:t>
            </a:r>
            <a:r>
              <a:rPr lang="ja-JP" altLang="en-US" sz="2400" b="1" dirty="0" smtClean="0">
                <a:solidFill>
                  <a:srgbClr val="0000CC"/>
                </a:solidFill>
                <a:latin typeface="メイリオ" panose="020B0604030504040204" pitchFamily="50" charset="-128"/>
                <a:ea typeface="メイリオ" panose="020B0604030504040204" pitchFamily="50" charset="-128"/>
              </a:rPr>
              <a:t>抜き脚は</a:t>
            </a:r>
            <a:r>
              <a:rPr lang="ja-JP" altLang="en-US" sz="2400" b="1" dirty="0" smtClean="0">
                <a:solidFill>
                  <a:srgbClr val="0000CC"/>
                </a:solidFill>
                <a:latin typeface="メイリオ" panose="020B0604030504040204" pitchFamily="50" charset="-128"/>
                <a:ea typeface="メイリオ" panose="020B0604030504040204" pitchFamily="50" charset="-128"/>
              </a:rPr>
              <a:t>ハードルと並行</a:t>
            </a:r>
            <a:r>
              <a:rPr lang="ja-JP" altLang="en-US" sz="2400" b="1" dirty="0" smtClean="0">
                <a:solidFill>
                  <a:srgbClr val="0000CC"/>
                </a:solidFill>
                <a:latin typeface="メイリオ" panose="020B0604030504040204" pitchFamily="50" charset="-128"/>
                <a:ea typeface="メイリオ" panose="020B0604030504040204" pitchFamily="50" charset="-128"/>
              </a:rPr>
              <a:t>に近付ける</a:t>
            </a:r>
            <a:endParaRPr lang="en-US" altLang="ja-JP" sz="2400" b="1" dirty="0" smtClean="0">
              <a:solidFill>
                <a:srgbClr val="0000CC"/>
              </a:solidFill>
              <a:latin typeface="メイリオ" panose="020B0604030504040204" pitchFamily="50" charset="-128"/>
              <a:ea typeface="メイリオ" panose="020B0604030504040204" pitchFamily="50" charset="-128"/>
            </a:endParaRPr>
          </a:p>
        </p:txBody>
      </p:sp>
      <p:sp>
        <p:nvSpPr>
          <p:cNvPr id="5"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6" name="正方形/長方形 5"/>
          <p:cNvSpPr/>
          <p:nvPr/>
        </p:nvSpPr>
        <p:spPr>
          <a:xfrm>
            <a:off x="183663" y="-245391"/>
            <a:ext cx="9866111" cy="2864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smtClean="0"/>
              <a:t>〇本単元の技能のポイント</a:t>
            </a:r>
            <a:endParaRPr kumimoji="1" lang="en-US" altLang="ja-JP" sz="3200" dirty="0" smtClean="0"/>
          </a:p>
          <a:p>
            <a:endParaRPr kumimoji="1" lang="en-US" altLang="ja-JP" sz="3200" dirty="0" smtClean="0"/>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42537" y="4007370"/>
            <a:ext cx="1684244" cy="2277307"/>
          </a:xfrm>
          <a:prstGeom prst="rect">
            <a:avLst/>
          </a:prstGeom>
        </p:spPr>
      </p:pic>
      <p:cxnSp>
        <p:nvCxnSpPr>
          <p:cNvPr id="9" name="直線矢印コネクタ 8"/>
          <p:cNvCxnSpPr/>
          <p:nvPr/>
        </p:nvCxnSpPr>
        <p:spPr>
          <a:xfrm flipV="1">
            <a:off x="819509" y="5279366"/>
            <a:ext cx="1431985" cy="4532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97460" y="5146023"/>
            <a:ext cx="461665" cy="1392890"/>
          </a:xfrm>
          <a:prstGeom prst="rect">
            <a:avLst/>
          </a:prstGeom>
          <a:noFill/>
        </p:spPr>
        <p:txBody>
          <a:bodyPr vert="eaVert" wrap="square" rtlCol="0">
            <a:spAutoFit/>
          </a:bodyPr>
          <a:lstStyle/>
          <a:p>
            <a:r>
              <a:rPr kumimoji="1" lang="ja-JP" altLang="en-US" dirty="0" smtClean="0"/>
              <a:t>振り上げ脚</a:t>
            </a:r>
            <a:endParaRPr kumimoji="1" lang="ja-JP" altLang="en-US" dirty="0"/>
          </a:p>
        </p:txBody>
      </p:sp>
      <p:cxnSp>
        <p:nvCxnSpPr>
          <p:cNvPr id="12" name="直線矢印コネクタ 11"/>
          <p:cNvCxnSpPr/>
          <p:nvPr/>
        </p:nvCxnSpPr>
        <p:spPr>
          <a:xfrm flipH="1" flipV="1">
            <a:off x="3174522" y="5262114"/>
            <a:ext cx="836761" cy="4705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011283" y="5469147"/>
            <a:ext cx="461665" cy="815530"/>
          </a:xfrm>
          <a:prstGeom prst="rect">
            <a:avLst/>
          </a:prstGeom>
          <a:noFill/>
        </p:spPr>
        <p:txBody>
          <a:bodyPr vert="eaVert" wrap="square" rtlCol="0">
            <a:spAutoFit/>
          </a:bodyPr>
          <a:lstStyle/>
          <a:p>
            <a:r>
              <a:rPr kumimoji="1" lang="ja-JP" altLang="en-US" dirty="0" smtClean="0"/>
              <a:t>抜き脚</a:t>
            </a:r>
            <a:endParaRPr kumimoji="1" lang="ja-JP" altLang="en-US" dirty="0"/>
          </a:p>
        </p:txBody>
      </p:sp>
      <p:sp>
        <p:nvSpPr>
          <p:cNvPr id="16" name="テキスト ボックス 15"/>
          <p:cNvSpPr txBox="1"/>
          <p:nvPr/>
        </p:nvSpPr>
        <p:spPr>
          <a:xfrm>
            <a:off x="1423433" y="3599743"/>
            <a:ext cx="7720567" cy="461665"/>
          </a:xfrm>
          <a:prstGeom prst="rect">
            <a:avLst/>
          </a:prstGeom>
          <a:noFill/>
        </p:spPr>
        <p:txBody>
          <a:bodyPr wrap="square" rtlCol="0">
            <a:spAutoFit/>
          </a:bodyPr>
          <a:lstStyle/>
          <a:p>
            <a:r>
              <a:rPr kumimoji="1" lang="ja-JP" altLang="en-US" sz="2400" dirty="0" smtClean="0"/>
              <a:t>まずは１台目を勢いよく走り越すことを目指そう！！</a:t>
            </a:r>
            <a:endParaRPr kumimoji="1" lang="ja-JP" altLang="en-US" sz="2400" dirty="0"/>
          </a:p>
        </p:txBody>
      </p:sp>
      <p:sp>
        <p:nvSpPr>
          <p:cNvPr id="13" name="テキスト ボックス 12"/>
          <p:cNvSpPr txBox="1"/>
          <p:nvPr/>
        </p:nvSpPr>
        <p:spPr>
          <a:xfrm>
            <a:off x="4383523" y="6094443"/>
            <a:ext cx="5501640" cy="584775"/>
          </a:xfrm>
          <a:prstGeom prst="rect">
            <a:avLst/>
          </a:prstGeom>
          <a:noFill/>
        </p:spPr>
        <p:txBody>
          <a:bodyPr wrap="square" rtlCol="0">
            <a:spAutoFit/>
          </a:bodyPr>
          <a:lstStyle/>
          <a:p>
            <a:r>
              <a:rPr kumimoji="1" lang="ja-JP" altLang="en-US" sz="1600" dirty="0" smtClean="0"/>
              <a:t>参考：中学校部活動における陸上競技指導の手引き　</a:t>
            </a:r>
            <a:endParaRPr kumimoji="1" lang="en-US" altLang="ja-JP" sz="1600" dirty="0" smtClean="0"/>
          </a:p>
          <a:p>
            <a:r>
              <a:rPr kumimoji="1" lang="ja-JP" altLang="en-US" sz="1600" dirty="0"/>
              <a:t>　</a:t>
            </a:r>
            <a:r>
              <a:rPr kumimoji="1" lang="ja-JP" altLang="en-US" sz="1600" dirty="0" smtClean="0"/>
              <a:t>　　日本陸上競技連盟</a:t>
            </a:r>
            <a:endParaRPr kumimoji="1" lang="ja-JP" altLang="en-US" sz="1600" dirty="0"/>
          </a:p>
        </p:txBody>
      </p:sp>
    </p:spTree>
    <p:extLst>
      <p:ext uri="{BB962C8B-B14F-4D97-AF65-F5344CB8AC3E}">
        <p14:creationId xmlns:p14="http://schemas.microsoft.com/office/powerpoint/2010/main" val="221327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26</a:t>
            </a:fld>
            <a:endParaRPr kumimoji="1" lang="ja-JP" altLang="en-US"/>
          </a:p>
        </p:txBody>
      </p:sp>
      <p:sp>
        <p:nvSpPr>
          <p:cNvPr id="4" name="正方形/長方形 3"/>
          <p:cNvSpPr/>
          <p:nvPr/>
        </p:nvSpPr>
        <p:spPr>
          <a:xfrm>
            <a:off x="114651" y="862642"/>
            <a:ext cx="9866111" cy="9732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smtClean="0"/>
              <a:t>〇技能のポイント</a:t>
            </a:r>
            <a:endParaRPr kumimoji="1" lang="en-US" altLang="ja-JP" sz="3200" dirty="0" smtClean="0"/>
          </a:p>
          <a:p>
            <a:r>
              <a:rPr kumimoji="1" lang="ja-JP" altLang="en-US" sz="3200" dirty="0" smtClean="0"/>
              <a:t>＜動画で確認してみよう＞</a:t>
            </a:r>
            <a:endParaRPr kumimoji="1" lang="en-US" altLang="ja-JP" sz="3200" dirty="0" smtClean="0"/>
          </a:p>
          <a:p>
            <a:endParaRPr kumimoji="1" lang="en-US" altLang="ja-JP" sz="3200" dirty="0" smtClean="0"/>
          </a:p>
        </p:txBody>
      </p:sp>
      <p:sp>
        <p:nvSpPr>
          <p:cNvPr id="5"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pic>
        <p:nvPicPr>
          <p:cNvPr id="3" name="図 2">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l="800" r="919" b="1295"/>
          <a:stretch/>
        </p:blipFill>
        <p:spPr>
          <a:xfrm>
            <a:off x="1048623" y="1750203"/>
            <a:ext cx="7029450" cy="4317222"/>
          </a:xfrm>
          <a:prstGeom prst="rect">
            <a:avLst/>
          </a:prstGeom>
        </p:spPr>
      </p:pic>
      <p:grpSp>
        <p:nvGrpSpPr>
          <p:cNvPr id="6" name="グループ化 5"/>
          <p:cNvGrpSpPr/>
          <p:nvPr/>
        </p:nvGrpSpPr>
        <p:grpSpPr>
          <a:xfrm>
            <a:off x="2595050" y="5620776"/>
            <a:ext cx="3936595" cy="394075"/>
            <a:chOff x="3446851" y="4961413"/>
            <a:chExt cx="3936595" cy="394075"/>
          </a:xfrm>
        </p:grpSpPr>
        <p:sp>
          <p:nvSpPr>
            <p:cNvPr id="7" name="角丸四角形 6"/>
            <p:cNvSpPr/>
            <p:nvPr/>
          </p:nvSpPr>
          <p:spPr>
            <a:xfrm>
              <a:off x="3446851" y="4961413"/>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t="6773" b="6125"/>
            <a:stretch/>
          </p:blipFill>
          <p:spPr>
            <a:xfrm>
              <a:off x="6858106" y="4985237"/>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1222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27</a:t>
            </a:fld>
            <a:endParaRPr kumimoji="1" lang="ja-JP" altLang="en-US"/>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85198" y="1661805"/>
            <a:ext cx="3465094" cy="2262495"/>
          </a:xfrm>
          <a:prstGeom prst="rect">
            <a:avLst/>
          </a:prstGeom>
        </p:spPr>
      </p:pic>
      <p:sp>
        <p:nvSpPr>
          <p:cNvPr id="4" name="正方形/長方形 3"/>
          <p:cNvSpPr/>
          <p:nvPr/>
        </p:nvSpPr>
        <p:spPr>
          <a:xfrm>
            <a:off x="114651" y="862642"/>
            <a:ext cx="9866111" cy="9732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smtClean="0"/>
              <a:t>〇技能のポイント</a:t>
            </a:r>
            <a:endParaRPr kumimoji="1" lang="en-US" altLang="ja-JP" sz="3200" dirty="0" smtClean="0"/>
          </a:p>
          <a:p>
            <a:r>
              <a:rPr kumimoji="1" lang="ja-JP" altLang="en-US" sz="3200" dirty="0" smtClean="0"/>
              <a:t>＜動画で確認してみよう＞</a:t>
            </a:r>
            <a:endParaRPr kumimoji="1" lang="en-US" altLang="ja-JP" sz="3200" dirty="0" smtClean="0"/>
          </a:p>
          <a:p>
            <a:endParaRPr kumimoji="1" lang="en-US" altLang="ja-JP" sz="3200" dirty="0" smtClean="0"/>
          </a:p>
        </p:txBody>
      </p:sp>
      <p:sp>
        <p:nvSpPr>
          <p:cNvPr id="5"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9485" y="1585049"/>
            <a:ext cx="2628936" cy="3162211"/>
          </a:xfrm>
          <a:prstGeom prst="rect">
            <a:avLst/>
          </a:prstGeom>
        </p:spPr>
      </p:pic>
      <p:pic>
        <p:nvPicPr>
          <p:cNvPr id="7" name="Picture 2" descr="C:\Users\9930684\Desktop\yjimageCA866XI6.jpg"/>
          <p:cNvPicPr>
            <a:picLocks noChangeAspect="1" noChangeArrowheads="1"/>
          </p:cNvPicPr>
          <p:nvPr/>
        </p:nvPicPr>
        <p:blipFill>
          <a:blip r:embed="rId4" cstate="print"/>
          <a:srcRect/>
          <a:stretch>
            <a:fillRect/>
          </a:stretch>
        </p:blipFill>
        <p:spPr bwMode="auto">
          <a:xfrm>
            <a:off x="312112" y="4468453"/>
            <a:ext cx="1171977" cy="2253023"/>
          </a:xfrm>
          <a:prstGeom prst="rect">
            <a:avLst/>
          </a:prstGeom>
          <a:noFill/>
          <a:ln w="9525">
            <a:noFill/>
            <a:miter lim="800000"/>
            <a:headEnd/>
            <a:tailEnd/>
          </a:ln>
        </p:spPr>
      </p:pic>
      <p:sp>
        <p:nvSpPr>
          <p:cNvPr id="8" name="AutoShape 4"/>
          <p:cNvSpPr>
            <a:spLocks noChangeArrowheads="1"/>
          </p:cNvSpPr>
          <p:nvPr/>
        </p:nvSpPr>
        <p:spPr bwMode="auto">
          <a:xfrm>
            <a:off x="1722386" y="4057925"/>
            <a:ext cx="5764264" cy="2075110"/>
          </a:xfrm>
          <a:prstGeom prst="wedgeRoundRectCallout">
            <a:avLst>
              <a:gd name="adj1" fmla="val -55954"/>
              <a:gd name="adj2" fmla="val 1012"/>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en-US" altLang="ja-JP" sz="2400" b="1" dirty="0" smtClean="0">
                <a:solidFill>
                  <a:srgbClr val="0000CC"/>
                </a:solidFill>
                <a:latin typeface="メイリオ" panose="020B0604030504040204" pitchFamily="50" charset="-128"/>
                <a:ea typeface="メイリオ" panose="020B0604030504040204" pitchFamily="50" charset="-128"/>
              </a:rPr>
              <a:t>【</a:t>
            </a:r>
            <a:r>
              <a:rPr lang="ja-JP" altLang="en-US" sz="2400" b="1" dirty="0" smtClean="0">
                <a:solidFill>
                  <a:srgbClr val="0000CC"/>
                </a:solidFill>
                <a:latin typeface="メイリオ" panose="020B0604030504040204" pitchFamily="50" charset="-128"/>
                <a:ea typeface="メイリオ" panose="020B0604030504040204" pitchFamily="50" charset="-128"/>
              </a:rPr>
              <a:t>目標</a:t>
            </a:r>
            <a:r>
              <a:rPr lang="en-US" altLang="ja-JP" sz="2400" b="1" dirty="0" smtClean="0">
                <a:solidFill>
                  <a:srgbClr val="0000CC"/>
                </a:solidFill>
                <a:latin typeface="メイリオ" panose="020B0604030504040204" pitchFamily="50" charset="-128"/>
                <a:ea typeface="メイリオ" panose="020B0604030504040204" pitchFamily="50" charset="-128"/>
              </a:rPr>
              <a:t>】</a:t>
            </a:r>
          </a:p>
          <a:p>
            <a:r>
              <a:rPr lang="ja-JP" altLang="en-US" sz="2400" b="1" dirty="0" smtClean="0">
                <a:solidFill>
                  <a:srgbClr val="0000CC"/>
                </a:solidFill>
                <a:latin typeface="メイリオ" panose="020B0604030504040204" pitchFamily="50" charset="-128"/>
                <a:ea typeface="メイリオ" panose="020B0604030504040204" pitchFamily="50" charset="-128"/>
              </a:rPr>
              <a:t>＜ハードルを低く走り越す＞</a:t>
            </a:r>
            <a:endParaRPr lang="en-US" altLang="ja-JP" sz="2400" b="1" dirty="0" smtClean="0">
              <a:solidFill>
                <a:srgbClr val="0000CC"/>
              </a:solidFill>
              <a:latin typeface="メイリオ" panose="020B0604030504040204" pitchFamily="50" charset="-128"/>
              <a:ea typeface="メイリオ" panose="020B0604030504040204" pitchFamily="50" charset="-128"/>
            </a:endParaRPr>
          </a:p>
          <a:p>
            <a:r>
              <a:rPr lang="en-US" altLang="ja-JP" sz="2400" b="1" dirty="0" smtClean="0">
                <a:solidFill>
                  <a:srgbClr val="0000CC"/>
                </a:solidFill>
                <a:latin typeface="メイリオ" panose="020B0604030504040204" pitchFamily="50" charset="-128"/>
                <a:ea typeface="メイリオ" panose="020B0604030504040204" pitchFamily="50" charset="-128"/>
              </a:rPr>
              <a:t>【</a:t>
            </a:r>
            <a:r>
              <a:rPr lang="ja-JP" altLang="en-US" sz="2400" b="1" dirty="0" smtClean="0">
                <a:solidFill>
                  <a:srgbClr val="0000CC"/>
                </a:solidFill>
                <a:latin typeface="メイリオ" panose="020B0604030504040204" pitchFamily="50" charset="-128"/>
                <a:ea typeface="メイリオ" panose="020B0604030504040204" pitchFamily="50" charset="-128"/>
              </a:rPr>
              <a:t>ポイント</a:t>
            </a:r>
            <a:r>
              <a:rPr lang="en-US" altLang="ja-JP" sz="2400" b="1" dirty="0" smtClean="0">
                <a:solidFill>
                  <a:srgbClr val="0000CC"/>
                </a:solidFill>
                <a:latin typeface="メイリオ" panose="020B0604030504040204" pitchFamily="50" charset="-128"/>
                <a:ea typeface="メイリオ" panose="020B0604030504040204" pitchFamily="50" charset="-128"/>
              </a:rPr>
              <a:t>】</a:t>
            </a:r>
          </a:p>
          <a:p>
            <a:r>
              <a:rPr lang="ja-JP" altLang="en-US" sz="2400" b="1" dirty="0" smtClean="0">
                <a:solidFill>
                  <a:srgbClr val="0000CC"/>
                </a:solidFill>
                <a:latin typeface="メイリオ" panose="020B0604030504040204" pitchFamily="50" charset="-128"/>
                <a:ea typeface="メイリオ" panose="020B0604030504040204" pitchFamily="50" charset="-128"/>
              </a:rPr>
              <a:t>・振り上げ脚をまっすぐ</a:t>
            </a:r>
            <a:r>
              <a:rPr lang="ja-JP" altLang="en-US" sz="2400" b="1" dirty="0" smtClean="0">
                <a:solidFill>
                  <a:srgbClr val="0000CC"/>
                </a:solidFill>
                <a:latin typeface="メイリオ" panose="020B0604030504040204" pitchFamily="50" charset="-128"/>
                <a:ea typeface="メイリオ" panose="020B0604030504040204" pitchFamily="50" charset="-128"/>
              </a:rPr>
              <a:t>に上げる</a:t>
            </a:r>
            <a:endParaRPr lang="en-US" altLang="ja-JP" sz="2400" b="1" dirty="0" smtClean="0">
              <a:solidFill>
                <a:srgbClr val="0000CC"/>
              </a:solidFill>
              <a:latin typeface="メイリオ" panose="020B0604030504040204" pitchFamily="50" charset="-128"/>
              <a:ea typeface="メイリオ" panose="020B0604030504040204" pitchFamily="50" charset="-128"/>
            </a:endParaRPr>
          </a:p>
          <a:p>
            <a:r>
              <a:rPr lang="ja-JP" altLang="en-US" sz="2400" b="1" dirty="0" smtClean="0">
                <a:solidFill>
                  <a:srgbClr val="0000CC"/>
                </a:solidFill>
                <a:latin typeface="メイリオ" panose="020B0604030504040204" pitchFamily="50" charset="-128"/>
                <a:ea typeface="メイリオ" panose="020B0604030504040204" pitchFamily="50" charset="-128"/>
              </a:rPr>
              <a:t>・</a:t>
            </a:r>
            <a:r>
              <a:rPr lang="ja-JP" altLang="en-US" sz="2400" b="1" dirty="0" smtClean="0">
                <a:solidFill>
                  <a:srgbClr val="0000CC"/>
                </a:solidFill>
                <a:latin typeface="メイリオ" panose="020B0604030504040204" pitchFamily="50" charset="-128"/>
                <a:ea typeface="メイリオ" panose="020B0604030504040204" pitchFamily="50" charset="-128"/>
              </a:rPr>
              <a:t>抜き脚は</a:t>
            </a:r>
            <a:r>
              <a:rPr lang="ja-JP" altLang="en-US" sz="2400" b="1" dirty="0" smtClean="0">
                <a:solidFill>
                  <a:srgbClr val="0000CC"/>
                </a:solidFill>
                <a:latin typeface="メイリオ" panose="020B0604030504040204" pitchFamily="50" charset="-128"/>
                <a:ea typeface="メイリオ" panose="020B0604030504040204" pitchFamily="50" charset="-128"/>
              </a:rPr>
              <a:t>ハードルと並行</a:t>
            </a:r>
            <a:r>
              <a:rPr lang="ja-JP" altLang="en-US" sz="2400" b="1" dirty="0" smtClean="0">
                <a:solidFill>
                  <a:srgbClr val="0000CC"/>
                </a:solidFill>
                <a:latin typeface="メイリオ" panose="020B0604030504040204" pitchFamily="50" charset="-128"/>
                <a:ea typeface="メイリオ" panose="020B0604030504040204" pitchFamily="50" charset="-128"/>
              </a:rPr>
              <a:t>に近付ける</a:t>
            </a:r>
            <a:endParaRPr lang="en-US" altLang="ja-JP" sz="2400" b="1" dirty="0" smtClean="0">
              <a:solidFill>
                <a:srgbClr val="0000CC"/>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147303" y="6146297"/>
            <a:ext cx="5501640" cy="584775"/>
          </a:xfrm>
          <a:prstGeom prst="rect">
            <a:avLst/>
          </a:prstGeom>
          <a:noFill/>
        </p:spPr>
        <p:txBody>
          <a:bodyPr wrap="square" rtlCol="0">
            <a:spAutoFit/>
          </a:bodyPr>
          <a:lstStyle/>
          <a:p>
            <a:r>
              <a:rPr kumimoji="1" lang="ja-JP" altLang="en-US" sz="1600" dirty="0" smtClean="0"/>
              <a:t>画像：中学校部活動における陸上競技指導の手引き　</a:t>
            </a:r>
            <a:endParaRPr kumimoji="1" lang="en-US" altLang="ja-JP" sz="1600" dirty="0" smtClean="0"/>
          </a:p>
          <a:p>
            <a:r>
              <a:rPr kumimoji="1" lang="ja-JP" altLang="en-US" sz="1600" dirty="0"/>
              <a:t>　</a:t>
            </a:r>
            <a:r>
              <a:rPr kumimoji="1" lang="ja-JP" altLang="en-US" sz="1600" dirty="0" smtClean="0"/>
              <a:t>　　日本陸上競技連盟</a:t>
            </a:r>
            <a:endParaRPr kumimoji="1" lang="ja-JP" altLang="en-US" sz="1600" dirty="0"/>
          </a:p>
        </p:txBody>
      </p:sp>
    </p:spTree>
    <p:extLst>
      <p:ext uri="{BB962C8B-B14F-4D97-AF65-F5344CB8AC3E}">
        <p14:creationId xmlns:p14="http://schemas.microsoft.com/office/powerpoint/2010/main" val="375534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sp>
        <p:nvSpPr>
          <p:cNvPr id="5" name="正方形/長方形 4"/>
          <p:cNvSpPr/>
          <p:nvPr/>
        </p:nvSpPr>
        <p:spPr>
          <a:xfrm>
            <a:off x="189781" y="557896"/>
            <a:ext cx="7755147" cy="134905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5400" dirty="0" smtClean="0"/>
              <a:t>＜技能向上のポイント＞</a:t>
            </a:r>
            <a:endParaRPr kumimoji="1" lang="ja-JP" altLang="en-US" sz="5400" dirty="0"/>
          </a:p>
        </p:txBody>
      </p:sp>
      <p:sp>
        <p:nvSpPr>
          <p:cNvPr id="8" name="正方形/長方形 7"/>
          <p:cNvSpPr/>
          <p:nvPr/>
        </p:nvSpPr>
        <p:spPr>
          <a:xfrm>
            <a:off x="123278" y="1350496"/>
            <a:ext cx="9866111" cy="2864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t>自分の課題</a:t>
            </a:r>
            <a:r>
              <a:rPr kumimoji="1" lang="ja-JP" altLang="en-US" sz="4400" dirty="0" smtClean="0"/>
              <a:t>を見付ける方法</a:t>
            </a:r>
            <a:endParaRPr kumimoji="1" lang="en-US" altLang="ja-JP" sz="4400" dirty="0" smtClean="0"/>
          </a:p>
          <a:p>
            <a:r>
              <a:rPr kumimoji="1" lang="ja-JP" altLang="en-US" sz="4400" dirty="0" smtClean="0"/>
              <a:t>①他の人に見てもらう（他者観察）</a:t>
            </a:r>
            <a:endParaRPr kumimoji="1" lang="en-US" altLang="ja-JP" sz="4400" dirty="0" smtClean="0"/>
          </a:p>
          <a:p>
            <a:r>
              <a:rPr kumimoji="1" lang="ja-JP" altLang="en-US" sz="4400" dirty="0" smtClean="0"/>
              <a:t>②自分の動きをみる（自己観察）</a:t>
            </a:r>
            <a:endParaRPr kumimoji="1" lang="en-US" altLang="ja-JP" sz="4400" dirty="0" smtClean="0"/>
          </a:p>
        </p:txBody>
      </p:sp>
      <p:pic>
        <p:nvPicPr>
          <p:cNvPr id="9" name="Picture 2" descr="C:\Users\9930684\Desktop\yjimageCA866XI6.jpg"/>
          <p:cNvPicPr>
            <a:picLocks noChangeAspect="1" noChangeArrowheads="1"/>
          </p:cNvPicPr>
          <p:nvPr/>
        </p:nvPicPr>
        <p:blipFill>
          <a:blip r:embed="rId3" cstate="print"/>
          <a:srcRect/>
          <a:stretch>
            <a:fillRect/>
          </a:stretch>
        </p:blipFill>
        <p:spPr bwMode="auto">
          <a:xfrm>
            <a:off x="370936" y="4132053"/>
            <a:ext cx="1516939" cy="2589423"/>
          </a:xfrm>
          <a:prstGeom prst="rect">
            <a:avLst/>
          </a:prstGeom>
          <a:noFill/>
          <a:ln w="9525">
            <a:noFill/>
            <a:miter lim="800000"/>
            <a:headEnd/>
            <a:tailEnd/>
          </a:ln>
        </p:spPr>
      </p:pic>
      <p:sp>
        <p:nvSpPr>
          <p:cNvPr id="11" name="AutoShape 4"/>
          <p:cNvSpPr>
            <a:spLocks noChangeArrowheads="1"/>
          </p:cNvSpPr>
          <p:nvPr/>
        </p:nvSpPr>
        <p:spPr bwMode="auto">
          <a:xfrm>
            <a:off x="2060607" y="4620225"/>
            <a:ext cx="6615560" cy="821279"/>
          </a:xfrm>
          <a:prstGeom prst="wedgeRoundRectCallout">
            <a:avLst>
              <a:gd name="adj1" fmla="val -56392"/>
              <a:gd name="adj2" fmla="val -11804"/>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en-US" altLang="ja-JP" sz="2800"/>
              <a:t>『</a:t>
            </a:r>
            <a:r>
              <a:rPr lang="ja-JP" altLang="en-US" sz="2800"/>
              <a:t>運動観察</a:t>
            </a:r>
            <a:r>
              <a:rPr lang="en-US" altLang="ja-JP" sz="2800"/>
              <a:t>』</a:t>
            </a:r>
            <a:r>
              <a:rPr lang="ja-JP" altLang="en-US" sz="2800"/>
              <a:t>をして技能を向上させよう！！</a:t>
            </a:r>
            <a:endParaRPr lang="ja-JP" altLang="en-US" sz="2800" dirty="0"/>
          </a:p>
        </p:txBody>
      </p:sp>
    </p:spTree>
    <p:extLst>
      <p:ext uri="{BB962C8B-B14F-4D97-AF65-F5344CB8AC3E}">
        <p14:creationId xmlns:p14="http://schemas.microsoft.com/office/powerpoint/2010/main" val="218436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5" name="正方形/長方形 4"/>
          <p:cNvSpPr/>
          <p:nvPr/>
        </p:nvSpPr>
        <p:spPr>
          <a:xfrm>
            <a:off x="189781" y="557896"/>
            <a:ext cx="7755147" cy="134905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5400" dirty="0" smtClean="0"/>
              <a:t>「運動観察」</a:t>
            </a:r>
            <a:endParaRPr kumimoji="1" lang="ja-JP" altLang="en-US" sz="5400" dirty="0"/>
          </a:p>
        </p:txBody>
      </p:sp>
      <p:sp>
        <p:nvSpPr>
          <p:cNvPr id="8" name="正方形/長方形 7"/>
          <p:cNvSpPr/>
          <p:nvPr/>
        </p:nvSpPr>
        <p:spPr>
          <a:xfrm>
            <a:off x="-17304" y="1577800"/>
            <a:ext cx="9290649" cy="28648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t>〇運動観察する方法</a:t>
            </a:r>
            <a:endParaRPr kumimoji="1" lang="en-US" altLang="ja-JP" sz="4400" dirty="0" smtClean="0"/>
          </a:p>
          <a:p>
            <a:r>
              <a:rPr kumimoji="1" lang="ja-JP" altLang="en-US" sz="4400" dirty="0" smtClean="0"/>
              <a:t>・２人組になってお互いに観察する</a:t>
            </a:r>
            <a:endParaRPr kumimoji="1" lang="en-US" altLang="ja-JP" sz="4400" dirty="0" smtClean="0"/>
          </a:p>
          <a:p>
            <a:r>
              <a:rPr kumimoji="1" lang="ja-JP" altLang="en-US" sz="4400" dirty="0" smtClean="0"/>
              <a:t>・動画や静止画を撮影して観察する</a:t>
            </a:r>
            <a:endParaRPr kumimoji="1" lang="en-US" altLang="ja-JP" sz="4400" dirty="0" smtClean="0"/>
          </a:p>
        </p:txBody>
      </p:sp>
      <p:pic>
        <p:nvPicPr>
          <p:cNvPr id="9" name="Picture 2" descr="C:\Users\9930684\Desktop\yjimageCA866XI6.jpg"/>
          <p:cNvPicPr>
            <a:picLocks noChangeAspect="1" noChangeArrowheads="1"/>
          </p:cNvPicPr>
          <p:nvPr/>
        </p:nvPicPr>
        <p:blipFill>
          <a:blip r:embed="rId3" cstate="print"/>
          <a:srcRect/>
          <a:stretch>
            <a:fillRect/>
          </a:stretch>
        </p:blipFill>
        <p:spPr bwMode="auto">
          <a:xfrm>
            <a:off x="370936" y="4132053"/>
            <a:ext cx="1516939" cy="2589423"/>
          </a:xfrm>
          <a:prstGeom prst="rect">
            <a:avLst/>
          </a:prstGeom>
          <a:noFill/>
          <a:ln w="9525">
            <a:noFill/>
            <a:miter lim="800000"/>
            <a:headEnd/>
            <a:tailEnd/>
          </a:ln>
        </p:spPr>
      </p:pic>
      <p:sp>
        <p:nvSpPr>
          <p:cNvPr id="10" name="AutoShape 4"/>
          <p:cNvSpPr>
            <a:spLocks noChangeArrowheads="1"/>
          </p:cNvSpPr>
          <p:nvPr/>
        </p:nvSpPr>
        <p:spPr bwMode="auto">
          <a:xfrm>
            <a:off x="2150541" y="4466647"/>
            <a:ext cx="6860138" cy="1123270"/>
          </a:xfrm>
          <a:prstGeom prst="wedgeRoundRectCallout">
            <a:avLst>
              <a:gd name="adj1" fmla="val -56392"/>
              <a:gd name="adj2" fmla="val -11804"/>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400" dirty="0"/>
              <a:t>自分の動きや仲間の動きを分析しよう！</a:t>
            </a:r>
            <a:r>
              <a:rPr lang="ja-JP" altLang="en-US" sz="2400" dirty="0" smtClean="0"/>
              <a:t>！</a:t>
            </a:r>
            <a:endParaRPr lang="en-US" altLang="ja-JP" sz="2400" dirty="0" smtClean="0"/>
          </a:p>
          <a:p>
            <a:r>
              <a:rPr lang="ja-JP" altLang="en-US" sz="2400" dirty="0" smtClean="0"/>
              <a:t>みんなで記録の向上を目指していこう！！</a:t>
            </a:r>
            <a:endParaRPr lang="ja-JP" altLang="en-US" sz="2400" dirty="0"/>
          </a:p>
        </p:txBody>
      </p:sp>
    </p:spTree>
    <p:extLst>
      <p:ext uri="{BB962C8B-B14F-4D97-AF65-F5344CB8AC3E}">
        <p14:creationId xmlns:p14="http://schemas.microsoft.com/office/powerpoint/2010/main" val="249572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sp>
        <p:nvSpPr>
          <p:cNvPr id="8" name="正方形/長方形 7"/>
          <p:cNvSpPr/>
          <p:nvPr/>
        </p:nvSpPr>
        <p:spPr>
          <a:xfrm>
            <a:off x="244047" y="844520"/>
            <a:ext cx="9290649" cy="28648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800" dirty="0" smtClean="0"/>
              <a:t>〇分析の方法</a:t>
            </a:r>
            <a:endParaRPr kumimoji="1" lang="en-US" altLang="ja-JP" sz="4800" dirty="0" smtClean="0"/>
          </a:p>
          <a:p>
            <a:r>
              <a:rPr kumimoji="1" lang="ja-JP" altLang="en-US" sz="4800" dirty="0" smtClean="0"/>
              <a:t>①見本との比較（課題発見）</a:t>
            </a:r>
            <a:endParaRPr kumimoji="1" lang="en-US" altLang="ja-JP" sz="4800" dirty="0" smtClean="0"/>
          </a:p>
          <a:p>
            <a:r>
              <a:rPr kumimoji="1" lang="ja-JP" altLang="en-US" sz="4800" dirty="0" smtClean="0"/>
              <a:t>②過去の自分との比較</a:t>
            </a:r>
            <a:endParaRPr kumimoji="1" lang="en-US" altLang="ja-JP" sz="4800" dirty="0" smtClean="0"/>
          </a:p>
          <a:p>
            <a:r>
              <a:rPr kumimoji="1" lang="ja-JP" altLang="en-US" sz="4800" dirty="0" smtClean="0"/>
              <a:t>　（成果の確認）</a:t>
            </a:r>
            <a:endParaRPr kumimoji="1" lang="en-US" altLang="ja-JP" sz="4800" dirty="0" smtClean="0"/>
          </a:p>
        </p:txBody>
      </p:sp>
      <p:pic>
        <p:nvPicPr>
          <p:cNvPr id="9" name="Picture 2" descr="C:\Users\9930684\Desktop\yjimageCA866XI6.jpg"/>
          <p:cNvPicPr>
            <a:picLocks noChangeAspect="1" noChangeArrowheads="1"/>
          </p:cNvPicPr>
          <p:nvPr/>
        </p:nvPicPr>
        <p:blipFill>
          <a:blip r:embed="rId3" cstate="print"/>
          <a:srcRect/>
          <a:stretch>
            <a:fillRect/>
          </a:stretch>
        </p:blipFill>
        <p:spPr bwMode="auto">
          <a:xfrm>
            <a:off x="370936" y="4132053"/>
            <a:ext cx="1516939" cy="2589423"/>
          </a:xfrm>
          <a:prstGeom prst="rect">
            <a:avLst/>
          </a:prstGeom>
          <a:noFill/>
          <a:ln w="9525">
            <a:noFill/>
            <a:miter lim="800000"/>
            <a:headEnd/>
            <a:tailEnd/>
          </a:ln>
        </p:spPr>
      </p:pic>
      <p:sp>
        <p:nvSpPr>
          <p:cNvPr id="10" name="AutoShape 4"/>
          <p:cNvSpPr>
            <a:spLocks noChangeArrowheads="1"/>
          </p:cNvSpPr>
          <p:nvPr/>
        </p:nvSpPr>
        <p:spPr bwMode="auto">
          <a:xfrm>
            <a:off x="2150541" y="4466647"/>
            <a:ext cx="6860138" cy="1451590"/>
          </a:xfrm>
          <a:prstGeom prst="wedgeRoundRectCallout">
            <a:avLst>
              <a:gd name="adj1" fmla="val -54632"/>
              <a:gd name="adj2" fmla="val -21020"/>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400" dirty="0"/>
              <a:t>自分</a:t>
            </a:r>
            <a:r>
              <a:rPr lang="ja-JP" altLang="en-US" sz="2400" dirty="0" smtClean="0"/>
              <a:t>の</a:t>
            </a:r>
            <a:r>
              <a:rPr lang="ja-JP" altLang="en-US" sz="2400" dirty="0" smtClean="0"/>
              <a:t>成果</a:t>
            </a:r>
            <a:r>
              <a:rPr lang="ja-JP" altLang="en-US" sz="2400" dirty="0"/>
              <a:t>を</a:t>
            </a:r>
            <a:r>
              <a:rPr lang="ja-JP" altLang="en-US" sz="2400" dirty="0" smtClean="0"/>
              <a:t>確認して、</a:t>
            </a:r>
            <a:r>
              <a:rPr lang="ja-JP" altLang="en-US" sz="2400" dirty="0" smtClean="0"/>
              <a:t>課題への挑戦のモチベーションアップ！！</a:t>
            </a:r>
            <a:endParaRPr lang="ja-JP" altLang="en-US" sz="2400" dirty="0"/>
          </a:p>
        </p:txBody>
      </p:sp>
    </p:spTree>
    <p:extLst>
      <p:ext uri="{BB962C8B-B14F-4D97-AF65-F5344CB8AC3E}">
        <p14:creationId xmlns:p14="http://schemas.microsoft.com/office/powerpoint/2010/main" val="32914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5" name="正方形/長方形 4"/>
          <p:cNvSpPr/>
          <p:nvPr/>
        </p:nvSpPr>
        <p:spPr>
          <a:xfrm>
            <a:off x="189781" y="579677"/>
            <a:ext cx="7755147" cy="134905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5400" dirty="0" smtClean="0"/>
              <a:t>「分析の方法」</a:t>
            </a:r>
            <a:endParaRPr kumimoji="1" lang="ja-JP" altLang="en-US" sz="5400" dirty="0"/>
          </a:p>
        </p:txBody>
      </p:sp>
      <p:sp>
        <p:nvSpPr>
          <p:cNvPr id="8" name="正方形/長方形 7"/>
          <p:cNvSpPr/>
          <p:nvPr/>
        </p:nvSpPr>
        <p:spPr>
          <a:xfrm>
            <a:off x="189782" y="1657350"/>
            <a:ext cx="8954218" cy="235049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800" dirty="0" smtClean="0"/>
              <a:t>①見本との比較（課題発見）</a:t>
            </a:r>
            <a:endParaRPr kumimoji="1" lang="en-US" altLang="ja-JP" sz="4800" dirty="0" smtClean="0"/>
          </a:p>
          <a:p>
            <a:r>
              <a:rPr kumimoji="1" lang="ja-JP" altLang="en-US" sz="4800" dirty="0" smtClean="0"/>
              <a:t>　見本と自分の動きを比較し</a:t>
            </a:r>
            <a:endParaRPr kumimoji="1" lang="en-US" altLang="ja-JP" sz="4800" dirty="0" smtClean="0"/>
          </a:p>
          <a:p>
            <a:r>
              <a:rPr kumimoji="1" lang="ja-JP" altLang="en-US" sz="4800" dirty="0" smtClean="0"/>
              <a:t>自分の課題</a:t>
            </a:r>
            <a:r>
              <a:rPr kumimoji="1" lang="ja-JP" altLang="en-US" sz="4800" dirty="0"/>
              <a:t>を確認</a:t>
            </a:r>
            <a:r>
              <a:rPr kumimoji="1" lang="ja-JP" altLang="en-US" sz="4800" dirty="0" smtClean="0"/>
              <a:t>できる</a:t>
            </a:r>
            <a:endParaRPr kumimoji="1" lang="en-US" altLang="ja-JP" sz="4800" dirty="0"/>
          </a:p>
        </p:txBody>
      </p:sp>
      <p:pic>
        <p:nvPicPr>
          <p:cNvPr id="14" name="Picture 2" descr="C:\Users\9930684\Desktop\yjimageCA866XI6.jpg"/>
          <p:cNvPicPr>
            <a:picLocks noChangeAspect="1" noChangeArrowheads="1"/>
          </p:cNvPicPr>
          <p:nvPr/>
        </p:nvPicPr>
        <p:blipFill>
          <a:blip r:embed="rId3" cstate="print"/>
          <a:srcRect/>
          <a:stretch>
            <a:fillRect/>
          </a:stretch>
        </p:blipFill>
        <p:spPr bwMode="auto">
          <a:xfrm>
            <a:off x="370936" y="4132053"/>
            <a:ext cx="1516939" cy="2589423"/>
          </a:xfrm>
          <a:prstGeom prst="rect">
            <a:avLst/>
          </a:prstGeom>
          <a:noFill/>
          <a:ln w="9525">
            <a:noFill/>
            <a:miter lim="800000"/>
            <a:headEnd/>
            <a:tailEnd/>
          </a:ln>
        </p:spPr>
      </p:pic>
      <p:sp>
        <p:nvSpPr>
          <p:cNvPr id="10" name="AutoShape 4"/>
          <p:cNvSpPr>
            <a:spLocks noChangeArrowheads="1"/>
          </p:cNvSpPr>
          <p:nvPr/>
        </p:nvSpPr>
        <p:spPr bwMode="auto">
          <a:xfrm>
            <a:off x="2150541" y="4466647"/>
            <a:ext cx="6860138" cy="1451590"/>
          </a:xfrm>
          <a:prstGeom prst="wedgeRoundRectCallout">
            <a:avLst>
              <a:gd name="adj1" fmla="val -54632"/>
              <a:gd name="adj2" fmla="val -21020"/>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ja-JP" altLang="en-US" sz="2400" dirty="0" smtClean="0"/>
              <a:t>分析をするためには、「知識」も必要になります。</a:t>
            </a:r>
            <a:endParaRPr lang="en-US" altLang="ja-JP" sz="2400" dirty="0" smtClean="0"/>
          </a:p>
          <a:p>
            <a:r>
              <a:rPr lang="ja-JP" altLang="en-US" sz="2400" dirty="0"/>
              <a:t>技能</a:t>
            </a:r>
            <a:r>
              <a:rPr lang="ja-JP" altLang="en-US" sz="2400" dirty="0" smtClean="0"/>
              <a:t>のポイントを確認していきましょう。</a:t>
            </a:r>
            <a:endParaRPr lang="en-US" altLang="ja-JP" sz="2400" dirty="0" smtClean="0"/>
          </a:p>
          <a:p>
            <a:r>
              <a:rPr lang="ja-JP" altLang="en-US" sz="2400" dirty="0" smtClean="0"/>
              <a:t>「分かる」→「できる」ように分析します！！</a:t>
            </a:r>
            <a:endParaRPr lang="ja-JP" altLang="en-US" sz="2400" dirty="0"/>
          </a:p>
        </p:txBody>
      </p:sp>
    </p:spTree>
    <p:extLst>
      <p:ext uri="{BB962C8B-B14F-4D97-AF65-F5344CB8AC3E}">
        <p14:creationId xmlns:p14="http://schemas.microsoft.com/office/powerpoint/2010/main" val="176793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59018"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1249158" y="1223298"/>
            <a:ext cx="6772212" cy="58735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36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9" name="正方形/長方形 8"/>
          <p:cNvSpPr/>
          <p:nvPr/>
        </p:nvSpPr>
        <p:spPr>
          <a:xfrm>
            <a:off x="518445" y="2768826"/>
            <a:ext cx="8389740"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800" dirty="0" smtClean="0">
                <a:latin typeface="HG創英角ｺﾞｼｯｸUB" panose="020B0909000000000000" pitchFamily="49" charset="-128"/>
                <a:ea typeface="HG創英角ｺﾞｼｯｸUB" panose="020B0909000000000000" pitchFamily="49" charset="-128"/>
              </a:rPr>
              <a:t>【</a:t>
            </a:r>
            <a:r>
              <a:rPr kumimoji="1" lang="ja-JP" altLang="en-US" sz="8800" dirty="0">
                <a:latin typeface="HG創英角ｺﾞｼｯｸUB" panose="020B0909000000000000" pitchFamily="49" charset="-128"/>
                <a:ea typeface="HG創英角ｺﾞｼｯｸUB" panose="020B0909000000000000" pitchFamily="49" charset="-128"/>
              </a:rPr>
              <a:t>技能</a:t>
            </a:r>
            <a:r>
              <a:rPr kumimoji="1" lang="ja-JP" altLang="en-US" sz="8800" dirty="0" smtClean="0">
                <a:latin typeface="HG創英角ｺﾞｼｯｸUB" panose="020B0909000000000000" pitchFamily="49" charset="-128"/>
                <a:ea typeface="HG創英角ｺﾞｼｯｸUB" panose="020B0909000000000000" pitchFamily="49" charset="-128"/>
              </a:rPr>
              <a:t>編</a:t>
            </a:r>
            <a:r>
              <a:rPr kumimoji="1" lang="en-US" altLang="ja-JP" sz="8800" dirty="0" smtClean="0">
                <a:latin typeface="HG創英角ｺﾞｼｯｸUB" panose="020B0909000000000000" pitchFamily="49" charset="-128"/>
                <a:ea typeface="HG創英角ｺﾞｼｯｸUB" panose="020B0909000000000000" pitchFamily="49" charset="-128"/>
              </a:rPr>
              <a:t>】</a:t>
            </a:r>
          </a:p>
        </p:txBody>
      </p:sp>
      <p:sp>
        <p:nvSpPr>
          <p:cNvPr id="10" name="正方形/長方形 9"/>
          <p:cNvSpPr/>
          <p:nvPr/>
        </p:nvSpPr>
        <p:spPr>
          <a:xfrm>
            <a:off x="397676" y="4585971"/>
            <a:ext cx="8331344" cy="104254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dirty="0" smtClean="0">
                <a:latin typeface="HGP創英ﾌﾟﾚｾﾞﾝｽEB" panose="02020800000000000000" pitchFamily="18" charset="-128"/>
                <a:ea typeface="HGP創英ﾌﾟﾚｾﾞﾝｽEB" panose="02020800000000000000" pitchFamily="18" charset="-128"/>
              </a:rPr>
              <a:t>「短距離走編」</a:t>
            </a:r>
            <a:endParaRPr kumimoji="1" lang="en-US" altLang="ja-JP" sz="6600" dirty="0" smtClean="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3391251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pic>
        <p:nvPicPr>
          <p:cNvPr id="5" name="Picture 2" descr="C:\Users\9930684\Desktop\yjimageCA866XI6.jpg"/>
          <p:cNvPicPr>
            <a:picLocks noChangeAspect="1" noChangeArrowheads="1"/>
          </p:cNvPicPr>
          <p:nvPr/>
        </p:nvPicPr>
        <p:blipFill>
          <a:blip r:embed="rId3" cstate="print"/>
          <a:srcRect/>
          <a:stretch>
            <a:fillRect/>
          </a:stretch>
        </p:blipFill>
        <p:spPr bwMode="auto">
          <a:xfrm>
            <a:off x="147302" y="4285890"/>
            <a:ext cx="1171977" cy="2253023"/>
          </a:xfrm>
          <a:prstGeom prst="rect">
            <a:avLst/>
          </a:prstGeom>
          <a:noFill/>
          <a:ln w="9525">
            <a:noFill/>
            <a:miter lim="800000"/>
            <a:headEnd/>
            <a:tailEnd/>
          </a:ln>
        </p:spPr>
      </p:pic>
      <p:sp>
        <p:nvSpPr>
          <p:cNvPr id="8" name="AutoShape 4"/>
          <p:cNvSpPr>
            <a:spLocks noChangeArrowheads="1"/>
          </p:cNvSpPr>
          <p:nvPr/>
        </p:nvSpPr>
        <p:spPr bwMode="auto">
          <a:xfrm>
            <a:off x="1498858" y="4068113"/>
            <a:ext cx="7490596" cy="2075110"/>
          </a:xfrm>
          <a:prstGeom prst="wedgeRoundRectCallout">
            <a:avLst>
              <a:gd name="adj1" fmla="val -54632"/>
              <a:gd name="adj2" fmla="val -21020"/>
              <a:gd name="adj3" fmla="val 16667"/>
            </a:avLst>
          </a:prstGeom>
          <a:solidFill>
            <a:schemeClr val="bg1"/>
          </a:solidFill>
          <a:ln w="9525" algn="ctr">
            <a:solidFill>
              <a:schemeClr val="tx1"/>
            </a:solidFill>
            <a:miter lim="800000"/>
            <a:headEnd/>
            <a:tailEnd/>
          </a:ln>
        </p:spPr>
        <p:txBody>
          <a:bodyPr/>
          <a:lstStyle>
            <a:lvl1pPr>
              <a:defRPr kumimoji="1" sz="5400">
                <a:solidFill>
                  <a:schemeClr val="tx1"/>
                </a:solidFill>
                <a:latin typeface="Tahoma" panose="020B0604030504040204" pitchFamily="34" charset="0"/>
                <a:ea typeface="ＭＳ Ｐゴシック" panose="020B0600070205080204" pitchFamily="50" charset="-128"/>
              </a:defRPr>
            </a:lvl1pPr>
            <a:lvl2pPr marL="742950" indent="-285750">
              <a:defRPr kumimoji="1" sz="5400">
                <a:solidFill>
                  <a:schemeClr val="tx1"/>
                </a:solidFill>
                <a:latin typeface="Tahoma" panose="020B0604030504040204" pitchFamily="34" charset="0"/>
                <a:ea typeface="ＭＳ Ｐゴシック" panose="020B0600070205080204" pitchFamily="50" charset="-128"/>
              </a:defRPr>
            </a:lvl2pPr>
            <a:lvl3pPr marL="1143000" indent="-228600">
              <a:defRPr kumimoji="1" sz="5400">
                <a:solidFill>
                  <a:schemeClr val="tx1"/>
                </a:solidFill>
                <a:latin typeface="Tahoma" panose="020B0604030504040204" pitchFamily="34" charset="0"/>
                <a:ea typeface="ＭＳ Ｐゴシック" panose="020B0600070205080204" pitchFamily="50" charset="-128"/>
              </a:defRPr>
            </a:lvl3pPr>
            <a:lvl4pPr marL="1600200" indent="-228600">
              <a:defRPr kumimoji="1" sz="5400">
                <a:solidFill>
                  <a:schemeClr val="tx1"/>
                </a:solidFill>
                <a:latin typeface="Tahoma" panose="020B0604030504040204" pitchFamily="34" charset="0"/>
                <a:ea typeface="ＭＳ Ｐゴシック" panose="020B0600070205080204" pitchFamily="50" charset="-128"/>
              </a:defRPr>
            </a:lvl4pPr>
            <a:lvl5pPr marL="2057400" indent="-228600">
              <a:defRPr kumimoji="1" sz="5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5400">
                <a:solidFill>
                  <a:schemeClr val="tx1"/>
                </a:solidFill>
                <a:latin typeface="Tahoma" panose="020B0604030504040204" pitchFamily="34" charset="0"/>
                <a:ea typeface="ＭＳ Ｐゴシック" panose="020B0600070205080204" pitchFamily="50" charset="-128"/>
              </a:defRPr>
            </a:lvl9pPr>
          </a:lstStyle>
          <a:p>
            <a:r>
              <a:rPr lang="en-US" altLang="ja-JP" sz="2400" b="1" dirty="0" smtClean="0">
                <a:solidFill>
                  <a:srgbClr val="0000CC"/>
                </a:solidFill>
                <a:latin typeface="メイリオ" panose="020B0604030504040204" pitchFamily="50" charset="-128"/>
                <a:ea typeface="メイリオ" panose="020B0604030504040204" pitchFamily="50" charset="-128"/>
              </a:rPr>
              <a:t>【</a:t>
            </a:r>
            <a:r>
              <a:rPr lang="ja-JP" altLang="en-US" sz="2400" b="1" dirty="0" smtClean="0">
                <a:solidFill>
                  <a:srgbClr val="0000CC"/>
                </a:solidFill>
                <a:latin typeface="メイリオ" panose="020B0604030504040204" pitchFamily="50" charset="-128"/>
                <a:ea typeface="メイリオ" panose="020B0604030504040204" pitchFamily="50" charset="-128"/>
              </a:rPr>
              <a:t>ポイント</a:t>
            </a:r>
            <a:r>
              <a:rPr lang="en-US" altLang="ja-JP" sz="2400" b="1" dirty="0" smtClean="0">
                <a:solidFill>
                  <a:srgbClr val="0000CC"/>
                </a:solidFill>
                <a:latin typeface="メイリオ" panose="020B0604030504040204" pitchFamily="50" charset="-128"/>
                <a:ea typeface="メイリオ" panose="020B0604030504040204" pitchFamily="50" charset="-128"/>
              </a:rPr>
              <a:t>】</a:t>
            </a:r>
          </a:p>
          <a:p>
            <a:r>
              <a:rPr lang="ja-JP" altLang="en-US" sz="2400" b="1" dirty="0">
                <a:solidFill>
                  <a:srgbClr val="0000CC"/>
                </a:solidFill>
                <a:latin typeface="メイリオ" panose="020B0604030504040204" pitchFamily="50" charset="-128"/>
                <a:ea typeface="メイリオ" panose="020B0604030504040204" pitchFamily="50" charset="-128"/>
              </a:rPr>
              <a:t>・ </a:t>
            </a:r>
            <a:r>
              <a:rPr lang="en-US" altLang="ja-JP" sz="2400" b="1" dirty="0">
                <a:solidFill>
                  <a:srgbClr val="0000CC"/>
                </a:solidFill>
                <a:latin typeface="メイリオ" panose="020B0604030504040204" pitchFamily="50" charset="-128"/>
                <a:ea typeface="メイリオ" panose="020B0604030504040204" pitchFamily="50" charset="-128"/>
              </a:rPr>
              <a:t>1</a:t>
            </a:r>
            <a:r>
              <a:rPr lang="ja-JP" altLang="en-US" sz="2400" b="1" dirty="0">
                <a:solidFill>
                  <a:srgbClr val="0000CC"/>
                </a:solidFill>
                <a:latin typeface="メイリオ" panose="020B0604030504040204" pitchFamily="50" charset="-128"/>
                <a:ea typeface="メイリオ" panose="020B0604030504040204" pitchFamily="50" charset="-128"/>
              </a:rPr>
              <a:t>歩目の着地は母指球で素早く接地する。 </a:t>
            </a:r>
            <a:endParaRPr lang="en-US" altLang="ja-JP" sz="2400" b="1" dirty="0" smtClean="0">
              <a:solidFill>
                <a:srgbClr val="0000CC"/>
              </a:solidFill>
              <a:latin typeface="メイリオ" panose="020B0604030504040204" pitchFamily="50" charset="-128"/>
              <a:ea typeface="メイリオ" panose="020B0604030504040204" pitchFamily="50" charset="-128"/>
            </a:endParaRPr>
          </a:p>
          <a:p>
            <a:r>
              <a:rPr lang="ja-JP" altLang="en-US" sz="2400" b="1" dirty="0" smtClean="0">
                <a:solidFill>
                  <a:srgbClr val="0000CC"/>
                </a:solidFill>
                <a:latin typeface="メイリオ" panose="020B0604030504040204" pitchFamily="50" charset="-128"/>
                <a:ea typeface="メイリオ" panose="020B0604030504040204" pitchFamily="50" charset="-128"/>
              </a:rPr>
              <a:t>・ </a:t>
            </a:r>
            <a:r>
              <a:rPr lang="en-US" altLang="ja-JP" sz="2400" b="1" dirty="0">
                <a:solidFill>
                  <a:srgbClr val="0000CC"/>
                </a:solidFill>
                <a:latin typeface="メイリオ" panose="020B0604030504040204" pitchFamily="50" charset="-128"/>
                <a:ea typeface="メイリオ" panose="020B0604030504040204" pitchFamily="50" charset="-128"/>
              </a:rPr>
              <a:t>1</a:t>
            </a:r>
            <a:r>
              <a:rPr lang="ja-JP" altLang="en-US" sz="2400" b="1" dirty="0">
                <a:solidFill>
                  <a:srgbClr val="0000CC"/>
                </a:solidFill>
                <a:latin typeface="メイリオ" panose="020B0604030504040204" pitchFamily="50" charset="-128"/>
                <a:ea typeface="メイリオ" panose="020B0604030504040204" pitchFamily="50" charset="-128"/>
              </a:rPr>
              <a:t>歩毎にストライドとピッチは増加していく。</a:t>
            </a:r>
          </a:p>
          <a:p>
            <a:r>
              <a:rPr lang="ja-JP" altLang="en-US" sz="2400" b="1" dirty="0">
                <a:solidFill>
                  <a:srgbClr val="0000CC"/>
                </a:solidFill>
                <a:latin typeface="メイリオ" panose="020B0604030504040204" pitchFamily="50" charset="-128"/>
                <a:ea typeface="メイリオ" panose="020B0604030504040204" pitchFamily="50" charset="-128"/>
              </a:rPr>
              <a:t>・</a:t>
            </a:r>
            <a:r>
              <a:rPr lang="ja-JP" altLang="en-US" sz="2400" b="1" dirty="0">
                <a:solidFill>
                  <a:srgbClr val="FF0000"/>
                </a:solidFill>
                <a:latin typeface="メイリオ" panose="020B0604030504040204" pitchFamily="50" charset="-128"/>
                <a:ea typeface="メイリオ" panose="020B0604030504040204" pitchFamily="50" charset="-128"/>
              </a:rPr>
              <a:t> 前傾を維持</a:t>
            </a:r>
            <a:r>
              <a:rPr lang="ja-JP" altLang="en-US" sz="2400" b="1" dirty="0">
                <a:solidFill>
                  <a:srgbClr val="0000CC"/>
                </a:solidFill>
                <a:latin typeface="メイリオ" panose="020B0604030504040204" pitchFamily="50" charset="-128"/>
                <a:ea typeface="メイリオ" panose="020B0604030504040204" pitchFamily="50" charset="-128"/>
              </a:rPr>
              <a:t>する。 </a:t>
            </a:r>
            <a:endParaRPr lang="en-US" altLang="ja-JP" sz="2400" b="1" dirty="0" smtClean="0">
              <a:solidFill>
                <a:srgbClr val="0000CC"/>
              </a:solidFill>
              <a:latin typeface="メイリオ" panose="020B0604030504040204" pitchFamily="50" charset="-128"/>
              <a:ea typeface="メイリオ" panose="020B0604030504040204" pitchFamily="50" charset="-128"/>
            </a:endParaRPr>
          </a:p>
          <a:p>
            <a:r>
              <a:rPr lang="ja-JP" altLang="en-US" sz="2400" b="1" dirty="0" smtClean="0">
                <a:solidFill>
                  <a:srgbClr val="0000CC"/>
                </a:solidFill>
                <a:latin typeface="メイリオ" panose="020B0604030504040204" pitchFamily="50" charset="-128"/>
                <a:ea typeface="メイリオ" panose="020B0604030504040204" pitchFamily="50" charset="-128"/>
              </a:rPr>
              <a:t>・ </a:t>
            </a:r>
            <a:r>
              <a:rPr lang="ja-JP" altLang="en-US" sz="2400" b="1" dirty="0">
                <a:solidFill>
                  <a:srgbClr val="0000CC"/>
                </a:solidFill>
                <a:latin typeface="メイリオ" panose="020B0604030504040204" pitchFamily="50" charset="-128"/>
                <a:ea typeface="メイリオ" panose="020B0604030504040204" pitchFamily="50" charset="-128"/>
              </a:rPr>
              <a:t>体幹は</a:t>
            </a:r>
            <a:r>
              <a:rPr lang="en-US" altLang="ja-JP" sz="2400" b="1" dirty="0">
                <a:solidFill>
                  <a:srgbClr val="FF0000"/>
                </a:solidFill>
                <a:latin typeface="メイリオ" panose="020B0604030504040204" pitchFamily="50" charset="-128"/>
                <a:ea typeface="メイリオ" panose="020B0604030504040204" pitchFamily="50" charset="-128"/>
              </a:rPr>
              <a:t>20 〜30m</a:t>
            </a:r>
            <a:r>
              <a:rPr lang="ja-JP" altLang="en-US" sz="2400" b="1" dirty="0">
                <a:solidFill>
                  <a:srgbClr val="FF0000"/>
                </a:solidFill>
                <a:latin typeface="メイリオ" panose="020B0604030504040204" pitchFamily="50" charset="-128"/>
                <a:ea typeface="メイリオ" panose="020B0604030504040204" pitchFamily="50" charset="-128"/>
              </a:rPr>
              <a:t>を過ぎてから徐々に起こす</a:t>
            </a:r>
            <a:r>
              <a:rPr lang="ja-JP" altLang="en-US" sz="2400" b="1" dirty="0" smtClean="0">
                <a:solidFill>
                  <a:srgbClr val="0000CC"/>
                </a:solidFill>
                <a:latin typeface="メイリオ" panose="020B0604030504040204" pitchFamily="50" charset="-128"/>
                <a:ea typeface="メイリオ" panose="020B0604030504040204" pitchFamily="50" charset="-128"/>
              </a:rPr>
              <a:t>。</a:t>
            </a:r>
            <a:endParaRPr lang="ja-JP" altLang="en-US" sz="2400" b="1" dirty="0">
              <a:solidFill>
                <a:srgbClr val="0000CC"/>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935309" y="20309"/>
            <a:ext cx="2743200" cy="584775"/>
          </a:xfrm>
          <a:prstGeom prst="rect">
            <a:avLst/>
          </a:prstGeom>
          <a:noFill/>
        </p:spPr>
        <p:txBody>
          <a:bodyPr wrap="square" rtlCol="0">
            <a:spAutoFit/>
          </a:bodyPr>
          <a:lstStyle/>
          <a:p>
            <a:r>
              <a:rPr kumimoji="1" lang="ja-JP" altLang="en-US" sz="3200" b="1" dirty="0"/>
              <a:t>短距離</a:t>
            </a:r>
            <a:r>
              <a:rPr kumimoji="1" lang="ja-JP" altLang="en-US" sz="3200" b="1" dirty="0" smtClean="0"/>
              <a:t>走編</a:t>
            </a:r>
            <a:endParaRPr kumimoji="1" lang="ja-JP" altLang="en-US" sz="3200" b="1" dirty="0"/>
          </a:p>
        </p:txBody>
      </p:sp>
      <p:sp>
        <p:nvSpPr>
          <p:cNvPr id="12" name="テキスト ボックス 11"/>
          <p:cNvSpPr txBox="1"/>
          <p:nvPr/>
        </p:nvSpPr>
        <p:spPr>
          <a:xfrm>
            <a:off x="192108" y="1269870"/>
            <a:ext cx="7354911" cy="461665"/>
          </a:xfrm>
          <a:prstGeom prst="rect">
            <a:avLst/>
          </a:prstGeom>
          <a:noFill/>
        </p:spPr>
        <p:txBody>
          <a:bodyPr wrap="square" rtlCol="0">
            <a:spAutoFit/>
          </a:bodyPr>
          <a:lstStyle/>
          <a:p>
            <a:r>
              <a:rPr kumimoji="1" lang="ja-JP" altLang="en-US" sz="2400" b="1" dirty="0" smtClean="0"/>
              <a:t>加速について</a:t>
            </a:r>
            <a:endParaRPr kumimoji="1" lang="ja-JP" altLang="en-US" sz="2400" b="1" dirty="0"/>
          </a:p>
        </p:txBody>
      </p:sp>
      <p:sp>
        <p:nvSpPr>
          <p:cNvPr id="11" name="テキスト ボックス 10"/>
          <p:cNvSpPr txBox="1"/>
          <p:nvPr/>
        </p:nvSpPr>
        <p:spPr>
          <a:xfrm>
            <a:off x="6088284" y="1731535"/>
            <a:ext cx="3002795" cy="1883379"/>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0" rtlCol="0">
            <a:noAutofit/>
          </a:bodyPr>
          <a:lstStyle/>
          <a:p>
            <a:r>
              <a:rPr kumimoji="1" lang="en-US" altLang="ja-JP" sz="2800" dirty="0" smtClean="0"/>
              <a:t>【</a:t>
            </a:r>
            <a:r>
              <a:rPr kumimoji="1" lang="ja-JP" altLang="en-US" sz="2800" dirty="0" smtClean="0"/>
              <a:t>目的</a:t>
            </a:r>
            <a:r>
              <a:rPr kumimoji="1" lang="en-US" altLang="ja-JP" sz="2800" dirty="0" smtClean="0"/>
              <a:t>】</a:t>
            </a:r>
          </a:p>
          <a:p>
            <a:r>
              <a:rPr kumimoji="1" lang="ja-JP" altLang="en-US" sz="2800" dirty="0"/>
              <a:t>速度を上げ</a:t>
            </a:r>
            <a:r>
              <a:rPr kumimoji="1" lang="ja-JP" altLang="en-US" sz="2800" dirty="0" smtClean="0"/>
              <a:t>、</a:t>
            </a:r>
            <a:endParaRPr kumimoji="1" lang="en-US" altLang="ja-JP" sz="2800" dirty="0" smtClean="0"/>
          </a:p>
          <a:p>
            <a:r>
              <a:rPr kumimoji="1" lang="ja-JP" altLang="en-US" sz="2800" dirty="0" smtClean="0"/>
              <a:t>スムーズに</a:t>
            </a:r>
            <a:r>
              <a:rPr kumimoji="1" lang="ja-JP" altLang="en-US" sz="2800" dirty="0"/>
              <a:t>走動作へと移行する。</a:t>
            </a:r>
          </a:p>
        </p:txBody>
      </p:sp>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757195"/>
            <a:ext cx="6045582" cy="1857719"/>
          </a:xfrm>
          <a:prstGeom prst="rect">
            <a:avLst/>
          </a:prstGeom>
        </p:spPr>
      </p:pic>
      <p:sp>
        <p:nvSpPr>
          <p:cNvPr id="13" name="テキスト ボックス 12"/>
          <p:cNvSpPr txBox="1"/>
          <p:nvPr/>
        </p:nvSpPr>
        <p:spPr>
          <a:xfrm>
            <a:off x="191036" y="679152"/>
            <a:ext cx="6055217"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sz="2800" b="1" dirty="0" smtClean="0"/>
              <a:t>スタート⇒加速疾走について</a:t>
            </a:r>
            <a:endParaRPr kumimoji="1" lang="ja-JP" altLang="en-US" sz="2800" b="1" dirty="0"/>
          </a:p>
        </p:txBody>
      </p:sp>
      <p:sp>
        <p:nvSpPr>
          <p:cNvPr id="14" name="テキスト ボックス 13"/>
          <p:cNvSpPr txBox="1"/>
          <p:nvPr/>
        </p:nvSpPr>
        <p:spPr>
          <a:xfrm>
            <a:off x="3487814" y="6143223"/>
            <a:ext cx="5501640" cy="584775"/>
          </a:xfrm>
          <a:prstGeom prst="rect">
            <a:avLst/>
          </a:prstGeom>
          <a:noFill/>
        </p:spPr>
        <p:txBody>
          <a:bodyPr wrap="square" rtlCol="0">
            <a:spAutoFit/>
          </a:bodyPr>
          <a:lstStyle/>
          <a:p>
            <a:r>
              <a:rPr kumimoji="1" lang="ja-JP" altLang="en-US" sz="1600" dirty="0" smtClean="0"/>
              <a:t>参考：中学校部活動における陸上競技指導の手引き　</a:t>
            </a:r>
            <a:endParaRPr kumimoji="1" lang="en-US" altLang="ja-JP" sz="1600" dirty="0" smtClean="0"/>
          </a:p>
          <a:p>
            <a:r>
              <a:rPr kumimoji="1" lang="ja-JP" altLang="en-US" sz="1600" dirty="0"/>
              <a:t>　</a:t>
            </a:r>
            <a:r>
              <a:rPr kumimoji="1" lang="ja-JP" altLang="en-US" sz="1600" dirty="0" smtClean="0"/>
              <a:t>　　日本陸上競技連盟</a:t>
            </a:r>
            <a:endParaRPr kumimoji="1" lang="ja-JP" altLang="en-US" sz="1600" dirty="0"/>
          </a:p>
        </p:txBody>
      </p:sp>
    </p:spTree>
    <p:extLst>
      <p:ext uri="{BB962C8B-B14F-4D97-AF65-F5344CB8AC3E}">
        <p14:creationId xmlns:p14="http://schemas.microsoft.com/office/powerpoint/2010/main" val="244392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8" name="正方形/長方形 7"/>
          <p:cNvSpPr/>
          <p:nvPr/>
        </p:nvSpPr>
        <p:spPr>
          <a:xfrm>
            <a:off x="149157" y="1131145"/>
            <a:ext cx="8481037" cy="18382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000" dirty="0" smtClean="0"/>
          </a:p>
          <a:p>
            <a:r>
              <a:rPr kumimoji="1" lang="ja-JP" altLang="en-US" sz="4000" dirty="0" smtClean="0"/>
              <a:t>課題①　動画を見てみよう</a:t>
            </a:r>
            <a:endParaRPr kumimoji="1" lang="en-US" altLang="ja-JP" sz="4000" dirty="0" smtClean="0"/>
          </a:p>
          <a:p>
            <a:endParaRPr kumimoji="1" lang="en-US" altLang="ja-JP" sz="2000" dirty="0" smtClean="0"/>
          </a:p>
          <a:p>
            <a:r>
              <a:rPr kumimoji="1" lang="ja-JP" altLang="en-US" sz="3600" dirty="0" smtClean="0"/>
              <a:t>「見本とＡさんの比較をしてみよう」</a:t>
            </a:r>
            <a:endParaRPr kumimoji="1" lang="en-US" altLang="ja-JP" sz="3600" dirty="0" smtClean="0"/>
          </a:p>
          <a:p>
            <a:r>
              <a:rPr kumimoji="1" lang="ja-JP" altLang="en-US" sz="2800" dirty="0" smtClean="0"/>
              <a:t>＜ポイント＞</a:t>
            </a:r>
            <a:r>
              <a:rPr kumimoji="1" lang="en-US" altLang="ja-JP" sz="1600" dirty="0">
                <a:solidFill>
                  <a:prstClr val="black"/>
                </a:solidFill>
              </a:rPr>
              <a:t> </a:t>
            </a:r>
            <a:r>
              <a:rPr kumimoji="1" lang="ja-JP" altLang="en-US" sz="2800" dirty="0" smtClean="0"/>
              <a:t>何</a:t>
            </a:r>
            <a:r>
              <a:rPr kumimoji="1" lang="en-US" altLang="ja-JP" sz="2800" dirty="0" smtClean="0"/>
              <a:t>m</a:t>
            </a:r>
            <a:r>
              <a:rPr kumimoji="1" lang="ja-JP" altLang="en-US" sz="2800" dirty="0" err="1" smtClean="0"/>
              <a:t>まで</a:t>
            </a:r>
            <a:r>
              <a:rPr kumimoji="1" lang="ja-JP" altLang="en-US" sz="2800" dirty="0" smtClean="0"/>
              <a:t>低い姿勢を保てているかな</a:t>
            </a:r>
            <a:endParaRPr kumimoji="1" lang="en-US" altLang="ja-JP" sz="2800" dirty="0" smtClean="0"/>
          </a:p>
          <a:p>
            <a:r>
              <a:rPr kumimoji="1" lang="ja-JP" altLang="en-US" sz="2800" dirty="0">
                <a:solidFill>
                  <a:prstClr val="black"/>
                </a:solidFill>
              </a:rPr>
              <a:t>　</a:t>
            </a:r>
            <a:r>
              <a:rPr kumimoji="1" lang="ja-JP" altLang="en-US" sz="2800" dirty="0" smtClean="0">
                <a:solidFill>
                  <a:prstClr val="black"/>
                </a:solidFill>
              </a:rPr>
              <a:t>　</a:t>
            </a:r>
            <a:r>
              <a:rPr kumimoji="1" lang="en-US" altLang="ja-JP" sz="2800" dirty="0" smtClean="0">
                <a:solidFill>
                  <a:prstClr val="black"/>
                </a:solidFill>
              </a:rPr>
              <a:t>※</a:t>
            </a:r>
            <a:r>
              <a:rPr kumimoji="1" lang="ja-JP" altLang="en-US" sz="2800" dirty="0">
                <a:solidFill>
                  <a:prstClr val="black"/>
                </a:solidFill>
              </a:rPr>
              <a:t>コーン</a:t>
            </a:r>
            <a:r>
              <a:rPr kumimoji="1" lang="ja-JP" altLang="en-US" sz="2800" dirty="0" smtClean="0">
                <a:solidFill>
                  <a:prstClr val="black"/>
                </a:solidFill>
              </a:rPr>
              <a:t>はスタートから</a:t>
            </a:r>
            <a:r>
              <a:rPr kumimoji="1" lang="en-US" altLang="ja-JP" sz="2800" dirty="0" smtClean="0">
                <a:solidFill>
                  <a:prstClr val="black"/>
                </a:solidFill>
              </a:rPr>
              <a:t>10m</a:t>
            </a:r>
            <a:r>
              <a:rPr kumimoji="1" lang="ja-JP" altLang="en-US" sz="2800" dirty="0">
                <a:solidFill>
                  <a:prstClr val="black"/>
                </a:solidFill>
              </a:rPr>
              <a:t>の位置にあります</a:t>
            </a:r>
            <a:endParaRPr kumimoji="1" lang="en-US" altLang="ja-JP" sz="4400" dirty="0"/>
          </a:p>
          <a:p>
            <a:endParaRPr kumimoji="1" lang="en-US" altLang="ja-JP" sz="3600" dirty="0" smtClean="0"/>
          </a:p>
          <a:p>
            <a:r>
              <a:rPr kumimoji="1" lang="ja-JP" altLang="en-US" sz="4800" dirty="0" smtClean="0"/>
              <a:t>　</a:t>
            </a:r>
            <a:endParaRPr kumimoji="1" lang="en-US" altLang="ja-JP" sz="4800" dirty="0" smtClean="0"/>
          </a:p>
        </p:txBody>
      </p:sp>
      <p:pic>
        <p:nvPicPr>
          <p:cNvPr id="2" name="図 1">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9548" y="3429000"/>
            <a:ext cx="4106173" cy="3292476"/>
          </a:xfrm>
          <a:prstGeom prst="rect">
            <a:avLst/>
          </a:prstGeom>
        </p:spPr>
      </p:pic>
      <p:pic>
        <p:nvPicPr>
          <p:cNvPr id="9" name="図 8">
            <a:hlinkClick r:id="rId5"/>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9157" y="3429000"/>
            <a:ext cx="4330373" cy="3296768"/>
          </a:xfrm>
          <a:prstGeom prst="rect">
            <a:avLst/>
          </a:prstGeom>
        </p:spPr>
      </p:pic>
      <p:sp>
        <p:nvSpPr>
          <p:cNvPr id="4" name="正方形/長方形 3"/>
          <p:cNvSpPr/>
          <p:nvPr/>
        </p:nvSpPr>
        <p:spPr>
          <a:xfrm>
            <a:off x="1164472" y="3056598"/>
            <a:ext cx="2118659" cy="372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dirty="0" smtClean="0"/>
              <a:t>見本</a:t>
            </a:r>
            <a:endParaRPr kumimoji="1" lang="ja-JP" altLang="en-US" sz="2400" dirty="0"/>
          </a:p>
        </p:txBody>
      </p:sp>
      <p:sp>
        <p:nvSpPr>
          <p:cNvPr id="10" name="正方形/長方形 9"/>
          <p:cNvSpPr/>
          <p:nvPr/>
        </p:nvSpPr>
        <p:spPr>
          <a:xfrm>
            <a:off x="5633304" y="3056597"/>
            <a:ext cx="2118659" cy="372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dirty="0" smtClean="0"/>
              <a:t>Ａさん</a:t>
            </a:r>
            <a:endParaRPr kumimoji="1" lang="ja-JP" altLang="en-US" sz="2400" dirty="0"/>
          </a:p>
        </p:txBody>
      </p:sp>
      <p:grpSp>
        <p:nvGrpSpPr>
          <p:cNvPr id="11" name="グループ化 10"/>
          <p:cNvGrpSpPr/>
          <p:nvPr/>
        </p:nvGrpSpPr>
        <p:grpSpPr>
          <a:xfrm>
            <a:off x="346045" y="6255841"/>
            <a:ext cx="3936595" cy="394075"/>
            <a:chOff x="3446851" y="4961413"/>
            <a:chExt cx="3936595" cy="394075"/>
          </a:xfrm>
        </p:grpSpPr>
        <p:sp>
          <p:nvSpPr>
            <p:cNvPr id="12" name="角丸四角形 11"/>
            <p:cNvSpPr/>
            <p:nvPr/>
          </p:nvSpPr>
          <p:spPr>
            <a:xfrm>
              <a:off x="3446851" y="4961413"/>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3" name="図 12"/>
            <p:cNvPicPr>
              <a:picLocks noChangeAspect="1"/>
            </p:cNvPicPr>
            <p:nvPr/>
          </p:nvPicPr>
          <p:blipFill rotWithShape="1">
            <a:blip r:embed="rId7" cstate="email">
              <a:extLst>
                <a:ext uri="{28A0092B-C50C-407E-A947-70E740481C1C}">
                  <a14:useLocalDpi xmlns:a14="http://schemas.microsoft.com/office/drawing/2010/main"/>
                </a:ext>
              </a:extLst>
            </a:blip>
            <a:srcRect t="6773" b="6125"/>
            <a:stretch/>
          </p:blipFill>
          <p:spPr>
            <a:xfrm>
              <a:off x="6858106" y="4985237"/>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grpSp>
        <p:nvGrpSpPr>
          <p:cNvPr id="14" name="グループ化 13"/>
          <p:cNvGrpSpPr/>
          <p:nvPr/>
        </p:nvGrpSpPr>
        <p:grpSpPr>
          <a:xfrm>
            <a:off x="4724335" y="6237733"/>
            <a:ext cx="3936595" cy="394075"/>
            <a:chOff x="3446851" y="4961413"/>
            <a:chExt cx="3936595" cy="394075"/>
          </a:xfrm>
        </p:grpSpPr>
        <p:sp>
          <p:nvSpPr>
            <p:cNvPr id="15" name="角丸四角形 14"/>
            <p:cNvSpPr/>
            <p:nvPr/>
          </p:nvSpPr>
          <p:spPr>
            <a:xfrm>
              <a:off x="3446851" y="4961413"/>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6" name="図 15"/>
            <p:cNvPicPr>
              <a:picLocks noChangeAspect="1"/>
            </p:cNvPicPr>
            <p:nvPr/>
          </p:nvPicPr>
          <p:blipFill rotWithShape="1">
            <a:blip r:embed="rId7" cstate="email">
              <a:extLst>
                <a:ext uri="{28A0092B-C50C-407E-A947-70E740481C1C}">
                  <a14:useLocalDpi xmlns:a14="http://schemas.microsoft.com/office/drawing/2010/main"/>
                </a:ext>
              </a:extLst>
            </a:blip>
            <a:srcRect t="6773" b="6125"/>
            <a:stretch/>
          </p:blipFill>
          <p:spPr>
            <a:xfrm>
              <a:off x="6858106" y="4985237"/>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33470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1432</Words>
  <Application>Microsoft Office PowerPoint</Application>
  <PresentationFormat>画面に合わせる (4:3)</PresentationFormat>
  <Paragraphs>217</Paragraphs>
  <Slides>27</Slides>
  <Notes>24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27</vt:i4>
      </vt:variant>
    </vt:vector>
  </HeadingPairs>
  <TitlesOfParts>
    <vt:vector size="39" baseType="lpstr">
      <vt:lpstr>HGPｺﾞｼｯｸE</vt:lpstr>
      <vt:lpstr>HGP創英ﾌﾟﾚｾﾞﾝｽEB</vt:lpstr>
      <vt:lpstr>HG創英角ｺﾞｼｯｸUB</vt:lpstr>
      <vt:lpstr>ＭＳ Ｐゴシック</vt:lpstr>
      <vt:lpstr>メイリオ</vt:lpstr>
      <vt:lpstr>游ゴシック</vt:lpstr>
      <vt:lpstr>游ゴシック Light</vt:lpstr>
      <vt:lpstr>Arial</vt:lpstr>
      <vt:lpstr>Calibri</vt:lpstr>
      <vt:lpstr>Calibri Light</vt:lpstr>
      <vt:lpstr>Tahoma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関伸夫</dc:creator>
  <cp:lastModifiedBy>m</cp:lastModifiedBy>
  <cp:revision>13</cp:revision>
  <dcterms:modified xsi:type="dcterms:W3CDTF">2021-01-15T07:58:05Z</dcterms:modified>
</cp:coreProperties>
</file>