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93" r:id="rId2"/>
    <p:sldId id="294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02" r:id="rId34"/>
    <p:sldId id="303" r:id="rId35"/>
    <p:sldId id="304" r:id="rId36"/>
    <p:sldId id="305" r:id="rId37"/>
    <p:sldId id="306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67" d="100"/>
          <a:sy n="67" d="100"/>
        </p:scale>
        <p:origin x="3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4B427-6300-4BBC-9F12-BBB29521DEF4}" type="datetimeFigureOut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762A18-433F-4049-AAE7-CBAE2FEE10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5650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762A18-433F-4049-AAE7-CBAE2FEE10D9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3678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90BD-E135-4EAE-AE81-38C81B57C058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01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70470-DD1B-41BE-BBF8-B96BAD3815E5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5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C57F2-6E6A-486E-8CCC-44FD5051AAB5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10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D8116-7A1A-40AC-9678-110C3D53DE07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0872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9C0F9-833B-4285-ADD3-C9D21205D722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143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FC7A2-E06B-4E5C-A5C9-D9FB67587FEC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439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6C49C-7739-4B31-808B-854D9BCBEC11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2056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60664-F52E-49CD-B277-7B6BB3DAF88B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535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193B-A4C8-4AB3-8B22-16B6058CBD13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15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94256-FA6B-46D4-AA79-B53B01A18CEC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920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6F936-20A3-47B6-91DB-F3577130D62C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195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A51D9-7F21-49C4-B7C6-54E9C9F1C0A9}" type="datetime1">
              <a:rPr kumimoji="1" lang="ja-JP" altLang="en-US" smtClean="0"/>
              <a:t>2021/1/15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8E851-8B80-4C7F-83B9-CB9EE48381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61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ami.com/sportsclub/method/taiiku/hiraoyogi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nhk.or.jp/school/movie/bangumi.cgi?das_id=D0005220015_00000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s://www.youtube.com/watch?v=ocaB5e3KDjU" TargetMode="External"/><Relationship Id="rId7" Type="http://schemas.openxmlformats.org/officeDocument/2006/relationships/hyperlink" Target="https://www.youtube.com/watch?v=9pYHN-MJV_0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hyperlink" Target="https://www.youtube.com/watch?v=vplZqYC28TY" TargetMode="External"/><Relationship Id="rId10" Type="http://schemas.openxmlformats.org/officeDocument/2006/relationships/hyperlink" Target="https://www.youtube.com/watch?v=uVE10PihFvI" TargetMode="External"/><Relationship Id="rId4" Type="http://schemas.openxmlformats.org/officeDocument/2006/relationships/image" Target="../media/image25.jpeg"/><Relationship Id="rId9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nami.com/sportsclub/method/taiiku/crawl.html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1</a:t>
            </a:fld>
            <a:endParaRPr kumimoji="1" lang="ja-JP" altLang="en-US"/>
          </a:p>
        </p:txBody>
      </p:sp>
      <p:sp>
        <p:nvSpPr>
          <p:cNvPr id="8" name="正方形/長方形 7"/>
          <p:cNvSpPr/>
          <p:nvPr/>
        </p:nvSpPr>
        <p:spPr>
          <a:xfrm>
            <a:off x="260942" y="919201"/>
            <a:ext cx="8595359" cy="149181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中学校 保健体育（体育分野）</a:t>
            </a:r>
            <a:endParaRPr kumimoji="1" lang="en-US" altLang="ja-JP" sz="3600" dirty="0" smtClean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〔</a:t>
            </a:r>
            <a:r>
              <a:rPr kumimoji="1" lang="ja-JP" altLang="en-US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第３学年</a:t>
            </a:r>
            <a:r>
              <a:rPr kumimoji="1" lang="en-US" altLang="ja-JP" sz="3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〕</a:t>
            </a:r>
            <a:endParaRPr kumimoji="1" lang="ja-JP" altLang="en-US" sz="3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8377" y="2541645"/>
            <a:ext cx="9026434" cy="2319251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9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水泳</a:t>
            </a:r>
            <a:endParaRPr kumimoji="1" lang="en-US" altLang="ja-JP" sz="96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0" y="4412660"/>
            <a:ext cx="9026434" cy="131560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【</a:t>
            </a:r>
            <a:r>
              <a:rPr kumimoji="1" lang="ja-JP" altLang="en-US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知識及び技能編</a:t>
            </a:r>
            <a:r>
              <a:rPr kumimoji="1" lang="en-US" altLang="ja-JP" sz="66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】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6030930" y="5969285"/>
            <a:ext cx="2825371" cy="3870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学習時間の目安：約</a:t>
            </a:r>
            <a:r>
              <a:rPr kumimoji="1" lang="en-US" altLang="ja-JP" dirty="0" smtClean="0"/>
              <a:t>30</a:t>
            </a:r>
            <a:r>
              <a:rPr kumimoji="1" lang="ja-JP" altLang="en-US" dirty="0" smtClean="0"/>
              <a:t>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3078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1383"/>
            <a:ext cx="2135521" cy="593047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平泳ぎ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66491" y="1218405"/>
            <a:ext cx="8771632" cy="8309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</a:t>
            </a:r>
            <a:r>
              <a:rPr lang="ja-JP" altLang="en-US" dirty="0"/>
              <a:t>平泳ぎは、全身をまっすぐ伸ばして水面に伏し浮き、両手のひらを下に</a:t>
            </a:r>
            <a:r>
              <a:rPr lang="ja-JP" altLang="en-US" dirty="0" smtClean="0"/>
              <a:t>向けて</a:t>
            </a:r>
            <a:endParaRPr lang="en-US" altLang="ja-JP" dirty="0" smtClean="0"/>
          </a:p>
          <a:p>
            <a:r>
              <a:rPr lang="ja-JP" altLang="en-US" dirty="0" smtClean="0"/>
              <a:t>胸</a:t>
            </a:r>
            <a:r>
              <a:rPr lang="ja-JP" altLang="en-US" dirty="0"/>
              <a:t>の前からそろえて前方</a:t>
            </a:r>
            <a:r>
              <a:rPr lang="ja-JP" altLang="en-US" dirty="0" smtClean="0"/>
              <a:t>に出し</a:t>
            </a:r>
            <a:r>
              <a:rPr lang="ja-JP" altLang="en-US" dirty="0"/>
              <a:t>、円を描くように左右の水をかき、脚の動き</a:t>
            </a:r>
            <a:r>
              <a:rPr lang="ja-JP" altLang="en-US" dirty="0" smtClean="0"/>
              <a:t>は</a:t>
            </a:r>
            <a:endParaRPr lang="en-US" altLang="ja-JP" dirty="0" smtClean="0"/>
          </a:p>
          <a:p>
            <a:r>
              <a:rPr lang="ja-JP" altLang="en-US" dirty="0" smtClean="0"/>
              <a:t>足</a:t>
            </a:r>
            <a:r>
              <a:rPr lang="ja-JP" altLang="en-US" dirty="0"/>
              <a:t>の裏で水をとらえ左右後方に水を押し挟み、顔を前</a:t>
            </a:r>
            <a:r>
              <a:rPr lang="ja-JP" altLang="en-US" dirty="0" smtClean="0"/>
              <a:t>に上げて</a:t>
            </a:r>
            <a:r>
              <a:rPr lang="ja-JP" altLang="en-US" dirty="0"/>
              <a:t>呼吸をしながら泳ぐ。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90603" y="6228292"/>
            <a:ext cx="7360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+mn-ea"/>
              </a:rPr>
              <a:t>年</a:t>
            </a:r>
            <a:r>
              <a:rPr lang="ja-JP" altLang="en-US" sz="1400" dirty="0" smtClean="0">
                <a:latin typeface="RyuminPro-Light"/>
              </a:rPr>
              <a:t>３月　文部科学省　より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668" y="204774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【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要　点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】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12126" y="2417073"/>
            <a:ext cx="4532400" cy="2670081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1400" dirty="0"/>
              <a:t>（３）</a:t>
            </a:r>
            <a:r>
              <a:rPr lang="ja-JP" altLang="en-US" sz="1400" dirty="0" smtClean="0"/>
              <a:t>呼吸法</a:t>
            </a:r>
            <a:endParaRPr lang="en-US" altLang="ja-JP" sz="1400" dirty="0" smtClean="0"/>
          </a:p>
          <a:p>
            <a:endParaRPr lang="ja-JP" altLang="en-US" sz="1400" dirty="0"/>
          </a:p>
          <a:p>
            <a:r>
              <a:rPr lang="ja-JP" altLang="en-US" sz="1400" dirty="0"/>
              <a:t>　①　呼気は、水中で、鼻と口で行う。徐々に</a:t>
            </a:r>
            <a:r>
              <a:rPr lang="ja-JP" altLang="en-US" sz="1400" dirty="0" smtClean="0"/>
              <a:t>吐き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出し始め</a:t>
            </a:r>
            <a:r>
              <a:rPr lang="ja-JP" altLang="en-US" sz="1400" dirty="0"/>
              <a:t>、最後は力強く吐き出す。</a:t>
            </a:r>
          </a:p>
          <a:p>
            <a:endParaRPr lang="en-US" altLang="ja-JP" sz="1400" dirty="0" smtClean="0"/>
          </a:p>
          <a:p>
            <a:r>
              <a:rPr lang="ja-JP" altLang="en-US" sz="1400" dirty="0"/>
              <a:t>　②　吸気は、顔を前に上げ、口で行う</a:t>
            </a:r>
            <a:r>
              <a:rPr lang="ja-JP" altLang="en-US" sz="1400" dirty="0" smtClean="0"/>
              <a:t>。素早く、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大きく</a:t>
            </a:r>
            <a:r>
              <a:rPr lang="ja-JP" altLang="en-US" sz="1400" dirty="0"/>
              <a:t>吸い込む。</a:t>
            </a:r>
          </a:p>
          <a:p>
            <a:endParaRPr lang="en-US" altLang="ja-JP" sz="1400" dirty="0" smtClean="0"/>
          </a:p>
          <a:p>
            <a:r>
              <a:rPr lang="ja-JP" altLang="en-US" sz="1400" dirty="0"/>
              <a:t>　③　腕を前に伸ばしながら呼気し、かき終わり</a:t>
            </a:r>
            <a:r>
              <a:rPr lang="ja-JP" altLang="en-US" sz="1400" dirty="0" smtClean="0"/>
              <a:t>と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同時</a:t>
            </a:r>
            <a:r>
              <a:rPr lang="ja-JP" altLang="en-US" sz="1400" dirty="0"/>
              <a:t>に口を水面上に出して吸気する</a:t>
            </a:r>
            <a:r>
              <a:rPr lang="ja-JP" altLang="en-US" sz="1400" dirty="0" smtClean="0"/>
              <a:t>。呼気から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吸気</a:t>
            </a:r>
            <a:r>
              <a:rPr lang="ja-JP" altLang="en-US" sz="1400" dirty="0"/>
              <a:t>は</a:t>
            </a:r>
            <a:r>
              <a:rPr lang="ja-JP" altLang="en-US" sz="1400" dirty="0" smtClean="0"/>
              <a:t>連続</a:t>
            </a:r>
            <a:r>
              <a:rPr lang="ja-JP" altLang="en-US" sz="1400" dirty="0"/>
              <a:t>させる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5657" y="2047741"/>
            <a:ext cx="3532706" cy="41400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313373" y="659905"/>
            <a:ext cx="4517254" cy="51401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「平泳ぎ」を選択した人はこのページを参考にして、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学習カード（知識）１　に記入しましょう。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87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1383"/>
            <a:ext cx="2135521" cy="593047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平泳ぎ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37505" y="1218405"/>
            <a:ext cx="8771632" cy="8309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</a:t>
            </a:r>
            <a:r>
              <a:rPr lang="ja-JP" altLang="en-US" dirty="0"/>
              <a:t>平泳ぎは、全身をまっすぐ伸ばして水面に伏し浮き、両手のひらを下に</a:t>
            </a:r>
            <a:r>
              <a:rPr lang="ja-JP" altLang="en-US" dirty="0" smtClean="0"/>
              <a:t>向けて</a:t>
            </a:r>
            <a:endParaRPr lang="en-US" altLang="ja-JP" dirty="0" smtClean="0"/>
          </a:p>
          <a:p>
            <a:r>
              <a:rPr lang="ja-JP" altLang="en-US" dirty="0" smtClean="0"/>
              <a:t>胸</a:t>
            </a:r>
            <a:r>
              <a:rPr lang="ja-JP" altLang="en-US" dirty="0"/>
              <a:t>の前からそろえて前方</a:t>
            </a:r>
            <a:r>
              <a:rPr lang="ja-JP" altLang="en-US" dirty="0" smtClean="0"/>
              <a:t>に出し</a:t>
            </a:r>
            <a:r>
              <a:rPr lang="ja-JP" altLang="en-US" dirty="0"/>
              <a:t>、円を描くように左右の水をかき、脚の動き</a:t>
            </a:r>
            <a:r>
              <a:rPr lang="ja-JP" altLang="en-US" dirty="0" smtClean="0"/>
              <a:t>は</a:t>
            </a:r>
            <a:endParaRPr lang="en-US" altLang="ja-JP" dirty="0" smtClean="0"/>
          </a:p>
          <a:p>
            <a:r>
              <a:rPr lang="ja-JP" altLang="en-US" dirty="0" smtClean="0"/>
              <a:t>足</a:t>
            </a:r>
            <a:r>
              <a:rPr lang="ja-JP" altLang="en-US" dirty="0"/>
              <a:t>の裏で水をとらえ左右後方に水を押し挟み、顔を前</a:t>
            </a:r>
            <a:r>
              <a:rPr lang="ja-JP" altLang="en-US" dirty="0" smtClean="0"/>
              <a:t>に上げて</a:t>
            </a:r>
            <a:r>
              <a:rPr lang="ja-JP" altLang="en-US" dirty="0"/>
              <a:t>呼吸をしながら泳ぐ。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89559" y="3266150"/>
            <a:ext cx="7360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+mn-ea"/>
              </a:rPr>
              <a:t>年</a:t>
            </a:r>
            <a:r>
              <a:rPr lang="ja-JP" altLang="en-US" sz="1400" dirty="0" smtClean="0">
                <a:latin typeface="RyuminPro-Light"/>
              </a:rPr>
              <a:t>３月　文部科学省　より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668" y="204774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【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要　点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】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12125" y="2417074"/>
            <a:ext cx="8474400" cy="760095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t" anchorCtr="0">
            <a:spAutoFit/>
          </a:bodyPr>
          <a:lstStyle/>
          <a:p>
            <a:r>
              <a:rPr lang="ja-JP" altLang="en-US" sz="1400" dirty="0"/>
              <a:t>（４）キックとプルの</a:t>
            </a:r>
            <a:r>
              <a:rPr lang="ja-JP" altLang="en-US" sz="1400" dirty="0" smtClean="0"/>
              <a:t>タイミング</a:t>
            </a:r>
            <a:endParaRPr lang="en-US" altLang="ja-JP" sz="1400" dirty="0" smtClean="0"/>
          </a:p>
          <a:p>
            <a:endParaRPr lang="ja-JP" altLang="en-US" sz="1400" dirty="0"/>
          </a:p>
          <a:p>
            <a:r>
              <a:rPr lang="ja-JP" altLang="en-US" sz="1400" dirty="0"/>
              <a:t>　腕で水をかく間に脚を曲げて踵を引き寄せ、腕を前方に差し出す間に足裏で水をける。</a:t>
            </a:r>
            <a:endParaRPr lang="en-US" altLang="ja-JP" sz="11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424" y="3848702"/>
            <a:ext cx="4697477" cy="23040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4971247" y="4508466"/>
            <a:ext cx="3915278" cy="16312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200" dirty="0" smtClean="0">
                <a:solidFill>
                  <a:schemeClr val="tx1"/>
                </a:solidFill>
              </a:rPr>
              <a:t>（参考動画）出典元：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KONAMI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SPORTS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CLUB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『</a:t>
            </a:r>
            <a:r>
              <a:rPr kumimoji="1" lang="ja-JP" altLang="en-US" sz="1200" dirty="0">
                <a:solidFill>
                  <a:schemeClr val="tx1"/>
                </a:solidFill>
              </a:rPr>
              <a:t>平泳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ぎのコツ～高安亮選手のお手本～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　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コナミメソッドまとめ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】』</a:t>
            </a:r>
          </a:p>
          <a:p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</a:rPr>
              <a:t>動画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URL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：</a:t>
            </a:r>
            <a:r>
              <a:rPr lang="en-US" altLang="ja-JP" sz="1200" u="sng" dirty="0">
                <a:hlinkClick r:id="rId3"/>
              </a:rPr>
              <a:t>https://</a:t>
            </a:r>
            <a:r>
              <a:rPr lang="en-US" altLang="ja-JP" sz="1200" u="sng" dirty="0" smtClean="0">
                <a:hlinkClick r:id="rId3"/>
              </a:rPr>
              <a:t>www.konami.com/sportsclub/method/taiiku/hiraoyogi.html</a:t>
            </a:r>
            <a:endParaRPr lang="ja-JP" altLang="ja-JP" sz="1200" dirty="0"/>
          </a:p>
        </p:txBody>
      </p:sp>
      <p:sp>
        <p:nvSpPr>
          <p:cNvPr id="12" name="正方形/長方形 11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313373" y="659905"/>
            <a:ext cx="4517254" cy="51401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「平泳ぎ」を選択した人はこのページを参考にして、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学習カード（知識）１　に記入しましょう。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49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1383"/>
            <a:ext cx="2135521" cy="593047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背泳ぎ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28035" y="1218405"/>
            <a:ext cx="807913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</a:t>
            </a:r>
            <a:r>
              <a:rPr lang="ja-JP" altLang="en-US" dirty="0"/>
              <a:t>背泳ぎは、全身を上向きにまっすぐ伸びて浮き、脚を左右交互に上下させ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 smtClean="0"/>
              <a:t>腕</a:t>
            </a:r>
            <a:r>
              <a:rPr lang="ja-JP" altLang="en-US" dirty="0"/>
              <a:t>は左右交互に水をかいて</a:t>
            </a:r>
            <a:r>
              <a:rPr lang="ja-JP" altLang="en-US" dirty="0" smtClean="0"/>
              <a:t>水面上</a:t>
            </a:r>
            <a:r>
              <a:rPr lang="ja-JP" altLang="en-US" dirty="0"/>
              <a:t>を進行方向に戻し、呼吸をしながら泳ぐ。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64227" y="6228292"/>
            <a:ext cx="7360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+mn-ea"/>
              </a:rPr>
              <a:t>年</a:t>
            </a:r>
            <a:r>
              <a:rPr lang="ja-JP" altLang="en-US" sz="1400" dirty="0" smtClean="0">
                <a:latin typeface="RyuminPro-Light"/>
              </a:rPr>
              <a:t>３月　文部科学省　より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668" y="192742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【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要　点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】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12127" y="2296753"/>
            <a:ext cx="4533363" cy="3014708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1400" dirty="0"/>
              <a:t>（１）脚の</a:t>
            </a:r>
            <a:r>
              <a:rPr lang="ja-JP" altLang="en-US" sz="1400" dirty="0" smtClean="0"/>
              <a:t>動作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①</a:t>
            </a:r>
            <a:r>
              <a:rPr lang="ja-JP" altLang="en-US" sz="1400" dirty="0"/>
              <a:t>　左右の脚の幅は、親指が触れ合う</a:t>
            </a:r>
            <a:r>
              <a:rPr lang="ja-JP" altLang="en-US" sz="1400" dirty="0" smtClean="0"/>
              <a:t>程度に</a:t>
            </a:r>
            <a:r>
              <a:rPr lang="ja-JP" altLang="en-US" sz="1400" dirty="0"/>
              <a:t>し</a:t>
            </a:r>
            <a:r>
              <a:rPr lang="ja-JP" altLang="en-US" sz="1400" dirty="0" smtClean="0"/>
              <a:t>、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踵</a:t>
            </a:r>
            <a:r>
              <a:rPr lang="ja-JP" altLang="en-US" sz="1400" dirty="0"/>
              <a:t>を</a:t>
            </a:r>
            <a:r>
              <a:rPr lang="en-US" altLang="ja-JP" sz="1400" dirty="0"/>
              <a:t>10cm </a:t>
            </a:r>
            <a:r>
              <a:rPr lang="ja-JP" altLang="en-US" sz="1400" dirty="0"/>
              <a:t>程度離す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endParaRPr lang="ja-JP" altLang="en-US" sz="1400" dirty="0"/>
          </a:p>
          <a:p>
            <a:r>
              <a:rPr lang="ja-JP" altLang="en-US" sz="1400" dirty="0"/>
              <a:t>　②　上下動の幅は、</a:t>
            </a:r>
            <a:r>
              <a:rPr lang="en-US" altLang="ja-JP" sz="1400" dirty="0"/>
              <a:t>30 </a:t>
            </a:r>
            <a:r>
              <a:rPr lang="ja-JP" altLang="en-US" sz="1400" dirty="0"/>
              <a:t>～ </a:t>
            </a:r>
            <a:r>
              <a:rPr lang="en-US" altLang="ja-JP" sz="1400" dirty="0"/>
              <a:t>40cm </a:t>
            </a:r>
            <a:r>
              <a:rPr lang="ja-JP" altLang="en-US" sz="1400" dirty="0" smtClean="0"/>
              <a:t>程度に</a:t>
            </a:r>
            <a:r>
              <a:rPr lang="ja-JP" altLang="en-US" sz="1400" dirty="0"/>
              <a:t>する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endParaRPr lang="ja-JP" altLang="en-US" sz="1400" dirty="0"/>
          </a:p>
          <a:p>
            <a:r>
              <a:rPr lang="ja-JP" altLang="en-US" sz="1400" dirty="0"/>
              <a:t>　③　けり上げの動作は、足の甲を中心にして行い</a:t>
            </a:r>
            <a:r>
              <a:rPr lang="ja-JP" altLang="en-US" sz="1400" dirty="0" smtClean="0"/>
              <a:t>、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膝</a:t>
            </a:r>
            <a:r>
              <a:rPr lang="ja-JP" altLang="en-US" sz="1400" dirty="0"/>
              <a:t>と足首で水を</a:t>
            </a:r>
            <a:r>
              <a:rPr lang="ja-JP" altLang="en-US" sz="1400" dirty="0" smtClean="0"/>
              <a:t>けるよう</a:t>
            </a:r>
            <a:r>
              <a:rPr lang="ja-JP" altLang="en-US" sz="1400" dirty="0"/>
              <a:t>にして力強く</a:t>
            </a:r>
            <a:r>
              <a:rPr lang="ja-JP" altLang="en-US" sz="1400" dirty="0" smtClean="0"/>
              <a:t>けり上げ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る。</a:t>
            </a:r>
            <a:endParaRPr lang="en-US" altLang="ja-JP" sz="1400" dirty="0" smtClean="0"/>
          </a:p>
          <a:p>
            <a:endParaRPr lang="ja-JP" altLang="en-US" sz="1400" dirty="0"/>
          </a:p>
          <a:p>
            <a:r>
              <a:rPr lang="ja-JP" altLang="en-US" sz="1400" dirty="0"/>
              <a:t>　④　けり上げた後、下方に下ろす動作は、他方</a:t>
            </a:r>
            <a:r>
              <a:rPr lang="ja-JP" altLang="en-US" sz="1400" dirty="0" smtClean="0"/>
              <a:t>の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脚</a:t>
            </a:r>
            <a:r>
              <a:rPr lang="ja-JP" altLang="en-US" sz="1400" dirty="0"/>
              <a:t>のけり上げ動作の反動で、脚を伸ばして</a:t>
            </a:r>
            <a:r>
              <a:rPr lang="ja-JP" altLang="en-US" sz="1400" dirty="0" smtClean="0"/>
              <a:t>自然</a:t>
            </a:r>
            <a:endParaRPr lang="en-US" altLang="ja-JP" sz="1400" dirty="0" smtClean="0"/>
          </a:p>
          <a:p>
            <a:r>
              <a:rPr lang="ja-JP" altLang="en-US" sz="1400" dirty="0" smtClean="0"/>
              <a:t>　　におこなう</a:t>
            </a:r>
            <a:r>
              <a:rPr lang="ja-JP" altLang="en-US" sz="1400" dirty="0"/>
              <a:t>。</a:t>
            </a:r>
            <a:endParaRPr kumimoji="1" lang="ja-JP" altLang="en-US" sz="10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215" y="2760124"/>
            <a:ext cx="4064144" cy="1044000"/>
          </a:xfrm>
          <a:prstGeom prst="rect">
            <a:avLst/>
          </a:prstGeom>
        </p:spPr>
      </p:pic>
      <p:grpSp>
        <p:nvGrpSpPr>
          <p:cNvPr id="14" name="グループ化 13"/>
          <p:cNvGrpSpPr>
            <a:grpSpLocks noChangeAspect="1"/>
          </p:cNvGrpSpPr>
          <p:nvPr/>
        </p:nvGrpSpPr>
        <p:grpSpPr>
          <a:xfrm>
            <a:off x="5966673" y="4181091"/>
            <a:ext cx="2994108" cy="1116000"/>
            <a:chOff x="5733663" y="4489321"/>
            <a:chExt cx="2381250" cy="887568"/>
          </a:xfrm>
        </p:grpSpPr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3663" y="4614889"/>
              <a:ext cx="2381250" cy="76200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2937" y="4489321"/>
              <a:ext cx="428625" cy="228600"/>
            </a:xfrm>
            <a:prstGeom prst="rect">
              <a:avLst/>
            </a:prstGeom>
          </p:spPr>
        </p:pic>
      </p:grpSp>
      <p:sp>
        <p:nvSpPr>
          <p:cNvPr id="15" name="正方形/長方形 14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308975" y="663267"/>
            <a:ext cx="4517254" cy="49550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「背泳ぎ」を選択した人はこのページを参考にして、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学習カード（知識）１　に記入しましょう。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1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1383"/>
            <a:ext cx="2135521" cy="593047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背泳ぎ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28035" y="1262365"/>
            <a:ext cx="807913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</a:t>
            </a:r>
            <a:r>
              <a:rPr lang="ja-JP" altLang="en-US" dirty="0"/>
              <a:t>背泳ぎは、全身を上向きにまっすぐ伸びて浮き、脚を左右交互に上下させ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 smtClean="0"/>
              <a:t>腕</a:t>
            </a:r>
            <a:r>
              <a:rPr lang="ja-JP" altLang="en-US" dirty="0"/>
              <a:t>は左右交互に水をかいて</a:t>
            </a:r>
            <a:r>
              <a:rPr lang="ja-JP" altLang="en-US" dirty="0" smtClean="0"/>
              <a:t>水面上</a:t>
            </a:r>
            <a:r>
              <a:rPr lang="ja-JP" altLang="en-US" dirty="0"/>
              <a:t>を進行方向に戻し、呼吸をしながら泳ぐ。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64227" y="6228292"/>
            <a:ext cx="7360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+mn-ea"/>
              </a:rPr>
              <a:t>年</a:t>
            </a:r>
            <a:r>
              <a:rPr lang="ja-JP" altLang="en-US" sz="1400" dirty="0" smtClean="0">
                <a:latin typeface="RyuminPro-Light"/>
              </a:rPr>
              <a:t>３月　文部科学省　より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668" y="192742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【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要　点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】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12127" y="2296752"/>
            <a:ext cx="8384143" cy="2178211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1400" dirty="0"/>
              <a:t>（２）腕の動作</a:t>
            </a:r>
          </a:p>
          <a:p>
            <a:endParaRPr lang="en-US" altLang="ja-JP" sz="500" dirty="0" smtClean="0"/>
          </a:p>
          <a:p>
            <a:r>
              <a:rPr lang="ja-JP" altLang="en-US" sz="1400" dirty="0"/>
              <a:t>　①　左右の腕は、一方の手先を水中に入れる</a:t>
            </a:r>
            <a:r>
              <a:rPr lang="ja-JP" altLang="en-US" sz="1400" dirty="0" smtClean="0"/>
              <a:t>のに合わせて</a:t>
            </a:r>
            <a:r>
              <a:rPr lang="ja-JP" altLang="en-US" sz="1400" dirty="0"/>
              <a:t>、他の腕を水面上に抜き上げる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endParaRPr lang="ja-JP" altLang="en-US" sz="500" dirty="0"/>
          </a:p>
          <a:p>
            <a:r>
              <a:rPr lang="ja-JP" altLang="en-US" sz="1400" dirty="0"/>
              <a:t>　②　手先は、頭の前方、肩の線上に小指側</a:t>
            </a:r>
            <a:r>
              <a:rPr lang="ja-JP" altLang="en-US" sz="1400" dirty="0" smtClean="0"/>
              <a:t>から入水させ</a:t>
            </a:r>
            <a:r>
              <a:rPr lang="ja-JP" altLang="en-US" sz="1400" dirty="0"/>
              <a:t>、手のひらで水面下</a:t>
            </a:r>
            <a:r>
              <a:rPr lang="en-US" altLang="ja-JP" sz="1400" dirty="0"/>
              <a:t>20 </a:t>
            </a:r>
            <a:r>
              <a:rPr lang="ja-JP" altLang="en-US" sz="1400" dirty="0"/>
              <a:t>～ </a:t>
            </a:r>
            <a:r>
              <a:rPr lang="en-US" altLang="ja-JP" sz="1400" dirty="0"/>
              <a:t>30cm </a:t>
            </a:r>
            <a:r>
              <a:rPr lang="ja-JP" altLang="en-US" sz="1400" dirty="0" smtClean="0"/>
              <a:t>程度まで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水を押さえたら、肘を下方へ下げながら手のひらを後方に向ける。</a:t>
            </a:r>
            <a:endParaRPr lang="en-US" altLang="ja-JP" sz="1400" dirty="0" smtClean="0"/>
          </a:p>
          <a:p>
            <a:endParaRPr lang="ja-JP" altLang="en-US" sz="500" dirty="0" smtClean="0"/>
          </a:p>
          <a:p>
            <a:r>
              <a:rPr lang="ja-JP" altLang="en-US" sz="1400" dirty="0"/>
              <a:t>　③　腕は、手のひらが水面</a:t>
            </a:r>
            <a:r>
              <a:rPr lang="ja-JP" altLang="en-US" sz="1400" dirty="0" smtClean="0"/>
              <a:t>近くを</a:t>
            </a:r>
            <a:r>
              <a:rPr lang="ja-JP" altLang="en-US" sz="1400" dirty="0"/>
              <a:t>太ももに</a:t>
            </a:r>
            <a:r>
              <a:rPr lang="ja-JP" altLang="en-US" sz="1400" dirty="0" smtClean="0"/>
              <a:t>触れる程度まで</a:t>
            </a:r>
            <a:r>
              <a:rPr lang="ja-JP" altLang="en-US" sz="1400" dirty="0"/>
              <a:t>かき進め、最後は手のひらを下に</a:t>
            </a:r>
            <a:r>
              <a:rPr lang="ja-JP" altLang="en-US" sz="1400" dirty="0" smtClean="0"/>
              <a:t>して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腰</a:t>
            </a:r>
            <a:r>
              <a:rPr lang="ja-JP" altLang="en-US" sz="1400" dirty="0"/>
              <a:t>の</a:t>
            </a:r>
            <a:r>
              <a:rPr lang="ja-JP" altLang="en-US" sz="1400" dirty="0" smtClean="0"/>
              <a:t>下に押し込むよう</a:t>
            </a:r>
            <a:r>
              <a:rPr lang="ja-JP" altLang="en-US" sz="1400" dirty="0"/>
              <a:t>にする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endParaRPr lang="ja-JP" altLang="en-US" sz="500" dirty="0"/>
          </a:p>
          <a:p>
            <a:r>
              <a:rPr lang="ja-JP" altLang="en-US" sz="1400" dirty="0"/>
              <a:t>　④　腰の下へ水を押し込むと同時に同一側の肩</a:t>
            </a:r>
            <a:r>
              <a:rPr lang="ja-JP" altLang="en-US" sz="1400" dirty="0" smtClean="0"/>
              <a:t>を水面上に</a:t>
            </a:r>
            <a:r>
              <a:rPr lang="ja-JP" altLang="en-US" sz="1400" dirty="0"/>
              <a:t>上げ、腕を伸ばし手を親指側か</a:t>
            </a:r>
            <a:r>
              <a:rPr lang="ja-JP" altLang="en-US" sz="1400" dirty="0" smtClean="0"/>
              <a:t>ら抜き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上げて体側上</a:t>
            </a:r>
            <a:r>
              <a:rPr lang="ja-JP" altLang="en-US" sz="1400" dirty="0"/>
              <a:t>を大きく</a:t>
            </a:r>
            <a:r>
              <a:rPr lang="ja-JP" altLang="en-US" sz="1400" dirty="0" smtClean="0"/>
              <a:t>回して進行</a:t>
            </a:r>
            <a:r>
              <a:rPr lang="ja-JP" altLang="en-US" sz="1400" dirty="0"/>
              <a:t>方向へ戻す。</a:t>
            </a:r>
            <a:endParaRPr kumimoji="1" lang="ja-JP" altLang="en-US" sz="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4639" y="4548442"/>
            <a:ext cx="4459117" cy="15840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2308975" y="663267"/>
            <a:ext cx="4517254" cy="49550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「背泳ぎ」を選択した人はこのページを参考にして、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学習カード（知識）１　に記入しましょう。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7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1383"/>
            <a:ext cx="2135521" cy="593047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背泳ぎ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28035" y="1253573"/>
            <a:ext cx="807913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</a:t>
            </a:r>
            <a:r>
              <a:rPr lang="ja-JP" altLang="en-US" dirty="0"/>
              <a:t>背泳ぎは、全身を上向きにまっすぐ伸びて浮き、脚を左右交互に上下させ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 smtClean="0"/>
              <a:t>腕</a:t>
            </a:r>
            <a:r>
              <a:rPr lang="ja-JP" altLang="en-US" dirty="0"/>
              <a:t>は左右交互に水をかいて</a:t>
            </a:r>
            <a:r>
              <a:rPr lang="ja-JP" altLang="en-US" dirty="0" smtClean="0"/>
              <a:t>水面上</a:t>
            </a:r>
            <a:r>
              <a:rPr lang="ja-JP" altLang="en-US" dirty="0"/>
              <a:t>を進行方向に戻し、呼吸をしながら泳ぐ。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90603" y="6228292"/>
            <a:ext cx="7360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</a:t>
            </a:r>
            <a:r>
              <a:rPr lang="ja-JP" altLang="en-US" sz="1400" dirty="0" smtClean="0">
                <a:latin typeface="+mn-ea"/>
              </a:rPr>
              <a:t>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+mn-ea"/>
              </a:rPr>
              <a:t>年３月　文部</a:t>
            </a:r>
            <a:r>
              <a:rPr lang="ja-JP" altLang="en-US" sz="1400" dirty="0" smtClean="0">
                <a:latin typeface="RyuminPro-Light"/>
              </a:rPr>
              <a:t>科学省　より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668" y="192742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【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要　点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】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12127" y="2296752"/>
            <a:ext cx="8384143" cy="3057301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1400" dirty="0"/>
              <a:t>（３）</a:t>
            </a:r>
            <a:r>
              <a:rPr lang="ja-JP" altLang="en-US" sz="1400" dirty="0" smtClean="0"/>
              <a:t>呼吸法</a:t>
            </a:r>
            <a:endParaRPr lang="en-US" altLang="ja-JP" sz="1400" dirty="0" smtClean="0"/>
          </a:p>
          <a:p>
            <a:endParaRPr lang="ja-JP" altLang="en-US" sz="1400" dirty="0"/>
          </a:p>
          <a:p>
            <a:r>
              <a:rPr lang="ja-JP" altLang="en-US" sz="1400" dirty="0"/>
              <a:t>　①　呼気は鼻と口、吸気は口で行う。（特に、呼気は鼻を中心に行う。）</a:t>
            </a:r>
          </a:p>
          <a:p>
            <a:endParaRPr lang="en-US" altLang="ja-JP" sz="1400" dirty="0" smtClean="0"/>
          </a:p>
          <a:p>
            <a:r>
              <a:rPr lang="ja-JP" altLang="en-US" sz="1400" dirty="0"/>
              <a:t>　②　常に顔が水面に出ているので呼吸は自由にできるが、腕の動作に合わせて呼吸をする。</a:t>
            </a:r>
          </a:p>
          <a:p>
            <a:endParaRPr lang="en-US" altLang="ja-JP" sz="1400" dirty="0" smtClean="0"/>
          </a:p>
          <a:p>
            <a:r>
              <a:rPr lang="ja-JP" altLang="en-US" sz="1400" dirty="0"/>
              <a:t>　③　一方の腕で水をかく間に呼気し、水面上で抜き上げて肩の真上に戻すまでの間に吸気する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呼気から吸気</a:t>
            </a:r>
            <a:r>
              <a:rPr lang="ja-JP" altLang="en-US" sz="1400" dirty="0"/>
              <a:t>は連続させる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endParaRPr kumimoji="1" lang="en-US" altLang="ja-JP" sz="1400" dirty="0" smtClean="0"/>
          </a:p>
          <a:p>
            <a:endParaRPr kumimoji="1" lang="en-US" altLang="ja-JP" sz="1400" dirty="0"/>
          </a:p>
          <a:p>
            <a:r>
              <a:rPr lang="ja-JP" altLang="en-US" sz="1400" dirty="0"/>
              <a:t>（４）キックとプルのタイミング</a:t>
            </a:r>
          </a:p>
          <a:p>
            <a:endParaRPr lang="en-US" altLang="ja-JP" sz="1400" dirty="0" smtClean="0"/>
          </a:p>
          <a:p>
            <a:r>
              <a:rPr lang="ja-JP" altLang="en-US" sz="1400" dirty="0"/>
              <a:t>　腕のかき始めとかき終わりの動作時に、それぞれ同一側の脚のけり下ろし動作を合わせる。　</a:t>
            </a:r>
            <a:endParaRPr kumimoji="1" lang="ja-JP" altLang="en-US" sz="1400" dirty="0"/>
          </a:p>
        </p:txBody>
      </p:sp>
      <p:sp>
        <p:nvSpPr>
          <p:cNvPr id="11" name="正方形/長方形 10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2308975" y="663267"/>
            <a:ext cx="4517254" cy="49550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「背泳ぎ」を選択した人はこのページを参考にして、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学習カード（知識）１　に記入しましょう。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38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1383"/>
            <a:ext cx="2135521" cy="593047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背泳ぎ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01659" y="1279949"/>
            <a:ext cx="807913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</a:t>
            </a:r>
            <a:r>
              <a:rPr lang="ja-JP" altLang="en-US" dirty="0"/>
              <a:t>背泳ぎは、全身を上向きにまっすぐ伸びて浮き、脚を左右交互に上下させ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 smtClean="0"/>
              <a:t>腕</a:t>
            </a:r>
            <a:r>
              <a:rPr lang="ja-JP" altLang="en-US" dirty="0"/>
              <a:t>は左右交互に水をかいて</a:t>
            </a:r>
            <a:r>
              <a:rPr lang="ja-JP" altLang="en-US" dirty="0" smtClean="0"/>
              <a:t>水面上</a:t>
            </a:r>
            <a:r>
              <a:rPr lang="ja-JP" altLang="en-US" dirty="0"/>
              <a:t>を進行方向に戻し、呼吸をしながら泳ぐ。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569" y="2343488"/>
            <a:ext cx="5269584" cy="36720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5488138" y="4154213"/>
            <a:ext cx="3554569" cy="16312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200" dirty="0" smtClean="0">
                <a:solidFill>
                  <a:schemeClr val="tx1"/>
                </a:solidFill>
              </a:rPr>
              <a:t>（参考動画）出典元：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NHK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for School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『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はりきり体育ノ介　水泳（はりきり水泳ノ介）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　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～背泳ぎに挑戦だ！～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』</a:t>
            </a:r>
            <a:endParaRPr kumimoji="1" lang="en-US" altLang="ja-JP" sz="1200" dirty="0">
              <a:solidFill>
                <a:schemeClr val="tx1"/>
              </a:solidFill>
            </a:endParaRPr>
          </a:p>
          <a:p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</a:rPr>
              <a:t>動画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URL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：</a:t>
            </a:r>
            <a:r>
              <a:rPr kumimoji="1" lang="en-US" altLang="ja-JP" sz="1200" dirty="0">
                <a:solidFill>
                  <a:schemeClr val="tx1"/>
                </a:solidFill>
                <a:hlinkClick r:id="rId3"/>
              </a:rPr>
              <a:t>https://</a:t>
            </a:r>
            <a:r>
              <a:rPr kumimoji="1" lang="en-US" altLang="ja-JP" sz="1200" dirty="0" smtClean="0">
                <a:solidFill>
                  <a:schemeClr val="tx1"/>
                </a:solidFill>
                <a:hlinkClick r:id="rId3"/>
              </a:rPr>
              <a:t>www2.nhk.or.jp/school/movie/bangumi.cgi?das_id=D0005220015_00000</a:t>
            </a:r>
            <a:endParaRPr kumimoji="1" lang="en-US" altLang="ja-JP" sz="1200" dirty="0" smtClean="0">
              <a:solidFill>
                <a:schemeClr val="tx1"/>
              </a:solidFill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308975" y="663267"/>
            <a:ext cx="4517254" cy="495508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「背泳ぎ」を選択した人はこのページを参考にして、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学習カード（知識）１　に記入しましょう。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8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1383"/>
            <a:ext cx="3058851" cy="593047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バタフライ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28035" y="1218405"/>
            <a:ext cx="8540800" cy="8309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</a:t>
            </a:r>
            <a:r>
              <a:rPr lang="ja-JP" altLang="en-US" dirty="0"/>
              <a:t>　バタフライは、全身をまっすぐ伸ばして水面に伏し浮き、体のうねりを</a:t>
            </a:r>
            <a:r>
              <a:rPr lang="ja-JP" altLang="en-US" dirty="0" smtClean="0"/>
              <a:t>加えて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脚</a:t>
            </a:r>
            <a:r>
              <a:rPr lang="ja-JP" altLang="en-US" dirty="0"/>
              <a:t>を左右同時に上下させ</a:t>
            </a:r>
            <a:r>
              <a:rPr lang="ja-JP" altLang="en-US" dirty="0" smtClean="0"/>
              <a:t>、腕</a:t>
            </a:r>
            <a:r>
              <a:rPr lang="ja-JP" altLang="en-US" dirty="0"/>
              <a:t>で左右同時に水をかいて水面上を前方に戻し</a:t>
            </a:r>
            <a:r>
              <a:rPr lang="ja-JP" altLang="en-US" dirty="0" smtClean="0"/>
              <a:t>、顔を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前</a:t>
            </a:r>
            <a:r>
              <a:rPr lang="ja-JP" altLang="en-US" dirty="0"/>
              <a:t>に上げて呼吸しながら泳ぐ。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81811" y="6228292"/>
            <a:ext cx="7360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+mn-ea"/>
              </a:rPr>
              <a:t>年３</a:t>
            </a:r>
            <a:r>
              <a:rPr lang="ja-JP" altLang="en-US" sz="1400" dirty="0" smtClean="0">
                <a:latin typeface="RyuminPro-Light"/>
              </a:rPr>
              <a:t>月　文部科学省　より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668" y="204774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【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要　点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】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12127" y="2417073"/>
            <a:ext cx="4533363" cy="3378420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1400" dirty="0"/>
              <a:t>（１）脚の</a:t>
            </a:r>
            <a:r>
              <a:rPr lang="ja-JP" altLang="en-US" sz="1400" dirty="0" smtClean="0"/>
              <a:t>動作</a:t>
            </a:r>
            <a:endParaRPr lang="en-US" altLang="ja-JP" sz="1400" dirty="0" smtClean="0"/>
          </a:p>
          <a:p>
            <a:endParaRPr lang="ja-JP" altLang="en-US" sz="1400" dirty="0"/>
          </a:p>
          <a:p>
            <a:r>
              <a:rPr lang="ja-JP" altLang="en-US" sz="1400" dirty="0"/>
              <a:t>　①　左右の脚の幅は、親指が触れ合う程度にし</a:t>
            </a:r>
            <a:r>
              <a:rPr lang="ja-JP" altLang="en-US" sz="1400" dirty="0" smtClean="0"/>
              <a:t>、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踵を</a:t>
            </a:r>
            <a:r>
              <a:rPr lang="en-US" altLang="ja-JP" sz="1400" dirty="0" smtClean="0"/>
              <a:t>10cm </a:t>
            </a:r>
            <a:r>
              <a:rPr lang="ja-JP" altLang="en-US" sz="1400" dirty="0"/>
              <a:t>程度離す。</a:t>
            </a:r>
          </a:p>
          <a:p>
            <a:endParaRPr lang="en-US" altLang="ja-JP" sz="1400" dirty="0" smtClean="0"/>
          </a:p>
          <a:p>
            <a:r>
              <a:rPr lang="ja-JP" altLang="en-US" sz="1400" dirty="0"/>
              <a:t>　②　上下動の幅は、</a:t>
            </a:r>
            <a:r>
              <a:rPr lang="en-US" altLang="ja-JP" sz="1400" dirty="0"/>
              <a:t>20 〜40cm </a:t>
            </a:r>
            <a:r>
              <a:rPr lang="ja-JP" altLang="en-US" sz="1400" dirty="0"/>
              <a:t>程度に動かす。</a:t>
            </a:r>
          </a:p>
          <a:p>
            <a:endParaRPr lang="en-US" altLang="ja-JP" sz="1400" dirty="0" smtClean="0"/>
          </a:p>
          <a:p>
            <a:r>
              <a:rPr lang="ja-JP" altLang="en-US" sz="1400" dirty="0"/>
              <a:t>　③　けり下ろし動作は、腰、膝を柔らかく</a:t>
            </a:r>
            <a:r>
              <a:rPr lang="ja-JP" altLang="en-US" sz="1400" dirty="0" smtClean="0"/>
              <a:t>伸</a:t>
            </a:r>
            <a:r>
              <a:rPr lang="ja-JP" altLang="en-US" sz="1400" dirty="0" err="1" smtClean="0"/>
              <a:t>ば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した</a:t>
            </a:r>
            <a:r>
              <a:rPr lang="ja-JP" altLang="en-US" sz="1400" dirty="0"/>
              <a:t>脚を</a:t>
            </a:r>
            <a:r>
              <a:rPr lang="ja-JP" altLang="en-US" sz="1400" dirty="0" smtClean="0"/>
              <a:t>、太もも</a:t>
            </a:r>
            <a:r>
              <a:rPr lang="ja-JP" altLang="en-US" sz="1400" dirty="0"/>
              <a:t>から徐々に足先に力が</a:t>
            </a:r>
            <a:r>
              <a:rPr lang="ja-JP" altLang="en-US" sz="1400" dirty="0" smtClean="0"/>
              <a:t>加わる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よう</a:t>
            </a:r>
            <a:r>
              <a:rPr lang="ja-JP" altLang="en-US" sz="1400" dirty="0"/>
              <a:t>に力強く</a:t>
            </a:r>
            <a:r>
              <a:rPr lang="ja-JP" altLang="en-US" sz="1400" dirty="0" smtClean="0"/>
              <a:t>打ち</a:t>
            </a:r>
            <a:r>
              <a:rPr lang="ja-JP" altLang="en-US" sz="1400" dirty="0"/>
              <a:t>、その反動で腰を水面近く</a:t>
            </a:r>
            <a:r>
              <a:rPr lang="ja-JP" altLang="en-US" sz="1400" dirty="0" smtClean="0"/>
              <a:t>に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近づける</a:t>
            </a:r>
            <a:r>
              <a:rPr lang="ja-JP" altLang="en-US" sz="1400" dirty="0"/>
              <a:t>。</a:t>
            </a:r>
          </a:p>
          <a:p>
            <a:endParaRPr lang="en-US" altLang="ja-JP" sz="1400" dirty="0" smtClean="0"/>
          </a:p>
          <a:p>
            <a:r>
              <a:rPr lang="ja-JP" altLang="en-US" sz="1400" dirty="0"/>
              <a:t>　④　けり終わった後、上方へ戻す動作は、水面</a:t>
            </a:r>
            <a:r>
              <a:rPr lang="ja-JP" altLang="en-US" sz="1400" dirty="0" smtClean="0"/>
              <a:t>に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近づけた</a:t>
            </a:r>
            <a:r>
              <a:rPr lang="ja-JP" altLang="en-US" sz="1400" dirty="0"/>
              <a:t>腰を沈めながら伸ばし、その反動</a:t>
            </a:r>
            <a:r>
              <a:rPr lang="ja-JP" altLang="en-US" sz="1400" dirty="0" smtClean="0"/>
              <a:t>で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脚</a:t>
            </a:r>
            <a:r>
              <a:rPr lang="ja-JP" altLang="en-US" sz="1400" dirty="0"/>
              <a:t>を</a:t>
            </a:r>
            <a:r>
              <a:rPr lang="ja-JP" altLang="en-US" sz="1400" dirty="0" smtClean="0"/>
              <a:t>伸ばして</a:t>
            </a:r>
            <a:r>
              <a:rPr lang="ja-JP" altLang="en-US" sz="1400" dirty="0"/>
              <a:t>戻す。</a:t>
            </a:r>
            <a:endParaRPr kumimoji="1" lang="ja-JP" altLang="en-US" sz="8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493" y="1885966"/>
            <a:ext cx="2533968" cy="41400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082189" y="668492"/>
            <a:ext cx="4708323" cy="47835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「バタフライ」を選択した人はこのページを参考にして、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学習カード（知識）１　に記入しましょう。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58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1383"/>
            <a:ext cx="3058851" cy="593047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バタフライ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69778" y="1218405"/>
            <a:ext cx="8540800" cy="8309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</a:t>
            </a:r>
            <a:r>
              <a:rPr lang="ja-JP" altLang="en-US" dirty="0"/>
              <a:t>　バタフライは、全身をまっすぐ伸ばして水面に伏し浮き、体のうねりを</a:t>
            </a:r>
            <a:r>
              <a:rPr lang="ja-JP" altLang="en-US" dirty="0" smtClean="0"/>
              <a:t>加えて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脚</a:t>
            </a:r>
            <a:r>
              <a:rPr lang="ja-JP" altLang="en-US" dirty="0"/>
              <a:t>を左右同時に上下させ</a:t>
            </a:r>
            <a:r>
              <a:rPr lang="ja-JP" altLang="en-US" dirty="0" smtClean="0"/>
              <a:t>、腕</a:t>
            </a:r>
            <a:r>
              <a:rPr lang="ja-JP" altLang="en-US" dirty="0"/>
              <a:t>で左右同時に水をかいて水面上を前方に戻し</a:t>
            </a:r>
            <a:r>
              <a:rPr lang="ja-JP" altLang="en-US" dirty="0" smtClean="0"/>
              <a:t>、顔を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前</a:t>
            </a:r>
            <a:r>
              <a:rPr lang="ja-JP" altLang="en-US" dirty="0"/>
              <a:t>に上げて呼吸しながら泳ぐ。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73019" y="6228292"/>
            <a:ext cx="7360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+mn-ea"/>
              </a:rPr>
              <a:t>年３月</a:t>
            </a:r>
            <a:r>
              <a:rPr lang="ja-JP" altLang="en-US" sz="1400" dirty="0" smtClean="0">
                <a:latin typeface="RyuminPro-Light"/>
              </a:rPr>
              <a:t>　文部科学省　より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668" y="204774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【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要　点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】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12127" y="2417072"/>
            <a:ext cx="4533363" cy="3608893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1400" dirty="0"/>
              <a:t>（２）腕の</a:t>
            </a:r>
            <a:r>
              <a:rPr lang="ja-JP" altLang="en-US" sz="1400" dirty="0" smtClean="0"/>
              <a:t>動作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①</a:t>
            </a:r>
            <a:r>
              <a:rPr lang="ja-JP" altLang="en-US" sz="1400" dirty="0"/>
              <a:t>　手のひらを斜め</a:t>
            </a:r>
            <a:r>
              <a:rPr lang="ja-JP" altLang="en-US" sz="1400" dirty="0" smtClean="0"/>
              <a:t>外向き（</a:t>
            </a:r>
            <a:r>
              <a:rPr lang="en-US" altLang="ja-JP" sz="1400" dirty="0"/>
              <a:t>45°</a:t>
            </a:r>
            <a:r>
              <a:rPr lang="ja-JP" altLang="en-US" sz="1400" dirty="0"/>
              <a:t>程度）に</a:t>
            </a:r>
            <a:r>
              <a:rPr lang="ja-JP" altLang="en-US" sz="1400" dirty="0" smtClean="0"/>
              <a:t>して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頭</a:t>
            </a:r>
            <a:r>
              <a:rPr lang="ja-JP" altLang="en-US" sz="1400" dirty="0"/>
              <a:t>の前方</a:t>
            </a:r>
            <a:r>
              <a:rPr lang="ja-JP" altLang="en-US" sz="1400" dirty="0" smtClean="0"/>
              <a:t>、肩幅</a:t>
            </a:r>
            <a:r>
              <a:rPr lang="ja-JP" altLang="en-US" sz="1400" dirty="0"/>
              <a:t>に手先を入水する。</a:t>
            </a:r>
          </a:p>
          <a:p>
            <a:endParaRPr lang="en-US" altLang="ja-JP" sz="1400" dirty="0" smtClean="0"/>
          </a:p>
          <a:p>
            <a:r>
              <a:rPr lang="ja-JP" altLang="en-US" sz="1400" dirty="0"/>
              <a:t>　②　入水後、腕を伸ばし、手のひらを平らに</a:t>
            </a:r>
            <a:r>
              <a:rPr lang="ja-JP" altLang="en-US" sz="1400" dirty="0" smtClean="0"/>
              <a:t>して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水</a:t>
            </a:r>
            <a:r>
              <a:rPr lang="ja-JP" altLang="en-US" sz="1400" dirty="0"/>
              <a:t>を</a:t>
            </a:r>
            <a:r>
              <a:rPr lang="ja-JP" altLang="en-US" sz="1400" dirty="0" smtClean="0"/>
              <a:t>押さえながら</a:t>
            </a:r>
            <a:r>
              <a:rPr lang="ja-JP" altLang="en-US" sz="1400" dirty="0"/>
              <a:t>横に</a:t>
            </a:r>
            <a:r>
              <a:rPr lang="ja-JP" altLang="en-US" sz="1400" dirty="0" smtClean="0"/>
              <a:t>開き出し、</a:t>
            </a:r>
            <a:r>
              <a:rPr lang="ja-JP" altLang="en-US" sz="1400" dirty="0"/>
              <a:t>腕を</a:t>
            </a:r>
            <a:r>
              <a:rPr lang="ja-JP" altLang="en-US" sz="1400" dirty="0" smtClean="0"/>
              <a:t>曲げ始め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る</a:t>
            </a:r>
            <a:r>
              <a:rPr lang="ja-JP" altLang="en-US" sz="1400" dirty="0"/>
              <a:t>。</a:t>
            </a:r>
          </a:p>
          <a:p>
            <a:endParaRPr lang="en-US" altLang="ja-JP" sz="1400" dirty="0" smtClean="0"/>
          </a:p>
          <a:p>
            <a:r>
              <a:rPr lang="ja-JP" altLang="en-US" sz="1400" dirty="0"/>
              <a:t>　③　手のひらと前腕で水をかき、左右の手先</a:t>
            </a:r>
            <a:r>
              <a:rPr lang="ja-JP" altLang="en-US" sz="1400" dirty="0" smtClean="0"/>
              <a:t>は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胸</a:t>
            </a:r>
            <a:r>
              <a:rPr lang="ja-JP" altLang="en-US" sz="1400" dirty="0"/>
              <a:t>の下</a:t>
            </a:r>
            <a:r>
              <a:rPr lang="ja-JP" altLang="en-US" sz="1400" dirty="0" smtClean="0"/>
              <a:t>で接近させ</a:t>
            </a:r>
            <a:r>
              <a:rPr lang="ja-JP" altLang="en-US" sz="1400" dirty="0"/>
              <a:t>、太ももに</a:t>
            </a:r>
            <a:r>
              <a:rPr lang="ja-JP" altLang="en-US" sz="1400" dirty="0" smtClean="0"/>
              <a:t>触れるまで</a:t>
            </a:r>
            <a:r>
              <a:rPr lang="ja-JP" altLang="en-US" sz="1400" dirty="0"/>
              <a:t>か</a:t>
            </a:r>
            <a:r>
              <a:rPr lang="ja-JP" altLang="en-US" sz="1400" dirty="0" smtClean="0"/>
              <a:t>き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進める</a:t>
            </a:r>
            <a:r>
              <a:rPr lang="ja-JP" altLang="en-US" sz="1400" dirty="0"/>
              <a:t>。</a:t>
            </a:r>
          </a:p>
          <a:p>
            <a:endParaRPr lang="en-US" altLang="ja-JP" sz="1400" dirty="0" smtClean="0"/>
          </a:p>
          <a:p>
            <a:r>
              <a:rPr lang="ja-JP" altLang="en-US" sz="1400" dirty="0"/>
              <a:t>　④　腕は、肘から水面上に</a:t>
            </a:r>
            <a:r>
              <a:rPr lang="ja-JP" altLang="en-US" sz="1400" dirty="0" smtClean="0"/>
              <a:t>抜き上げ、</a:t>
            </a:r>
            <a:r>
              <a:rPr lang="ja-JP" altLang="en-US" sz="1400" dirty="0"/>
              <a:t>手首を</a:t>
            </a:r>
            <a:r>
              <a:rPr lang="ja-JP" altLang="en-US" sz="1400" dirty="0" smtClean="0"/>
              <a:t>脱力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させ、手先</a:t>
            </a:r>
            <a:r>
              <a:rPr lang="ja-JP" altLang="en-US" sz="1400" dirty="0"/>
              <a:t>が水面上を一直線に前方へ運ぶ</a:t>
            </a:r>
            <a:r>
              <a:rPr lang="ja-JP" altLang="en-US" sz="1400" dirty="0" smtClean="0"/>
              <a:t>よう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に</a:t>
            </a:r>
            <a:r>
              <a:rPr lang="ja-JP" altLang="en-US" sz="1400" dirty="0"/>
              <a:t>戻す。</a:t>
            </a:r>
            <a:endParaRPr kumimoji="1" lang="ja-JP" altLang="en-US" sz="6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4715" y="2198128"/>
            <a:ext cx="2460607" cy="259200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8037" y="4843239"/>
            <a:ext cx="2442855" cy="1260000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1012" y="1884207"/>
            <a:ext cx="1434587" cy="424800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3082189" y="668492"/>
            <a:ext cx="4708323" cy="47835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「バタフライ」を選択した人はこのページを参考にして、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学習カード（知識）１　に記入しましょう。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3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1383"/>
            <a:ext cx="3058851" cy="593047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バタフライ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69779" y="1218405"/>
            <a:ext cx="8540800" cy="8309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</a:t>
            </a:r>
            <a:r>
              <a:rPr lang="ja-JP" altLang="en-US" dirty="0"/>
              <a:t>　バタフライは、全身をまっすぐ伸ばして水面に伏し浮き、体のうねりを</a:t>
            </a:r>
            <a:r>
              <a:rPr lang="ja-JP" altLang="en-US" dirty="0" smtClean="0"/>
              <a:t>加えて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脚</a:t>
            </a:r>
            <a:r>
              <a:rPr lang="ja-JP" altLang="en-US" dirty="0"/>
              <a:t>を左右同時に上下させ</a:t>
            </a:r>
            <a:r>
              <a:rPr lang="ja-JP" altLang="en-US" dirty="0" smtClean="0"/>
              <a:t>、腕</a:t>
            </a:r>
            <a:r>
              <a:rPr lang="ja-JP" altLang="en-US" dirty="0"/>
              <a:t>で左右同時に水をかいて水面上を前方に戻し</a:t>
            </a:r>
            <a:r>
              <a:rPr lang="ja-JP" altLang="en-US" dirty="0" smtClean="0"/>
              <a:t>、顔を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前</a:t>
            </a:r>
            <a:r>
              <a:rPr lang="ja-JP" altLang="en-US" dirty="0"/>
              <a:t>に上げて呼吸しながら泳ぐ。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73019" y="6228292"/>
            <a:ext cx="7360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</a:t>
            </a:r>
            <a:r>
              <a:rPr lang="ja-JP" altLang="en-US" sz="1400" dirty="0" smtClean="0">
                <a:latin typeface="+mn-ea"/>
              </a:rPr>
              <a:t>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+mn-ea"/>
              </a:rPr>
              <a:t>年３月</a:t>
            </a:r>
            <a:r>
              <a:rPr lang="ja-JP" altLang="en-US" sz="1400" dirty="0" smtClean="0">
                <a:latin typeface="RyuminPro-Light"/>
              </a:rPr>
              <a:t>　文部科学省　より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668" y="204774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【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要　点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】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12127" y="2417072"/>
            <a:ext cx="8512932" cy="1423177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1400" dirty="0"/>
              <a:t>（３）</a:t>
            </a:r>
            <a:r>
              <a:rPr lang="ja-JP" altLang="en-US" sz="1400" dirty="0" smtClean="0"/>
              <a:t>呼吸法</a:t>
            </a:r>
            <a:endParaRPr lang="en-US" altLang="ja-JP" sz="1400" dirty="0" smtClean="0"/>
          </a:p>
          <a:p>
            <a:endParaRPr lang="ja-JP" altLang="en-US" sz="500" dirty="0"/>
          </a:p>
          <a:p>
            <a:r>
              <a:rPr lang="ja-JP" altLang="en-US" sz="1400" dirty="0"/>
              <a:t>　①　呼気は、水中で、鼻と口で行う。徐々に吐き出し始め、最後は力強く吐き出す。</a:t>
            </a:r>
          </a:p>
          <a:p>
            <a:endParaRPr lang="en-US" altLang="ja-JP" sz="500" dirty="0" smtClean="0"/>
          </a:p>
          <a:p>
            <a:r>
              <a:rPr lang="ja-JP" altLang="en-US" sz="1400" dirty="0"/>
              <a:t>　②　吸気は、顔を前に</a:t>
            </a:r>
            <a:r>
              <a:rPr lang="ja-JP" altLang="en-US" sz="1400" dirty="0" smtClean="0"/>
              <a:t>上げ、口</a:t>
            </a:r>
            <a:r>
              <a:rPr lang="ja-JP" altLang="en-US" sz="1400" dirty="0"/>
              <a:t>で行う。素早く、大きく吸い込む。</a:t>
            </a:r>
          </a:p>
          <a:p>
            <a:endParaRPr lang="en-US" altLang="ja-JP" sz="500" dirty="0" smtClean="0"/>
          </a:p>
          <a:p>
            <a:r>
              <a:rPr lang="ja-JP" altLang="en-US" sz="1400" dirty="0"/>
              <a:t>　③　両腕のかき始めからかき終わりにかけて呼気し、両腕を水面上に</a:t>
            </a:r>
            <a:r>
              <a:rPr lang="ja-JP" altLang="en-US" sz="1400" dirty="0" smtClean="0"/>
              <a:t>抜き上げる動作</a:t>
            </a:r>
            <a:r>
              <a:rPr lang="ja-JP" altLang="en-US" sz="1400" dirty="0"/>
              <a:t>から</a:t>
            </a:r>
            <a:r>
              <a:rPr lang="ja-JP" altLang="en-US" sz="1400" dirty="0" smtClean="0"/>
              <a:t>、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肩</a:t>
            </a:r>
            <a:r>
              <a:rPr lang="ja-JP" altLang="en-US" sz="1400" dirty="0"/>
              <a:t>の横に</a:t>
            </a:r>
            <a:r>
              <a:rPr lang="ja-JP" altLang="en-US" sz="1400" dirty="0" smtClean="0"/>
              <a:t>戻すまでの</a:t>
            </a:r>
            <a:r>
              <a:rPr lang="ja-JP" altLang="en-US" sz="1400" dirty="0"/>
              <a:t>間に吸気する。呼気から吸気は連続させる。</a:t>
            </a:r>
            <a:endParaRPr kumimoji="1" lang="ja-JP" altLang="en-US" sz="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306" y="3873446"/>
            <a:ext cx="6769853" cy="1112024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4720" y="4993420"/>
            <a:ext cx="6778588" cy="1121135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082189" y="668492"/>
            <a:ext cx="4708323" cy="47835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「バタフライ」を選択した人はこのページを参考にして、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学習カード（知識）１　に記入しましょう。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7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1383"/>
            <a:ext cx="3058851" cy="593047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バタフライ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56028" y="1218405"/>
            <a:ext cx="8540800" cy="8309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</a:t>
            </a:r>
            <a:r>
              <a:rPr lang="ja-JP" altLang="en-US" dirty="0"/>
              <a:t>　バタフライは、全身をまっすぐ伸ばして水面に伏し浮き、体のうねりを</a:t>
            </a:r>
            <a:r>
              <a:rPr lang="ja-JP" altLang="en-US" dirty="0" smtClean="0"/>
              <a:t>加えて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脚</a:t>
            </a:r>
            <a:r>
              <a:rPr lang="ja-JP" altLang="en-US" dirty="0"/>
              <a:t>を左右同時に上下させ</a:t>
            </a:r>
            <a:r>
              <a:rPr lang="ja-JP" altLang="en-US" dirty="0" smtClean="0"/>
              <a:t>、腕</a:t>
            </a:r>
            <a:r>
              <a:rPr lang="ja-JP" altLang="en-US" dirty="0"/>
              <a:t>で左右同時に水をかいて水面上を前方に戻し</a:t>
            </a:r>
            <a:r>
              <a:rPr lang="ja-JP" altLang="en-US" dirty="0" smtClean="0"/>
              <a:t>、顔を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前</a:t>
            </a:r>
            <a:r>
              <a:rPr lang="ja-JP" altLang="en-US" dirty="0"/>
              <a:t>に上げて呼吸しながら泳ぐ。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08081" y="4260151"/>
            <a:ext cx="7360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+mn-ea"/>
              </a:rPr>
              <a:t>年３月　文部</a:t>
            </a:r>
            <a:r>
              <a:rPr lang="ja-JP" altLang="en-US" sz="1400" dirty="0" smtClean="0">
                <a:latin typeface="RyuminPro-Light"/>
              </a:rPr>
              <a:t>科学省　より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668" y="204774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【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要　点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】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12127" y="2417073"/>
            <a:ext cx="8512932" cy="548283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1400" dirty="0"/>
              <a:t>（４）キックとプルの</a:t>
            </a:r>
            <a:r>
              <a:rPr lang="ja-JP" altLang="en-US" sz="1400" dirty="0" smtClean="0"/>
              <a:t>タイミング</a:t>
            </a:r>
            <a:endParaRPr lang="en-US" altLang="ja-JP" sz="1400" dirty="0" smtClean="0"/>
          </a:p>
          <a:p>
            <a:endParaRPr lang="ja-JP" altLang="en-US" sz="500" dirty="0"/>
          </a:p>
          <a:p>
            <a:r>
              <a:rPr lang="ja-JP" altLang="en-US" sz="1400" dirty="0"/>
              <a:t>　手先の入水</a:t>
            </a:r>
            <a:r>
              <a:rPr lang="ja-JP" altLang="en-US" sz="1400" dirty="0" smtClean="0"/>
              <a:t>時と</a:t>
            </a:r>
            <a:r>
              <a:rPr lang="ja-JP" altLang="en-US" sz="1400" dirty="0"/>
              <a:t>腕が肩の下をかき進める</a:t>
            </a:r>
            <a:r>
              <a:rPr lang="ja-JP" altLang="en-US" sz="1400" dirty="0" smtClean="0"/>
              <a:t>ときに</a:t>
            </a:r>
            <a:r>
              <a:rPr lang="ja-JP" altLang="en-US" sz="1400" dirty="0"/>
              <a:t>、それぞれ脚のけりの動作を合わせる。 　</a:t>
            </a:r>
            <a:endParaRPr kumimoji="1" lang="ja-JP" altLang="en-US" sz="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8413" y="3013554"/>
            <a:ext cx="6301353" cy="11880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16025" y="6041232"/>
            <a:ext cx="23134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hlinkClick r:id="rId3"/>
              </a:rPr>
              <a:t>https://</a:t>
            </a:r>
            <a:r>
              <a:rPr lang="en-US" altLang="ja-JP" sz="800" dirty="0" smtClean="0">
                <a:hlinkClick r:id="rId3"/>
              </a:rPr>
              <a:t>www.youtube.com/watch?v=ocaB5e3KDjU</a:t>
            </a:r>
            <a:endParaRPr lang="en-US" altLang="ja-JP" sz="800" dirty="0" smtClean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50" y="4656343"/>
            <a:ext cx="2169885" cy="1388857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2377038" y="6043613"/>
            <a:ext cx="22846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hlinkClick r:id="rId5"/>
              </a:rPr>
              <a:t>https://</a:t>
            </a:r>
            <a:r>
              <a:rPr lang="en-US" altLang="ja-JP" sz="800" dirty="0" smtClean="0">
                <a:hlinkClick r:id="rId5"/>
              </a:rPr>
              <a:t>www.youtube.com/watch?v=vplZqYC28TY</a:t>
            </a:r>
            <a:endParaRPr lang="en-US" altLang="ja-JP" sz="800" dirty="0" smtClean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2736" y="4656343"/>
            <a:ext cx="2413205" cy="1395207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4723822" y="6043613"/>
            <a:ext cx="23487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hlinkClick r:id="rId7"/>
              </a:rPr>
              <a:t>https://</a:t>
            </a:r>
            <a:r>
              <a:rPr lang="en-US" altLang="ja-JP" sz="800" dirty="0" smtClean="0">
                <a:hlinkClick r:id="rId7"/>
              </a:rPr>
              <a:t>www.youtube.com/watch?v=9pYHN-MJV_0</a:t>
            </a:r>
            <a:endParaRPr lang="en-US" altLang="ja-JP" sz="800" dirty="0" smtClean="0"/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6240" y="4656343"/>
            <a:ext cx="2148159" cy="1404000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34698" y="4654550"/>
            <a:ext cx="2061257" cy="1404705"/>
          </a:xfrm>
          <a:prstGeom prst="rect">
            <a:avLst/>
          </a:prstGeom>
        </p:spPr>
      </p:pic>
      <p:sp>
        <p:nvSpPr>
          <p:cNvPr id="19" name="正方形/長方形 18"/>
          <p:cNvSpPr/>
          <p:nvPr/>
        </p:nvSpPr>
        <p:spPr>
          <a:xfrm>
            <a:off x="6951567" y="6043613"/>
            <a:ext cx="226536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800" dirty="0">
                <a:hlinkClick r:id="rId10"/>
              </a:rPr>
              <a:t>https://</a:t>
            </a:r>
            <a:r>
              <a:rPr lang="en-US" altLang="ja-JP" sz="800" dirty="0" smtClean="0">
                <a:hlinkClick r:id="rId10"/>
              </a:rPr>
              <a:t>www.youtube.com/watch?v=uVE10PihFvI</a:t>
            </a:r>
            <a:endParaRPr lang="en-US" altLang="ja-JP" sz="800" dirty="0" smtClean="0"/>
          </a:p>
        </p:txBody>
      </p:sp>
      <p:sp>
        <p:nvSpPr>
          <p:cNvPr id="25" name="正方形/長方形 24"/>
          <p:cNvSpPr/>
          <p:nvPr/>
        </p:nvSpPr>
        <p:spPr>
          <a:xfrm>
            <a:off x="206245" y="6223706"/>
            <a:ext cx="6332998" cy="46166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72000" rIns="72000" rtlCol="0" anchor="ctr">
            <a:spAutoFit/>
          </a:bodyPr>
          <a:lstStyle/>
          <a:p>
            <a:r>
              <a:rPr kumimoji="1" lang="ja-JP" altLang="en-US" sz="1200" dirty="0" smtClean="0">
                <a:solidFill>
                  <a:schemeClr val="tx1"/>
                </a:solidFill>
              </a:rPr>
              <a:t>（参考動画）出典元：</a:t>
            </a:r>
            <a:r>
              <a:rPr kumimoji="1" lang="en-US" altLang="ja-JP" sz="1200" dirty="0" err="1" smtClean="0">
                <a:solidFill>
                  <a:schemeClr val="tx1"/>
                </a:solidFill>
              </a:rPr>
              <a:t>speedojapan</a:t>
            </a:r>
            <a:r>
              <a:rPr kumimoji="1" lang="ja-JP" altLang="en-US" sz="1200" dirty="0">
                <a:solidFill>
                  <a:schemeClr val="tx1"/>
                </a:solidFill>
              </a:rPr>
              <a:t>　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『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バタフライのストローク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』</a:t>
            </a:r>
            <a:r>
              <a:rPr kumimoji="1" lang="ja-JP" altLang="en-US" sz="1200" dirty="0" err="1" smtClean="0">
                <a:solidFill>
                  <a:schemeClr val="tx1"/>
                </a:solidFill>
              </a:rPr>
              <a:t>、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『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バタフライの姿勢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』</a:t>
            </a: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　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　　　　　　　　　　　　　　　 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『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バタフライのキック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』</a:t>
            </a:r>
            <a:r>
              <a:rPr kumimoji="1" lang="ja-JP" altLang="en-US" sz="1200" dirty="0" err="1" smtClean="0">
                <a:solidFill>
                  <a:schemeClr val="tx1"/>
                </a:solidFill>
              </a:rPr>
              <a:t>、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『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バタフライの息継ぎ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』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22" name="角丸四角形 21"/>
          <p:cNvSpPr/>
          <p:nvPr/>
        </p:nvSpPr>
        <p:spPr>
          <a:xfrm>
            <a:off x="3082189" y="668492"/>
            <a:ext cx="4708323" cy="47835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「バタフライ」を選択した人はこのページを参考にして、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学習カード（知識）１　に記入しましょう。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6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1795" y="1985724"/>
            <a:ext cx="6880409" cy="2924903"/>
          </a:xfrm>
        </p:spPr>
        <p:txBody>
          <a:bodyPr wrap="none">
            <a:spAutoFit/>
          </a:bodyPr>
          <a:lstStyle/>
          <a:p>
            <a:r>
              <a:rPr lang="en-US" altLang="ja-JP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知識及び技能編</a:t>
            </a:r>
            <a:r>
              <a:rPr kumimoji="1" lang="en-US" altLang="ja-JP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</a:p>
          <a:p>
            <a:endParaRPr kumimoji="1" lang="en-US" altLang="ja-JP" sz="4000" dirty="0" smtClean="0"/>
          </a:p>
          <a:p>
            <a:r>
              <a:rPr kumimoji="1" lang="ja-JP" altLang="en-US" sz="80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知識</a:t>
            </a:r>
            <a:endParaRPr kumimoji="1" lang="ja-JP" altLang="en-US" sz="8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7366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2441"/>
            <a:ext cx="4905510" cy="590931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水中からのスタート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28450" y="1254617"/>
            <a:ext cx="8309967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</a:t>
            </a:r>
            <a:r>
              <a:rPr lang="ja-JP" altLang="en-US" dirty="0"/>
              <a:t>　水中でプールの壁を蹴り抵抗の少ない流線型の姿勢で、浮き上がりのため</a:t>
            </a:r>
            <a:r>
              <a:rPr lang="ja-JP" altLang="en-US" dirty="0" smtClean="0"/>
              <a:t>の</a:t>
            </a:r>
            <a:endParaRPr lang="en-US" altLang="ja-JP" dirty="0" smtClean="0"/>
          </a:p>
          <a:p>
            <a:r>
              <a:rPr lang="ja-JP" altLang="en-US" dirty="0" smtClean="0"/>
              <a:t>　キック</a:t>
            </a:r>
            <a:r>
              <a:rPr lang="ja-JP" altLang="en-US" dirty="0"/>
              <a:t>を用いて、より速い</a:t>
            </a:r>
            <a:r>
              <a:rPr lang="ja-JP" altLang="en-US" dirty="0" smtClean="0"/>
              <a:t>速度</a:t>
            </a:r>
            <a:r>
              <a:rPr lang="ja-JP" altLang="en-US" dirty="0"/>
              <a:t>で泳ぎ始めることができるようにします。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62400" y="6228292"/>
            <a:ext cx="7360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+mn-ea"/>
              </a:rPr>
              <a:t>年３月　</a:t>
            </a:r>
            <a:r>
              <a:rPr lang="ja-JP" altLang="en-US" sz="1400" dirty="0" smtClean="0">
                <a:latin typeface="RyuminPro-Light"/>
              </a:rPr>
              <a:t>文部科学省　より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668" y="192742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【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要　点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】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12127" y="2296753"/>
            <a:ext cx="8322799" cy="3658874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1400" dirty="0"/>
              <a:t>（１）</a:t>
            </a:r>
            <a:r>
              <a:rPr lang="ja-JP" altLang="en-US" sz="1400" dirty="0" smtClean="0"/>
              <a:t>クロール</a:t>
            </a:r>
            <a:endParaRPr lang="en-US" altLang="ja-JP" sz="1400" dirty="0" smtClean="0"/>
          </a:p>
          <a:p>
            <a:endParaRPr lang="en-US" altLang="ja-JP" sz="1400" dirty="0"/>
          </a:p>
          <a:p>
            <a:endParaRPr lang="en-US" altLang="ja-JP" sz="1400" dirty="0" smtClean="0"/>
          </a:p>
          <a:p>
            <a:endParaRPr lang="en-US" altLang="ja-JP" sz="1400" dirty="0"/>
          </a:p>
          <a:p>
            <a:endParaRPr lang="en-US" altLang="ja-JP" sz="1400" dirty="0" smtClean="0"/>
          </a:p>
          <a:p>
            <a:endParaRPr lang="en-US" altLang="ja-JP" sz="1400" dirty="0"/>
          </a:p>
          <a:p>
            <a:endParaRPr lang="ja-JP" altLang="en-US" sz="1400" dirty="0"/>
          </a:p>
          <a:p>
            <a:r>
              <a:rPr lang="ja-JP" altLang="en-US" sz="1400" dirty="0" smtClean="0"/>
              <a:t>　</a:t>
            </a:r>
            <a:endParaRPr lang="en-US" altLang="ja-JP" sz="1400" dirty="0" smtClean="0"/>
          </a:p>
          <a:p>
            <a:endParaRPr lang="en-US" altLang="ja-JP" sz="1400" dirty="0"/>
          </a:p>
          <a:p>
            <a:endParaRPr lang="en-US" altLang="ja-JP" sz="1400" dirty="0" smtClean="0"/>
          </a:p>
          <a:p>
            <a:endParaRPr lang="en-US" altLang="ja-JP" sz="1400" dirty="0" smtClean="0"/>
          </a:p>
          <a:p>
            <a:endParaRPr lang="en-US" altLang="ja-JP" sz="900" dirty="0"/>
          </a:p>
          <a:p>
            <a:r>
              <a:rPr lang="ja-JP" altLang="en-US" sz="1400" dirty="0" smtClean="0"/>
              <a:t>　　　</a:t>
            </a:r>
            <a:r>
              <a:rPr lang="en-US" altLang="ja-JP" sz="1400" dirty="0" smtClean="0"/>
              <a:t>A</a:t>
            </a:r>
            <a:r>
              <a:rPr lang="ja-JP" altLang="en-US" sz="1400" dirty="0"/>
              <a:t>　片足（利き足）を壁につけ、プールの底についているもう一方の足で体を支えます。</a:t>
            </a:r>
          </a:p>
          <a:p>
            <a:endParaRPr lang="en-US" altLang="ja-JP" sz="1000" dirty="0" smtClean="0"/>
          </a:p>
          <a:p>
            <a:r>
              <a:rPr lang="ja-JP" altLang="en-US" sz="1400" dirty="0" smtClean="0"/>
              <a:t>　　　</a:t>
            </a:r>
            <a:r>
              <a:rPr lang="en-US" altLang="ja-JP" sz="1400" dirty="0" smtClean="0"/>
              <a:t>B</a:t>
            </a:r>
            <a:r>
              <a:rPr lang="ja-JP" altLang="en-US" sz="1400" dirty="0"/>
              <a:t>　底についている足をスムーズに移動し、両方の足を壁につけます。顔も沈めます。</a:t>
            </a:r>
          </a:p>
          <a:p>
            <a:endParaRPr lang="en-US" altLang="ja-JP" sz="1000" dirty="0" smtClean="0"/>
          </a:p>
          <a:p>
            <a:r>
              <a:rPr lang="ja-JP" altLang="en-US" sz="1400" dirty="0" smtClean="0"/>
              <a:t>　　　</a:t>
            </a:r>
            <a:r>
              <a:rPr lang="en-US" altLang="ja-JP" sz="1400" dirty="0" smtClean="0"/>
              <a:t>C</a:t>
            </a:r>
            <a:r>
              <a:rPr lang="ja-JP" altLang="en-US" sz="1400" dirty="0"/>
              <a:t>　全身を沈め、両方の足で壁を蹴ります。この時、水平姿勢を維持します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371" y="2690149"/>
            <a:ext cx="6466067" cy="20880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4928848" y="668059"/>
            <a:ext cx="3900900" cy="47835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</a:rPr>
              <a:t>このページを参考にして、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r>
              <a:rPr kumimoji="1" lang="ja-JP" altLang="en-US" sz="1400" dirty="0" smtClean="0">
                <a:solidFill>
                  <a:schemeClr val="tx1"/>
                </a:solidFill>
              </a:rPr>
              <a:t>学習カード（知識）１　に記入しましょう。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2441"/>
            <a:ext cx="4905510" cy="590931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水中からのスタート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64664" y="1263670"/>
            <a:ext cx="8309967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</a:t>
            </a:r>
            <a:r>
              <a:rPr lang="ja-JP" altLang="en-US" dirty="0"/>
              <a:t>　水中でプールの壁を蹴り抵抗の少ない流線型の姿勢で、浮き上がりのため</a:t>
            </a:r>
            <a:r>
              <a:rPr lang="ja-JP" altLang="en-US" dirty="0" smtClean="0"/>
              <a:t>の</a:t>
            </a:r>
            <a:endParaRPr lang="en-US" altLang="ja-JP" dirty="0" smtClean="0"/>
          </a:p>
          <a:p>
            <a:r>
              <a:rPr lang="ja-JP" altLang="en-US" dirty="0" smtClean="0"/>
              <a:t>　キック</a:t>
            </a:r>
            <a:r>
              <a:rPr lang="ja-JP" altLang="en-US" dirty="0"/>
              <a:t>を用いて、より速い</a:t>
            </a:r>
            <a:r>
              <a:rPr lang="ja-JP" altLang="en-US" dirty="0" smtClean="0"/>
              <a:t>速度</a:t>
            </a:r>
            <a:r>
              <a:rPr lang="ja-JP" altLang="en-US" dirty="0"/>
              <a:t>で泳ぎ始めることができるようにします。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71453" y="6228292"/>
            <a:ext cx="7360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</a:t>
            </a:r>
            <a:r>
              <a:rPr lang="ja-JP" altLang="en-US" sz="1400" dirty="0" smtClean="0">
                <a:latin typeface="+mn-ea"/>
              </a:rPr>
              <a:t>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+mn-ea"/>
              </a:rPr>
              <a:t>年３月　</a:t>
            </a:r>
            <a:r>
              <a:rPr lang="ja-JP" altLang="en-US" sz="1400" dirty="0" smtClean="0">
                <a:latin typeface="RyuminPro-Light"/>
              </a:rPr>
              <a:t>文部科学省　より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668" y="192742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【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要　点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】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12127" y="2296753"/>
            <a:ext cx="8322799" cy="3533479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1400" dirty="0"/>
              <a:t>（１）</a:t>
            </a:r>
            <a:r>
              <a:rPr lang="ja-JP" altLang="en-US" sz="1400" dirty="0" smtClean="0"/>
              <a:t>クロール</a:t>
            </a:r>
            <a:endParaRPr lang="en-US" altLang="ja-JP" sz="1400" dirty="0" smtClean="0"/>
          </a:p>
          <a:p>
            <a:endParaRPr lang="en-US" altLang="ja-JP" sz="500" dirty="0" smtClean="0"/>
          </a:p>
          <a:p>
            <a:r>
              <a:rPr lang="ja-JP" altLang="en-US" sz="1400" dirty="0"/>
              <a:t>＜主要局面</a:t>
            </a:r>
            <a:r>
              <a:rPr lang="en-US" altLang="ja-JP" sz="1400" dirty="0"/>
              <a:t>1</a:t>
            </a:r>
            <a:r>
              <a:rPr lang="ja-JP" altLang="en-US" sz="1400" dirty="0"/>
              <a:t>：ストリームライン姿勢を</a:t>
            </a:r>
            <a:r>
              <a:rPr lang="ja-JP" altLang="en-US" sz="1400" dirty="0" smtClean="0"/>
              <a:t>作る＞</a:t>
            </a:r>
            <a:endParaRPr lang="en-US" altLang="ja-JP" sz="1400" dirty="0" smtClean="0"/>
          </a:p>
          <a:p>
            <a:endParaRPr lang="en-US" altLang="ja-JP" sz="500" dirty="0" smtClean="0"/>
          </a:p>
          <a:p>
            <a:r>
              <a:rPr lang="ja-JP" altLang="en-US" sz="1400" dirty="0" smtClean="0"/>
              <a:t>　</a:t>
            </a:r>
            <a:r>
              <a:rPr lang="en-US" altLang="ja-JP" sz="1400" dirty="0" smtClean="0"/>
              <a:t>※</a:t>
            </a:r>
            <a:r>
              <a:rPr lang="ja-JP" altLang="en-US" sz="1400" dirty="0" smtClean="0"/>
              <a:t>　体を真っ直ぐにし、抵抗の少ない姿勢を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　意識</a:t>
            </a:r>
            <a:r>
              <a:rPr lang="ja-JP" altLang="en-US" sz="1400" dirty="0"/>
              <a:t>します。</a:t>
            </a:r>
          </a:p>
          <a:p>
            <a:endParaRPr lang="en-US" altLang="ja-JP" sz="1400" dirty="0" smtClean="0"/>
          </a:p>
          <a:p>
            <a:endParaRPr lang="en-US" altLang="ja-JP" sz="1000" dirty="0" smtClean="0"/>
          </a:p>
          <a:p>
            <a:r>
              <a:rPr lang="ja-JP" altLang="en-US" sz="1400" dirty="0" smtClean="0"/>
              <a:t>＜</a:t>
            </a:r>
            <a:r>
              <a:rPr lang="ja-JP" altLang="en-US" sz="1400" dirty="0"/>
              <a:t>主要局面</a:t>
            </a:r>
            <a:r>
              <a:rPr lang="en-US" altLang="ja-JP" sz="1400" dirty="0"/>
              <a:t>2</a:t>
            </a:r>
            <a:r>
              <a:rPr lang="ja-JP" altLang="en-US" sz="1400" dirty="0"/>
              <a:t>：キック動作開始のタイミング＞</a:t>
            </a:r>
          </a:p>
          <a:p>
            <a:endParaRPr lang="en-US" altLang="ja-JP" sz="500" dirty="0" smtClean="0"/>
          </a:p>
          <a:p>
            <a:r>
              <a:rPr lang="ja-JP" altLang="en-US" sz="1400" dirty="0" smtClean="0"/>
              <a:t>　</a:t>
            </a:r>
            <a:r>
              <a:rPr lang="en-US" altLang="ja-JP" sz="1400" dirty="0" smtClean="0"/>
              <a:t>※</a:t>
            </a:r>
            <a:r>
              <a:rPr lang="ja-JP" altLang="en-US" sz="1400" dirty="0"/>
              <a:t>　蹴りだし時の初速を十分に</a:t>
            </a:r>
            <a:r>
              <a:rPr lang="ja-JP" altLang="en-US" sz="1400" dirty="0" smtClean="0"/>
              <a:t>生かせるような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　タイミング</a:t>
            </a:r>
            <a:r>
              <a:rPr lang="ja-JP" altLang="en-US" sz="1400" dirty="0"/>
              <a:t>を習得します。</a:t>
            </a:r>
          </a:p>
          <a:p>
            <a:endParaRPr lang="en-US" altLang="ja-JP" sz="1400" dirty="0" smtClean="0"/>
          </a:p>
          <a:p>
            <a:endParaRPr lang="en-US" altLang="ja-JP" sz="1000" dirty="0" smtClean="0"/>
          </a:p>
          <a:p>
            <a:r>
              <a:rPr lang="ja-JP" altLang="en-US" sz="1400" dirty="0" smtClean="0"/>
              <a:t>＜</a:t>
            </a:r>
            <a:r>
              <a:rPr lang="ja-JP" altLang="en-US" sz="1400" dirty="0"/>
              <a:t>主要局面</a:t>
            </a:r>
            <a:r>
              <a:rPr lang="en-US" altLang="ja-JP" sz="1400" dirty="0"/>
              <a:t>3</a:t>
            </a:r>
            <a:r>
              <a:rPr lang="ja-JP" altLang="en-US" sz="1400" dirty="0"/>
              <a:t>：泳ぎだしのタイミング＞</a:t>
            </a:r>
          </a:p>
          <a:p>
            <a:endParaRPr lang="en-US" altLang="ja-JP" sz="500" dirty="0"/>
          </a:p>
          <a:p>
            <a:r>
              <a:rPr lang="ja-JP" altLang="en-US" sz="1400" dirty="0" smtClean="0"/>
              <a:t>　</a:t>
            </a:r>
            <a:r>
              <a:rPr lang="en-US" altLang="ja-JP" sz="1400" dirty="0" smtClean="0"/>
              <a:t>※</a:t>
            </a:r>
            <a:r>
              <a:rPr lang="ja-JP" altLang="en-US" sz="1400" dirty="0"/>
              <a:t>　蹴りだし時の速度を減速させずに</a:t>
            </a:r>
            <a:r>
              <a:rPr lang="ja-JP" altLang="en-US" sz="1400" dirty="0" smtClean="0"/>
              <a:t>、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　泳ぎだし</a:t>
            </a:r>
            <a:r>
              <a:rPr lang="ja-JP" altLang="en-US" sz="1400" dirty="0"/>
              <a:t>につなげます。</a:t>
            </a:r>
            <a:endParaRPr lang="en-US" altLang="ja-JP" sz="14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950" y="2670225"/>
            <a:ext cx="3492000" cy="1008432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950" y="3758588"/>
            <a:ext cx="3492000" cy="976441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950" y="4857055"/>
            <a:ext cx="3492000" cy="973177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4928848" y="668059"/>
            <a:ext cx="3900900" cy="47835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</a:rPr>
              <a:t>このページを参考にして、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r>
              <a:rPr kumimoji="1" lang="ja-JP" altLang="en-US" sz="1400" dirty="0" smtClean="0">
                <a:solidFill>
                  <a:schemeClr val="tx1"/>
                </a:solidFill>
              </a:rPr>
              <a:t>学習カード（知識）１　に記入しましょう。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2441"/>
            <a:ext cx="4905510" cy="590931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水中からのスタート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19398" y="1254617"/>
            <a:ext cx="8309967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</a:t>
            </a:r>
            <a:r>
              <a:rPr lang="ja-JP" altLang="en-US" dirty="0"/>
              <a:t>　水中でプールの壁を蹴り抵抗の少ない流線型の姿勢で、浮き上がりのため</a:t>
            </a:r>
            <a:r>
              <a:rPr lang="ja-JP" altLang="en-US" dirty="0" smtClean="0"/>
              <a:t>の</a:t>
            </a:r>
            <a:endParaRPr lang="en-US" altLang="ja-JP" dirty="0" smtClean="0"/>
          </a:p>
          <a:p>
            <a:r>
              <a:rPr lang="ja-JP" altLang="en-US" dirty="0" smtClean="0"/>
              <a:t>　キック</a:t>
            </a:r>
            <a:r>
              <a:rPr lang="ja-JP" altLang="en-US" dirty="0"/>
              <a:t>を用いて、より速い</a:t>
            </a:r>
            <a:r>
              <a:rPr lang="ja-JP" altLang="en-US" dirty="0" smtClean="0"/>
              <a:t>速度</a:t>
            </a:r>
            <a:r>
              <a:rPr lang="ja-JP" altLang="en-US" dirty="0"/>
              <a:t>で泳ぎ始めることができるようにします。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35241" y="6228292"/>
            <a:ext cx="7360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</a:t>
            </a:r>
            <a:r>
              <a:rPr lang="ja-JP" altLang="en-US" sz="1400" dirty="0" smtClean="0">
                <a:latin typeface="+mn-ea"/>
              </a:rPr>
              <a:t>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+mn-ea"/>
              </a:rPr>
              <a:t>年３月　</a:t>
            </a:r>
            <a:r>
              <a:rPr lang="ja-JP" altLang="en-US" sz="1400" dirty="0" smtClean="0">
                <a:latin typeface="RyuminPro-Light"/>
              </a:rPr>
              <a:t>文部科学省　より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668" y="192742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【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要　点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】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12126" y="2296753"/>
            <a:ext cx="8460000" cy="3708000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1400" dirty="0"/>
              <a:t>（２）背泳ぎ（主要局面の要点はクロールと同様）</a:t>
            </a:r>
          </a:p>
          <a:p>
            <a:endParaRPr lang="en-US" altLang="ja-JP" sz="1400" dirty="0"/>
          </a:p>
          <a:p>
            <a:endParaRPr lang="en-US" altLang="ja-JP" sz="1400" dirty="0" smtClean="0"/>
          </a:p>
          <a:p>
            <a:endParaRPr lang="en-US" altLang="ja-JP" sz="1400" dirty="0"/>
          </a:p>
          <a:p>
            <a:endParaRPr lang="en-US" altLang="ja-JP" sz="1400" dirty="0" smtClean="0"/>
          </a:p>
          <a:p>
            <a:endParaRPr lang="en-US" altLang="ja-JP" sz="1400" dirty="0"/>
          </a:p>
          <a:p>
            <a:r>
              <a:rPr lang="ja-JP" altLang="en-US" sz="1400" dirty="0" smtClean="0"/>
              <a:t>　　　</a:t>
            </a:r>
            <a:endParaRPr lang="en-US" altLang="ja-JP" sz="1400" dirty="0" smtClean="0"/>
          </a:p>
          <a:p>
            <a:endParaRPr lang="en-US" altLang="ja-JP" sz="1400" dirty="0"/>
          </a:p>
          <a:p>
            <a:r>
              <a:rPr lang="ja-JP" altLang="en-US" sz="1400" dirty="0" smtClean="0"/>
              <a:t>　　　</a:t>
            </a:r>
            <a:r>
              <a:rPr lang="en-US" altLang="ja-JP" sz="1400" dirty="0" smtClean="0"/>
              <a:t>A</a:t>
            </a:r>
            <a:r>
              <a:rPr lang="ja-JP" altLang="en-US" sz="1400" dirty="0"/>
              <a:t>　両手で壁（または、スターティンググリップ）をつかみます。</a:t>
            </a:r>
          </a:p>
          <a:p>
            <a:r>
              <a:rPr lang="ja-JP" altLang="en-US" sz="1400" dirty="0" smtClean="0"/>
              <a:t>　　　</a:t>
            </a:r>
            <a:r>
              <a:rPr lang="en-US" altLang="ja-JP" sz="1400" dirty="0" smtClean="0"/>
              <a:t>B</a:t>
            </a:r>
            <a:r>
              <a:rPr lang="ja-JP" altLang="en-US" sz="1400" dirty="0"/>
              <a:t>　両手を離すことで全身を水中に沈めていきます。</a:t>
            </a:r>
          </a:p>
          <a:p>
            <a:r>
              <a:rPr lang="ja-JP" altLang="en-US" sz="1400" dirty="0" smtClean="0"/>
              <a:t>　　　</a:t>
            </a:r>
            <a:r>
              <a:rPr lang="en-US" altLang="ja-JP" sz="1400" dirty="0" smtClean="0"/>
              <a:t>C</a:t>
            </a:r>
            <a:r>
              <a:rPr lang="ja-JP" altLang="en-US" sz="1400" dirty="0"/>
              <a:t>　顔が完全に沈んでから両方の足で壁を蹴ります。この時、水平姿勢を維持します。</a:t>
            </a:r>
            <a:endParaRPr lang="en-US" altLang="ja-JP" sz="1100" dirty="0" smtClean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86" y="2666085"/>
            <a:ext cx="6667500" cy="138112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02" y="4803104"/>
            <a:ext cx="8136000" cy="1128965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928848" y="668059"/>
            <a:ext cx="3900900" cy="478355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</a:rPr>
              <a:t>このページを参考にして、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r>
              <a:rPr kumimoji="1" lang="ja-JP" altLang="en-US" sz="1400" dirty="0" smtClean="0">
                <a:solidFill>
                  <a:schemeClr val="tx1"/>
                </a:solidFill>
              </a:rPr>
              <a:t>学習カード（知識）１　に記入しましょう。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1383"/>
            <a:ext cx="2135521" cy="593047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ターン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28035" y="1218405"/>
            <a:ext cx="720870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</a:t>
            </a:r>
            <a:r>
              <a:rPr lang="ja-JP" altLang="en-US" dirty="0"/>
              <a:t>　</a:t>
            </a:r>
            <a:r>
              <a:rPr lang="ja-JP" altLang="en-US" dirty="0" smtClean="0"/>
              <a:t>ターンは</a:t>
            </a:r>
            <a:r>
              <a:rPr lang="ja-JP" altLang="en-US" dirty="0"/>
              <a:t>、プールの壁を用いて進行方向転換する技術のことで 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続けて</a:t>
            </a:r>
            <a:r>
              <a:rPr lang="ja-JP" altLang="en-US" dirty="0"/>
              <a:t>長く泳ぐ際やスピードを</a:t>
            </a:r>
            <a:r>
              <a:rPr lang="ja-JP" altLang="en-US" dirty="0" smtClean="0"/>
              <a:t>落とさず</a:t>
            </a:r>
            <a:r>
              <a:rPr lang="ja-JP" altLang="en-US" dirty="0"/>
              <a:t>速く泳ぐ際に重要です 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37849" y="6228292"/>
            <a:ext cx="7360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</a:t>
            </a:r>
            <a:r>
              <a:rPr lang="ja-JP" altLang="en-US" sz="1400" dirty="0" smtClean="0">
                <a:latin typeface="+mn-ea"/>
              </a:rPr>
              <a:t>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+mn-ea"/>
              </a:rPr>
              <a:t>年３月　文部</a:t>
            </a:r>
            <a:r>
              <a:rPr lang="ja-JP" altLang="en-US" sz="1400" dirty="0" smtClean="0">
                <a:latin typeface="RyuminPro-Light"/>
              </a:rPr>
              <a:t>科学省　より</a:t>
            </a:r>
            <a:endParaRPr lang="ja-JP" altLang="en-US" sz="1400" dirty="0"/>
          </a:p>
        </p:txBody>
      </p:sp>
      <p:sp>
        <p:nvSpPr>
          <p:cNvPr id="10" name="角丸四角形 9"/>
          <p:cNvSpPr/>
          <p:nvPr/>
        </p:nvSpPr>
        <p:spPr>
          <a:xfrm>
            <a:off x="412126" y="1791426"/>
            <a:ext cx="8460000" cy="4433888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tIns="0" bIns="0" rtlCol="0" anchor="t" anchorCtr="0">
            <a:spAutoFit/>
          </a:bodyPr>
          <a:lstStyle/>
          <a:p>
            <a:r>
              <a:rPr lang="ja-JP" altLang="en-US" sz="1400" dirty="0"/>
              <a:t>（１） オープンターン</a:t>
            </a:r>
          </a:p>
          <a:p>
            <a:r>
              <a:rPr lang="ja-JP" altLang="en-US" sz="1400" dirty="0"/>
              <a:t>＜平泳ぎ・クロール ・バタフライ</a:t>
            </a:r>
            <a:r>
              <a:rPr lang="ja-JP" altLang="en-US" sz="1400" dirty="0" smtClean="0"/>
              <a:t>＞</a:t>
            </a:r>
            <a:endParaRPr lang="en-US" altLang="ja-JP" sz="1400" dirty="0" smtClean="0"/>
          </a:p>
          <a:p>
            <a:endParaRPr lang="en-US" altLang="ja-JP" sz="1400" dirty="0"/>
          </a:p>
          <a:p>
            <a:r>
              <a:rPr lang="ja-JP" altLang="en-US" sz="1400" dirty="0" smtClean="0"/>
              <a:t>　　　　　　　　　　　　　　　　　　プール</a:t>
            </a:r>
            <a:r>
              <a:rPr lang="ja-JP" altLang="en-US" sz="1400" dirty="0"/>
              <a:t>の壁から５ｍ程度離れた場所からタイミングを図り</a:t>
            </a:r>
            <a:r>
              <a:rPr lang="ja-JP" altLang="en-US" sz="1400" dirty="0" smtClean="0"/>
              <a:t>、</a:t>
            </a:r>
            <a:endParaRPr lang="en-US" altLang="ja-JP" sz="1400" dirty="0" smtClean="0"/>
          </a:p>
          <a:p>
            <a:r>
              <a:rPr lang="ja-JP" altLang="en-US" sz="1400" dirty="0" smtClean="0"/>
              <a:t>　　　　　　　　　　　　　　　　　　 減速しないで</a:t>
            </a:r>
            <a:r>
              <a:rPr lang="ja-JP" altLang="en-US" sz="1400" dirty="0"/>
              <a:t>手 （平泳ぎ・バタフライは</a:t>
            </a:r>
            <a:r>
              <a:rPr lang="ja-JP" altLang="en-US" sz="1400" dirty="0" smtClean="0"/>
              <a:t>両手同時</a:t>
            </a:r>
            <a:r>
              <a:rPr lang="ja-JP" altLang="en-US" sz="1400" dirty="0"/>
              <a:t>、</a:t>
            </a:r>
            <a:r>
              <a:rPr lang="ja-JP" altLang="en-US" sz="1400" dirty="0" smtClean="0"/>
              <a:t>クロール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　　　　　　　　　　　　　　　　は</a:t>
            </a:r>
            <a:r>
              <a:rPr lang="ja-JP" altLang="en-US" sz="1400" dirty="0"/>
              <a:t>片手</a:t>
            </a:r>
            <a:r>
              <a:rPr lang="ja-JP" altLang="en-US" sz="1400" dirty="0" smtClean="0"/>
              <a:t>）で</a:t>
            </a:r>
            <a:r>
              <a:rPr lang="ja-JP" altLang="en-US" sz="1400" dirty="0"/>
              <a:t>壁にタッチします 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endParaRPr lang="en-US" altLang="ja-JP" sz="1400" dirty="0"/>
          </a:p>
          <a:p>
            <a:endParaRPr lang="en-US" altLang="ja-JP" sz="1400" dirty="0" smtClean="0"/>
          </a:p>
          <a:p>
            <a:endParaRPr lang="en-US" altLang="ja-JP" sz="1400" dirty="0" smtClean="0"/>
          </a:p>
          <a:p>
            <a:endParaRPr lang="en-US" altLang="ja-JP" sz="1400" dirty="0"/>
          </a:p>
          <a:p>
            <a:endParaRPr lang="en-US" altLang="ja-JP" sz="1400" dirty="0" smtClean="0"/>
          </a:p>
          <a:p>
            <a:endParaRPr lang="en-US" altLang="ja-JP" sz="1400" dirty="0"/>
          </a:p>
          <a:p>
            <a:endParaRPr lang="en-US" altLang="ja-JP" sz="1400" dirty="0" smtClean="0"/>
          </a:p>
          <a:p>
            <a:endParaRPr lang="en-US" altLang="ja-JP" sz="1400" dirty="0"/>
          </a:p>
          <a:p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en-US" altLang="ja-JP" sz="1400" dirty="0" smtClean="0"/>
              <a:t>A</a:t>
            </a:r>
            <a:r>
              <a:rPr lang="ja-JP" altLang="en-US" sz="1400" dirty="0"/>
              <a:t>　片手を離して、両膝を胸の方向に曲げて抱え込むようにします</a:t>
            </a:r>
            <a:r>
              <a:rPr lang="ja-JP" altLang="en-US" sz="1400" dirty="0" smtClean="0"/>
              <a:t>。</a:t>
            </a:r>
            <a:endParaRPr lang="en-US" altLang="ja-JP" sz="1400" dirty="0"/>
          </a:p>
          <a:p>
            <a:r>
              <a:rPr lang="ja-JP" altLang="en-US" sz="1400" dirty="0" smtClean="0"/>
              <a:t>　</a:t>
            </a:r>
            <a:r>
              <a:rPr lang="en-US" altLang="ja-JP" sz="1400" dirty="0" smtClean="0"/>
              <a:t>B</a:t>
            </a:r>
            <a:r>
              <a:rPr lang="ja-JP" altLang="en-US" sz="1400" dirty="0"/>
              <a:t>　体を横にし、膝を抱え込むようにした抵抗の少ない姿勢で縦に回転し、体の向き</a:t>
            </a:r>
            <a:r>
              <a:rPr lang="ja-JP" altLang="en-US" sz="1400" dirty="0" smtClean="0"/>
              <a:t>を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  入れ替えます 。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en-US" altLang="ja-JP" sz="1400" dirty="0" smtClean="0"/>
              <a:t>C</a:t>
            </a:r>
            <a:r>
              <a:rPr lang="ja-JP" altLang="en-US" sz="1400" dirty="0"/>
              <a:t>　両足を壁に付けると同時に手を重ね、 抵抗の少ない</a:t>
            </a:r>
            <a:r>
              <a:rPr lang="ja-JP" altLang="en-US" sz="1400" dirty="0" smtClean="0"/>
              <a:t>姿勢</a:t>
            </a:r>
            <a:r>
              <a:rPr lang="ja-JP" altLang="en-US" sz="1400" dirty="0"/>
              <a:t>（</a:t>
            </a:r>
            <a:r>
              <a:rPr lang="ja-JP" altLang="en-US" sz="1400" dirty="0" smtClean="0"/>
              <a:t>ストリームライン姿勢</a:t>
            </a:r>
            <a:r>
              <a:rPr lang="ja-JP" altLang="en-US" sz="1400" dirty="0"/>
              <a:t>）</a:t>
            </a:r>
            <a:r>
              <a:rPr lang="ja-JP" altLang="en-US" sz="1400" dirty="0" smtClean="0"/>
              <a:t>をつくる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  準備をします</a:t>
            </a:r>
            <a:r>
              <a:rPr lang="ja-JP" altLang="en-US" sz="1400" dirty="0"/>
              <a:t>。</a:t>
            </a:r>
            <a:endParaRPr lang="en-US" altLang="ja-JP" sz="14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7990" y="2366584"/>
            <a:ext cx="2562726" cy="950495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58" y="3425406"/>
            <a:ext cx="6867525" cy="1609725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098" y="2360808"/>
            <a:ext cx="660000" cy="1800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5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1383"/>
            <a:ext cx="2135521" cy="593047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ターン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28035" y="1218405"/>
            <a:ext cx="720870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</a:t>
            </a:r>
            <a:r>
              <a:rPr lang="ja-JP" altLang="en-US" dirty="0"/>
              <a:t>　</a:t>
            </a:r>
            <a:r>
              <a:rPr lang="ja-JP" altLang="en-US" dirty="0" smtClean="0"/>
              <a:t>ターンは</a:t>
            </a:r>
            <a:r>
              <a:rPr lang="ja-JP" altLang="en-US" dirty="0"/>
              <a:t>、プールの壁を用いて進行方向転換する技術のことで 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続けて</a:t>
            </a:r>
            <a:r>
              <a:rPr lang="ja-JP" altLang="en-US" dirty="0"/>
              <a:t>長く泳ぐ際やスピードを</a:t>
            </a:r>
            <a:r>
              <a:rPr lang="ja-JP" altLang="en-US" dirty="0" smtClean="0"/>
              <a:t>落とさず</a:t>
            </a:r>
            <a:r>
              <a:rPr lang="ja-JP" altLang="en-US" dirty="0"/>
              <a:t>速く泳ぐ際に重要です 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73019" y="6228292"/>
            <a:ext cx="7360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+mn-ea"/>
              </a:rPr>
              <a:t>年３月</a:t>
            </a:r>
            <a:r>
              <a:rPr lang="ja-JP" altLang="en-US" sz="1400" dirty="0" smtClean="0">
                <a:latin typeface="RyuminPro-Light"/>
              </a:rPr>
              <a:t>　文部科学省　より</a:t>
            </a:r>
            <a:endParaRPr lang="ja-JP" altLang="en-US" sz="1400" dirty="0"/>
          </a:p>
        </p:txBody>
      </p:sp>
      <p:sp>
        <p:nvSpPr>
          <p:cNvPr id="10" name="角丸四角形 9"/>
          <p:cNvSpPr/>
          <p:nvPr/>
        </p:nvSpPr>
        <p:spPr>
          <a:xfrm>
            <a:off x="412125" y="1791426"/>
            <a:ext cx="8587495" cy="1995249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0" rIns="72000" bIns="0" rtlCol="0" anchor="t" anchorCtr="0">
            <a:spAutoFit/>
          </a:bodyPr>
          <a:lstStyle/>
          <a:p>
            <a:r>
              <a:rPr lang="ja-JP" altLang="en-US" sz="1400" dirty="0"/>
              <a:t>（１） </a:t>
            </a:r>
            <a:r>
              <a:rPr lang="ja-JP" altLang="en-US" sz="1400" dirty="0" smtClean="0"/>
              <a:t>オープンターン</a:t>
            </a:r>
            <a:endParaRPr lang="en-US" altLang="ja-JP" sz="1400" dirty="0" smtClean="0"/>
          </a:p>
          <a:p>
            <a:r>
              <a:rPr lang="ja-JP" altLang="en-US" sz="1400" dirty="0"/>
              <a:t>＜平泳ぎ・クロール ・バタフライ</a:t>
            </a:r>
            <a:r>
              <a:rPr lang="ja-JP" altLang="en-US" sz="1400" dirty="0" smtClean="0"/>
              <a:t>＞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　　　　　　　　　　　　　　　　　　　力強く</a:t>
            </a:r>
            <a:r>
              <a:rPr lang="ja-JP" altLang="en-US" sz="1400" dirty="0"/>
              <a:t>壁を蹴ると同時にストリームライン姿勢をつくり、 </a:t>
            </a:r>
            <a:endParaRPr lang="en-US" altLang="ja-JP" sz="1400" dirty="0" smtClean="0"/>
          </a:p>
          <a:p>
            <a:r>
              <a:rPr lang="ja-JP" altLang="en-US" sz="1400" dirty="0" smtClean="0"/>
              <a:t>　　　　　　　　　　　　　　　　　　　　　水中で体</a:t>
            </a:r>
            <a:r>
              <a:rPr lang="ja-JP" altLang="en-US" sz="1400" dirty="0"/>
              <a:t>をねじってお腹が下を向くように、姿勢を</a:t>
            </a:r>
            <a:r>
              <a:rPr lang="ja-JP" altLang="en-US" sz="1400" dirty="0" smtClean="0"/>
              <a:t>調整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　　　　　　　　　　　　　　　　　　　します 。</a:t>
            </a:r>
            <a:endParaRPr lang="en-US" altLang="ja-JP" sz="1400" dirty="0" smtClean="0"/>
          </a:p>
          <a:p>
            <a:endParaRPr lang="ja-JP" altLang="en-US" sz="1400" dirty="0"/>
          </a:p>
          <a:p>
            <a:r>
              <a:rPr lang="ja-JP" altLang="en-US" sz="1400" dirty="0" smtClean="0"/>
              <a:t>　　　　　　　　　　　　　　　　　　　　　　</a:t>
            </a:r>
            <a:r>
              <a:rPr lang="en-US" altLang="ja-JP" sz="1400" dirty="0" smtClean="0"/>
              <a:t>※</a:t>
            </a:r>
            <a:r>
              <a:rPr lang="ja-JP" altLang="en-US" sz="1400" dirty="0" smtClean="0"/>
              <a:t>　バタフライ</a:t>
            </a:r>
            <a:r>
              <a:rPr lang="ja-JP" altLang="en-US" sz="1400" dirty="0"/>
              <a:t>やクロールでは減速する前</a:t>
            </a:r>
            <a:r>
              <a:rPr lang="ja-JP" altLang="en-US" sz="1400" dirty="0" smtClean="0"/>
              <a:t>にキックを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　　　　　　　　　　　　　　　　　　　　　　打ち始めます。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　　　　　　　　　　　　　　　　　　　　　　平泳ぎ</a:t>
            </a:r>
            <a:r>
              <a:rPr lang="ja-JP" altLang="en-US" sz="1400" dirty="0"/>
              <a:t>は水中で一かき一蹴りを行います</a:t>
            </a:r>
            <a:r>
              <a:rPr lang="ja-JP" altLang="en-US" sz="1400" dirty="0" smtClean="0"/>
              <a:t>。</a:t>
            </a:r>
            <a:endParaRPr lang="en-US" altLang="ja-JP" sz="1400" dirty="0"/>
          </a:p>
        </p:txBody>
      </p:sp>
      <p:grpSp>
        <p:nvGrpSpPr>
          <p:cNvPr id="14" name="グループ化 13"/>
          <p:cNvGrpSpPr/>
          <p:nvPr/>
        </p:nvGrpSpPr>
        <p:grpSpPr>
          <a:xfrm>
            <a:off x="583387" y="2268532"/>
            <a:ext cx="3603602" cy="1401107"/>
            <a:chOff x="583387" y="2124145"/>
            <a:chExt cx="3603602" cy="1401107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3388" y="2124145"/>
              <a:ext cx="3603601" cy="1401107"/>
            </a:xfrm>
            <a:prstGeom prst="rect">
              <a:avLst/>
            </a:prstGeom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3387" y="2124146"/>
              <a:ext cx="572308" cy="180000"/>
            </a:xfrm>
            <a:prstGeom prst="rect">
              <a:avLst/>
            </a:prstGeom>
          </p:spPr>
        </p:pic>
      </p:grpSp>
      <p:sp>
        <p:nvSpPr>
          <p:cNvPr id="15" name="角丸四角形 14"/>
          <p:cNvSpPr/>
          <p:nvPr/>
        </p:nvSpPr>
        <p:spPr>
          <a:xfrm>
            <a:off x="420141" y="3953109"/>
            <a:ext cx="8587495" cy="1900238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0" rIns="72000" bIns="0" rtlCol="0" anchor="t" anchorCtr="0">
            <a:spAutoFit/>
          </a:bodyPr>
          <a:lstStyle/>
          <a:p>
            <a:r>
              <a:rPr lang="ja-JP" altLang="en-US" sz="1400" dirty="0"/>
              <a:t>（１） </a:t>
            </a:r>
            <a:r>
              <a:rPr lang="ja-JP" altLang="en-US" sz="1400" dirty="0" smtClean="0"/>
              <a:t>オープンターン</a:t>
            </a:r>
            <a:endParaRPr lang="en-US" altLang="ja-JP" sz="1400" dirty="0" smtClean="0"/>
          </a:p>
          <a:p>
            <a:r>
              <a:rPr lang="ja-JP" altLang="en-US" sz="1400" dirty="0" smtClean="0"/>
              <a:t>＜背泳ぎ＞</a:t>
            </a:r>
            <a:endParaRPr lang="en-US" altLang="ja-JP" sz="1400" dirty="0" smtClean="0"/>
          </a:p>
          <a:p>
            <a:r>
              <a:rPr lang="ja-JP" altLang="en-US" sz="1400" dirty="0" smtClean="0"/>
              <a:t>　　　　　　　　　　　　　　　　　　　　　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　　　　　　　　　　　　　　　　　　　プール</a:t>
            </a:r>
            <a:r>
              <a:rPr lang="ja-JP" altLang="en-US" sz="1400" dirty="0"/>
              <a:t>の壁から５ｍ程度離れた場所からタイミングを図り</a:t>
            </a:r>
            <a:r>
              <a:rPr lang="ja-JP" altLang="en-US" sz="1400" dirty="0" smtClean="0"/>
              <a:t>、</a:t>
            </a:r>
            <a:endParaRPr lang="en-US" altLang="ja-JP" sz="1400" dirty="0" smtClean="0"/>
          </a:p>
          <a:p>
            <a:r>
              <a:rPr lang="ja-JP" altLang="en-US" sz="1400" dirty="0" smtClean="0"/>
              <a:t>　　　　　　　　　　　　　　　　　　　　　肩のローリング</a:t>
            </a:r>
            <a:r>
              <a:rPr lang="ja-JP" altLang="en-US" sz="1400" dirty="0"/>
              <a:t>により体を横に向け、減速しないで片手</a:t>
            </a:r>
            <a:r>
              <a:rPr lang="ja-JP" altLang="en-US" sz="1400" dirty="0" smtClean="0"/>
              <a:t>で</a:t>
            </a:r>
            <a:endParaRPr lang="en-US" altLang="ja-JP" sz="1400" dirty="0" smtClean="0"/>
          </a:p>
          <a:p>
            <a:r>
              <a:rPr lang="ja-JP" altLang="en-US" sz="1400" dirty="0" smtClean="0"/>
              <a:t>　　　　　　　　　　　　　　　　　　　　　壁</a:t>
            </a:r>
            <a:r>
              <a:rPr lang="ja-JP" altLang="en-US" sz="1400" dirty="0"/>
              <a:t>に</a:t>
            </a:r>
            <a:r>
              <a:rPr lang="ja-JP" altLang="en-US" sz="1400" dirty="0" smtClean="0"/>
              <a:t>タッチします 。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endParaRPr lang="en-US" altLang="ja-JP" sz="1400" dirty="0" smtClean="0"/>
          </a:p>
          <a:p>
            <a:endParaRPr lang="en-US" altLang="ja-JP" sz="6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39" y="4395005"/>
            <a:ext cx="3676650" cy="134406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55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1383"/>
            <a:ext cx="2135521" cy="593047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ターン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28035" y="1218405"/>
            <a:ext cx="720870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</a:t>
            </a:r>
            <a:r>
              <a:rPr lang="ja-JP" altLang="en-US" dirty="0"/>
              <a:t>　</a:t>
            </a:r>
            <a:r>
              <a:rPr lang="ja-JP" altLang="en-US" dirty="0" smtClean="0"/>
              <a:t>ターンは</a:t>
            </a:r>
            <a:r>
              <a:rPr lang="ja-JP" altLang="en-US" dirty="0"/>
              <a:t>、プールの壁を用いて進行方向転換する技術のことで </a:t>
            </a:r>
            <a:r>
              <a:rPr lang="ja-JP" altLang="en-US" dirty="0" smtClean="0"/>
              <a:t>、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続けて</a:t>
            </a:r>
            <a:r>
              <a:rPr lang="ja-JP" altLang="en-US" dirty="0"/>
              <a:t>長く泳ぐ際やスピードを</a:t>
            </a:r>
            <a:r>
              <a:rPr lang="ja-JP" altLang="en-US" dirty="0" smtClean="0"/>
              <a:t>落とさず</a:t>
            </a:r>
            <a:r>
              <a:rPr lang="ja-JP" altLang="en-US" dirty="0"/>
              <a:t>速く泳ぐ際に重要です 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73019" y="6228292"/>
            <a:ext cx="7360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+mn-ea"/>
              </a:rPr>
              <a:t>年３月</a:t>
            </a:r>
            <a:r>
              <a:rPr lang="ja-JP" altLang="en-US" sz="1400" dirty="0" smtClean="0">
                <a:latin typeface="RyuminPro-Light"/>
              </a:rPr>
              <a:t>　文部科学省　より</a:t>
            </a:r>
            <a:endParaRPr lang="ja-JP" altLang="en-US" sz="1400" dirty="0"/>
          </a:p>
        </p:txBody>
      </p:sp>
      <p:sp>
        <p:nvSpPr>
          <p:cNvPr id="15" name="角丸四角形 14"/>
          <p:cNvSpPr/>
          <p:nvPr/>
        </p:nvSpPr>
        <p:spPr>
          <a:xfrm>
            <a:off x="420141" y="1871646"/>
            <a:ext cx="8587495" cy="4291370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0" tIns="0" rIns="72000" bIns="0" rtlCol="0" anchor="t" anchorCtr="0">
            <a:spAutoFit/>
          </a:bodyPr>
          <a:lstStyle/>
          <a:p>
            <a:r>
              <a:rPr lang="ja-JP" altLang="en-US" sz="1400" dirty="0"/>
              <a:t>（１） </a:t>
            </a:r>
            <a:r>
              <a:rPr lang="ja-JP" altLang="en-US" sz="1400" dirty="0" smtClean="0"/>
              <a:t>オープンターン</a:t>
            </a:r>
            <a:endParaRPr lang="en-US" altLang="ja-JP" sz="1400" dirty="0" smtClean="0"/>
          </a:p>
          <a:p>
            <a:r>
              <a:rPr lang="ja-JP" altLang="en-US" sz="1400" dirty="0" smtClean="0"/>
              <a:t>＜背泳ぎ＞</a:t>
            </a:r>
            <a:endParaRPr lang="en-US" altLang="ja-JP" sz="1400" dirty="0" smtClean="0"/>
          </a:p>
          <a:p>
            <a:endParaRPr lang="en-US" altLang="ja-JP" sz="1400" dirty="0"/>
          </a:p>
          <a:p>
            <a:endParaRPr lang="en-US" altLang="ja-JP" sz="1400" dirty="0" smtClean="0"/>
          </a:p>
          <a:p>
            <a:endParaRPr lang="en-US" altLang="ja-JP" sz="1400" dirty="0"/>
          </a:p>
          <a:p>
            <a:endParaRPr lang="en-US" altLang="ja-JP" sz="1400" dirty="0" smtClean="0"/>
          </a:p>
          <a:p>
            <a:endParaRPr lang="en-US" altLang="ja-JP" sz="1400" dirty="0"/>
          </a:p>
          <a:p>
            <a:endParaRPr lang="en-US" altLang="ja-JP" sz="1400" dirty="0" smtClean="0"/>
          </a:p>
          <a:p>
            <a:endParaRPr lang="en-US" altLang="ja-JP" sz="500" dirty="0" smtClean="0"/>
          </a:p>
          <a:p>
            <a:r>
              <a:rPr lang="ja-JP" altLang="en-US" sz="1400" dirty="0" smtClean="0"/>
              <a:t>　　　Ａ 膝</a:t>
            </a:r>
            <a:r>
              <a:rPr lang="ja-JP" altLang="en-US" sz="1400" dirty="0"/>
              <a:t>を曲げ、膝を体幹の方に引き寄せます。</a:t>
            </a:r>
          </a:p>
          <a:p>
            <a:r>
              <a:rPr lang="ja-JP" altLang="en-US" sz="1400" dirty="0" smtClean="0"/>
              <a:t>　　　Ｂ タッチ</a:t>
            </a:r>
            <a:r>
              <a:rPr lang="ja-JP" altLang="en-US" sz="1400" dirty="0"/>
              <a:t>した手を支点にて体を回転させ 、体の向きを入れ替えます。</a:t>
            </a:r>
          </a:p>
          <a:p>
            <a:r>
              <a:rPr lang="ja-JP" altLang="en-US" sz="1400" dirty="0" smtClean="0"/>
              <a:t>　　　Ｃ 上</a:t>
            </a:r>
            <a:r>
              <a:rPr lang="ja-JP" altLang="en-US" sz="1400" dirty="0"/>
              <a:t>を向きながら両足を壁につけ、手を進行方向に伸ばし、</a:t>
            </a:r>
            <a:r>
              <a:rPr lang="ja-JP" altLang="en-US" sz="1400" dirty="0" err="1"/>
              <a:t>け</a:t>
            </a:r>
            <a:r>
              <a:rPr lang="ja-JP" altLang="en-US" sz="1400" dirty="0"/>
              <a:t>伸びの</a:t>
            </a:r>
            <a:r>
              <a:rPr lang="ja-JP" altLang="en-US" sz="1400" dirty="0" smtClean="0"/>
              <a:t>姿勢</a:t>
            </a:r>
            <a:r>
              <a:rPr lang="en-US" altLang="ja-JP" sz="1400" dirty="0" smtClean="0"/>
              <a:t>(</a:t>
            </a:r>
            <a:r>
              <a:rPr lang="ja-JP" altLang="en-US" sz="1400" dirty="0" smtClean="0"/>
              <a:t>ストリームライン</a:t>
            </a:r>
            <a:r>
              <a:rPr lang="en-US" altLang="ja-JP" sz="1400" dirty="0"/>
              <a:t>)</a:t>
            </a:r>
            <a:r>
              <a:rPr lang="ja-JP" altLang="en-US" sz="1400" dirty="0" smtClean="0"/>
              <a:t>を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　 　つくる</a:t>
            </a:r>
            <a:r>
              <a:rPr lang="ja-JP" altLang="en-US" sz="1400" dirty="0"/>
              <a:t>準備をします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endParaRPr lang="en-US" altLang="ja-JP" sz="1400" dirty="0" smtClean="0"/>
          </a:p>
          <a:p>
            <a:endParaRPr lang="en-US" altLang="ja-JP" sz="1400" dirty="0" smtClean="0"/>
          </a:p>
          <a:p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　　　　　　　　　　　　　　　　力強く壁をけると同時にストリームラインをつくります。</a:t>
            </a:r>
            <a:endParaRPr lang="en-US" altLang="ja-JP" sz="1400" dirty="0" smtClean="0"/>
          </a:p>
          <a:p>
            <a:endParaRPr lang="en-US" altLang="ja-JP" sz="1400" dirty="0"/>
          </a:p>
          <a:p>
            <a:r>
              <a:rPr lang="ja-JP" altLang="en-US" sz="1400" dirty="0" smtClean="0"/>
              <a:t>　　　　　　　　　　　　　　　　　　　</a:t>
            </a:r>
            <a:r>
              <a:rPr lang="en-US" altLang="ja-JP" sz="1400" dirty="0" smtClean="0"/>
              <a:t>※</a:t>
            </a:r>
            <a:r>
              <a:rPr lang="ja-JP" altLang="en-US" sz="1400" dirty="0" smtClean="0"/>
              <a:t>減速する前にキックを打ち始めます。</a:t>
            </a:r>
            <a:endParaRPr lang="en-US" altLang="ja-JP" sz="1400" dirty="0" smtClean="0"/>
          </a:p>
          <a:p>
            <a:endParaRPr lang="en-US" altLang="ja-JP" sz="1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285" y="2139106"/>
            <a:ext cx="7452000" cy="1557554"/>
          </a:xfrm>
          <a:prstGeom prst="rect">
            <a:avLst/>
          </a:prstGeom>
        </p:spPr>
      </p:pic>
      <p:grpSp>
        <p:nvGrpSpPr>
          <p:cNvPr id="13" name="グループ化 12"/>
          <p:cNvGrpSpPr/>
          <p:nvPr/>
        </p:nvGrpSpPr>
        <p:grpSpPr>
          <a:xfrm>
            <a:off x="902565" y="4812962"/>
            <a:ext cx="2705100" cy="1295400"/>
            <a:chOff x="794277" y="4718384"/>
            <a:chExt cx="2705100" cy="1295400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277" y="4718384"/>
              <a:ext cx="2705100" cy="1295400"/>
            </a:xfrm>
            <a:prstGeom prst="rect">
              <a:avLst/>
            </a:prstGeom>
          </p:spPr>
        </p:pic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6309" y="4742448"/>
              <a:ext cx="572308" cy="180000"/>
            </a:xfrm>
            <a:prstGeom prst="rect">
              <a:avLst/>
            </a:prstGeom>
          </p:spPr>
        </p:pic>
      </p:grpSp>
      <p:sp>
        <p:nvSpPr>
          <p:cNvPr id="14" name="正方形/長方形 13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9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31795" y="1985724"/>
            <a:ext cx="6880409" cy="2924903"/>
          </a:xfrm>
        </p:spPr>
        <p:txBody>
          <a:bodyPr wrap="none">
            <a:spAutoFit/>
          </a:bodyPr>
          <a:lstStyle/>
          <a:p>
            <a:r>
              <a:rPr lang="en-US" altLang="ja-JP" sz="6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【</a:t>
            </a:r>
            <a:r>
              <a:rPr kumimoji="1" lang="ja-JP" altLang="en-US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知識及び技能編</a:t>
            </a:r>
            <a:r>
              <a:rPr kumimoji="1" lang="en-US" altLang="ja-JP" sz="6600" dirty="0" smtClean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】</a:t>
            </a:r>
          </a:p>
          <a:p>
            <a:endParaRPr kumimoji="1" lang="en-US" altLang="ja-JP" sz="4000" dirty="0" smtClean="0"/>
          </a:p>
          <a:p>
            <a:r>
              <a:rPr lang="ja-JP" altLang="en-US" sz="80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技能</a:t>
            </a:r>
            <a:endParaRPr kumimoji="1" lang="ja-JP" altLang="en-US" sz="8000" dirty="0"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65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2" name="サブタイトル 2">
            <a:extLst>
              <a:ext uri="{FF2B5EF4-FFF2-40B4-BE49-F238E27FC236}">
                <a16:creationId xmlns:a16="http://schemas.microsoft.com/office/drawing/2014/main" id="{B414A983-F66C-4A8F-9297-CD3D578A5471}"/>
              </a:ext>
            </a:extLst>
          </p:cNvPr>
          <p:cNvSpPr txBox="1">
            <a:spLocks/>
          </p:cNvSpPr>
          <p:nvPr/>
        </p:nvSpPr>
        <p:spPr>
          <a:xfrm>
            <a:off x="0" y="1614020"/>
            <a:ext cx="9144000" cy="481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/>
              <a:t>立って（またはイスや床に座って）やってみよう！</a:t>
            </a:r>
          </a:p>
        </p:txBody>
      </p:sp>
      <p:sp>
        <p:nvSpPr>
          <p:cNvPr id="10" name="サブタイトル 2">
            <a:extLst>
              <a:ext uri="{FF2B5EF4-FFF2-40B4-BE49-F238E27FC236}">
                <a16:creationId xmlns:a16="http://schemas.microsoft.com/office/drawing/2014/main" id="{4ADF2E93-54EB-45CE-A78F-CE99FA6F16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900282"/>
            <a:ext cx="9144000" cy="480131"/>
          </a:xfrm>
        </p:spPr>
        <p:txBody>
          <a:bodyPr wrap="square">
            <a:spAutoFit/>
          </a:bodyPr>
          <a:lstStyle/>
          <a:p>
            <a:pPr algn="l"/>
            <a:r>
              <a:rPr kumimoji="1" lang="ja-JP" altLang="en-US" sz="2800" b="1" dirty="0" smtClean="0"/>
              <a:t>　プルやキックなどの動きの練習を、</a:t>
            </a:r>
            <a:endParaRPr kumimoji="1" lang="en-US" altLang="ja-JP" sz="2800" b="1" dirty="0"/>
          </a:p>
        </p:txBody>
      </p:sp>
      <p:pic>
        <p:nvPicPr>
          <p:cNvPr id="2050" name="Picture 2" descr="いろいろなジャージを着た女性のイラスト | かわいいフリー素材集 ...">
            <a:extLst>
              <a:ext uri="{FF2B5EF4-FFF2-40B4-BE49-F238E27FC236}">
                <a16:creationId xmlns:a16="http://schemas.microsoft.com/office/drawing/2014/main" id="{0606B1C8-7CBD-40AC-B6CE-12EFF1B94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5233" y="2598909"/>
            <a:ext cx="1894457" cy="352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正面から見た体育座りのイラスト（女の子） | かわいいフリー素材集 ...">
            <a:extLst>
              <a:ext uri="{FF2B5EF4-FFF2-40B4-BE49-F238E27FC236}">
                <a16:creationId xmlns:a16="http://schemas.microsoft.com/office/drawing/2014/main" id="{0DBA15D5-28C6-441B-A48B-0B6E2CBBE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5158" y="3954011"/>
            <a:ext cx="1894457" cy="209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88F2112B-CCB7-4686-9207-A731C9DD8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309" y="2874800"/>
            <a:ext cx="1894456" cy="317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1" lang="ja-JP" altLang="en-US" sz="2400">
                <a:solidFill>
                  <a:schemeClr val="tx1"/>
                </a:solidFill>
              </a:rPr>
              <a:t>学校の授業以外の場でやってみよう！</a:t>
            </a:r>
            <a:endParaRPr kumimoji="1" lang="ja-JP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57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</a:rPr>
              <a:t>学校の授業以外の場でやってみよう！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179" y="1750403"/>
            <a:ext cx="2179674" cy="5107597"/>
          </a:xfrm>
          <a:prstGeom prst="rect">
            <a:avLst/>
          </a:prstGeom>
        </p:spPr>
      </p:pic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D2BFD1C9-3DE9-4B66-996A-F07D4658B455}"/>
              </a:ext>
            </a:extLst>
          </p:cNvPr>
          <p:cNvSpPr txBox="1">
            <a:spLocks/>
          </p:cNvSpPr>
          <p:nvPr/>
        </p:nvSpPr>
        <p:spPr>
          <a:xfrm>
            <a:off x="1" y="1077010"/>
            <a:ext cx="9144000" cy="481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/>
              <a:t>立って（イスに座って）やって</a:t>
            </a:r>
            <a:r>
              <a:rPr lang="ja-JP" altLang="en-US" sz="2800" b="1" dirty="0"/>
              <a:t>みよう！</a:t>
            </a: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55BB2A07-AC48-450E-89B8-F64955645471}"/>
              </a:ext>
            </a:extLst>
          </p:cNvPr>
          <p:cNvSpPr/>
          <p:nvPr/>
        </p:nvSpPr>
        <p:spPr>
          <a:xfrm>
            <a:off x="1222894" y="3102369"/>
            <a:ext cx="918703" cy="2403664"/>
          </a:xfrm>
          <a:prstGeom prst="wedgeRoundRectCallout">
            <a:avLst>
              <a:gd name="adj1" fmla="val 110834"/>
              <a:gd name="adj2" fmla="val 128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4000" dirty="0">
                <a:ln w="0"/>
                <a:solidFill>
                  <a:schemeClr val="tx1"/>
                </a:solidFill>
              </a:rPr>
              <a:t>Ｓ字プル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394440" y="1812251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①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06547" y="2473882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779731" y="4202258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③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58870" y="4466856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chemeClr val="bg1"/>
                </a:solidFill>
              </a:rPr>
              <a:t>④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4394440" y="5477762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</a:rPr>
              <a:t>⑤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996384" y="6177693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3023718" y="6394950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⑦</a:t>
            </a:r>
          </a:p>
        </p:txBody>
      </p:sp>
      <p:sp>
        <p:nvSpPr>
          <p:cNvPr id="8" name="角丸四角形 7"/>
          <p:cNvSpPr/>
          <p:nvPr/>
        </p:nvSpPr>
        <p:spPr>
          <a:xfrm>
            <a:off x="6144768" y="2405298"/>
            <a:ext cx="2761488" cy="398965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u="sng" dirty="0" smtClean="0">
                <a:ln w="0"/>
                <a:solidFill>
                  <a:srgbClr val="FF0000"/>
                </a:solidFill>
              </a:rPr>
              <a:t>ストロークについ</a:t>
            </a:r>
            <a:r>
              <a:rPr kumimoji="1" lang="ja-JP" altLang="en-US" sz="2000" b="1" u="sng" dirty="0">
                <a:ln w="0"/>
                <a:solidFill>
                  <a:srgbClr val="FF0000"/>
                </a:solidFill>
              </a:rPr>
              <a:t>て</a:t>
            </a:r>
            <a:endParaRPr kumimoji="1" lang="en-US" altLang="ja-JP" sz="2000" b="1" u="sng" dirty="0" smtClean="0">
              <a:ln w="0"/>
              <a:solidFill>
                <a:srgbClr val="FF0000"/>
              </a:solidFill>
            </a:endParaRPr>
          </a:p>
          <a:p>
            <a:endParaRPr kumimoji="1" lang="en-US" altLang="ja-JP" sz="2000" dirty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 smtClean="0">
                <a:ln w="0"/>
                <a:solidFill>
                  <a:srgbClr val="FF0000"/>
                </a:solidFill>
              </a:rPr>
              <a:t>①</a:t>
            </a:r>
            <a:r>
              <a:rPr kumimoji="1" lang="ja-JP" altLang="en-US" sz="2000" dirty="0" smtClean="0">
                <a:ln w="0"/>
                <a:solidFill>
                  <a:schemeClr val="tx1"/>
                </a:solidFill>
              </a:rPr>
              <a:t>～</a:t>
            </a:r>
            <a:r>
              <a:rPr kumimoji="1" lang="ja-JP" altLang="en-US" sz="2000" b="1" dirty="0" smtClean="0">
                <a:ln w="0"/>
                <a:solidFill>
                  <a:srgbClr val="FF0000"/>
                </a:solidFill>
              </a:rPr>
              <a:t>③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ゆっくり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かき始める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endParaRPr kumimoji="1" lang="en-US" altLang="ja-JP" sz="2000" b="1" dirty="0">
              <a:ln w="0"/>
              <a:solidFill>
                <a:srgbClr val="FF0000"/>
              </a:solidFill>
            </a:endParaRPr>
          </a:p>
          <a:p>
            <a:r>
              <a:rPr kumimoji="1" lang="ja-JP" altLang="en-US" sz="2000" b="1" dirty="0" smtClean="0">
                <a:ln w="0"/>
                <a:solidFill>
                  <a:srgbClr val="FF0000"/>
                </a:solidFill>
              </a:rPr>
              <a:t>③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～</a:t>
            </a:r>
            <a:r>
              <a:rPr kumimoji="1" lang="ja-JP" altLang="en-US" sz="2000" b="1" dirty="0">
                <a:ln w="0"/>
                <a:solidFill>
                  <a:srgbClr val="FF0000"/>
                </a:solidFill>
              </a:rPr>
              <a:t>⑤</a:t>
            </a:r>
            <a:r>
              <a:rPr kumimoji="1" lang="ja-JP" altLang="en-US" sz="2000" b="1" dirty="0" smtClean="0">
                <a:ln w="0"/>
                <a:solidFill>
                  <a:srgbClr val="FF0000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手のひらを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下に向けて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押す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endParaRPr kumimoji="1" lang="en-US" altLang="ja-JP" sz="2000" b="1" dirty="0" smtClean="0">
              <a:ln w="0"/>
              <a:solidFill>
                <a:srgbClr val="FF0000"/>
              </a:solidFill>
            </a:endParaRPr>
          </a:p>
          <a:p>
            <a:r>
              <a:rPr kumimoji="1" lang="ja-JP" altLang="en-US" sz="2000" b="1" dirty="0" smtClean="0">
                <a:ln w="0"/>
                <a:solidFill>
                  <a:srgbClr val="FF0000"/>
                </a:solidFill>
              </a:rPr>
              <a:t>⑤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～</a:t>
            </a:r>
            <a:r>
              <a:rPr kumimoji="1" lang="ja-JP" altLang="en-US" sz="2000" b="1" dirty="0">
                <a:ln w="0"/>
                <a:solidFill>
                  <a:srgbClr val="FF0000"/>
                </a:solidFill>
              </a:rPr>
              <a:t>⑦</a:t>
            </a:r>
            <a:r>
              <a:rPr kumimoji="1" lang="ja-JP" altLang="en-US" sz="2000" b="1" dirty="0" smtClean="0">
                <a:ln w="0"/>
                <a:solidFill>
                  <a:srgbClr val="FF0000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も</a:t>
            </a:r>
            <a:r>
              <a:rPr kumimoji="1" lang="ja-JP" altLang="en-US" sz="2000" b="1" dirty="0" err="1" smtClean="0">
                <a:ln w="0"/>
                <a:solidFill>
                  <a:schemeClr val="tx1"/>
                </a:solidFill>
              </a:rPr>
              <a:t>もに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触れるまで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力強くかく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794939"/>
            <a:ext cx="4510938" cy="593047"/>
          </a:xfrm>
        </p:spPr>
        <p:txBody>
          <a:bodyPr wrap="square">
            <a:spAutoFit/>
          </a:bodyPr>
          <a:lstStyle/>
          <a:p>
            <a:r>
              <a:rPr kumimoji="1" lang="ja-JP" altLang="en-US" sz="3600" dirty="0"/>
              <a:t>○ </a:t>
            </a:r>
            <a:r>
              <a:rPr kumimoji="1" lang="ja-JP" altLang="en-US" sz="3600" dirty="0" smtClean="0"/>
              <a:t>クロール</a:t>
            </a:r>
            <a:r>
              <a:rPr kumimoji="1" lang="ja-JP" altLang="en-US" sz="3200" dirty="0" smtClean="0"/>
              <a:t>（プル）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8676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00547"/>
            <a:ext cx="5457599" cy="590931"/>
          </a:xfrm>
        </p:spPr>
        <p:txBody>
          <a:bodyPr wrap="square">
            <a:spAutoFit/>
          </a:bodyPr>
          <a:lstStyle/>
          <a:p>
            <a:r>
              <a:rPr kumimoji="1" lang="ja-JP" altLang="en-US" sz="3600" dirty="0"/>
              <a:t>○ </a:t>
            </a:r>
            <a:r>
              <a:rPr lang="ja-JP" altLang="en-US" sz="3600" dirty="0"/>
              <a:t>クロール</a:t>
            </a:r>
            <a:r>
              <a:rPr kumimoji="1" lang="ja-JP" altLang="en-US" sz="3600" dirty="0" smtClean="0"/>
              <a:t>（キック）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29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学校の授業以外の場でやってみよう！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D2BFD1C9-3DE9-4B66-996A-F07D4658B455}"/>
              </a:ext>
            </a:extLst>
          </p:cNvPr>
          <p:cNvSpPr txBox="1">
            <a:spLocks/>
          </p:cNvSpPr>
          <p:nvPr/>
        </p:nvSpPr>
        <p:spPr>
          <a:xfrm>
            <a:off x="0" y="1077011"/>
            <a:ext cx="9143999" cy="481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/>
              <a:t>イスを使ってやって</a:t>
            </a:r>
            <a:r>
              <a:rPr lang="ja-JP" altLang="en-US" sz="2800" b="1" dirty="0"/>
              <a:t>みよう！</a:t>
            </a:r>
          </a:p>
        </p:txBody>
      </p:sp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D1420E20-644B-4F3D-9587-33364888B2FC}"/>
              </a:ext>
            </a:extLst>
          </p:cNvPr>
          <p:cNvSpPr/>
          <p:nvPr/>
        </p:nvSpPr>
        <p:spPr>
          <a:xfrm>
            <a:off x="923543" y="5243843"/>
            <a:ext cx="7296911" cy="1233145"/>
          </a:xfrm>
          <a:prstGeom prst="wedgeRoundRectCallout">
            <a:avLst>
              <a:gd name="adj1" fmla="val 3731"/>
              <a:gd name="adj2" fmla="val -4907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kumimoji="1" lang="ja-JP" altLang="en-US" sz="2400" dirty="0">
                <a:ln w="0"/>
                <a:solidFill>
                  <a:schemeClr val="tx1"/>
                </a:solidFill>
              </a:rPr>
              <a:t>足首</a:t>
            </a:r>
            <a:r>
              <a:rPr kumimoji="1" lang="ja-JP" altLang="en-US" sz="2400" dirty="0" smtClean="0">
                <a:ln w="0"/>
                <a:solidFill>
                  <a:schemeClr val="tx1"/>
                </a:solidFill>
              </a:rPr>
              <a:t>の</a:t>
            </a:r>
            <a:r>
              <a:rPr kumimoji="1" lang="ja-JP" altLang="en-US" sz="2400" dirty="0">
                <a:ln w="0"/>
                <a:solidFill>
                  <a:schemeClr val="tx1"/>
                </a:solidFill>
              </a:rPr>
              <a:t>力</a:t>
            </a:r>
            <a:r>
              <a:rPr kumimoji="1" lang="ja-JP" altLang="en-US" sz="2400" dirty="0" smtClean="0">
                <a:ln w="0"/>
                <a:solidFill>
                  <a:schemeClr val="tx1"/>
                </a:solidFill>
              </a:rPr>
              <a:t>を抜き、股関節から動かす。</a:t>
            </a:r>
            <a:endParaRPr kumimoji="1" lang="en-US" altLang="ja-JP" sz="2400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400" dirty="0" smtClean="0">
                <a:ln w="0"/>
                <a:solidFill>
                  <a:schemeClr val="tx1"/>
                </a:solidFill>
              </a:rPr>
              <a:t>ムチのようにしなやかに打ち下ろすイメージで。</a:t>
            </a:r>
            <a:endParaRPr kumimoji="1" lang="en-US" altLang="ja-JP" sz="2400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400" dirty="0">
                <a:ln w="0"/>
                <a:solidFill>
                  <a:schemeClr val="tx1"/>
                </a:solidFill>
              </a:rPr>
              <a:t>蹴り上</a:t>
            </a:r>
            <a:r>
              <a:rPr kumimoji="1" lang="ja-JP" altLang="en-US" sz="2400" dirty="0" smtClean="0">
                <a:ln w="0"/>
                <a:solidFill>
                  <a:schemeClr val="tx1"/>
                </a:solidFill>
              </a:rPr>
              <a:t>げは膝を曲げずに、できるだけ力を抜く。</a:t>
            </a:r>
            <a:endParaRPr kumimoji="1" lang="ja-JP" altLang="en-US" sz="2400" dirty="0">
              <a:ln w="0"/>
              <a:solidFill>
                <a:schemeClr val="tx1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35" y="3014675"/>
            <a:ext cx="3776676" cy="2041287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674" y="3014674"/>
            <a:ext cx="3776676" cy="2041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0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1383"/>
            <a:ext cx="3982180" cy="593047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動きのポイント</a:t>
            </a:r>
            <a:endParaRPr kumimoji="1" lang="ja-JP" altLang="en-US" sz="3600" dirty="0"/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964003"/>
              </p:ext>
            </p:extLst>
          </p:nvPr>
        </p:nvGraphicFramePr>
        <p:xfrm>
          <a:off x="154544" y="1249250"/>
          <a:ext cx="8834909" cy="49267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34485">
                  <a:extLst>
                    <a:ext uri="{9D8B030D-6E8A-4147-A177-3AD203B41FA5}">
                      <a16:colId xmlns:a16="http://schemas.microsoft.com/office/drawing/2014/main" val="2000258749"/>
                    </a:ext>
                  </a:extLst>
                </a:gridCol>
                <a:gridCol w="1900106">
                  <a:extLst>
                    <a:ext uri="{9D8B030D-6E8A-4147-A177-3AD203B41FA5}">
                      <a16:colId xmlns:a16="http://schemas.microsoft.com/office/drawing/2014/main" val="2109645069"/>
                    </a:ext>
                  </a:extLst>
                </a:gridCol>
                <a:gridCol w="1900106">
                  <a:extLst>
                    <a:ext uri="{9D8B030D-6E8A-4147-A177-3AD203B41FA5}">
                      <a16:colId xmlns:a16="http://schemas.microsoft.com/office/drawing/2014/main" val="2289021644"/>
                    </a:ext>
                  </a:extLst>
                </a:gridCol>
                <a:gridCol w="1900106">
                  <a:extLst>
                    <a:ext uri="{9D8B030D-6E8A-4147-A177-3AD203B41FA5}">
                      <a16:colId xmlns:a16="http://schemas.microsoft.com/office/drawing/2014/main" val="344749704"/>
                    </a:ext>
                  </a:extLst>
                </a:gridCol>
                <a:gridCol w="1900106">
                  <a:extLst>
                    <a:ext uri="{9D8B030D-6E8A-4147-A177-3AD203B41FA5}">
                      <a16:colId xmlns:a16="http://schemas.microsoft.com/office/drawing/2014/main" val="876990693"/>
                    </a:ext>
                  </a:extLst>
                </a:gridCol>
              </a:tblGrid>
              <a:tr h="442926">
                <a:tc rowSpan="2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クロール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平泳ぎ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背泳ぎ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バタフライ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28659"/>
                  </a:ext>
                </a:extLst>
              </a:tr>
              <a:tr h="442926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動きの質を高める段階２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動きの質を高める段階１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2681540"/>
                  </a:ext>
                </a:extLst>
              </a:tr>
              <a:tr h="7645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基本姿勢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/>
                        <a:t>より大きな</a:t>
                      </a:r>
                      <a:endParaRPr kumimoji="1" lang="en-US" altLang="ja-JP" sz="1500" dirty="0" smtClean="0"/>
                    </a:p>
                    <a:p>
                      <a:pPr algn="ctr"/>
                      <a:r>
                        <a:rPr kumimoji="1" lang="ja-JP" altLang="en-US" sz="1500" dirty="0" smtClean="0"/>
                        <a:t>ローリング</a:t>
                      </a:r>
                      <a:endParaRPr kumimoji="1" lang="ja-JP" alt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/>
                        <a:t>さらに伸びる</a:t>
                      </a:r>
                      <a:endParaRPr kumimoji="1" lang="en-US" altLang="ja-JP" sz="1500" dirty="0" smtClean="0"/>
                    </a:p>
                    <a:p>
                      <a:pPr algn="ctr"/>
                      <a:r>
                        <a:rPr kumimoji="1" lang="ja-JP" altLang="en-US" sz="1500" dirty="0" smtClean="0"/>
                        <a:t>姿勢</a:t>
                      </a:r>
                      <a:endParaRPr kumimoji="1" lang="ja-JP" alt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/>
                        <a:t>ローリング動作</a:t>
                      </a:r>
                      <a:endParaRPr kumimoji="1" lang="ja-JP" alt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/>
                        <a:t>うねり動作の</a:t>
                      </a:r>
                      <a:endParaRPr kumimoji="1" lang="en-US" altLang="ja-JP" sz="1500" dirty="0" smtClean="0"/>
                    </a:p>
                    <a:p>
                      <a:pPr algn="ctr"/>
                      <a:r>
                        <a:rPr kumimoji="1" lang="ja-JP" altLang="en-US" sz="1500" dirty="0" smtClean="0"/>
                        <a:t>獲得</a:t>
                      </a:r>
                      <a:endParaRPr kumimoji="1" lang="ja-JP" alt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9157078"/>
                  </a:ext>
                </a:extLst>
              </a:tr>
              <a:tr h="109214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キック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/>
                        <a:t>足首を</a:t>
                      </a:r>
                      <a:endParaRPr kumimoji="1" lang="en-US" altLang="ja-JP" sz="1500" dirty="0" smtClean="0"/>
                    </a:p>
                    <a:p>
                      <a:pPr algn="ctr"/>
                      <a:r>
                        <a:rPr kumimoji="1" lang="ja-JP" altLang="en-US" sz="1500" dirty="0" smtClean="0"/>
                        <a:t>しなやかに</a:t>
                      </a:r>
                      <a:endParaRPr kumimoji="1" lang="ja-JP" alt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/>
                        <a:t>膝の開きを抑え、</a:t>
                      </a:r>
                      <a:endParaRPr kumimoji="1" lang="en-US" altLang="ja-JP" sz="1500" dirty="0" smtClean="0"/>
                    </a:p>
                    <a:p>
                      <a:pPr algn="ctr"/>
                      <a:r>
                        <a:rPr kumimoji="1" lang="ja-JP" altLang="en-US" sz="1500" dirty="0" smtClean="0"/>
                        <a:t>抵抗を減らす</a:t>
                      </a:r>
                      <a:endParaRPr kumimoji="1" lang="ja-JP" alt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/>
                        <a:t>足首を</a:t>
                      </a:r>
                      <a:endParaRPr kumimoji="1" lang="en-US" altLang="ja-JP" sz="1500" dirty="0" smtClean="0"/>
                    </a:p>
                    <a:p>
                      <a:pPr algn="ctr"/>
                      <a:r>
                        <a:rPr kumimoji="1" lang="ja-JP" altLang="en-US" sz="1500" dirty="0" smtClean="0"/>
                        <a:t>しなやかに</a:t>
                      </a:r>
                      <a:endParaRPr kumimoji="1" lang="ja-JP" alt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/>
                        <a:t>足首を</a:t>
                      </a:r>
                      <a:endParaRPr kumimoji="1" lang="en-US" altLang="ja-JP" sz="1500" dirty="0" smtClean="0"/>
                    </a:p>
                    <a:p>
                      <a:pPr algn="ctr"/>
                      <a:r>
                        <a:rPr kumimoji="1" lang="ja-JP" altLang="en-US" sz="1500" dirty="0" smtClean="0"/>
                        <a:t>しなやかに</a:t>
                      </a:r>
                      <a:endParaRPr kumimoji="1" lang="ja-JP" alt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8685511"/>
                  </a:ext>
                </a:extLst>
              </a:tr>
              <a:tr h="14197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プル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/>
                        <a:t>リラックスした</a:t>
                      </a:r>
                      <a:endParaRPr kumimoji="1" lang="en-US" altLang="ja-JP" sz="1500" dirty="0" smtClean="0"/>
                    </a:p>
                    <a:p>
                      <a:pPr algn="ctr"/>
                      <a:r>
                        <a:rPr kumimoji="1" lang="ja-JP" altLang="en-US" sz="1500" dirty="0" smtClean="0"/>
                        <a:t>リカバリー動作、</a:t>
                      </a:r>
                      <a:endParaRPr kumimoji="1" lang="en-US" altLang="ja-JP" sz="1500" dirty="0" smtClean="0"/>
                    </a:p>
                    <a:p>
                      <a:pPr algn="ctr"/>
                      <a:r>
                        <a:rPr kumimoji="1" lang="ja-JP" altLang="en-US" sz="1500" dirty="0" smtClean="0"/>
                        <a:t>加速しながらの</a:t>
                      </a:r>
                      <a:endParaRPr kumimoji="1" lang="en-US" altLang="ja-JP" sz="1500" dirty="0" smtClean="0"/>
                    </a:p>
                    <a:p>
                      <a:pPr algn="ctr"/>
                      <a:r>
                        <a:rPr kumimoji="1" lang="ja-JP" altLang="en-US" sz="1500" dirty="0" smtClean="0"/>
                        <a:t>プル動作</a:t>
                      </a:r>
                      <a:endParaRPr kumimoji="1" lang="ja-JP" alt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/>
                        <a:t>強弱をつけてかく</a:t>
                      </a:r>
                      <a:endParaRPr kumimoji="1" lang="en-US" altLang="ja-JP" sz="1500" dirty="0" smtClean="0"/>
                    </a:p>
                    <a:p>
                      <a:pPr algn="ctr"/>
                      <a:r>
                        <a:rPr kumimoji="1" lang="ja-JP" altLang="en-US" sz="1500" dirty="0" smtClean="0"/>
                        <a:t>すばやいかき込みと</a:t>
                      </a:r>
                      <a:endParaRPr kumimoji="1" lang="en-US" altLang="ja-JP" sz="1500" dirty="0" smtClean="0"/>
                    </a:p>
                    <a:p>
                      <a:pPr algn="ctr"/>
                      <a:r>
                        <a:rPr kumimoji="1" lang="ja-JP" altLang="en-US" sz="1500" dirty="0" smtClean="0"/>
                        <a:t>リカバリー</a:t>
                      </a:r>
                      <a:endParaRPr kumimoji="1" lang="ja-JP" alt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/>
                        <a:t>リズムよい</a:t>
                      </a:r>
                      <a:endParaRPr kumimoji="1" lang="en-US" altLang="ja-JP" sz="1500" dirty="0" smtClean="0"/>
                    </a:p>
                    <a:p>
                      <a:pPr algn="ctr"/>
                      <a:r>
                        <a:rPr kumimoji="1" lang="ja-JP" altLang="en-US" sz="1500" dirty="0" smtClean="0"/>
                        <a:t>リカバリー</a:t>
                      </a:r>
                      <a:endParaRPr kumimoji="1" lang="en-US" altLang="ja-JP" sz="1500" dirty="0" smtClean="0"/>
                    </a:p>
                    <a:p>
                      <a:pPr algn="ctr"/>
                      <a:r>
                        <a:rPr kumimoji="1" lang="ja-JP" altLang="en-US" sz="1500" dirty="0" smtClean="0"/>
                        <a:t>（親指出水、</a:t>
                      </a:r>
                      <a:endParaRPr kumimoji="1" lang="en-US" altLang="ja-JP" sz="1500" dirty="0" smtClean="0"/>
                    </a:p>
                    <a:p>
                      <a:pPr algn="ctr"/>
                      <a:r>
                        <a:rPr kumimoji="1" lang="ja-JP" altLang="en-US" sz="1500" dirty="0" smtClean="0"/>
                        <a:t>小指入水）</a:t>
                      </a:r>
                      <a:endParaRPr kumimoji="1" lang="ja-JP" alt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/>
                        <a:t>ロングアーム</a:t>
                      </a:r>
                      <a:endParaRPr kumimoji="1" lang="en-US" altLang="ja-JP" sz="1500" dirty="0" smtClean="0"/>
                    </a:p>
                    <a:p>
                      <a:pPr algn="ctr"/>
                      <a:r>
                        <a:rPr kumimoji="1" lang="ja-JP" altLang="en-US" sz="1500" dirty="0" smtClean="0"/>
                        <a:t>プルへ</a:t>
                      </a:r>
                      <a:endParaRPr kumimoji="1" lang="en-US" altLang="ja-JP" sz="150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0431950"/>
                  </a:ext>
                </a:extLst>
              </a:tr>
              <a:tr h="764503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 smtClean="0"/>
                        <a:t>呼吸</a:t>
                      </a:r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/>
                        <a:t>呼吸方向、</a:t>
                      </a:r>
                      <a:endParaRPr kumimoji="1" lang="en-US" altLang="ja-JP" sz="1500" dirty="0" smtClean="0"/>
                    </a:p>
                    <a:p>
                      <a:pPr algn="ctr"/>
                      <a:r>
                        <a:rPr kumimoji="1" lang="ja-JP" altLang="en-US" sz="1500" dirty="0" smtClean="0"/>
                        <a:t>動きを小さく</a:t>
                      </a:r>
                      <a:endParaRPr kumimoji="1" lang="ja-JP" alt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/>
                        <a:t>上下動を抑えた</a:t>
                      </a:r>
                      <a:endParaRPr kumimoji="1" lang="en-US" altLang="ja-JP" sz="1500" dirty="0" smtClean="0"/>
                    </a:p>
                    <a:p>
                      <a:pPr algn="ctr"/>
                      <a:r>
                        <a:rPr kumimoji="1" lang="ja-JP" altLang="en-US" sz="1500" dirty="0" smtClean="0"/>
                        <a:t>低い呼吸</a:t>
                      </a:r>
                      <a:endParaRPr kumimoji="1" lang="ja-JP" alt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/>
                        <a:t>ストロークとの</a:t>
                      </a:r>
                      <a:endParaRPr kumimoji="1" lang="en-US" altLang="ja-JP" sz="1500" dirty="0" smtClean="0"/>
                    </a:p>
                    <a:p>
                      <a:pPr algn="ctr"/>
                      <a:r>
                        <a:rPr kumimoji="1" lang="ja-JP" altLang="en-US" sz="1500" dirty="0" smtClean="0"/>
                        <a:t>調和</a:t>
                      </a:r>
                      <a:endParaRPr kumimoji="1" lang="ja-JP" alt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500" dirty="0" smtClean="0"/>
                        <a:t>ストロークとの</a:t>
                      </a:r>
                      <a:endParaRPr kumimoji="1" lang="en-US" altLang="ja-JP" sz="1500" dirty="0" smtClean="0"/>
                    </a:p>
                    <a:p>
                      <a:pPr algn="ctr"/>
                      <a:r>
                        <a:rPr kumimoji="1" lang="ja-JP" altLang="en-US" sz="1500" dirty="0" smtClean="0"/>
                        <a:t>調和</a:t>
                      </a:r>
                      <a:endParaRPr kumimoji="1" lang="ja-JP" altLang="en-US" sz="15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795322"/>
                  </a:ext>
                </a:extLst>
              </a:tr>
            </a:tbl>
          </a:graphicData>
        </a:graphic>
      </p:graphicFrame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1708187" y="6228292"/>
            <a:ext cx="7360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RyuminPro-Light"/>
              </a:rPr>
              <a:t>年３月　文部科学省　より</a:t>
            </a:r>
            <a:endParaRPr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60065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CACB8ABF-F2E3-4310-B693-5DC969DC38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45" y="2658548"/>
            <a:ext cx="4768394" cy="393411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062" y="1812251"/>
            <a:ext cx="4510938" cy="593047"/>
          </a:xfrm>
        </p:spPr>
        <p:txBody>
          <a:bodyPr wrap="square">
            <a:spAutoFit/>
          </a:bodyPr>
          <a:lstStyle/>
          <a:p>
            <a:r>
              <a:rPr kumimoji="1" lang="ja-JP" altLang="en-US" sz="3600" dirty="0"/>
              <a:t>○ </a:t>
            </a:r>
            <a:r>
              <a:rPr lang="ja-JP" altLang="en-US" sz="3600" dirty="0" smtClean="0"/>
              <a:t>平泳ぎ（プル）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30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ln w="0"/>
                <a:solidFill>
                  <a:schemeClr val="tx1"/>
                </a:solidFill>
              </a:rPr>
              <a:t>学校の授業以外の場でやってみよう！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D2BFD1C9-3DE9-4B66-996A-F07D4658B455}"/>
              </a:ext>
            </a:extLst>
          </p:cNvPr>
          <p:cNvSpPr txBox="1">
            <a:spLocks/>
          </p:cNvSpPr>
          <p:nvPr/>
        </p:nvSpPr>
        <p:spPr>
          <a:xfrm>
            <a:off x="1" y="1077010"/>
            <a:ext cx="9144000" cy="481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/>
              <a:t>立って（イスに座って）やって</a:t>
            </a:r>
            <a:r>
              <a:rPr lang="ja-JP" altLang="en-US" sz="2800" b="1" dirty="0"/>
              <a:t>みよう！</a:t>
            </a:r>
          </a:p>
        </p:txBody>
      </p:sp>
      <p:sp>
        <p:nvSpPr>
          <p:cNvPr id="13" name="吹き出し: 角を丸めた四角形 26">
            <a:extLst>
              <a:ext uri="{FF2B5EF4-FFF2-40B4-BE49-F238E27FC236}">
                <a16:creationId xmlns:a16="http://schemas.microsoft.com/office/drawing/2014/main" id="{D1420E20-644B-4F3D-9587-33364888B2FC}"/>
              </a:ext>
            </a:extLst>
          </p:cNvPr>
          <p:cNvSpPr/>
          <p:nvPr/>
        </p:nvSpPr>
        <p:spPr>
          <a:xfrm flipH="1">
            <a:off x="460772" y="2467516"/>
            <a:ext cx="950761" cy="4316178"/>
          </a:xfrm>
          <a:prstGeom prst="wedgeRoundRectCallout">
            <a:avLst>
              <a:gd name="adj1" fmla="val -87564"/>
              <a:gd name="adj2" fmla="val -15149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Rtl" rtlCol="0" anchor="ctr"/>
          <a:lstStyle/>
          <a:p>
            <a:r>
              <a:rPr kumimoji="1" lang="ja-JP" altLang="en-US" dirty="0">
                <a:ln w="0"/>
                <a:solidFill>
                  <a:schemeClr val="tx1"/>
                </a:solidFill>
              </a:rPr>
              <a:t>両手で円（逆ハート型）を描くように。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6144768" y="2096011"/>
            <a:ext cx="2761488" cy="42989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u="sng" dirty="0" smtClean="0">
                <a:ln w="0"/>
                <a:solidFill>
                  <a:srgbClr val="FF0000"/>
                </a:solidFill>
              </a:rPr>
              <a:t>ストロークについて</a:t>
            </a:r>
            <a:endParaRPr kumimoji="1" lang="en-US" altLang="ja-JP" sz="2000" b="1" u="sng" dirty="0" smtClean="0">
              <a:ln w="0"/>
              <a:solidFill>
                <a:srgbClr val="FF0000"/>
              </a:solidFill>
            </a:endParaRPr>
          </a:p>
          <a:p>
            <a:endParaRPr kumimoji="1" lang="en-US" altLang="ja-JP" sz="2000" dirty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 smtClean="0">
                <a:ln w="0"/>
                <a:solidFill>
                  <a:srgbClr val="FF0000"/>
                </a:solidFill>
              </a:rPr>
              <a:t>①</a:t>
            </a:r>
            <a:r>
              <a:rPr kumimoji="1" lang="ja-JP" altLang="en-US" sz="2000" dirty="0" smtClean="0">
                <a:ln w="0"/>
                <a:solidFill>
                  <a:schemeClr val="tx1"/>
                </a:solidFill>
              </a:rPr>
              <a:t>～</a:t>
            </a:r>
            <a:r>
              <a:rPr kumimoji="1" lang="ja-JP" altLang="en-US" sz="2000" b="1" dirty="0">
                <a:ln w="0"/>
                <a:solidFill>
                  <a:srgbClr val="FF0000"/>
                </a:solidFill>
              </a:rPr>
              <a:t>②</a:t>
            </a:r>
            <a:r>
              <a:rPr kumimoji="1" lang="ja-JP" altLang="en-US" sz="2000" b="1" dirty="0" smtClean="0">
                <a:ln w="0"/>
                <a:solidFill>
                  <a:srgbClr val="FF0000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開きだしは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ゆっくり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endParaRPr kumimoji="1" lang="en-US" altLang="ja-JP" sz="2000" b="1" dirty="0">
              <a:ln w="0"/>
              <a:solidFill>
                <a:srgbClr val="FF0000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rgbClr val="FF0000"/>
                </a:solidFill>
              </a:rPr>
              <a:t>②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～</a:t>
            </a:r>
            <a:r>
              <a:rPr kumimoji="1" lang="ja-JP" altLang="en-US" sz="2000" b="1" dirty="0">
                <a:ln w="0"/>
                <a:solidFill>
                  <a:srgbClr val="FF0000"/>
                </a:solidFill>
              </a:rPr>
              <a:t>④</a:t>
            </a:r>
            <a:r>
              <a:rPr kumimoji="1" lang="ja-JP" altLang="en-US" sz="2000" b="1" dirty="0" smtClean="0">
                <a:ln w="0"/>
                <a:solidFill>
                  <a:srgbClr val="FF0000"/>
                </a:solidFill>
              </a:rPr>
              <a:t>　</a:t>
            </a:r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徐々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に加速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する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endParaRPr kumimoji="1" lang="en-US" altLang="ja-JP" sz="2000" b="1" dirty="0" smtClean="0">
              <a:ln w="0"/>
              <a:solidFill>
                <a:srgbClr val="FF0000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rgbClr val="FF0000"/>
                </a:solidFill>
              </a:rPr>
              <a:t>④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～</a:t>
            </a:r>
            <a:r>
              <a:rPr kumimoji="1" lang="ja-JP" altLang="en-US" sz="2000" b="1" dirty="0">
                <a:ln w="0"/>
                <a:solidFill>
                  <a:srgbClr val="FF0000"/>
                </a:solidFill>
              </a:rPr>
              <a:t>⑤</a:t>
            </a:r>
            <a:r>
              <a:rPr kumimoji="1" lang="ja-JP" altLang="en-US" sz="2000" b="1" dirty="0" smtClean="0">
                <a:ln w="0"/>
                <a:solidFill>
                  <a:srgbClr val="FF0000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できる限り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水の抵抗を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少なくして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リカバリー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を行う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606910" y="2513423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①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74246" y="4892546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986962" y="3708482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③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77639" y="2629517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62838" y="5177361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④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4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11064"/>
            <a:ext cx="4634639" cy="590931"/>
          </a:xfrm>
        </p:spPr>
        <p:txBody>
          <a:bodyPr wrap="square">
            <a:spAutoFit/>
          </a:bodyPr>
          <a:lstStyle/>
          <a:p>
            <a:r>
              <a:rPr kumimoji="1" lang="ja-JP" altLang="en-US" sz="3600" dirty="0"/>
              <a:t>○ </a:t>
            </a:r>
            <a:r>
              <a:rPr kumimoji="1" lang="ja-JP" altLang="en-US" sz="3600" dirty="0" smtClean="0"/>
              <a:t>平泳ぎ（キック）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31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学校の授業以外の場でやってみよう！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D2BFD1C9-3DE9-4B66-996A-F07D4658B455}"/>
              </a:ext>
            </a:extLst>
          </p:cNvPr>
          <p:cNvSpPr txBox="1">
            <a:spLocks/>
          </p:cNvSpPr>
          <p:nvPr/>
        </p:nvSpPr>
        <p:spPr>
          <a:xfrm>
            <a:off x="0" y="1077011"/>
            <a:ext cx="9143999" cy="481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/>
              <a:t>床</a:t>
            </a:r>
            <a:r>
              <a:rPr lang="ja-JP" altLang="en-US" sz="2800" b="1" dirty="0"/>
              <a:t>に</a:t>
            </a:r>
            <a:r>
              <a:rPr lang="ja-JP" altLang="en-US" sz="2800" b="1" dirty="0" smtClean="0"/>
              <a:t>座ってやって</a:t>
            </a:r>
            <a:r>
              <a:rPr lang="ja-JP" altLang="en-US" sz="2800" b="1" dirty="0"/>
              <a:t>みよう！</a:t>
            </a:r>
          </a:p>
        </p:txBody>
      </p:sp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D1420E20-644B-4F3D-9587-33364888B2FC}"/>
              </a:ext>
            </a:extLst>
          </p:cNvPr>
          <p:cNvSpPr/>
          <p:nvPr/>
        </p:nvSpPr>
        <p:spPr>
          <a:xfrm>
            <a:off x="759156" y="5567918"/>
            <a:ext cx="7296911" cy="788433"/>
          </a:xfrm>
          <a:prstGeom prst="wedgeRoundRectCallout">
            <a:avLst>
              <a:gd name="adj1" fmla="val 5485"/>
              <a:gd name="adj2" fmla="val -10542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kumimoji="1" lang="ja-JP" altLang="en-US" sz="2400" dirty="0">
                <a:ln w="0"/>
                <a:solidFill>
                  <a:schemeClr val="tx1"/>
                </a:solidFill>
              </a:rPr>
              <a:t>地面にかかとで大きく円を描くよう</a:t>
            </a:r>
            <a:r>
              <a:rPr kumimoji="1" lang="ja-JP" altLang="en-US" sz="2400" dirty="0" smtClean="0">
                <a:ln w="0"/>
                <a:solidFill>
                  <a:schemeClr val="tx1"/>
                </a:solidFill>
              </a:rPr>
              <a:t>に回して蹴る。脚の動きを確かめながら行う</a:t>
            </a:r>
            <a:r>
              <a:rPr kumimoji="1" lang="ja-JP" altLang="en-US" sz="2400" dirty="0">
                <a:ln w="0"/>
                <a:solidFill>
                  <a:schemeClr val="tx1"/>
                </a:solidFill>
              </a:rPr>
              <a:t>。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545" y="2998039"/>
            <a:ext cx="2627085" cy="2034274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8456" y="2998039"/>
            <a:ext cx="2627086" cy="197383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368" y="2998039"/>
            <a:ext cx="2531807" cy="1939662"/>
          </a:xfrm>
          <a:prstGeom prst="rect">
            <a:avLst/>
          </a:prstGeom>
        </p:spPr>
      </p:pic>
      <p:sp>
        <p:nvSpPr>
          <p:cNvPr id="3" name="右カーブ矢印 2"/>
          <p:cNvSpPr/>
          <p:nvPr/>
        </p:nvSpPr>
        <p:spPr>
          <a:xfrm rot="3857761">
            <a:off x="3426718" y="3263038"/>
            <a:ext cx="482390" cy="1409664"/>
          </a:xfrm>
          <a:prstGeom prst="curvedRightArrow">
            <a:avLst>
              <a:gd name="adj1" fmla="val 25000"/>
              <a:gd name="adj2" fmla="val 50000"/>
              <a:gd name="adj3" fmla="val 38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2" name="右カーブ矢印 11"/>
          <p:cNvSpPr/>
          <p:nvPr/>
        </p:nvSpPr>
        <p:spPr>
          <a:xfrm rot="333697" flipH="1">
            <a:off x="5484406" y="4203899"/>
            <a:ext cx="498618" cy="1066466"/>
          </a:xfrm>
          <a:prstGeom prst="curvedRightArrow">
            <a:avLst>
              <a:gd name="adj1" fmla="val 25000"/>
              <a:gd name="adj2" fmla="val 50000"/>
              <a:gd name="adj3" fmla="val 3865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 flipH="1">
            <a:off x="6766368" y="4714299"/>
            <a:ext cx="586900" cy="31510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 flipH="1">
            <a:off x="6344881" y="4404884"/>
            <a:ext cx="520799" cy="2880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00547"/>
            <a:ext cx="7918704" cy="590931"/>
          </a:xfrm>
        </p:spPr>
        <p:txBody>
          <a:bodyPr wrap="square">
            <a:spAutoFit/>
          </a:bodyPr>
          <a:lstStyle/>
          <a:p>
            <a:r>
              <a:rPr kumimoji="1" lang="ja-JP" altLang="en-US" sz="3600" dirty="0"/>
              <a:t>○ </a:t>
            </a:r>
            <a:r>
              <a:rPr lang="ja-JP" altLang="en-US" sz="3600" dirty="0"/>
              <a:t>平泳</a:t>
            </a:r>
            <a:r>
              <a:rPr lang="ja-JP" altLang="en-US" sz="3600" dirty="0" smtClean="0"/>
              <a:t>ぎ</a:t>
            </a:r>
            <a:r>
              <a:rPr kumimoji="1" lang="ja-JP" altLang="en-US" sz="3600" dirty="0" smtClean="0"/>
              <a:t>（コンビネーション）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32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学校の授業以外の場でやってみよう！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D2BFD1C9-3DE9-4B66-996A-F07D4658B455}"/>
              </a:ext>
            </a:extLst>
          </p:cNvPr>
          <p:cNvSpPr txBox="1">
            <a:spLocks/>
          </p:cNvSpPr>
          <p:nvPr/>
        </p:nvSpPr>
        <p:spPr>
          <a:xfrm>
            <a:off x="0" y="1077011"/>
            <a:ext cx="9143999" cy="481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/>
              <a:t>立ってやって</a:t>
            </a:r>
            <a:r>
              <a:rPr lang="ja-JP" altLang="en-US" sz="2800" b="1" dirty="0"/>
              <a:t>みよう！</a:t>
            </a:r>
          </a:p>
        </p:txBody>
      </p:sp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D1420E20-644B-4F3D-9587-33364888B2FC}"/>
              </a:ext>
            </a:extLst>
          </p:cNvPr>
          <p:cNvSpPr/>
          <p:nvPr/>
        </p:nvSpPr>
        <p:spPr>
          <a:xfrm>
            <a:off x="802725" y="5603598"/>
            <a:ext cx="7296911" cy="844739"/>
          </a:xfrm>
          <a:prstGeom prst="wedgeRoundRectCallout">
            <a:avLst>
              <a:gd name="adj1" fmla="val 3731"/>
              <a:gd name="adj2" fmla="val -4907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</a:rPr>
              <a:t>腕</a:t>
            </a:r>
            <a:r>
              <a:rPr kumimoji="1" lang="ja-JP" altLang="en-US" sz="2400" b="1" dirty="0" smtClean="0">
                <a:ln w="0"/>
                <a:solidFill>
                  <a:schemeClr val="tx1"/>
                </a:solidFill>
              </a:rPr>
              <a:t>と脚のタイミングをとる練習をしましょう！</a:t>
            </a:r>
            <a:endParaRPr kumimoji="1" lang="en-US" altLang="ja-JP" sz="2400" b="1" dirty="0" smtClean="0">
              <a:ln w="0"/>
              <a:solidFill>
                <a:schemeClr val="tx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793" y="2391478"/>
            <a:ext cx="1407862" cy="298426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8916" y="2400712"/>
            <a:ext cx="1496747" cy="299112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771" y="2407571"/>
            <a:ext cx="1485582" cy="2984267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1194" y="2365345"/>
            <a:ext cx="1500772" cy="2939012"/>
          </a:xfrm>
          <a:prstGeom prst="rect">
            <a:avLst/>
          </a:prstGeom>
        </p:spPr>
      </p:pic>
      <p:sp>
        <p:nvSpPr>
          <p:cNvPr id="10" name="右矢印 9"/>
          <p:cNvSpPr/>
          <p:nvPr/>
        </p:nvSpPr>
        <p:spPr>
          <a:xfrm>
            <a:off x="2131787" y="3486773"/>
            <a:ext cx="564356" cy="6961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矢印 11"/>
          <p:cNvSpPr/>
          <p:nvPr/>
        </p:nvSpPr>
        <p:spPr>
          <a:xfrm>
            <a:off x="6564095" y="3410480"/>
            <a:ext cx="564356" cy="6961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4328539" y="3499840"/>
            <a:ext cx="564356" cy="6961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4" name="直線矢印コネクタ 13"/>
          <p:cNvCxnSpPr/>
          <p:nvPr/>
        </p:nvCxnSpPr>
        <p:spPr>
          <a:xfrm flipV="1">
            <a:off x="7754112" y="2578608"/>
            <a:ext cx="0" cy="8318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/>
          <p:cNvCxnSpPr/>
          <p:nvPr/>
        </p:nvCxnSpPr>
        <p:spPr>
          <a:xfrm flipV="1">
            <a:off x="8290560" y="2613637"/>
            <a:ext cx="0" cy="8318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5566113" y="2297922"/>
            <a:ext cx="6096" cy="5356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 flipH="1" flipV="1">
            <a:off x="5812535" y="2297923"/>
            <a:ext cx="6096" cy="5356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環状矢印 20"/>
          <p:cNvSpPr/>
          <p:nvPr/>
        </p:nvSpPr>
        <p:spPr>
          <a:xfrm rot="6740432">
            <a:off x="3526785" y="3322884"/>
            <a:ext cx="892484" cy="667139"/>
          </a:xfrm>
          <a:prstGeom prst="circularArrow">
            <a:avLst>
              <a:gd name="adj1" fmla="val 7444"/>
              <a:gd name="adj2" fmla="val 1088675"/>
              <a:gd name="adj3" fmla="val 21223563"/>
              <a:gd name="adj4" fmla="val 10800000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環状矢印 23"/>
          <p:cNvSpPr/>
          <p:nvPr/>
        </p:nvSpPr>
        <p:spPr>
          <a:xfrm rot="4521612" flipV="1">
            <a:off x="2566883" y="3208040"/>
            <a:ext cx="892484" cy="788354"/>
          </a:xfrm>
          <a:prstGeom prst="circularArrow">
            <a:avLst>
              <a:gd name="adj1" fmla="val 7444"/>
              <a:gd name="adj2" fmla="val 1088675"/>
              <a:gd name="adj3" fmla="val 21223563"/>
              <a:gd name="adj4" fmla="val 10800000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環状矢印 24"/>
          <p:cNvSpPr/>
          <p:nvPr/>
        </p:nvSpPr>
        <p:spPr>
          <a:xfrm rot="6988537" flipV="1">
            <a:off x="324691" y="2825561"/>
            <a:ext cx="892484" cy="788354"/>
          </a:xfrm>
          <a:prstGeom prst="circularArrow">
            <a:avLst>
              <a:gd name="adj1" fmla="val 7444"/>
              <a:gd name="adj2" fmla="val 1088675"/>
              <a:gd name="adj3" fmla="val 21223563"/>
              <a:gd name="adj4" fmla="val 10800000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9" name="環状矢印 28"/>
          <p:cNvSpPr/>
          <p:nvPr/>
        </p:nvSpPr>
        <p:spPr>
          <a:xfrm rot="3848775">
            <a:off x="1335396" y="2837087"/>
            <a:ext cx="892484" cy="775946"/>
          </a:xfrm>
          <a:prstGeom prst="circularArrow">
            <a:avLst>
              <a:gd name="adj1" fmla="val 7444"/>
              <a:gd name="adj2" fmla="val 1088675"/>
              <a:gd name="adj3" fmla="val 21223563"/>
              <a:gd name="adj4" fmla="val 10800000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31" name="直線矢印コネクタ 30"/>
          <p:cNvCxnSpPr/>
          <p:nvPr/>
        </p:nvCxnSpPr>
        <p:spPr>
          <a:xfrm flipH="1" flipV="1">
            <a:off x="3083228" y="4449714"/>
            <a:ext cx="6096" cy="5356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flipH="1" flipV="1">
            <a:off x="5394532" y="4560504"/>
            <a:ext cx="6096" cy="5356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/>
          <p:cNvCxnSpPr/>
          <p:nvPr/>
        </p:nvCxnSpPr>
        <p:spPr>
          <a:xfrm>
            <a:off x="7729300" y="4456547"/>
            <a:ext cx="0" cy="7435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角丸四角形 10"/>
          <p:cNvSpPr/>
          <p:nvPr/>
        </p:nvSpPr>
        <p:spPr>
          <a:xfrm>
            <a:off x="6971031" y="4671433"/>
            <a:ext cx="540326" cy="2172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ysClr val="windowText" lastClr="000000"/>
                </a:solidFill>
              </a:rPr>
              <a:t>トン</a:t>
            </a:r>
            <a:endParaRPr kumimoji="1" lang="ja-JP" altLang="en-US" sz="1200" dirty="0">
              <a:solidFill>
                <a:sysClr val="windowText" lastClr="000000"/>
              </a:solidFill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2362727" y="5042589"/>
            <a:ext cx="720501" cy="2617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>
                <a:solidFill>
                  <a:sysClr val="windowText" lastClr="000000"/>
                </a:solidFill>
              </a:rPr>
              <a:t>グッ</a:t>
            </a:r>
            <a:endParaRPr kumimoji="1" lang="ja-JP" altLang="en-US" sz="12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6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6144768" y="1769490"/>
            <a:ext cx="2761488" cy="45485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u="sng" dirty="0" smtClean="0">
                <a:ln w="0"/>
                <a:solidFill>
                  <a:srgbClr val="FF0000"/>
                </a:solidFill>
              </a:rPr>
              <a:t>ストロークについて</a:t>
            </a:r>
            <a:endParaRPr kumimoji="1" lang="en-US" altLang="ja-JP" sz="2000" b="1" u="sng" dirty="0" smtClean="0">
              <a:ln w="0"/>
              <a:solidFill>
                <a:srgbClr val="FF0000"/>
              </a:solidFill>
            </a:endParaRPr>
          </a:p>
          <a:p>
            <a:endParaRPr kumimoji="1" lang="en-US" altLang="ja-JP" sz="2000" dirty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 smtClean="0">
                <a:ln w="0"/>
                <a:solidFill>
                  <a:srgbClr val="FF0000"/>
                </a:solidFill>
              </a:rPr>
              <a:t>①</a:t>
            </a:r>
            <a:r>
              <a:rPr kumimoji="1" lang="ja-JP" altLang="en-US" sz="2000" dirty="0" smtClean="0">
                <a:ln w="0"/>
                <a:solidFill>
                  <a:schemeClr val="tx1"/>
                </a:solidFill>
              </a:rPr>
              <a:t>～</a:t>
            </a:r>
            <a:r>
              <a:rPr kumimoji="1" lang="ja-JP" altLang="en-US" sz="2000" b="1" dirty="0">
                <a:ln w="0"/>
                <a:solidFill>
                  <a:srgbClr val="FF0000"/>
                </a:solidFill>
              </a:rPr>
              <a:t>②</a:t>
            </a:r>
            <a:r>
              <a:rPr kumimoji="1" lang="ja-JP" altLang="en-US" sz="2000" b="1" dirty="0" smtClean="0">
                <a:ln w="0"/>
                <a:solidFill>
                  <a:srgbClr val="FF0000"/>
                </a:solidFill>
              </a:rPr>
              <a:t>　</a:t>
            </a:r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小指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から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入水し、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水をつかむ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endParaRPr kumimoji="1" lang="en-US" altLang="ja-JP" sz="2000" b="1" dirty="0">
              <a:ln w="0"/>
              <a:solidFill>
                <a:srgbClr val="FF0000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rgbClr val="FF0000"/>
                </a:solidFill>
              </a:rPr>
              <a:t>②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～</a:t>
            </a:r>
            <a:r>
              <a:rPr kumimoji="1" lang="ja-JP" altLang="en-US" sz="2000" b="1" dirty="0" smtClean="0">
                <a:ln w="0"/>
                <a:solidFill>
                  <a:srgbClr val="FF0000"/>
                </a:solidFill>
              </a:rPr>
              <a:t>④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手のひらを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足の方に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向けて、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水をしっか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</a:t>
            </a:r>
            <a:r>
              <a:rPr kumimoji="1" lang="ja-JP" altLang="en-US" sz="2000" b="1" dirty="0" err="1" smtClean="0">
                <a:ln w="0"/>
                <a:solidFill>
                  <a:schemeClr val="tx1"/>
                </a:solidFill>
              </a:rPr>
              <a:t>り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押す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endParaRPr kumimoji="1" lang="en-US" altLang="ja-JP" sz="2000" b="1" dirty="0" smtClean="0">
              <a:ln w="0"/>
              <a:solidFill>
                <a:srgbClr val="FF0000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rgbClr val="FF0000"/>
                </a:solidFill>
              </a:rPr>
              <a:t>④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～</a:t>
            </a:r>
            <a:r>
              <a:rPr kumimoji="1" lang="ja-JP" altLang="en-US" sz="2000" b="1" dirty="0">
                <a:ln w="0"/>
                <a:solidFill>
                  <a:srgbClr val="FF0000"/>
                </a:solidFill>
              </a:rPr>
              <a:t>⑤</a:t>
            </a:r>
            <a:r>
              <a:rPr kumimoji="1" lang="ja-JP" altLang="en-US" sz="2000" b="1" dirty="0" smtClean="0">
                <a:ln w="0"/>
                <a:solidFill>
                  <a:srgbClr val="FF0000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もものとこ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</a:t>
            </a:r>
            <a:r>
              <a:rPr kumimoji="1" lang="ja-JP" altLang="en-US" sz="2000" b="1" dirty="0" err="1" smtClean="0">
                <a:ln w="0"/>
                <a:solidFill>
                  <a:schemeClr val="tx1"/>
                </a:solidFill>
              </a:rPr>
              <a:t>ろま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でかく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49789" y="3992053"/>
            <a:ext cx="4690350" cy="166614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05932"/>
            <a:ext cx="4141067" cy="593047"/>
          </a:xfrm>
        </p:spPr>
        <p:txBody>
          <a:bodyPr wrap="square">
            <a:spAutoFit/>
          </a:bodyPr>
          <a:lstStyle/>
          <a:p>
            <a:r>
              <a:rPr kumimoji="1" lang="ja-JP" altLang="en-US" sz="3600" dirty="0"/>
              <a:t>○ </a:t>
            </a:r>
            <a:r>
              <a:rPr kumimoji="1" lang="ja-JP" altLang="en-US" sz="3600" dirty="0" smtClean="0"/>
              <a:t>背泳ぎ（プル）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33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学校の授業以外の場でやってみよう！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D2BFD1C9-3DE9-4B66-996A-F07D4658B455}"/>
              </a:ext>
            </a:extLst>
          </p:cNvPr>
          <p:cNvSpPr txBox="1">
            <a:spLocks/>
          </p:cNvSpPr>
          <p:nvPr/>
        </p:nvSpPr>
        <p:spPr>
          <a:xfrm>
            <a:off x="0" y="1077011"/>
            <a:ext cx="9143999" cy="481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/>
              <a:t>立って</a:t>
            </a:r>
            <a:r>
              <a:rPr lang="ja-JP" altLang="en-US" sz="2800" b="1" dirty="0" smtClean="0"/>
              <a:t>（イスに座って）やって</a:t>
            </a:r>
            <a:r>
              <a:rPr lang="ja-JP" altLang="en-US" sz="2800" b="1" dirty="0"/>
              <a:t>みよう！</a:t>
            </a:r>
          </a:p>
        </p:txBody>
      </p:sp>
      <p:sp>
        <p:nvSpPr>
          <p:cNvPr id="9" name="吹き出し: 角を丸めた四角形 8">
            <a:extLst>
              <a:ext uri="{FF2B5EF4-FFF2-40B4-BE49-F238E27FC236}">
                <a16:creationId xmlns:a16="http://schemas.microsoft.com/office/drawing/2014/main" id="{9628418E-D27D-4289-978D-5EAFDC4E1C13}"/>
              </a:ext>
            </a:extLst>
          </p:cNvPr>
          <p:cNvSpPr/>
          <p:nvPr/>
        </p:nvSpPr>
        <p:spPr>
          <a:xfrm>
            <a:off x="1476124" y="5890966"/>
            <a:ext cx="3939224" cy="788433"/>
          </a:xfrm>
          <a:prstGeom prst="wedgeRoundRectCallout">
            <a:avLst>
              <a:gd name="adj1" fmla="val -6065"/>
              <a:gd name="adj2" fmla="val -9039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kumimoji="1" lang="ja-JP" altLang="en-US" dirty="0">
                <a:ln w="0"/>
                <a:solidFill>
                  <a:schemeClr val="tx1"/>
                </a:solidFill>
              </a:rPr>
              <a:t>肘が肩の横で６０～９０度程度曲がるようにしてかく。</a:t>
            </a:r>
            <a:endParaRPr kumimoji="1" lang="en-US" altLang="ja-JP" dirty="0">
              <a:ln w="0"/>
              <a:solidFill>
                <a:schemeClr val="tx1"/>
              </a:solidFill>
            </a:endParaRPr>
          </a:p>
        </p:txBody>
      </p:sp>
      <p:sp>
        <p:nvSpPr>
          <p:cNvPr id="8" name="吹き出し: 角を丸めた四角形 7">
            <a:extLst>
              <a:ext uri="{FF2B5EF4-FFF2-40B4-BE49-F238E27FC236}">
                <a16:creationId xmlns:a16="http://schemas.microsoft.com/office/drawing/2014/main" id="{4372F6D8-82BF-4ECA-865C-6301B1B24BE5}"/>
              </a:ext>
            </a:extLst>
          </p:cNvPr>
          <p:cNvSpPr/>
          <p:nvPr/>
        </p:nvSpPr>
        <p:spPr>
          <a:xfrm>
            <a:off x="5173173" y="3484914"/>
            <a:ext cx="484350" cy="1776859"/>
          </a:xfrm>
          <a:prstGeom prst="wedgeRoundRectCallout">
            <a:avLst>
              <a:gd name="adj1" fmla="val -150015"/>
              <a:gd name="adj2" fmla="val -497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kumimoji="1" lang="ja-JP" altLang="en-US" dirty="0">
                <a:ln w="0"/>
                <a:solidFill>
                  <a:schemeClr val="tx1"/>
                </a:solidFill>
              </a:rPr>
              <a:t>親指から上げる。</a:t>
            </a:r>
            <a:endParaRPr kumimoji="1" lang="en-US" altLang="ja-JP" dirty="0">
              <a:ln w="0"/>
              <a:solidFill>
                <a:schemeClr val="tx1"/>
              </a:solidFill>
            </a:endParaRPr>
          </a:p>
        </p:txBody>
      </p:sp>
      <p:sp>
        <p:nvSpPr>
          <p:cNvPr id="11" name="吹き出し: 角を丸めた四角形 10">
            <a:extLst>
              <a:ext uri="{FF2B5EF4-FFF2-40B4-BE49-F238E27FC236}">
                <a16:creationId xmlns:a16="http://schemas.microsoft.com/office/drawing/2014/main" id="{78226E0F-2132-46B0-9CBA-CC25287CB029}"/>
              </a:ext>
            </a:extLst>
          </p:cNvPr>
          <p:cNvSpPr/>
          <p:nvPr/>
        </p:nvSpPr>
        <p:spPr>
          <a:xfrm>
            <a:off x="360810" y="3121458"/>
            <a:ext cx="484350" cy="2044269"/>
          </a:xfrm>
          <a:prstGeom prst="wedgeRoundRectCallout">
            <a:avLst>
              <a:gd name="adj1" fmla="val 191630"/>
              <a:gd name="adj2" fmla="val 7366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r>
              <a:rPr kumimoji="1" lang="ja-JP" altLang="en-US" dirty="0">
                <a:ln w="0"/>
                <a:solidFill>
                  <a:schemeClr val="tx1"/>
                </a:solidFill>
              </a:rPr>
              <a:t>小指から入水する。</a:t>
            </a:r>
            <a:endParaRPr kumimoji="1" lang="en-US" altLang="ja-JP" dirty="0">
              <a:ln w="0"/>
              <a:solidFill>
                <a:schemeClr val="tx1"/>
              </a:solidFill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B6FE340E-7B69-4F63-BABA-B3C3B972B9A4}"/>
              </a:ext>
            </a:extLst>
          </p:cNvPr>
          <p:cNvSpPr/>
          <p:nvPr/>
        </p:nvSpPr>
        <p:spPr>
          <a:xfrm>
            <a:off x="1332405" y="2598378"/>
            <a:ext cx="3939224" cy="788433"/>
          </a:xfrm>
          <a:prstGeom prst="wedgeRoundRectCallout">
            <a:avLst>
              <a:gd name="adj1" fmla="val -30009"/>
              <a:gd name="adj2" fmla="val 4701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kumimoji="1" lang="ja-JP" altLang="en-US" dirty="0" smtClean="0">
                <a:ln w="0"/>
                <a:solidFill>
                  <a:schemeClr val="tx1"/>
                </a:solidFill>
              </a:rPr>
              <a:t>水上では、手</a:t>
            </a:r>
            <a:r>
              <a:rPr kumimoji="1" lang="ja-JP" altLang="en-US" dirty="0">
                <a:ln w="0"/>
                <a:solidFill>
                  <a:schemeClr val="tx1"/>
                </a:solidFill>
              </a:rPr>
              <a:t>と肘を高く伸ばし、直線的な動きで回す。</a:t>
            </a:r>
            <a:endParaRPr kumimoji="1" lang="en-US" altLang="ja-JP" dirty="0">
              <a:ln w="0"/>
              <a:solidFill>
                <a:schemeClr val="tx1"/>
              </a:solidFill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414041" y="3859118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①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576048" y="4892441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193681" y="5039832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303891" y="5544555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542674" y="5083130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⑤</a:t>
            </a:r>
          </a:p>
        </p:txBody>
      </p:sp>
    </p:spTree>
    <p:extLst>
      <p:ext uri="{BB962C8B-B14F-4D97-AF65-F5344CB8AC3E}">
        <p14:creationId xmlns:p14="http://schemas.microsoft.com/office/powerpoint/2010/main" val="107732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03271"/>
            <a:ext cx="5457599" cy="590931"/>
          </a:xfrm>
        </p:spPr>
        <p:txBody>
          <a:bodyPr wrap="square">
            <a:spAutoFit/>
          </a:bodyPr>
          <a:lstStyle/>
          <a:p>
            <a:r>
              <a:rPr kumimoji="1" lang="ja-JP" altLang="en-US" sz="3600" dirty="0"/>
              <a:t>○ </a:t>
            </a:r>
            <a:r>
              <a:rPr lang="ja-JP" altLang="en-US" sz="3600" dirty="0"/>
              <a:t>背泳</a:t>
            </a:r>
            <a:r>
              <a:rPr lang="ja-JP" altLang="en-US" sz="3600" dirty="0" smtClean="0"/>
              <a:t>ぎ</a:t>
            </a:r>
            <a:r>
              <a:rPr kumimoji="1" lang="ja-JP" altLang="en-US" sz="3600" dirty="0" smtClean="0"/>
              <a:t>（キック）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34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学校の授業以外の場でやってみよう！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D2BFD1C9-3DE9-4B66-996A-F07D4658B455}"/>
              </a:ext>
            </a:extLst>
          </p:cNvPr>
          <p:cNvSpPr txBox="1">
            <a:spLocks/>
          </p:cNvSpPr>
          <p:nvPr/>
        </p:nvSpPr>
        <p:spPr>
          <a:xfrm>
            <a:off x="0" y="1077011"/>
            <a:ext cx="9143999" cy="481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/>
              <a:t>イス</a:t>
            </a:r>
            <a:r>
              <a:rPr lang="ja-JP" altLang="en-US" sz="2800" b="1" dirty="0" smtClean="0"/>
              <a:t>に座ってやって</a:t>
            </a:r>
            <a:r>
              <a:rPr lang="ja-JP" altLang="en-US" sz="2800" b="1" dirty="0"/>
              <a:t>みよう！</a:t>
            </a: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402" y="2689668"/>
            <a:ext cx="2983665" cy="2348997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905" y="2713327"/>
            <a:ext cx="2983665" cy="2325338"/>
          </a:xfrm>
          <a:prstGeom prst="rect">
            <a:avLst/>
          </a:prstGeom>
        </p:spPr>
      </p:pic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D1420E20-644B-4F3D-9587-33364888B2FC}"/>
              </a:ext>
            </a:extLst>
          </p:cNvPr>
          <p:cNvSpPr/>
          <p:nvPr/>
        </p:nvSpPr>
        <p:spPr>
          <a:xfrm>
            <a:off x="509390" y="5156444"/>
            <a:ext cx="3611675" cy="1328100"/>
          </a:xfrm>
          <a:prstGeom prst="wedgeRoundRectCallout">
            <a:avLst>
              <a:gd name="adj1" fmla="val 26580"/>
              <a:gd name="adj2" fmla="val -4983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kumimoji="1" lang="ja-JP" altLang="en-US" sz="2000" dirty="0" smtClean="0">
                <a:ln w="0"/>
                <a:solidFill>
                  <a:schemeClr val="tx1"/>
                </a:solidFill>
              </a:rPr>
              <a:t>足首を柔らかく使い、足の甲で水をとらえるイメージでける。</a:t>
            </a:r>
            <a:endParaRPr kumimoji="1" lang="ja-JP" altLang="en-US" sz="2000" dirty="0">
              <a:ln w="0"/>
              <a:solidFill>
                <a:schemeClr val="tx1"/>
              </a:solidFill>
            </a:endParaRPr>
          </a:p>
        </p:txBody>
      </p:sp>
      <p:sp>
        <p:nvSpPr>
          <p:cNvPr id="9" name="吹き出し: 角を丸めた四角形 26">
            <a:extLst>
              <a:ext uri="{FF2B5EF4-FFF2-40B4-BE49-F238E27FC236}">
                <a16:creationId xmlns:a16="http://schemas.microsoft.com/office/drawing/2014/main" id="{D1420E20-644B-4F3D-9587-33364888B2FC}"/>
              </a:ext>
            </a:extLst>
          </p:cNvPr>
          <p:cNvSpPr/>
          <p:nvPr/>
        </p:nvSpPr>
        <p:spPr>
          <a:xfrm>
            <a:off x="4900027" y="5156444"/>
            <a:ext cx="3328414" cy="1210322"/>
          </a:xfrm>
          <a:prstGeom prst="wedgeRoundRectCallout">
            <a:avLst>
              <a:gd name="adj1" fmla="val -4954"/>
              <a:gd name="adj2" fmla="val -69982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kumimoji="1" lang="ja-JP" altLang="en-US" sz="2000" dirty="0" smtClean="0">
                <a:ln w="0"/>
                <a:solidFill>
                  <a:schemeClr val="tx1"/>
                </a:solidFill>
              </a:rPr>
              <a:t>親指が触れ合うくらいでキックをする。</a:t>
            </a:r>
            <a:endParaRPr kumimoji="1" lang="ja-JP" altLang="en-US" sz="2000" dirty="0">
              <a:ln w="0"/>
              <a:solidFill>
                <a:schemeClr val="tx1"/>
              </a:solidFill>
            </a:endParaRPr>
          </a:p>
        </p:txBody>
      </p:sp>
      <p:sp>
        <p:nvSpPr>
          <p:cNvPr id="10" name="吹き出し: 角を丸めた四角形 26">
            <a:extLst>
              <a:ext uri="{FF2B5EF4-FFF2-40B4-BE49-F238E27FC236}">
                <a16:creationId xmlns:a16="http://schemas.microsoft.com/office/drawing/2014/main" id="{D1420E20-644B-4F3D-9587-33364888B2FC}"/>
              </a:ext>
            </a:extLst>
          </p:cNvPr>
          <p:cNvSpPr/>
          <p:nvPr/>
        </p:nvSpPr>
        <p:spPr>
          <a:xfrm>
            <a:off x="1907095" y="2524617"/>
            <a:ext cx="2490011" cy="414057"/>
          </a:xfrm>
          <a:prstGeom prst="wedgeRoundRectCallout">
            <a:avLst>
              <a:gd name="adj1" fmla="val -37914"/>
              <a:gd name="adj2" fmla="val 1205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kumimoji="1" lang="ja-JP" altLang="en-US" dirty="0" smtClean="0">
                <a:ln w="0"/>
                <a:solidFill>
                  <a:schemeClr val="tx1"/>
                </a:solidFill>
              </a:rPr>
              <a:t>股関節から動かす。</a:t>
            </a:r>
            <a:endParaRPr kumimoji="1" lang="ja-JP" altLang="en-US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6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9488" y="2583362"/>
            <a:ext cx="3766440" cy="396756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7796" y="1807735"/>
            <a:ext cx="4890692" cy="590931"/>
          </a:xfrm>
        </p:spPr>
        <p:txBody>
          <a:bodyPr wrap="square">
            <a:spAutoFit/>
          </a:bodyPr>
          <a:lstStyle/>
          <a:p>
            <a:r>
              <a:rPr kumimoji="1" lang="ja-JP" altLang="en-US" sz="3600" dirty="0"/>
              <a:t>○ </a:t>
            </a:r>
            <a:r>
              <a:rPr kumimoji="1" lang="ja-JP" altLang="en-US" sz="3600" dirty="0" smtClean="0"/>
              <a:t>バタフライ（プル）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35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学校の授業以外の場でやってみよう！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D2BFD1C9-3DE9-4B66-996A-F07D4658B455}"/>
              </a:ext>
            </a:extLst>
          </p:cNvPr>
          <p:cNvSpPr txBox="1">
            <a:spLocks/>
          </p:cNvSpPr>
          <p:nvPr/>
        </p:nvSpPr>
        <p:spPr>
          <a:xfrm>
            <a:off x="0" y="1077011"/>
            <a:ext cx="9143999" cy="481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/>
              <a:t>立って（またはイスや床に座って）やってみよう！</a:t>
            </a:r>
          </a:p>
        </p:txBody>
      </p:sp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D1420E20-644B-4F3D-9587-33364888B2FC}"/>
              </a:ext>
            </a:extLst>
          </p:cNvPr>
          <p:cNvSpPr/>
          <p:nvPr/>
        </p:nvSpPr>
        <p:spPr>
          <a:xfrm>
            <a:off x="248523" y="2921416"/>
            <a:ext cx="1798943" cy="1999490"/>
          </a:xfrm>
          <a:prstGeom prst="wedgeRoundRectCallout">
            <a:avLst>
              <a:gd name="adj1" fmla="val 75160"/>
              <a:gd name="adj2" fmla="val -2341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kumimoji="1" lang="ja-JP" altLang="en-US" sz="2400" u="sng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鍵穴プル</a:t>
            </a:r>
            <a:endParaRPr kumimoji="1" lang="en-US" altLang="ja-JP" sz="2400" u="sng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kumimoji="1" lang="ja-JP" altLang="en-US" dirty="0">
                <a:ln w="0"/>
                <a:solidFill>
                  <a:schemeClr val="tx1"/>
                </a:solidFill>
              </a:rPr>
              <a:t>腕の動作はクロールと同じ。両腕を同時に鍵穴の形のように動かす。</a:t>
            </a: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BB239D5C-C1FF-4446-AE50-A45447D6EBF1}"/>
              </a:ext>
            </a:extLst>
          </p:cNvPr>
          <p:cNvSpPr/>
          <p:nvPr/>
        </p:nvSpPr>
        <p:spPr>
          <a:xfrm>
            <a:off x="140220" y="5657237"/>
            <a:ext cx="2243901" cy="1006867"/>
          </a:xfrm>
          <a:prstGeom prst="wedgeRoundRectCallout">
            <a:avLst>
              <a:gd name="adj1" fmla="val 69797"/>
              <a:gd name="adj2" fmla="val -380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kumimoji="1" lang="ja-JP" altLang="en-US" dirty="0">
                <a:ln w="0"/>
                <a:solidFill>
                  <a:schemeClr val="tx1"/>
                </a:solidFill>
              </a:rPr>
              <a:t>腰や太ももくらいまで大きくかく。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915629" y="2398697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</a:rPr>
              <a:t>①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479599" y="2756278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48470" y="3921161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040404" y="4945521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93810" y="5378891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93810" y="6053517"/>
            <a:ext cx="50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16" name="角丸四角形 15"/>
          <p:cNvSpPr/>
          <p:nvPr/>
        </p:nvSpPr>
        <p:spPr>
          <a:xfrm>
            <a:off x="6089904" y="1769490"/>
            <a:ext cx="2816352" cy="454858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2000" b="1" u="sng" dirty="0" smtClean="0">
                <a:ln w="0"/>
                <a:solidFill>
                  <a:srgbClr val="FF0000"/>
                </a:solidFill>
              </a:rPr>
              <a:t>ストロークについ</a:t>
            </a:r>
            <a:r>
              <a:rPr kumimoji="1" lang="ja-JP" altLang="en-US" sz="2000" b="1" u="sng" dirty="0">
                <a:ln w="0"/>
                <a:solidFill>
                  <a:srgbClr val="FF0000"/>
                </a:solidFill>
              </a:rPr>
              <a:t>て</a:t>
            </a:r>
            <a:endParaRPr kumimoji="1" lang="en-US" altLang="ja-JP" sz="2000" b="1" u="sng" dirty="0" smtClean="0">
              <a:ln w="0"/>
              <a:solidFill>
                <a:srgbClr val="FF0000"/>
              </a:solidFill>
            </a:endParaRPr>
          </a:p>
          <a:p>
            <a:endParaRPr kumimoji="1" lang="en-US" altLang="ja-JP" sz="2000" dirty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 smtClean="0">
                <a:ln w="0"/>
                <a:solidFill>
                  <a:srgbClr val="FF0000"/>
                </a:solidFill>
              </a:rPr>
              <a:t>①</a:t>
            </a:r>
            <a:r>
              <a:rPr kumimoji="1" lang="ja-JP" altLang="en-US" sz="2000" dirty="0" smtClean="0">
                <a:ln w="0"/>
                <a:solidFill>
                  <a:schemeClr val="tx1"/>
                </a:solidFill>
              </a:rPr>
              <a:t>～</a:t>
            </a:r>
            <a:r>
              <a:rPr kumimoji="1" lang="ja-JP" altLang="en-US" sz="2000" b="1" dirty="0">
                <a:ln w="0"/>
                <a:solidFill>
                  <a:srgbClr val="FF0000"/>
                </a:solidFill>
              </a:rPr>
              <a:t>②</a:t>
            </a:r>
            <a:r>
              <a:rPr kumimoji="1" lang="ja-JP" altLang="en-US" sz="2000" b="1" dirty="0" smtClean="0">
                <a:ln w="0"/>
                <a:solidFill>
                  <a:srgbClr val="FF0000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比較的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ゆっくり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水をつかむ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endParaRPr kumimoji="1" lang="en-US" altLang="ja-JP" sz="2000" b="1" dirty="0">
              <a:ln w="0"/>
              <a:solidFill>
                <a:srgbClr val="FF0000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rgbClr val="FF0000"/>
                </a:solidFill>
              </a:rPr>
              <a:t>②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～</a:t>
            </a:r>
            <a:r>
              <a:rPr kumimoji="1" lang="ja-JP" altLang="en-US" sz="2000" b="1" dirty="0" smtClean="0">
                <a:ln w="0"/>
                <a:solidFill>
                  <a:srgbClr val="FF0000"/>
                </a:solidFill>
              </a:rPr>
              <a:t>④　</a:t>
            </a:r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外側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から体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の内側へと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かく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endParaRPr kumimoji="1" lang="en-US" altLang="ja-JP" sz="2000" b="1" dirty="0" smtClean="0">
              <a:ln w="0"/>
              <a:solidFill>
                <a:srgbClr val="FF0000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rgbClr val="FF0000"/>
                </a:solidFill>
              </a:rPr>
              <a:t>④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～</a:t>
            </a:r>
            <a:r>
              <a:rPr kumimoji="1" lang="ja-JP" altLang="en-US" sz="2000" b="1" dirty="0" smtClean="0">
                <a:ln w="0"/>
                <a:solidFill>
                  <a:srgbClr val="FF0000"/>
                </a:solidFill>
              </a:rPr>
              <a:t>⑥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体の下に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向かって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水を速く、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b="1" dirty="0">
                <a:ln w="0"/>
                <a:solidFill>
                  <a:schemeClr val="tx1"/>
                </a:solidFill>
              </a:rPr>
              <a:t>　</a:t>
            </a:r>
            <a:r>
              <a:rPr kumimoji="1" lang="ja-JP" altLang="en-US" sz="2000" b="1" dirty="0" smtClean="0">
                <a:ln w="0"/>
                <a:solidFill>
                  <a:schemeClr val="tx1"/>
                </a:solidFill>
              </a:rPr>
              <a:t>　　　強くかく</a:t>
            </a:r>
            <a:endParaRPr kumimoji="1" lang="en-US" altLang="ja-JP" sz="2000" b="1" dirty="0" smtClean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2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00547"/>
            <a:ext cx="5457599" cy="590931"/>
          </a:xfrm>
        </p:spPr>
        <p:txBody>
          <a:bodyPr wrap="square">
            <a:spAutoFit/>
          </a:bodyPr>
          <a:lstStyle/>
          <a:p>
            <a:r>
              <a:rPr kumimoji="1" lang="ja-JP" altLang="en-US" sz="3600" dirty="0"/>
              <a:t>○ </a:t>
            </a:r>
            <a:r>
              <a:rPr kumimoji="1" lang="ja-JP" altLang="en-US" sz="3600" dirty="0" smtClean="0"/>
              <a:t>バタフライ（キック）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36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学校の授業以外の場でやってみよう！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D2BFD1C9-3DE9-4B66-996A-F07D4658B455}"/>
              </a:ext>
            </a:extLst>
          </p:cNvPr>
          <p:cNvSpPr txBox="1">
            <a:spLocks/>
          </p:cNvSpPr>
          <p:nvPr/>
        </p:nvSpPr>
        <p:spPr>
          <a:xfrm>
            <a:off x="0" y="1077011"/>
            <a:ext cx="9143999" cy="481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/>
              <a:t>イスを使ってやって</a:t>
            </a:r>
            <a:r>
              <a:rPr lang="ja-JP" altLang="en-US" sz="2800" b="1" dirty="0"/>
              <a:t>みよう！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783" y="2822711"/>
            <a:ext cx="3776676" cy="1989899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8674" y="2801274"/>
            <a:ext cx="3776676" cy="2011336"/>
          </a:xfrm>
          <a:prstGeom prst="rect">
            <a:avLst/>
          </a:prstGeom>
        </p:spPr>
      </p:pic>
      <p:sp>
        <p:nvSpPr>
          <p:cNvPr id="27" name="吹き出し: 角を丸めた四角形 26">
            <a:extLst>
              <a:ext uri="{FF2B5EF4-FFF2-40B4-BE49-F238E27FC236}">
                <a16:creationId xmlns:a16="http://schemas.microsoft.com/office/drawing/2014/main" id="{D1420E20-644B-4F3D-9587-33364888B2FC}"/>
              </a:ext>
            </a:extLst>
          </p:cNvPr>
          <p:cNvSpPr/>
          <p:nvPr/>
        </p:nvSpPr>
        <p:spPr>
          <a:xfrm>
            <a:off x="204618" y="5028226"/>
            <a:ext cx="4129841" cy="1112508"/>
          </a:xfrm>
          <a:prstGeom prst="wedgeRoundRectCallout">
            <a:avLst>
              <a:gd name="adj1" fmla="val -3126"/>
              <a:gd name="adj2" fmla="val -9510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kumimoji="1" lang="ja-JP" altLang="en-US" sz="2000" dirty="0">
                <a:ln w="0"/>
                <a:solidFill>
                  <a:schemeClr val="tx1"/>
                </a:solidFill>
              </a:rPr>
              <a:t>両足</a:t>
            </a:r>
            <a:r>
              <a:rPr kumimoji="1" lang="ja-JP" altLang="en-US" sz="2000" dirty="0" smtClean="0">
                <a:ln w="0"/>
                <a:solidFill>
                  <a:schemeClr val="tx1"/>
                </a:solidFill>
              </a:rPr>
              <a:t>の</a:t>
            </a:r>
            <a:r>
              <a:rPr kumimoji="1" lang="ja-JP" altLang="en-US" sz="2000" dirty="0">
                <a:ln w="0"/>
                <a:solidFill>
                  <a:schemeClr val="tx1"/>
                </a:solidFill>
              </a:rPr>
              <a:t>親指</a:t>
            </a:r>
            <a:r>
              <a:rPr kumimoji="1" lang="ja-JP" altLang="en-US" sz="2000" dirty="0" smtClean="0">
                <a:ln w="0"/>
                <a:solidFill>
                  <a:schemeClr val="tx1"/>
                </a:solidFill>
              </a:rPr>
              <a:t>が</a:t>
            </a:r>
            <a:r>
              <a:rPr kumimoji="1" lang="ja-JP" altLang="en-US" sz="2000" dirty="0">
                <a:ln w="0"/>
                <a:solidFill>
                  <a:schemeClr val="tx1"/>
                </a:solidFill>
              </a:rPr>
              <a:t>触れ合</a:t>
            </a:r>
            <a:r>
              <a:rPr kumimoji="1" lang="ja-JP" altLang="en-US" sz="2000" dirty="0" smtClean="0">
                <a:ln w="0"/>
                <a:solidFill>
                  <a:schemeClr val="tx1"/>
                </a:solidFill>
              </a:rPr>
              <a:t>うようにする。</a:t>
            </a:r>
            <a:endParaRPr kumimoji="1" lang="en-US" altLang="ja-JP" sz="2000" dirty="0" smtClean="0">
              <a:ln w="0"/>
              <a:solidFill>
                <a:schemeClr val="tx1"/>
              </a:solidFill>
            </a:endParaRPr>
          </a:p>
          <a:p>
            <a:r>
              <a:rPr kumimoji="1" lang="ja-JP" altLang="en-US" sz="2000" dirty="0">
                <a:ln w="0"/>
                <a:solidFill>
                  <a:schemeClr val="tx1"/>
                </a:solidFill>
              </a:rPr>
              <a:t>膝</a:t>
            </a:r>
            <a:r>
              <a:rPr kumimoji="1" lang="ja-JP" altLang="en-US" sz="2000" dirty="0" smtClean="0">
                <a:ln w="0"/>
                <a:solidFill>
                  <a:schemeClr val="tx1"/>
                </a:solidFill>
              </a:rPr>
              <a:t>を</a:t>
            </a:r>
            <a:r>
              <a:rPr kumimoji="1" lang="ja-JP" altLang="en-US" sz="2000" dirty="0">
                <a:ln w="0"/>
                <a:solidFill>
                  <a:schemeClr val="tx1"/>
                </a:solidFill>
              </a:rPr>
              <a:t>曲</a:t>
            </a:r>
            <a:r>
              <a:rPr kumimoji="1" lang="ja-JP" altLang="en-US" sz="2000" dirty="0" smtClean="0">
                <a:ln w="0"/>
                <a:solidFill>
                  <a:schemeClr val="tx1"/>
                </a:solidFill>
              </a:rPr>
              <a:t>げたときに足をあまり上げすぎないようにする。</a:t>
            </a:r>
            <a:endParaRPr kumimoji="1" lang="en-US" altLang="ja-JP" sz="2000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12" name="吹き出し: 角を丸めた四角形 26">
            <a:extLst>
              <a:ext uri="{FF2B5EF4-FFF2-40B4-BE49-F238E27FC236}">
                <a16:creationId xmlns:a16="http://schemas.microsoft.com/office/drawing/2014/main" id="{D1420E20-644B-4F3D-9587-33364888B2FC}"/>
              </a:ext>
            </a:extLst>
          </p:cNvPr>
          <p:cNvSpPr/>
          <p:nvPr/>
        </p:nvSpPr>
        <p:spPr>
          <a:xfrm>
            <a:off x="4562091" y="5028226"/>
            <a:ext cx="4129841" cy="1112508"/>
          </a:xfrm>
          <a:prstGeom prst="wedgeRoundRectCallout">
            <a:avLst>
              <a:gd name="adj1" fmla="val 36286"/>
              <a:gd name="adj2" fmla="val -91813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kumimoji="1" lang="ja-JP" altLang="en-US" sz="2000" dirty="0" smtClean="0">
                <a:ln w="0"/>
                <a:solidFill>
                  <a:schemeClr val="tx1"/>
                </a:solidFill>
              </a:rPr>
              <a:t>水を後ろに押し出すイメージで。</a:t>
            </a:r>
            <a:endParaRPr kumimoji="1" lang="en-US" altLang="ja-JP" sz="2000" dirty="0" smtClean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78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0" y="1800547"/>
            <a:ext cx="7918704" cy="590931"/>
          </a:xfrm>
        </p:spPr>
        <p:txBody>
          <a:bodyPr wrap="square">
            <a:spAutoFit/>
          </a:bodyPr>
          <a:lstStyle/>
          <a:p>
            <a:r>
              <a:rPr kumimoji="1" lang="ja-JP" altLang="en-US" sz="3600" dirty="0"/>
              <a:t>○ </a:t>
            </a:r>
            <a:r>
              <a:rPr kumimoji="1" lang="ja-JP" altLang="en-US" sz="3600" dirty="0" smtClean="0"/>
              <a:t>バタフライ（コンビネーション）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37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dirty="0">
                <a:solidFill>
                  <a:schemeClr val="tx1"/>
                </a:solidFill>
              </a:rPr>
              <a:t>学校の授業以外の場でやってみよう！</a:t>
            </a:r>
          </a:p>
        </p:txBody>
      </p:sp>
      <p:sp>
        <p:nvSpPr>
          <p:cNvPr id="5" name="サブタイトル 2">
            <a:extLst>
              <a:ext uri="{FF2B5EF4-FFF2-40B4-BE49-F238E27FC236}">
                <a16:creationId xmlns:a16="http://schemas.microsoft.com/office/drawing/2014/main" id="{D2BFD1C9-3DE9-4B66-996A-F07D4658B455}"/>
              </a:ext>
            </a:extLst>
          </p:cNvPr>
          <p:cNvSpPr txBox="1">
            <a:spLocks/>
          </p:cNvSpPr>
          <p:nvPr/>
        </p:nvSpPr>
        <p:spPr>
          <a:xfrm>
            <a:off x="0" y="1077011"/>
            <a:ext cx="9143999" cy="48199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800" b="1" dirty="0" smtClean="0"/>
              <a:t>イスを使ってやって</a:t>
            </a:r>
            <a:r>
              <a:rPr lang="ja-JP" altLang="en-US" sz="2800" b="1" dirty="0"/>
              <a:t>みよう！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644" y="2633022"/>
            <a:ext cx="1406099" cy="198070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177" y="2633022"/>
            <a:ext cx="1398444" cy="1969923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055" y="2610945"/>
            <a:ext cx="1414118" cy="1992001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606" y="2610946"/>
            <a:ext cx="1390291" cy="200897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1331" y="2633023"/>
            <a:ext cx="1530637" cy="1969924"/>
          </a:xfrm>
          <a:prstGeom prst="rect">
            <a:avLst/>
          </a:prstGeom>
        </p:spPr>
      </p:pic>
      <p:cxnSp>
        <p:nvCxnSpPr>
          <p:cNvPr id="13" name="直線矢印コネクタ 12"/>
          <p:cNvCxnSpPr/>
          <p:nvPr/>
        </p:nvCxnSpPr>
        <p:spPr>
          <a:xfrm flipH="1" flipV="1">
            <a:off x="2956132" y="3824304"/>
            <a:ext cx="6096" cy="5356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/>
          <p:nvPr/>
        </p:nvCxnSpPr>
        <p:spPr>
          <a:xfrm>
            <a:off x="4138153" y="2938673"/>
            <a:ext cx="867691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4139142" y="3974789"/>
            <a:ext cx="16871" cy="5751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 flipH="1" flipV="1">
            <a:off x="5896751" y="3899721"/>
            <a:ext cx="6096" cy="53563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7492703" y="3887365"/>
            <a:ext cx="16871" cy="57513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環状矢印 21"/>
          <p:cNvSpPr/>
          <p:nvPr/>
        </p:nvSpPr>
        <p:spPr>
          <a:xfrm rot="7494159">
            <a:off x="5328883" y="3148291"/>
            <a:ext cx="892484" cy="775946"/>
          </a:xfrm>
          <a:prstGeom prst="circularArrow">
            <a:avLst>
              <a:gd name="adj1" fmla="val 7444"/>
              <a:gd name="adj2" fmla="val 1088675"/>
              <a:gd name="adj3" fmla="val 21223563"/>
              <a:gd name="adj4" fmla="val 10800000"/>
              <a:gd name="adj5" fmla="val 125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cxnSp>
        <p:nvCxnSpPr>
          <p:cNvPr id="24" name="直線矢印コネクタ 23"/>
          <p:cNvCxnSpPr/>
          <p:nvPr/>
        </p:nvCxnSpPr>
        <p:spPr>
          <a:xfrm>
            <a:off x="7247759" y="3109759"/>
            <a:ext cx="867691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吹き出し: 角を丸めた四角形 26">
            <a:extLst>
              <a:ext uri="{FF2B5EF4-FFF2-40B4-BE49-F238E27FC236}">
                <a16:creationId xmlns:a16="http://schemas.microsoft.com/office/drawing/2014/main" id="{D1420E20-644B-4F3D-9587-33364888B2FC}"/>
              </a:ext>
            </a:extLst>
          </p:cNvPr>
          <p:cNvSpPr/>
          <p:nvPr/>
        </p:nvSpPr>
        <p:spPr>
          <a:xfrm>
            <a:off x="2130177" y="4687368"/>
            <a:ext cx="2412769" cy="585904"/>
          </a:xfrm>
          <a:prstGeom prst="wedgeRoundRectCallout">
            <a:avLst>
              <a:gd name="adj1" fmla="val 3581"/>
              <a:gd name="adj2" fmla="val -8662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2400" dirty="0" smtClean="0">
                <a:ln w="0"/>
                <a:solidFill>
                  <a:schemeClr val="tx1"/>
                </a:solidFill>
              </a:rPr>
              <a:t>イ～チ！</a:t>
            </a:r>
            <a:endParaRPr kumimoji="1" lang="en-US" altLang="ja-JP" sz="2400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26" name="吹き出し: 角を丸めた四角形 26">
            <a:extLst>
              <a:ext uri="{FF2B5EF4-FFF2-40B4-BE49-F238E27FC236}">
                <a16:creationId xmlns:a16="http://schemas.microsoft.com/office/drawing/2014/main" id="{D1420E20-644B-4F3D-9587-33364888B2FC}"/>
              </a:ext>
            </a:extLst>
          </p:cNvPr>
          <p:cNvSpPr/>
          <p:nvPr/>
        </p:nvSpPr>
        <p:spPr>
          <a:xfrm>
            <a:off x="5510891" y="4687368"/>
            <a:ext cx="1452328" cy="585904"/>
          </a:xfrm>
          <a:prstGeom prst="wedgeRoundRectCallout">
            <a:avLst>
              <a:gd name="adj1" fmla="val -7104"/>
              <a:gd name="adj2" fmla="val -9212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2400" dirty="0" smtClean="0">
                <a:ln w="0"/>
                <a:solidFill>
                  <a:schemeClr val="tx1"/>
                </a:solidFill>
              </a:rPr>
              <a:t>ニッ！</a:t>
            </a:r>
            <a:endParaRPr kumimoji="1" lang="en-US" altLang="ja-JP" sz="2400" dirty="0" smtClean="0">
              <a:ln w="0"/>
              <a:solidFill>
                <a:schemeClr val="tx1"/>
              </a:solidFill>
            </a:endParaRPr>
          </a:p>
        </p:txBody>
      </p:sp>
      <p:sp>
        <p:nvSpPr>
          <p:cNvPr id="27" name="右矢印 26"/>
          <p:cNvSpPr/>
          <p:nvPr/>
        </p:nvSpPr>
        <p:spPr>
          <a:xfrm>
            <a:off x="1880829" y="3329371"/>
            <a:ext cx="256578" cy="6961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>
          <a:xfrm>
            <a:off x="3400332" y="3332621"/>
            <a:ext cx="256578" cy="6961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右矢印 29"/>
          <p:cNvSpPr/>
          <p:nvPr/>
        </p:nvSpPr>
        <p:spPr>
          <a:xfrm>
            <a:off x="4958353" y="3329371"/>
            <a:ext cx="256578" cy="6961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右矢印 30"/>
          <p:cNvSpPr/>
          <p:nvPr/>
        </p:nvSpPr>
        <p:spPr>
          <a:xfrm>
            <a:off x="6469703" y="3329371"/>
            <a:ext cx="256578" cy="69615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吹き出し: 角を丸めた四角形 26">
            <a:extLst>
              <a:ext uri="{FF2B5EF4-FFF2-40B4-BE49-F238E27FC236}">
                <a16:creationId xmlns:a16="http://schemas.microsoft.com/office/drawing/2014/main" id="{D1420E20-644B-4F3D-9587-33364888B2FC}"/>
              </a:ext>
            </a:extLst>
          </p:cNvPr>
          <p:cNvSpPr/>
          <p:nvPr/>
        </p:nvSpPr>
        <p:spPr>
          <a:xfrm>
            <a:off x="802725" y="5603598"/>
            <a:ext cx="7296911" cy="844739"/>
          </a:xfrm>
          <a:prstGeom prst="wedgeRoundRectCallout">
            <a:avLst>
              <a:gd name="adj1" fmla="val 3731"/>
              <a:gd name="adj2" fmla="val -4907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2400" b="1" dirty="0">
                <a:ln w="0"/>
                <a:solidFill>
                  <a:schemeClr val="tx1"/>
                </a:solidFill>
              </a:rPr>
              <a:t>腕</a:t>
            </a:r>
            <a:r>
              <a:rPr kumimoji="1" lang="ja-JP" altLang="en-US" sz="2400" b="1" dirty="0" smtClean="0">
                <a:ln w="0"/>
                <a:solidFill>
                  <a:schemeClr val="tx1"/>
                </a:solidFill>
              </a:rPr>
              <a:t>と脚のタイミングをとる練習をしましょう！</a:t>
            </a:r>
            <a:endParaRPr kumimoji="1" lang="en-US" altLang="ja-JP" sz="2400" b="1" dirty="0" smtClean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8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1383"/>
            <a:ext cx="2597186" cy="593047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</a:t>
            </a:r>
            <a:r>
              <a:rPr lang="ja-JP" altLang="en-US" sz="3600" dirty="0" smtClean="0"/>
              <a:t>クロール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334611" y="1323909"/>
            <a:ext cx="8771632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クロール</a:t>
            </a:r>
            <a:r>
              <a:rPr lang="ja-JP" altLang="en-US" dirty="0">
                <a:latin typeface="RyuminPro-Light"/>
              </a:rPr>
              <a:t>は、全身をまっすぐ伸ばして水面に伏し浮き、脚を左右交互に上下させ</a:t>
            </a:r>
            <a:r>
              <a:rPr lang="ja-JP" altLang="en-US" dirty="0" smtClean="0">
                <a:latin typeface="RyuminPro-Light"/>
              </a:rPr>
              <a:t>、</a:t>
            </a:r>
            <a:endParaRPr lang="en-US" altLang="ja-JP" dirty="0" smtClean="0">
              <a:latin typeface="RyuminPro-Light"/>
            </a:endParaRPr>
          </a:p>
          <a:p>
            <a:r>
              <a:rPr lang="ja-JP" altLang="en-US" dirty="0" smtClean="0">
                <a:latin typeface="RyuminPro-Light"/>
              </a:rPr>
              <a:t>腕</a:t>
            </a:r>
            <a:r>
              <a:rPr lang="ja-JP" altLang="en-US" dirty="0">
                <a:latin typeface="RyuminPro-Light"/>
              </a:rPr>
              <a:t>は左右交互に水を</a:t>
            </a:r>
            <a:r>
              <a:rPr lang="ja-JP" altLang="en-US" dirty="0" smtClean="0">
                <a:latin typeface="RyuminPro-Light"/>
              </a:rPr>
              <a:t>かいて</a:t>
            </a:r>
            <a:r>
              <a:rPr lang="ja-JP" altLang="en-US" dirty="0">
                <a:latin typeface="RyuminPro-Light"/>
              </a:rPr>
              <a:t>水面上を前方に戻し、顔を横に上げて呼吸しながら泳ぐ。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08187" y="6228292"/>
            <a:ext cx="7360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+mn-ea"/>
              </a:rPr>
              <a:t>年</a:t>
            </a:r>
            <a:r>
              <a:rPr lang="ja-JP" altLang="en-US" sz="1400" dirty="0" smtClean="0">
                <a:latin typeface="RyuminPro-Light"/>
              </a:rPr>
              <a:t>３月　文部科学省　より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668" y="212963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【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要　点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】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12127" y="2498969"/>
            <a:ext cx="4533363" cy="2966296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1400" dirty="0"/>
              <a:t>（１）脚の動作（「キック」という。以下同じ。）</a:t>
            </a:r>
          </a:p>
          <a:p>
            <a:endParaRPr lang="en-US" altLang="ja-JP" sz="1400" dirty="0" smtClean="0"/>
          </a:p>
          <a:p>
            <a:r>
              <a:rPr lang="ja-JP" altLang="en-US" sz="1400" dirty="0"/>
              <a:t>　①　左右の脚の幅は、親指が触れ合う</a:t>
            </a:r>
            <a:r>
              <a:rPr lang="ja-JP" altLang="en-US" sz="1400" dirty="0" smtClean="0"/>
              <a:t>程度にし、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踵</a:t>
            </a:r>
            <a:r>
              <a:rPr lang="ja-JP" altLang="en-US" sz="1400" dirty="0"/>
              <a:t>を</a:t>
            </a:r>
            <a:r>
              <a:rPr lang="en-US" altLang="ja-JP" sz="1400" dirty="0"/>
              <a:t>10cm </a:t>
            </a:r>
            <a:r>
              <a:rPr lang="ja-JP" altLang="en-US" sz="1400" dirty="0"/>
              <a:t>程度離す。</a:t>
            </a:r>
          </a:p>
          <a:p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②</a:t>
            </a:r>
            <a:r>
              <a:rPr lang="ja-JP" altLang="en-US" sz="1400" dirty="0"/>
              <a:t>　上下動の幅は、</a:t>
            </a:r>
            <a:r>
              <a:rPr lang="en-US" altLang="ja-JP" sz="1400" dirty="0"/>
              <a:t>30 </a:t>
            </a:r>
            <a:r>
              <a:rPr lang="ja-JP" altLang="en-US" sz="1400" dirty="0"/>
              <a:t>～ </a:t>
            </a:r>
            <a:r>
              <a:rPr lang="en-US" altLang="ja-JP" sz="1400" dirty="0"/>
              <a:t>40cm </a:t>
            </a:r>
            <a:r>
              <a:rPr lang="ja-JP" altLang="en-US" sz="1400" dirty="0" smtClean="0"/>
              <a:t>程度に</a:t>
            </a:r>
            <a:r>
              <a:rPr lang="ja-JP" altLang="en-US" sz="1400" dirty="0"/>
              <a:t>動かす。</a:t>
            </a:r>
          </a:p>
          <a:p>
            <a:r>
              <a:rPr lang="ja-JP" altLang="en-US" sz="1400" dirty="0"/>
              <a:t>　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③</a:t>
            </a:r>
            <a:r>
              <a:rPr lang="ja-JP" altLang="en-US" sz="1400" dirty="0"/>
              <a:t>　けり下ろし動作は、膝を柔らかくしなやかに</a:t>
            </a:r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伸ばした</a:t>
            </a:r>
            <a:r>
              <a:rPr lang="ja-JP" altLang="en-US" sz="1400" dirty="0"/>
              <a:t>脚を、太ももから徐々に足先へ力</a:t>
            </a:r>
            <a:r>
              <a:rPr lang="ja-JP" altLang="en-US" sz="1400" dirty="0" smtClean="0"/>
              <a:t>が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加わるように</a:t>
            </a:r>
            <a:r>
              <a:rPr lang="ja-JP" altLang="en-US" sz="1400" dirty="0"/>
              <a:t>力強く打つようにする。</a:t>
            </a:r>
          </a:p>
          <a:p>
            <a:r>
              <a:rPr lang="ja-JP" altLang="en-US" sz="1400" dirty="0"/>
              <a:t>　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④　けり終わった</a:t>
            </a:r>
            <a:r>
              <a:rPr lang="ja-JP" altLang="en-US" sz="1400" dirty="0"/>
              <a:t>後、上方に戻す動作は、脚</a:t>
            </a:r>
            <a:r>
              <a:rPr lang="ja-JP" altLang="en-US" sz="1400" dirty="0" smtClean="0"/>
              <a:t>を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伸ばして</a:t>
            </a:r>
            <a:r>
              <a:rPr lang="ja-JP" altLang="en-US" sz="1400" dirty="0"/>
              <a:t>太もも</a:t>
            </a:r>
            <a:r>
              <a:rPr lang="ja-JP" altLang="en-US" sz="1400" dirty="0" smtClean="0"/>
              <a:t>から上げる</a:t>
            </a:r>
            <a:r>
              <a:rPr lang="ja-JP" altLang="en-US" sz="1400" dirty="0"/>
              <a:t>ようにする。</a:t>
            </a:r>
            <a:endParaRPr kumimoji="1" lang="ja-JP" altLang="en-US" sz="1400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2942" y="4299672"/>
            <a:ext cx="3543300" cy="123825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5118816" y="2500017"/>
            <a:ext cx="3258762" cy="1314450"/>
            <a:chOff x="5067300" y="2110719"/>
            <a:chExt cx="3258762" cy="1314450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67300" y="2110719"/>
              <a:ext cx="2781300" cy="1314450"/>
            </a:xfrm>
            <a:prstGeom prst="rect">
              <a:avLst/>
            </a:prstGeom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49812" y="2236229"/>
              <a:ext cx="476250" cy="247650"/>
            </a:xfrm>
            <a:prstGeom prst="rect">
              <a:avLst/>
            </a:prstGeom>
          </p:spPr>
        </p:pic>
      </p:grpSp>
      <p:sp>
        <p:nvSpPr>
          <p:cNvPr id="15" name="正方形/長方形 14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2620525" y="694056"/>
            <a:ext cx="4517254" cy="49685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「クロール」を選択した人はこのページを参考にして、学習</a:t>
            </a:r>
            <a:r>
              <a:rPr kumimoji="1" lang="ja-JP" altLang="en-US" sz="1400" dirty="0">
                <a:solidFill>
                  <a:schemeClr val="tx1"/>
                </a:solidFill>
              </a:rPr>
              <a:t>カード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（知識）１　に記入しましょう。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7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1383"/>
            <a:ext cx="2597186" cy="593047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</a:t>
            </a:r>
            <a:r>
              <a:rPr lang="ja-JP" altLang="en-US" sz="3600" dirty="0" smtClean="0"/>
              <a:t>クロール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04947" y="1279949"/>
            <a:ext cx="8771632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クロール</a:t>
            </a:r>
            <a:r>
              <a:rPr lang="ja-JP" altLang="en-US" dirty="0">
                <a:latin typeface="RyuminPro-Light"/>
              </a:rPr>
              <a:t>は、全身をまっすぐ伸ばして水面に伏し浮き、脚を左右交互に上下させ</a:t>
            </a:r>
            <a:r>
              <a:rPr lang="ja-JP" altLang="en-US" dirty="0" smtClean="0">
                <a:latin typeface="RyuminPro-Light"/>
              </a:rPr>
              <a:t>、</a:t>
            </a:r>
            <a:endParaRPr lang="en-US" altLang="ja-JP" dirty="0" smtClean="0">
              <a:latin typeface="RyuminPro-Light"/>
            </a:endParaRPr>
          </a:p>
          <a:p>
            <a:r>
              <a:rPr lang="ja-JP" altLang="en-US" dirty="0" smtClean="0">
                <a:latin typeface="RyuminPro-Light"/>
              </a:rPr>
              <a:t>腕</a:t>
            </a:r>
            <a:r>
              <a:rPr lang="ja-JP" altLang="en-US" dirty="0">
                <a:latin typeface="RyuminPro-Light"/>
              </a:rPr>
              <a:t>は左右交互に水を</a:t>
            </a:r>
            <a:r>
              <a:rPr lang="ja-JP" altLang="en-US" dirty="0" smtClean="0">
                <a:latin typeface="RyuminPro-Light"/>
              </a:rPr>
              <a:t>かいて</a:t>
            </a:r>
            <a:r>
              <a:rPr lang="ja-JP" altLang="en-US" dirty="0">
                <a:latin typeface="RyuminPro-Light"/>
              </a:rPr>
              <a:t>水面上を前方に戻し、顔を横に上げて呼吸しながら泳ぐ。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08187" y="6228292"/>
            <a:ext cx="7360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RyuminPro-Light"/>
              </a:rPr>
              <a:t>年３月　文部科学省　より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668" y="192742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【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要　点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】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99247" y="2296752"/>
            <a:ext cx="6027312" cy="3533479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1400" dirty="0"/>
              <a:t>（２）腕の動作（「プル」という。以下同じ。）　　　　　　　　　　</a:t>
            </a:r>
          </a:p>
          <a:p>
            <a:endParaRPr lang="en-US" altLang="ja-JP" sz="10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①</a:t>
            </a:r>
            <a:r>
              <a:rPr lang="ja-JP" altLang="en-US" sz="1400" dirty="0"/>
              <a:t>　左右の腕は、一方の手先が水中に入る場合、他方の腕は肩の</a:t>
            </a:r>
            <a:r>
              <a:rPr lang="ja-JP" altLang="en-US" sz="1400" dirty="0" smtClean="0"/>
              <a:t>下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までかき</a:t>
            </a:r>
            <a:r>
              <a:rPr lang="ja-JP" altLang="en-US" sz="1400" dirty="0"/>
              <a:t>進める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endParaRPr lang="ja-JP" altLang="en-US" sz="1000" dirty="0"/>
          </a:p>
          <a:p>
            <a:r>
              <a:rPr lang="ja-JP" altLang="en-US" sz="1400" dirty="0"/>
              <a:t>　②　手先を水中に入れる場合、手のひらを斜め</a:t>
            </a:r>
            <a:r>
              <a:rPr lang="ja-JP" altLang="en-US" sz="1400" dirty="0" smtClean="0"/>
              <a:t>外向き（</a:t>
            </a:r>
            <a:r>
              <a:rPr lang="en-US" altLang="ja-JP" sz="1400" dirty="0"/>
              <a:t>45°</a:t>
            </a:r>
            <a:r>
              <a:rPr lang="ja-JP" altLang="en-US" sz="1400" dirty="0" smtClean="0"/>
              <a:t>程度）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にし、頭</a:t>
            </a:r>
            <a:r>
              <a:rPr lang="ja-JP" altLang="en-US" sz="1400" dirty="0"/>
              <a:t>の前方、肩の線上に入れる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endParaRPr lang="ja-JP" altLang="en-US" sz="1000" dirty="0"/>
          </a:p>
          <a:p>
            <a:r>
              <a:rPr lang="ja-JP" altLang="en-US" sz="1400" dirty="0"/>
              <a:t>　③　入水後、腕を伸ばし、手のひらを平らにして水を押さえ</a:t>
            </a:r>
            <a:r>
              <a:rPr lang="ja-JP" altLang="en-US" sz="1400" dirty="0" smtClean="0"/>
              <a:t>、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水面下</a:t>
            </a:r>
            <a:r>
              <a:rPr lang="en-US" altLang="ja-JP" sz="1400" dirty="0" smtClean="0"/>
              <a:t>30cm </a:t>
            </a:r>
            <a:r>
              <a:rPr lang="ja-JP" altLang="en-US" sz="1400" dirty="0"/>
              <a:t>程度まで押さえたら腕を曲げ、手のひらを後方</a:t>
            </a:r>
            <a:r>
              <a:rPr lang="ja-JP" altLang="en-US" sz="1400" dirty="0" smtClean="0"/>
              <a:t>に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向けかき始める。</a:t>
            </a:r>
            <a:endParaRPr lang="en-US" altLang="ja-JP" sz="1400" dirty="0" smtClean="0"/>
          </a:p>
          <a:p>
            <a:endParaRPr lang="ja-JP" altLang="en-US" sz="1000" dirty="0"/>
          </a:p>
          <a:p>
            <a:r>
              <a:rPr lang="ja-JP" altLang="en-US" sz="1400" dirty="0"/>
              <a:t>　④　手先が太ももに触れる</a:t>
            </a:r>
            <a:r>
              <a:rPr lang="ja-JP" altLang="en-US" sz="1400" dirty="0" smtClean="0"/>
              <a:t>程度まで</a:t>
            </a:r>
            <a:r>
              <a:rPr lang="ja-JP" altLang="en-US" sz="1400" dirty="0"/>
              <a:t>、手のひらと前腕で体の下</a:t>
            </a:r>
            <a:r>
              <a:rPr lang="ja-JP" altLang="en-US" sz="1400" dirty="0" smtClean="0"/>
              <a:t>を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かき</a:t>
            </a:r>
            <a:r>
              <a:rPr lang="ja-JP" altLang="en-US" sz="1400" dirty="0"/>
              <a:t>進める。</a:t>
            </a:r>
          </a:p>
          <a:p>
            <a:endParaRPr lang="en-US" altLang="ja-JP" sz="1000" dirty="0" smtClean="0"/>
          </a:p>
          <a:p>
            <a:r>
              <a:rPr lang="ja-JP" altLang="en-US" sz="1400" dirty="0"/>
              <a:t>　⑤　腕は、肘から水面上に抜き上げて手首の力を</a:t>
            </a:r>
            <a:r>
              <a:rPr lang="ja-JP" altLang="en-US" sz="1400" dirty="0" smtClean="0"/>
              <a:t>抜き、</a:t>
            </a:r>
            <a:r>
              <a:rPr lang="ja-JP" altLang="en-US" sz="1400" dirty="0"/>
              <a:t>手先</a:t>
            </a:r>
            <a:r>
              <a:rPr lang="ja-JP" altLang="en-US" sz="1400" dirty="0" smtClean="0"/>
              <a:t>は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水</a:t>
            </a:r>
            <a:r>
              <a:rPr lang="ja-JP" altLang="en-US" sz="1400" dirty="0"/>
              <a:t>面上を</a:t>
            </a:r>
            <a:r>
              <a:rPr lang="ja-JP" altLang="en-US" sz="1400" dirty="0" smtClean="0"/>
              <a:t>一直線</a:t>
            </a:r>
            <a:r>
              <a:rPr lang="ja-JP" altLang="en-US" sz="1400" dirty="0"/>
              <a:t>に前方へ運ぶように戻す。</a:t>
            </a:r>
            <a:endParaRPr kumimoji="1" lang="ja-JP" altLang="en-US" sz="11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8467" y="2418591"/>
            <a:ext cx="1536305" cy="36000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620525" y="694056"/>
            <a:ext cx="4517254" cy="49685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「クロール」を選択した人はこのページを参考にして、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学習カード（知識）１　に記入しましょう。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2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1383"/>
            <a:ext cx="2597186" cy="593047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</a:t>
            </a:r>
            <a:r>
              <a:rPr lang="ja-JP" altLang="en-US" sz="3600" dirty="0" smtClean="0"/>
              <a:t>クロール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13739" y="1262365"/>
            <a:ext cx="8771632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クロール</a:t>
            </a:r>
            <a:r>
              <a:rPr lang="ja-JP" altLang="en-US" dirty="0">
                <a:latin typeface="RyuminPro-Light"/>
              </a:rPr>
              <a:t>は、全身をまっすぐ伸ばして水面に伏し浮き、脚を左右交互に上下させ</a:t>
            </a:r>
            <a:r>
              <a:rPr lang="ja-JP" altLang="en-US" dirty="0" smtClean="0">
                <a:latin typeface="RyuminPro-Light"/>
              </a:rPr>
              <a:t>、</a:t>
            </a:r>
            <a:endParaRPr lang="en-US" altLang="ja-JP" dirty="0" smtClean="0">
              <a:latin typeface="RyuminPro-Light"/>
            </a:endParaRPr>
          </a:p>
          <a:p>
            <a:r>
              <a:rPr lang="ja-JP" altLang="en-US" dirty="0" smtClean="0">
                <a:latin typeface="RyuminPro-Light"/>
              </a:rPr>
              <a:t>腕</a:t>
            </a:r>
            <a:r>
              <a:rPr lang="ja-JP" altLang="en-US" dirty="0">
                <a:latin typeface="RyuminPro-Light"/>
              </a:rPr>
              <a:t>は左右交互に水を</a:t>
            </a:r>
            <a:r>
              <a:rPr lang="ja-JP" altLang="en-US" dirty="0" smtClean="0">
                <a:latin typeface="RyuminPro-Light"/>
              </a:rPr>
              <a:t>かいて</a:t>
            </a:r>
            <a:r>
              <a:rPr lang="ja-JP" altLang="en-US" dirty="0">
                <a:latin typeface="RyuminPro-Light"/>
              </a:rPr>
              <a:t>水面上を前方に戻し、顔を横に上げて呼吸しながら泳ぐ。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690603" y="6228292"/>
            <a:ext cx="7540526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+mn-ea"/>
              </a:rPr>
              <a:t>年</a:t>
            </a:r>
            <a:r>
              <a:rPr lang="ja-JP" altLang="en-US" sz="1400" dirty="0" smtClean="0">
                <a:latin typeface="RyuminPro-Light"/>
              </a:rPr>
              <a:t>３月　文部科学省　より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668" y="192742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【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要　点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】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99246" y="2296752"/>
            <a:ext cx="8474298" cy="1868567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/>
          <a:p>
            <a:r>
              <a:rPr lang="ja-JP" altLang="en-US" sz="1400" dirty="0"/>
              <a:t>（３）</a:t>
            </a:r>
            <a:r>
              <a:rPr lang="ja-JP" altLang="en-US" sz="1400" dirty="0" smtClean="0"/>
              <a:t>呼吸法</a:t>
            </a:r>
            <a:endParaRPr lang="en-US" altLang="ja-JP" sz="1400" dirty="0" smtClean="0"/>
          </a:p>
          <a:p>
            <a:endParaRPr lang="ja-JP" altLang="en-US" sz="1400" dirty="0"/>
          </a:p>
          <a:p>
            <a:r>
              <a:rPr lang="ja-JP" altLang="en-US" sz="1400" dirty="0"/>
              <a:t>　①　呼気は、水中で、鼻と口で行う。徐々に吐き出し始め、最後は力強く吐き出す</a:t>
            </a:r>
            <a:r>
              <a:rPr lang="ja-JP" altLang="en-US" sz="1400" dirty="0" smtClean="0"/>
              <a:t>。</a:t>
            </a:r>
            <a:endParaRPr lang="en-US" altLang="ja-JP" sz="1400" dirty="0"/>
          </a:p>
          <a:p>
            <a:endParaRPr lang="en-US" altLang="ja-JP" sz="1400" dirty="0" smtClean="0"/>
          </a:p>
          <a:p>
            <a:r>
              <a:rPr lang="ja-JP" altLang="en-US" sz="1400" dirty="0"/>
              <a:t>　②　吸気は、体の中心を軸にして顔を横に</a:t>
            </a:r>
            <a:r>
              <a:rPr lang="ja-JP" altLang="en-US" sz="1400" dirty="0" smtClean="0"/>
              <a:t>上げ、口</a:t>
            </a:r>
            <a:r>
              <a:rPr lang="ja-JP" altLang="en-US" sz="1400" dirty="0"/>
              <a:t>で行い、素早く、大きく吸い込む。</a:t>
            </a:r>
          </a:p>
          <a:p>
            <a:endParaRPr lang="en-US" altLang="ja-JP" sz="1400" dirty="0" smtClean="0"/>
          </a:p>
          <a:p>
            <a:r>
              <a:rPr lang="ja-JP" altLang="en-US" sz="1400" dirty="0"/>
              <a:t>　③　一方の腕で、体の下をかく間に呼気し、水面上で抜き上げながら顔をだし、肩の横まで</a:t>
            </a:r>
            <a:r>
              <a:rPr lang="ja-JP" altLang="en-US" sz="1400" dirty="0" smtClean="0"/>
              <a:t>戻す間に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吸気する</a:t>
            </a:r>
            <a:r>
              <a:rPr lang="ja-JP" altLang="en-US" sz="1400" dirty="0"/>
              <a:t>。呼気から吸気は連続させる。</a:t>
            </a:r>
            <a:endParaRPr kumimoji="1" lang="ja-JP" altLang="en-US" sz="11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207" y="4344070"/>
            <a:ext cx="8527327" cy="165600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2620525" y="694056"/>
            <a:ext cx="4517254" cy="49685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「クロール」を選択した人はこのページを参考にして、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学習カード（知識）１　に記入しましょう。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45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1383"/>
            <a:ext cx="2597186" cy="593047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</a:t>
            </a:r>
            <a:r>
              <a:rPr lang="ja-JP" altLang="en-US" sz="3600" dirty="0" smtClean="0"/>
              <a:t>クロール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28452" y="1272723"/>
            <a:ext cx="8771632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クロール</a:t>
            </a:r>
            <a:r>
              <a:rPr lang="ja-JP" altLang="en-US" dirty="0">
                <a:latin typeface="RyuminPro-Light"/>
              </a:rPr>
              <a:t>は、全身をまっすぐ伸ばして水面に伏し浮き、脚を左右交互に上下させ</a:t>
            </a:r>
            <a:r>
              <a:rPr lang="ja-JP" altLang="en-US" dirty="0" smtClean="0">
                <a:latin typeface="RyuminPro-Light"/>
              </a:rPr>
              <a:t>、</a:t>
            </a:r>
            <a:endParaRPr lang="en-US" altLang="ja-JP" dirty="0" smtClean="0">
              <a:latin typeface="RyuminPro-Light"/>
            </a:endParaRPr>
          </a:p>
          <a:p>
            <a:r>
              <a:rPr lang="ja-JP" altLang="en-US" dirty="0" smtClean="0">
                <a:latin typeface="RyuminPro-Light"/>
              </a:rPr>
              <a:t>腕</a:t>
            </a:r>
            <a:r>
              <a:rPr lang="ja-JP" altLang="en-US" dirty="0">
                <a:latin typeface="RyuminPro-Light"/>
              </a:rPr>
              <a:t>は左右交互に水を</a:t>
            </a:r>
            <a:r>
              <a:rPr lang="ja-JP" altLang="en-US" dirty="0" smtClean="0">
                <a:latin typeface="RyuminPro-Light"/>
              </a:rPr>
              <a:t>かいて</a:t>
            </a:r>
            <a:r>
              <a:rPr lang="ja-JP" altLang="en-US" dirty="0">
                <a:latin typeface="RyuminPro-Light"/>
              </a:rPr>
              <a:t>水面上を前方に戻し、顔を横に上げて呼吸しながら泳ぐ。</a:t>
            </a:r>
            <a:endParaRPr lang="ja-JP" altLang="en-US" dirty="0"/>
          </a:p>
        </p:txBody>
      </p:sp>
      <p:sp>
        <p:nvSpPr>
          <p:cNvPr id="8" name="正方形/長方形 7"/>
          <p:cNvSpPr/>
          <p:nvPr/>
        </p:nvSpPr>
        <p:spPr>
          <a:xfrm>
            <a:off x="1725771" y="3184465"/>
            <a:ext cx="7360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+mn-ea"/>
              </a:rPr>
              <a:t>年</a:t>
            </a:r>
            <a:r>
              <a:rPr lang="ja-JP" altLang="en-US" sz="1400" dirty="0" smtClean="0">
                <a:latin typeface="RyuminPro-Light"/>
              </a:rPr>
              <a:t>３月　文部科学省　より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668" y="192742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【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要　点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】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99246" y="2296752"/>
            <a:ext cx="8474298" cy="760095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t" anchorCtr="0">
            <a:spAutoFit/>
          </a:bodyPr>
          <a:lstStyle/>
          <a:p>
            <a:r>
              <a:rPr lang="ja-JP" altLang="en-US" sz="1400" dirty="0"/>
              <a:t>（４）キックとプルの</a:t>
            </a:r>
            <a:r>
              <a:rPr lang="ja-JP" altLang="en-US" sz="1400" dirty="0" smtClean="0"/>
              <a:t>タイミング</a:t>
            </a:r>
            <a:endParaRPr lang="en-US" altLang="ja-JP" sz="1400" dirty="0" smtClean="0"/>
          </a:p>
          <a:p>
            <a:endParaRPr lang="ja-JP" altLang="en-US" sz="1400" dirty="0"/>
          </a:p>
          <a:p>
            <a:r>
              <a:rPr lang="ja-JP" altLang="en-US" sz="1400" dirty="0"/>
              <a:t>　腕のかき始めとかき終わりの動作時に、それぞれ同一側の脚のけり下ろし動作を合わせる。</a:t>
            </a:r>
            <a:endParaRPr kumimoji="1" lang="ja-JP" altLang="en-US" sz="10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382" y="3789529"/>
            <a:ext cx="4622685" cy="230400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4971247" y="4400758"/>
            <a:ext cx="3902297" cy="169277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kumimoji="1" lang="ja-JP" altLang="en-US" sz="1200" dirty="0" smtClean="0">
                <a:solidFill>
                  <a:schemeClr val="tx1"/>
                </a:solidFill>
              </a:rPr>
              <a:t>（参考動画）出典元：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KONAMI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SPORTS</a:t>
            </a:r>
            <a:r>
              <a:rPr kumimoji="1" lang="ja-JP" altLang="en-US" sz="16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1600" dirty="0" smtClean="0">
                <a:solidFill>
                  <a:schemeClr val="tx1"/>
                </a:solidFill>
              </a:rPr>
              <a:t>CLUB</a:t>
            </a:r>
            <a:endParaRPr kumimoji="1" lang="en-US" altLang="ja-JP" sz="1600" dirty="0">
              <a:solidFill>
                <a:schemeClr val="tx1"/>
              </a:solidFill>
            </a:endParaRPr>
          </a:p>
          <a:p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en-US" altLang="ja-JP" sz="1200" dirty="0" smtClean="0">
                <a:solidFill>
                  <a:schemeClr val="tx1"/>
                </a:solidFill>
              </a:rPr>
              <a:t>『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クロールのコツ～高安亮選手のお手本～</a:t>
            </a:r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ja-JP" altLang="en-US" sz="1200" dirty="0">
                <a:solidFill>
                  <a:schemeClr val="tx1"/>
                </a:solidFill>
              </a:rPr>
              <a:t>　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【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コナミメソッドまとめ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】』</a:t>
            </a:r>
          </a:p>
          <a:p>
            <a:endParaRPr kumimoji="1" lang="en-US" altLang="ja-JP" sz="1200" dirty="0" smtClean="0">
              <a:solidFill>
                <a:schemeClr val="tx1"/>
              </a:solidFill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</a:rPr>
              <a:t>動画</a:t>
            </a:r>
            <a:r>
              <a:rPr kumimoji="1" lang="en-US" altLang="ja-JP" sz="1200" dirty="0" smtClean="0">
                <a:solidFill>
                  <a:schemeClr val="tx1"/>
                </a:solidFill>
              </a:rPr>
              <a:t>URL</a:t>
            </a:r>
            <a:r>
              <a:rPr kumimoji="1" lang="ja-JP" altLang="en-US" sz="1200" dirty="0" smtClean="0">
                <a:solidFill>
                  <a:schemeClr val="tx1"/>
                </a:solidFill>
              </a:rPr>
              <a:t>：</a:t>
            </a:r>
            <a:r>
              <a:rPr lang="en-US" altLang="ja-JP" sz="1200" u="sng" dirty="0">
                <a:hlinkClick r:id="rId3"/>
              </a:rPr>
              <a:t>https://</a:t>
            </a:r>
            <a:r>
              <a:rPr lang="en-US" altLang="ja-JP" sz="1200" u="sng" dirty="0" smtClean="0">
                <a:hlinkClick r:id="rId3"/>
              </a:rPr>
              <a:t>www.konami.com/sportsclub/method/taiiku/crawl.html</a:t>
            </a:r>
            <a:endParaRPr lang="ja-JP" altLang="ja-JP" sz="1200" dirty="0"/>
          </a:p>
        </p:txBody>
      </p:sp>
      <p:sp>
        <p:nvSpPr>
          <p:cNvPr id="13" name="正方形/長方形 12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2620525" y="694056"/>
            <a:ext cx="4517254" cy="496852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「クロール」を選択した人はこのページを参考にして、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学習カード（知識）１　に記入しましょう。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0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1383"/>
            <a:ext cx="2135521" cy="593047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平泳ぎ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7" name="正方形/長方形 6"/>
          <p:cNvSpPr/>
          <p:nvPr/>
        </p:nvSpPr>
        <p:spPr>
          <a:xfrm>
            <a:off x="466491" y="1218405"/>
            <a:ext cx="8771632" cy="8309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</a:t>
            </a:r>
            <a:r>
              <a:rPr lang="ja-JP" altLang="en-US" dirty="0"/>
              <a:t>平泳ぎは、全身をまっすぐ伸ばして水面に伏し浮き、両手のひらを下に</a:t>
            </a:r>
            <a:r>
              <a:rPr lang="ja-JP" altLang="en-US" dirty="0" smtClean="0"/>
              <a:t>向けて</a:t>
            </a:r>
            <a:endParaRPr lang="en-US" altLang="ja-JP" dirty="0" smtClean="0"/>
          </a:p>
          <a:p>
            <a:r>
              <a:rPr lang="ja-JP" altLang="en-US" dirty="0" smtClean="0"/>
              <a:t>胸</a:t>
            </a:r>
            <a:r>
              <a:rPr lang="ja-JP" altLang="en-US" dirty="0"/>
              <a:t>の前からそろえて前方</a:t>
            </a:r>
            <a:r>
              <a:rPr lang="ja-JP" altLang="en-US" dirty="0" smtClean="0"/>
              <a:t>に出し</a:t>
            </a:r>
            <a:r>
              <a:rPr lang="ja-JP" altLang="en-US" dirty="0"/>
              <a:t>、円を描くように左右の水をかき、脚の動き</a:t>
            </a:r>
            <a:r>
              <a:rPr lang="ja-JP" altLang="en-US" dirty="0" smtClean="0"/>
              <a:t>は</a:t>
            </a:r>
            <a:endParaRPr lang="en-US" altLang="ja-JP" dirty="0" smtClean="0"/>
          </a:p>
          <a:p>
            <a:r>
              <a:rPr lang="ja-JP" altLang="en-US" dirty="0" smtClean="0"/>
              <a:t>足</a:t>
            </a:r>
            <a:r>
              <a:rPr lang="ja-JP" altLang="en-US" dirty="0"/>
              <a:t>の裏で水をとらえ左右後方に水を押し挟み、顔を前</a:t>
            </a:r>
            <a:r>
              <a:rPr lang="ja-JP" altLang="en-US" dirty="0" smtClean="0"/>
              <a:t>に上げて</a:t>
            </a:r>
            <a:r>
              <a:rPr lang="ja-JP" altLang="en-US" dirty="0"/>
              <a:t>呼吸をしながら泳ぐ。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90603" y="6228292"/>
            <a:ext cx="7360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RyuminPro-Light"/>
              </a:rPr>
              <a:t>年３月　文部科学省　より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668" y="204774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【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要　点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】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12127" y="2417073"/>
            <a:ext cx="4533363" cy="3648876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1400" dirty="0"/>
              <a:t>（１）脚の</a:t>
            </a:r>
            <a:r>
              <a:rPr lang="ja-JP" altLang="en-US" sz="1400" dirty="0" smtClean="0"/>
              <a:t>動作</a:t>
            </a:r>
            <a:endParaRPr lang="en-US" altLang="ja-JP" sz="1400" dirty="0" smtClean="0"/>
          </a:p>
          <a:p>
            <a:endParaRPr lang="ja-JP" altLang="en-US" sz="1400" dirty="0"/>
          </a:p>
          <a:p>
            <a:r>
              <a:rPr lang="ja-JP" altLang="en-US" sz="1400" dirty="0"/>
              <a:t>　①　両足先をそろえて</a:t>
            </a:r>
            <a:r>
              <a:rPr lang="ja-JP" altLang="en-US" sz="1400" u="sng" dirty="0"/>
              <a:t>伸ばした</a:t>
            </a:r>
            <a:r>
              <a:rPr lang="ja-JP" altLang="en-US" sz="1400" u="sng" dirty="0" smtClean="0"/>
              <a:t>状態</a:t>
            </a:r>
            <a:r>
              <a:rPr lang="en-US" altLang="ja-JP" sz="1100" u="sng" dirty="0" smtClean="0"/>
              <a:t>a</a:t>
            </a:r>
            <a:r>
              <a:rPr lang="ja-JP" altLang="en-US" sz="1400" dirty="0" smtClean="0"/>
              <a:t>から</a:t>
            </a:r>
            <a:r>
              <a:rPr lang="ja-JP" altLang="en-US" sz="1400" dirty="0"/>
              <a:t>、</a:t>
            </a:r>
            <a:r>
              <a:rPr lang="ja-JP" altLang="en-US" sz="1400" dirty="0" smtClean="0"/>
              <a:t>両膝を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引き寄せながら</a:t>
            </a:r>
            <a:r>
              <a:rPr lang="ja-JP" altLang="en-US" sz="1400" dirty="0"/>
              <a:t>肩の幅に開き（この時、</a:t>
            </a:r>
            <a:r>
              <a:rPr lang="ja-JP" altLang="en-US" sz="1400" u="sng" dirty="0" smtClean="0"/>
              <a:t>足首は</a:t>
            </a:r>
            <a:endParaRPr lang="en-US" altLang="ja-JP" sz="1400" u="sng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</a:t>
            </a:r>
            <a:r>
              <a:rPr lang="ja-JP" altLang="en-US" sz="1400" u="sng" dirty="0" smtClean="0"/>
              <a:t>まだリラックス</a:t>
            </a:r>
            <a:r>
              <a:rPr lang="en-US" altLang="ja-JP" sz="1100" u="sng" dirty="0" smtClean="0"/>
              <a:t>b</a:t>
            </a:r>
            <a:r>
              <a:rPr lang="ja-JP" altLang="en-US" sz="1400" dirty="0" smtClean="0"/>
              <a:t>）、</a:t>
            </a:r>
            <a:r>
              <a:rPr lang="ja-JP" altLang="en-US" sz="1400" dirty="0"/>
              <a:t>同時に足の裏を</a:t>
            </a:r>
            <a:r>
              <a:rPr lang="ja-JP" altLang="en-US" sz="1400" dirty="0" smtClean="0"/>
              <a:t>上向きに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して</a:t>
            </a:r>
            <a:r>
              <a:rPr lang="ja-JP" altLang="en-US" sz="1400" u="sng" dirty="0"/>
              <a:t>踵を尻の方</a:t>
            </a:r>
            <a:r>
              <a:rPr lang="ja-JP" altLang="en-US" sz="1400" u="sng" dirty="0" smtClean="0"/>
              <a:t>へ</a:t>
            </a:r>
            <a:r>
              <a:rPr lang="en-US" altLang="ja-JP" sz="1100" u="sng" dirty="0" smtClean="0"/>
              <a:t>c</a:t>
            </a:r>
            <a:r>
              <a:rPr lang="ja-JP" altLang="en-US" sz="1400" dirty="0" smtClean="0"/>
              <a:t>引き寄せる。</a:t>
            </a:r>
            <a:endParaRPr lang="en-US" altLang="ja-JP" sz="1400" dirty="0" smtClean="0"/>
          </a:p>
          <a:p>
            <a:endParaRPr lang="ja-JP" altLang="en-US" sz="1000" dirty="0"/>
          </a:p>
          <a:p>
            <a:r>
              <a:rPr lang="ja-JP" altLang="en-US" sz="1400" dirty="0"/>
              <a:t>　②　けり始めは、</a:t>
            </a:r>
            <a:r>
              <a:rPr lang="ja-JP" altLang="en-US" sz="1400" u="sng" dirty="0"/>
              <a:t>親指を</a:t>
            </a:r>
            <a:r>
              <a:rPr lang="ja-JP" altLang="en-US" sz="1400" u="sng" dirty="0" smtClean="0"/>
              <a:t>外向き</a:t>
            </a:r>
            <a:r>
              <a:rPr lang="en-US" altLang="ja-JP" sz="1100" u="sng" dirty="0" smtClean="0"/>
              <a:t>d</a:t>
            </a:r>
            <a:r>
              <a:rPr lang="ja-JP" altLang="en-US" sz="1400" dirty="0" smtClean="0"/>
              <a:t>にし</a:t>
            </a:r>
            <a:r>
              <a:rPr lang="ja-JP" altLang="en-US" sz="1400" dirty="0"/>
              <a:t>、</a:t>
            </a:r>
            <a:r>
              <a:rPr lang="ja-JP" altLang="en-US" sz="1400" dirty="0" smtClean="0"/>
              <a:t>土踏まずを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中心</a:t>
            </a:r>
            <a:r>
              <a:rPr lang="ja-JP" altLang="en-US" sz="1400" dirty="0"/>
              <a:t>とした足の裏で水を左右後方に</a:t>
            </a:r>
            <a:r>
              <a:rPr lang="ja-JP" altLang="en-US" sz="1400" dirty="0" smtClean="0"/>
              <a:t>押し出し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（</a:t>
            </a:r>
            <a:r>
              <a:rPr lang="ja-JP" altLang="en-US" sz="1400" dirty="0"/>
              <a:t>この時、</a:t>
            </a:r>
            <a:r>
              <a:rPr lang="ja-JP" altLang="en-US" sz="1400" u="sng" dirty="0"/>
              <a:t>足先をしっかり外向きに</a:t>
            </a:r>
            <a:r>
              <a:rPr lang="ja-JP" altLang="en-US" sz="1400" u="sng" dirty="0" smtClean="0"/>
              <a:t>保つ</a:t>
            </a:r>
            <a:r>
              <a:rPr lang="en-US" altLang="ja-JP" sz="1100" u="sng" dirty="0" smtClean="0"/>
              <a:t>e</a:t>
            </a:r>
            <a:r>
              <a:rPr lang="ja-JP" altLang="en-US" sz="1400" dirty="0" smtClean="0"/>
              <a:t>）、膝が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伸びきらない</a:t>
            </a:r>
            <a:r>
              <a:rPr lang="ja-JP" altLang="en-US" sz="1400" dirty="0"/>
              <a:t>うちに</a:t>
            </a:r>
            <a:r>
              <a:rPr lang="ja-JP" altLang="en-US" sz="1400" u="sng" dirty="0"/>
              <a:t>両脚で水を</a:t>
            </a:r>
            <a:r>
              <a:rPr lang="ja-JP" altLang="en-US" sz="1400" u="sng" dirty="0" smtClean="0"/>
              <a:t>押し挟み</a:t>
            </a:r>
            <a:r>
              <a:rPr lang="en-US" altLang="ja-JP" sz="1100" u="sng" dirty="0" smtClean="0"/>
              <a:t>f</a:t>
            </a:r>
            <a:r>
              <a:rPr lang="ja-JP" altLang="en-US" sz="1400" dirty="0" err="1" smtClean="0"/>
              <a:t>、</a:t>
            </a:r>
            <a:r>
              <a:rPr lang="ja-JP" altLang="en-US" sz="1400" dirty="0" smtClean="0"/>
              <a:t>最後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は</a:t>
            </a:r>
            <a:r>
              <a:rPr lang="ja-JP" altLang="en-US" sz="1400" dirty="0"/>
              <a:t>両脚を揃えてける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（</a:t>
            </a:r>
            <a:r>
              <a:rPr lang="ja-JP" altLang="en-US" sz="1400" dirty="0"/>
              <a:t>この時、足首</a:t>
            </a:r>
            <a:r>
              <a:rPr lang="ja-JP" altLang="en-US" sz="1400" dirty="0" smtClean="0"/>
              <a:t>も</a:t>
            </a:r>
            <a:r>
              <a:rPr lang="ja-JP" altLang="en-US" sz="1400" u="sng" dirty="0" smtClean="0"/>
              <a:t>しっかり伸ばして</a:t>
            </a:r>
            <a:r>
              <a:rPr lang="en-US" altLang="ja-JP" sz="1100" u="sng" dirty="0" smtClean="0"/>
              <a:t>g</a:t>
            </a:r>
            <a:r>
              <a:rPr lang="ja-JP" altLang="en-US" sz="1400" dirty="0" smtClean="0"/>
              <a:t>揃える。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</a:t>
            </a:r>
            <a:r>
              <a:rPr lang="ja-JP" altLang="en-US" sz="1400" u="sng" dirty="0" smtClean="0"/>
              <a:t>足</a:t>
            </a:r>
            <a:r>
              <a:rPr lang="ja-JP" altLang="en-US" sz="1400" u="sng" dirty="0"/>
              <a:t>裏が</a:t>
            </a:r>
            <a:r>
              <a:rPr lang="ja-JP" altLang="en-US" sz="1400" u="sng" dirty="0" smtClean="0"/>
              <a:t>上向き</a:t>
            </a:r>
            <a:r>
              <a:rPr lang="en-US" altLang="ja-JP" sz="1100" u="sng" dirty="0" smtClean="0"/>
              <a:t>h</a:t>
            </a:r>
            <a:r>
              <a:rPr lang="ja-JP" altLang="en-US" sz="1400" dirty="0" err="1" smtClean="0"/>
              <a:t>。</a:t>
            </a:r>
            <a:r>
              <a:rPr lang="ja-JP" altLang="en-US" sz="1400" dirty="0" smtClean="0"/>
              <a:t>）</a:t>
            </a:r>
            <a:endParaRPr lang="en-US" altLang="ja-JP" sz="1400" dirty="0" smtClean="0"/>
          </a:p>
          <a:p>
            <a:endParaRPr lang="ja-JP" altLang="en-US" sz="1000" dirty="0"/>
          </a:p>
          <a:p>
            <a:r>
              <a:rPr lang="ja-JP" altLang="en-US" sz="1400" dirty="0"/>
              <a:t>　③　けり終わったら、惰力を利用して</a:t>
            </a:r>
            <a:r>
              <a:rPr lang="ja-JP" altLang="en-US" sz="1400" dirty="0" smtClean="0"/>
              <a:t>しばらく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伸び</a:t>
            </a:r>
            <a:r>
              <a:rPr lang="ja-JP" altLang="en-US" sz="1400" dirty="0"/>
              <a:t>をとる。</a:t>
            </a:r>
            <a:endParaRPr kumimoji="1" lang="ja-JP" altLang="en-US" sz="1100" dirty="0"/>
          </a:p>
        </p:txBody>
      </p:sp>
      <p:grpSp>
        <p:nvGrpSpPr>
          <p:cNvPr id="16" name="グループ化 15"/>
          <p:cNvGrpSpPr/>
          <p:nvPr/>
        </p:nvGrpSpPr>
        <p:grpSpPr>
          <a:xfrm>
            <a:off x="5460650" y="2098084"/>
            <a:ext cx="3240000" cy="4140000"/>
            <a:chOff x="5215949" y="295044"/>
            <a:chExt cx="3928051" cy="5819882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04372" y="295044"/>
              <a:ext cx="3714750" cy="3333750"/>
            </a:xfrm>
            <a:prstGeom prst="rect">
              <a:avLst/>
            </a:prstGeom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34000" y="3498196"/>
              <a:ext cx="3810000" cy="1419225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15949" y="4981451"/>
              <a:ext cx="3752850" cy="1133475"/>
            </a:xfrm>
            <a:prstGeom prst="rect">
              <a:avLst/>
            </a:prstGeom>
          </p:spPr>
        </p:pic>
      </p:grpSp>
      <p:sp>
        <p:nvSpPr>
          <p:cNvPr id="13" name="正方形/長方形 12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2313373" y="659905"/>
            <a:ext cx="4517254" cy="51401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「平泳ぎ」を選択した人はこのページを参考にして、</a:t>
            </a:r>
            <a:endParaRPr kumimoji="1" lang="en-US" altLang="ja-JP" sz="1400" dirty="0" smtClean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学習カード（知識）１　に記入しましょう。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26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338" y="731383"/>
            <a:ext cx="2135521" cy="593047"/>
          </a:xfrm>
        </p:spPr>
        <p:txBody>
          <a:bodyPr wrap="none">
            <a:spAutoFit/>
          </a:bodyPr>
          <a:lstStyle/>
          <a:p>
            <a:r>
              <a:rPr kumimoji="1" lang="ja-JP" altLang="en-US" sz="3600" dirty="0" smtClean="0"/>
              <a:t>○ 平泳ぎ</a:t>
            </a:r>
            <a:endParaRPr kumimoji="1" lang="ja-JP" altLang="en-US" sz="36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8E851-8B80-4C7F-83B9-CB9EE483814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466491" y="1218405"/>
            <a:ext cx="8771632" cy="83099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dirty="0" smtClean="0">
                <a:latin typeface="RyuminPro-Light"/>
              </a:rPr>
              <a:t>　</a:t>
            </a:r>
            <a:r>
              <a:rPr lang="ja-JP" altLang="en-US" dirty="0"/>
              <a:t>平泳ぎは、全身をまっすぐ伸ばして水面に伏し浮き、両手のひらを下に</a:t>
            </a:r>
            <a:r>
              <a:rPr lang="ja-JP" altLang="en-US" dirty="0" smtClean="0"/>
              <a:t>向けて</a:t>
            </a:r>
            <a:endParaRPr lang="en-US" altLang="ja-JP" dirty="0" smtClean="0"/>
          </a:p>
          <a:p>
            <a:r>
              <a:rPr lang="ja-JP" altLang="en-US" dirty="0" smtClean="0"/>
              <a:t>胸</a:t>
            </a:r>
            <a:r>
              <a:rPr lang="ja-JP" altLang="en-US" dirty="0"/>
              <a:t>の前からそろえて前方</a:t>
            </a:r>
            <a:r>
              <a:rPr lang="ja-JP" altLang="en-US" dirty="0" smtClean="0"/>
              <a:t>に出し</a:t>
            </a:r>
            <a:r>
              <a:rPr lang="ja-JP" altLang="en-US" dirty="0"/>
              <a:t>、円を描くように左右の水をかき、脚の動き</a:t>
            </a:r>
            <a:r>
              <a:rPr lang="ja-JP" altLang="en-US" dirty="0" smtClean="0"/>
              <a:t>は</a:t>
            </a:r>
            <a:endParaRPr lang="en-US" altLang="ja-JP" dirty="0" smtClean="0"/>
          </a:p>
          <a:p>
            <a:r>
              <a:rPr lang="ja-JP" altLang="en-US" dirty="0" smtClean="0"/>
              <a:t>足</a:t>
            </a:r>
            <a:r>
              <a:rPr lang="ja-JP" altLang="en-US" dirty="0"/>
              <a:t>の裏で水をとらえ左右後方に水を押し挟み、顔を前</a:t>
            </a:r>
            <a:r>
              <a:rPr lang="ja-JP" altLang="en-US" dirty="0" smtClean="0"/>
              <a:t>に上げて</a:t>
            </a:r>
            <a:r>
              <a:rPr lang="ja-JP" altLang="en-US" dirty="0"/>
              <a:t>呼吸をしながら泳ぐ。</a:t>
            </a:r>
          </a:p>
        </p:txBody>
      </p:sp>
      <p:sp>
        <p:nvSpPr>
          <p:cNvPr id="8" name="正方形/長方形 7"/>
          <p:cNvSpPr/>
          <p:nvPr/>
        </p:nvSpPr>
        <p:spPr>
          <a:xfrm>
            <a:off x="1664227" y="6228292"/>
            <a:ext cx="7360989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ja-JP" altLang="en-US" sz="1400" dirty="0" smtClean="0">
                <a:latin typeface="RyuminPro-Light"/>
              </a:rPr>
              <a:t>学校体育実技指導資料第４集　水泳指導の手引（三訂版）平成</a:t>
            </a:r>
            <a:r>
              <a:rPr lang="en-US" altLang="ja-JP" sz="1400" dirty="0" smtClean="0">
                <a:latin typeface="+mn-ea"/>
              </a:rPr>
              <a:t>26</a:t>
            </a:r>
            <a:r>
              <a:rPr lang="ja-JP" altLang="en-US" sz="1400" dirty="0" smtClean="0">
                <a:latin typeface="+mn-ea"/>
              </a:rPr>
              <a:t>年</a:t>
            </a:r>
            <a:r>
              <a:rPr lang="ja-JP" altLang="en-US" sz="1400" dirty="0" smtClean="0">
                <a:latin typeface="RyuminPro-Light"/>
              </a:rPr>
              <a:t>３月　文部科学省　より</a:t>
            </a:r>
            <a:endParaRPr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1668" y="2047741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chemeClr val="accent5"/>
                </a:solidFill>
              </a:rPr>
              <a:t>【</a:t>
            </a:r>
            <a:r>
              <a:rPr kumimoji="1" lang="ja-JP" altLang="en-US" dirty="0" smtClean="0">
                <a:solidFill>
                  <a:schemeClr val="accent5"/>
                </a:solidFill>
              </a:rPr>
              <a:t>要　点</a:t>
            </a:r>
            <a:r>
              <a:rPr kumimoji="1" lang="en-US" altLang="ja-JP" dirty="0" smtClean="0">
                <a:solidFill>
                  <a:schemeClr val="accent5"/>
                </a:solidFill>
              </a:rPr>
              <a:t>】</a:t>
            </a:r>
            <a:endParaRPr kumimoji="1" lang="ja-JP" altLang="en-US" dirty="0">
              <a:solidFill>
                <a:schemeClr val="accent5"/>
              </a:solidFill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412127" y="2417073"/>
            <a:ext cx="4533363" cy="2999351"/>
          </a:xfrm>
          <a:prstGeom prst="roundRect">
            <a:avLst>
              <a:gd name="adj" fmla="val 580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ja-JP" altLang="en-US" sz="1400" dirty="0"/>
              <a:t>（２）腕の</a:t>
            </a:r>
            <a:r>
              <a:rPr lang="ja-JP" altLang="en-US" sz="1400" dirty="0" smtClean="0"/>
              <a:t>動作</a:t>
            </a:r>
            <a:endParaRPr lang="en-US" altLang="ja-JP" sz="1400" dirty="0"/>
          </a:p>
          <a:p>
            <a:endParaRPr lang="en-US" altLang="ja-JP" sz="1400" dirty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①</a:t>
            </a:r>
            <a:r>
              <a:rPr lang="ja-JP" altLang="en-US" sz="1400" dirty="0"/>
              <a:t>　両手のひらを下向きにそろえ、腕の前</a:t>
            </a:r>
            <a:r>
              <a:rPr lang="ja-JP" altLang="en-US" sz="1400" dirty="0" smtClean="0"/>
              <a:t>、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あご</a:t>
            </a:r>
            <a:r>
              <a:rPr lang="ja-JP" altLang="en-US" sz="1400" dirty="0"/>
              <a:t>の下から水面と平行</a:t>
            </a:r>
            <a:r>
              <a:rPr lang="ja-JP" altLang="en-US" sz="1400" dirty="0" smtClean="0"/>
              <a:t>に前方</a:t>
            </a:r>
            <a:r>
              <a:rPr lang="ja-JP" altLang="en-US" sz="1400" dirty="0"/>
              <a:t>へ出す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endParaRPr lang="en-US" altLang="ja-JP" sz="1400" dirty="0"/>
          </a:p>
          <a:p>
            <a:r>
              <a:rPr lang="ja-JP" altLang="en-US" sz="1400" dirty="0"/>
              <a:t>　②　両手のひらを斜め</a:t>
            </a:r>
            <a:r>
              <a:rPr lang="ja-JP" altLang="en-US" sz="1400" dirty="0" smtClean="0"/>
              <a:t>外向きに</a:t>
            </a:r>
            <a:r>
              <a:rPr lang="ja-JP" altLang="en-US" sz="1400" dirty="0"/>
              <a:t>して左右に水</a:t>
            </a:r>
            <a:r>
              <a:rPr lang="ja-JP" altLang="en-US" sz="1400" dirty="0" smtClean="0"/>
              <a:t>を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押し開きながら腕</a:t>
            </a:r>
            <a:r>
              <a:rPr lang="ja-JP" altLang="en-US" sz="1400" dirty="0"/>
              <a:t>を</a:t>
            </a:r>
            <a:r>
              <a:rPr lang="ja-JP" altLang="en-US" sz="1400" dirty="0" smtClean="0"/>
              <a:t>曲げ</a:t>
            </a:r>
            <a:r>
              <a:rPr lang="ja-JP" altLang="en-US" sz="1400" dirty="0"/>
              <a:t>、手のひらと前腕</a:t>
            </a:r>
            <a:r>
              <a:rPr lang="ja-JP" altLang="en-US" sz="1400" dirty="0" smtClean="0"/>
              <a:t>を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後方</a:t>
            </a:r>
            <a:r>
              <a:rPr lang="ja-JP" altLang="en-US" sz="1400" dirty="0"/>
              <a:t>に向ける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endParaRPr lang="ja-JP" altLang="en-US" sz="1400" dirty="0"/>
          </a:p>
          <a:p>
            <a:r>
              <a:rPr lang="ja-JP" altLang="en-US" sz="1400" dirty="0"/>
              <a:t>　③　両肘が肩の横にくるまで手をかき進めたら</a:t>
            </a:r>
            <a:r>
              <a:rPr lang="ja-JP" altLang="en-US" sz="1400" dirty="0" smtClean="0"/>
              <a:t>、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両腕</a:t>
            </a:r>
            <a:r>
              <a:rPr lang="ja-JP" altLang="en-US" sz="1400" dirty="0"/>
              <a:t>で内側後方に水</a:t>
            </a:r>
            <a:r>
              <a:rPr lang="ja-JP" altLang="en-US" sz="1400" dirty="0" smtClean="0"/>
              <a:t>を押しながら</a:t>
            </a:r>
            <a:r>
              <a:rPr lang="ja-JP" altLang="en-US" sz="1400" dirty="0"/>
              <a:t>胸の前</a:t>
            </a:r>
            <a:r>
              <a:rPr lang="ja-JP" altLang="en-US" sz="1400" dirty="0" smtClean="0"/>
              <a:t>で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揃える</a:t>
            </a:r>
            <a:r>
              <a:rPr lang="ja-JP" altLang="en-US" sz="1400" dirty="0"/>
              <a:t>。</a:t>
            </a:r>
            <a:endParaRPr lang="en-US" altLang="ja-JP" sz="1400" dirty="0" smtClean="0"/>
          </a:p>
          <a:p>
            <a:endParaRPr kumimoji="1" lang="ja-JP" altLang="en-US" sz="1400" dirty="0"/>
          </a:p>
        </p:txBody>
      </p:sp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5949" y="2386246"/>
            <a:ext cx="3708912" cy="3060000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0" y="0"/>
            <a:ext cx="9144000" cy="5400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chemeClr val="tx1"/>
                </a:solidFill>
              </a:rPr>
              <a:t>技術の名称や行い方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2313373" y="659905"/>
            <a:ext cx="4517254" cy="514010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</a:rPr>
              <a:t>「平泳ぎ」を選択した人はこのページを参考にして、学習カード（知識）１　に記入しましょう。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3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5909</Words>
  <Application>Microsoft Office PowerPoint</Application>
  <PresentationFormat>画面に合わせる (4:3)</PresentationFormat>
  <Paragraphs>692</Paragraphs>
  <Slides>37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37</vt:i4>
      </vt:variant>
    </vt:vector>
  </HeadingPairs>
  <TitlesOfParts>
    <vt:vector size="46" baseType="lpstr">
      <vt:lpstr>HGP創英角ｺﾞｼｯｸUB</vt:lpstr>
      <vt:lpstr>HG創英角ｺﾞｼｯｸUB</vt:lpstr>
      <vt:lpstr>RyuminPro-Light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○ 動きのポイント</vt:lpstr>
      <vt:lpstr>○ クロール</vt:lpstr>
      <vt:lpstr>○ クロール</vt:lpstr>
      <vt:lpstr>○ クロール</vt:lpstr>
      <vt:lpstr>○ クロール</vt:lpstr>
      <vt:lpstr>○ 平泳ぎ</vt:lpstr>
      <vt:lpstr>○ 平泳ぎ</vt:lpstr>
      <vt:lpstr>○ 平泳ぎ</vt:lpstr>
      <vt:lpstr>○ 平泳ぎ</vt:lpstr>
      <vt:lpstr>○ 背泳ぎ</vt:lpstr>
      <vt:lpstr>○ 背泳ぎ</vt:lpstr>
      <vt:lpstr>○ 背泳ぎ</vt:lpstr>
      <vt:lpstr>○ 背泳ぎ</vt:lpstr>
      <vt:lpstr>○ バタフライ</vt:lpstr>
      <vt:lpstr>○ バタフライ</vt:lpstr>
      <vt:lpstr>○ バタフライ</vt:lpstr>
      <vt:lpstr>○ バタフライ</vt:lpstr>
      <vt:lpstr>○ 水中からのスタート</vt:lpstr>
      <vt:lpstr>○ 水中からのスタート</vt:lpstr>
      <vt:lpstr>○ 水中からのスタート</vt:lpstr>
      <vt:lpstr>○ ターン</vt:lpstr>
      <vt:lpstr>○ ターン</vt:lpstr>
      <vt:lpstr>○ ターン</vt:lpstr>
      <vt:lpstr>PowerPoint プレゼンテーション</vt:lpstr>
      <vt:lpstr>PowerPoint プレゼンテーション</vt:lpstr>
      <vt:lpstr>○ クロール（プル）</vt:lpstr>
      <vt:lpstr>○ クロール（キック）</vt:lpstr>
      <vt:lpstr>○ 平泳ぎ（プル）</vt:lpstr>
      <vt:lpstr>○ 平泳ぎ（キック）</vt:lpstr>
      <vt:lpstr>○ 平泳ぎ（コンビネーション）</vt:lpstr>
      <vt:lpstr>○ 背泳ぎ（プル）</vt:lpstr>
      <vt:lpstr>○ 背泳ぎ（キック）</vt:lpstr>
      <vt:lpstr>○ バタフライ（プル）</vt:lpstr>
      <vt:lpstr>○ バタフライ（キック）</vt:lpstr>
      <vt:lpstr>○ バタフライ（コンビネーション）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泉　啓司</dc:creator>
  <cp:lastModifiedBy>m</cp:lastModifiedBy>
  <cp:revision>11</cp:revision>
  <dcterms:modified xsi:type="dcterms:W3CDTF">2021-01-15T09:24:08Z</dcterms:modified>
</cp:coreProperties>
</file>