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6"/>
  </p:notesMasterIdLst>
  <p:sldIdLst>
    <p:sldId id="256" r:id="rId2"/>
    <p:sldId id="318" r:id="rId3"/>
    <p:sldId id="260" r:id="rId4"/>
    <p:sldId id="258" r:id="rId5"/>
    <p:sldId id="259" r:id="rId6"/>
    <p:sldId id="319" r:id="rId7"/>
    <p:sldId id="299" r:id="rId8"/>
    <p:sldId id="300" r:id="rId9"/>
    <p:sldId id="312" r:id="rId10"/>
    <p:sldId id="302" r:id="rId11"/>
    <p:sldId id="303" r:id="rId12"/>
    <p:sldId id="313" r:id="rId13"/>
    <p:sldId id="304" r:id="rId14"/>
    <p:sldId id="305" r:id="rId15"/>
    <p:sldId id="314" r:id="rId16"/>
    <p:sldId id="306" r:id="rId17"/>
    <p:sldId id="315" r:id="rId18"/>
    <p:sldId id="316" r:id="rId19"/>
    <p:sldId id="317" r:id="rId20"/>
    <p:sldId id="307" r:id="rId21"/>
    <p:sldId id="308" r:id="rId22"/>
    <p:sldId id="309" r:id="rId23"/>
    <p:sldId id="310" r:id="rId24"/>
    <p:sldId id="311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03659-AB1E-4C2F-ABC3-EED553B043DE}" type="datetimeFigureOut">
              <a:rPr kumimoji="1" lang="ja-JP" altLang="en-US" smtClean="0"/>
              <a:t>2020/12/23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D7C13-A6D9-4866-8E37-9F3B4AF221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45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3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1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2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5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4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12/23/2020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0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12/23/2020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4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UZRjJDFd3M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VErp5EvfB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4xzK8sdcWk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youtu.be/faZ1RqHZmX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hyperlink" Target="https://youtu.be/6E8OR9LYC3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zp9rMT6pyro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youtu.be/YeadbZ8pwD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3V1H7J236f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11368" y="2643446"/>
            <a:ext cx="9800822" cy="1214769"/>
          </a:xfrm>
        </p:spPr>
        <p:txBody>
          <a:bodyPr/>
          <a:lstStyle/>
          <a:p>
            <a:pPr algn="ctr"/>
            <a:r>
              <a:rPr kumimoji="1" lang="ja-JP" altLang="en-US" sz="60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</a:t>
            </a:r>
            <a:endParaRPr kumimoji="1" lang="ja-JP" altLang="en-US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746974" y="615180"/>
            <a:ext cx="9929611" cy="11333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"/>
            <a:ext cx="12192000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414099" y="1002614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中学校 保健体育（体育分野）</a:t>
            </a:r>
            <a:endParaRPr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第１学年及び第２学年</a:t>
            </a:r>
            <a:r>
              <a: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65939" y="4007233"/>
            <a:ext cx="9026434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知識及び技能編</a:t>
            </a:r>
            <a:r>
              <a:rPr lang="en-US" altLang="ja-JP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017844" y="5727032"/>
            <a:ext cx="3080084" cy="5775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学習時間の目安：約２０分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37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平泳</a:t>
            </a:r>
            <a:r>
              <a:rPr lang="ja-JP" altLang="en-US" sz="4400" dirty="0" smtClean="0">
                <a:solidFill>
                  <a:schemeClr val="tx1"/>
                </a:solidFill>
              </a:rPr>
              <a:t>ぎ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03437" y="855344"/>
            <a:ext cx="10692090" cy="32530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en-US" altLang="ja-JP" sz="2800" dirty="0" smtClean="0"/>
              <a:t>【</a:t>
            </a:r>
            <a:r>
              <a:rPr lang="ja-JP" altLang="en-US" sz="2800" dirty="0" smtClean="0"/>
              <a:t>身に付けたい動き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・ </a:t>
            </a:r>
            <a:r>
              <a:rPr lang="ja-JP" altLang="en-US" sz="2800" dirty="0"/>
              <a:t>蹴り終わりで長く伸びるキックを</a:t>
            </a:r>
            <a:r>
              <a:rPr lang="ja-JP" altLang="en-US" sz="2800" dirty="0" smtClean="0"/>
              <a:t>する</a:t>
            </a:r>
            <a:endParaRPr lang="ja-JP" altLang="en-US" sz="2800" dirty="0"/>
          </a:p>
          <a:p>
            <a:pPr marL="0" indent="0">
              <a:buNone/>
            </a:pPr>
            <a:r>
              <a:rPr lang="ja-JP" altLang="en-US" sz="2800" dirty="0"/>
              <a:t>　・ 肩より前で，両手で逆ハート型を描くように水を</a:t>
            </a:r>
            <a:r>
              <a:rPr lang="ja-JP" altLang="en-US" sz="2800" dirty="0" smtClean="0"/>
              <a:t>かく</a:t>
            </a:r>
            <a:endParaRPr lang="ja-JP" altLang="en-US" sz="2800" dirty="0"/>
          </a:p>
          <a:p>
            <a:pPr marL="0" indent="0">
              <a:buNone/>
            </a:pPr>
            <a:r>
              <a:rPr lang="ja-JP" altLang="en-US" sz="2800" dirty="0"/>
              <a:t>　・ プルのかき終わりに合わせて顔を水面上に出して息を吸い</a:t>
            </a:r>
            <a:r>
              <a:rPr lang="ja-JP" altLang="en-US" sz="2800" dirty="0" smtClean="0"/>
              <a:t>，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キックの</a:t>
            </a:r>
            <a:r>
              <a:rPr lang="ja-JP" altLang="en-US" sz="2800" dirty="0"/>
              <a:t>蹴り終わりに合わせて伸び（グライド）をとり</a:t>
            </a:r>
            <a:r>
              <a:rPr lang="ja-JP" altLang="en-US" sz="2800" dirty="0" smtClean="0"/>
              <a:t>進む</a:t>
            </a:r>
            <a:endParaRPr lang="en-US" altLang="ja-JP" sz="2800" dirty="0" smtClean="0"/>
          </a:p>
        </p:txBody>
      </p:sp>
      <p:sp>
        <p:nvSpPr>
          <p:cNvPr id="7" name="角丸四角形吹き出し 6"/>
          <p:cNvSpPr/>
          <p:nvPr/>
        </p:nvSpPr>
        <p:spPr>
          <a:xfrm>
            <a:off x="5005669" y="3872595"/>
            <a:ext cx="4666361" cy="2162556"/>
          </a:xfrm>
          <a:prstGeom prst="wedgeRoundRectCallout">
            <a:avLst>
              <a:gd name="adj1" fmla="val -59748"/>
              <a:gd name="adj2" fmla="val -3304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ひああああああああああああああ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33051" y="4109522"/>
            <a:ext cx="46235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キック（</a:t>
            </a:r>
            <a:r>
              <a:rPr lang="ja-JP" altLang="en-US" dirty="0"/>
              <a:t>脚</a:t>
            </a:r>
            <a:r>
              <a:rPr lang="ja-JP" altLang="en-US" dirty="0" smtClean="0"/>
              <a:t>）とプル（腕）の動き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①　腕で水をかく間に脚を引き寄せる</a:t>
            </a:r>
            <a:endParaRPr lang="en-US" altLang="ja-JP" dirty="0" smtClean="0"/>
          </a:p>
          <a:p>
            <a:r>
              <a:rPr kumimoji="1" lang="ja-JP" altLang="en-US" dirty="0" smtClean="0"/>
              <a:t>②　腕を前方に出す間に足裏で水をキック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タイミングをつかめばバッチリ！！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334" y="4229610"/>
            <a:ext cx="2626326" cy="26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家庭</a:t>
            </a:r>
            <a:r>
              <a:rPr lang="ja-JP" altLang="en-US" sz="4400" dirty="0" smtClean="0">
                <a:solidFill>
                  <a:schemeClr val="tx1"/>
                </a:solidFill>
              </a:rPr>
              <a:t>でできる平泳ぎの練習（例）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01718" y="857488"/>
            <a:ext cx="10820879" cy="17494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キック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 smtClean="0"/>
              <a:t>・うつ伏せの状態でキック。（補助者がいれば足首の確認）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・壁などを使って足裏で押す感覚つくり。（座って</a:t>
            </a:r>
            <a:r>
              <a:rPr lang="en-US" altLang="ja-JP" sz="2800" dirty="0" smtClean="0"/>
              <a:t>or</a:t>
            </a:r>
            <a:r>
              <a:rPr lang="ja-JP" altLang="en-US" sz="2800" dirty="0" smtClean="0"/>
              <a:t>うつ伏せ）</a:t>
            </a: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33" y="2872520"/>
            <a:ext cx="2444183" cy="351540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516" y="3226895"/>
            <a:ext cx="9444737" cy="137605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026536" y="5787757"/>
            <a:ext cx="31038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【</a:t>
            </a:r>
            <a:r>
              <a:rPr kumimoji="1" lang="ja-JP" altLang="en-US" sz="1100" dirty="0" smtClean="0"/>
              <a:t>出典</a:t>
            </a:r>
            <a:r>
              <a:rPr kumimoji="1" lang="en-US" altLang="ja-JP" sz="1100" dirty="0" smtClean="0"/>
              <a:t>】</a:t>
            </a:r>
            <a:r>
              <a:rPr kumimoji="1" lang="ja-JP" altLang="en-US" sz="1100" dirty="0" smtClean="0"/>
              <a:t>学校体育実技指導資料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　　　　第</a:t>
            </a:r>
            <a:r>
              <a:rPr kumimoji="1" lang="en-US" altLang="ja-JP" sz="1100" dirty="0" smtClean="0"/>
              <a:t>4</a:t>
            </a:r>
            <a:r>
              <a:rPr kumimoji="1" lang="ja-JP" altLang="en-US" sz="1100" dirty="0" smtClean="0"/>
              <a:t>集　水泳指導の手引き（三訂版）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　　　　平成</a:t>
            </a:r>
            <a:r>
              <a:rPr kumimoji="1" lang="en-US" altLang="ja-JP" sz="1100" dirty="0" smtClean="0"/>
              <a:t>26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 smtClean="0"/>
              <a:t>3</a:t>
            </a:r>
            <a:r>
              <a:rPr kumimoji="1" lang="ja-JP" altLang="en-US" sz="1100" dirty="0" smtClean="0"/>
              <a:t>月　文部科学省</a:t>
            </a:r>
            <a:endParaRPr kumimoji="1" lang="ja-JP" altLang="en-US" sz="1100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2897746" y="4722710"/>
            <a:ext cx="1751528" cy="500205"/>
          </a:xfrm>
          <a:prstGeom prst="wedgeRoundRectCallout">
            <a:avLst>
              <a:gd name="adj1" fmla="val -28112"/>
              <a:gd name="adj2" fmla="val -114331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26536" y="4772659"/>
            <a:ext cx="173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足先</a:t>
            </a:r>
            <a:r>
              <a:rPr lang="ja-JP" altLang="en-US" dirty="0"/>
              <a:t>伸</a:t>
            </a:r>
            <a:r>
              <a:rPr lang="ja-JP" altLang="en-US" dirty="0" smtClean="0"/>
              <a:t>ばして</a:t>
            </a:r>
            <a:endParaRPr kumimoji="1" lang="ja-JP" altLang="en-US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4765182" y="4722709"/>
            <a:ext cx="1725769" cy="500205"/>
          </a:xfrm>
          <a:prstGeom prst="wedgeRoundRectCallout">
            <a:avLst>
              <a:gd name="adj1" fmla="val -28112"/>
              <a:gd name="adj2" fmla="val -80860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39424" y="4798460"/>
            <a:ext cx="184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かかと</a:t>
            </a:r>
            <a:r>
              <a:rPr lang="ja-JP" altLang="en-US" dirty="0" smtClean="0"/>
              <a:t>をお尻へ</a:t>
            </a:r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5396248" y="2682682"/>
            <a:ext cx="2588653" cy="489090"/>
          </a:xfrm>
          <a:prstGeom prst="wedgeRoundRectCallout">
            <a:avLst>
              <a:gd name="adj1" fmla="val 11124"/>
              <a:gd name="adj2" fmla="val 261648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43469" y="2729043"/>
            <a:ext cx="254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親指</a:t>
            </a:r>
            <a:r>
              <a:rPr lang="ja-JP" altLang="en-US" dirty="0"/>
              <a:t>が</a:t>
            </a:r>
            <a:r>
              <a:rPr lang="ja-JP" altLang="en-US" dirty="0" smtClean="0"/>
              <a:t>外を向くように</a:t>
            </a:r>
            <a:endParaRPr kumimoji="1" lang="ja-JP" altLang="en-US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6606859" y="4683723"/>
            <a:ext cx="1880318" cy="735267"/>
          </a:xfrm>
          <a:prstGeom prst="wedgeRoundRectCallout">
            <a:avLst>
              <a:gd name="adj1" fmla="val -23702"/>
              <a:gd name="adj2" fmla="val -9120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27294" y="4772659"/>
            <a:ext cx="182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足</a:t>
            </a:r>
            <a:r>
              <a:rPr lang="ja-JP" altLang="en-US" dirty="0" smtClean="0"/>
              <a:t>の裏</a:t>
            </a:r>
            <a:r>
              <a:rPr lang="ja-JP" altLang="en-US" dirty="0"/>
              <a:t>全体</a:t>
            </a:r>
            <a:r>
              <a:rPr lang="ja-JP" altLang="en-US" dirty="0" smtClean="0"/>
              <a:t>で外へ押し出そう</a:t>
            </a:r>
            <a:endParaRPr kumimoji="1" lang="ja-JP" altLang="en-US" dirty="0"/>
          </a:p>
        </p:txBody>
      </p:sp>
      <p:sp>
        <p:nvSpPr>
          <p:cNvPr id="18" name="角丸四角形吹き出し 17"/>
          <p:cNvSpPr/>
          <p:nvPr/>
        </p:nvSpPr>
        <p:spPr>
          <a:xfrm>
            <a:off x="8175935" y="2682074"/>
            <a:ext cx="1880318" cy="735267"/>
          </a:xfrm>
          <a:prstGeom prst="wedgeRoundRectCallout">
            <a:avLst>
              <a:gd name="adj1" fmla="val -7264"/>
              <a:gd name="adj2" fmla="val 141757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05473" y="2708219"/>
            <a:ext cx="182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両脚</a:t>
            </a:r>
            <a:r>
              <a:rPr lang="ja-JP" altLang="en-US" dirty="0" smtClean="0"/>
              <a:t>で水を挟むように</a:t>
            </a:r>
            <a:endParaRPr kumimoji="1" lang="ja-JP" altLang="en-US" dirty="0"/>
          </a:p>
        </p:txBody>
      </p:sp>
      <p:sp>
        <p:nvSpPr>
          <p:cNvPr id="19" name="角丸四角形吹き出し 18"/>
          <p:cNvSpPr/>
          <p:nvPr/>
        </p:nvSpPr>
        <p:spPr>
          <a:xfrm>
            <a:off x="9835163" y="4675015"/>
            <a:ext cx="1880318" cy="735267"/>
          </a:xfrm>
          <a:prstGeom prst="wedgeRoundRectCallout">
            <a:avLst>
              <a:gd name="adj1" fmla="val -23017"/>
              <a:gd name="adj2" fmla="val -87701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901191" y="4715948"/>
            <a:ext cx="182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足</a:t>
            </a:r>
            <a:r>
              <a:rPr lang="ja-JP" altLang="en-US" dirty="0" smtClean="0"/>
              <a:t>の</a:t>
            </a:r>
            <a:r>
              <a:rPr lang="ja-JP" altLang="en-US" dirty="0"/>
              <a:t>裏</a:t>
            </a:r>
            <a:r>
              <a:rPr lang="ja-JP" altLang="en-US" dirty="0" smtClean="0"/>
              <a:t>は下向き（</a:t>
            </a:r>
            <a:r>
              <a:rPr lang="ja-JP" altLang="en-US" dirty="0" err="1" smtClean="0"/>
              <a:t>け</a:t>
            </a:r>
            <a:r>
              <a:rPr lang="ja-JP" altLang="en-US" dirty="0" smtClean="0"/>
              <a:t>伸び足）</a:t>
            </a:r>
            <a:endParaRPr kumimoji="1" lang="ja-JP" altLang="en-US" dirty="0"/>
          </a:p>
        </p:txBody>
      </p:sp>
      <p:sp>
        <p:nvSpPr>
          <p:cNvPr id="22" name="角丸四角形吹き出し 21"/>
          <p:cNvSpPr/>
          <p:nvPr/>
        </p:nvSpPr>
        <p:spPr>
          <a:xfrm>
            <a:off x="10093379" y="2663750"/>
            <a:ext cx="1880318" cy="735267"/>
          </a:xfrm>
          <a:prstGeom prst="wedgeRoundRectCallout">
            <a:avLst>
              <a:gd name="adj1" fmla="val -8634"/>
              <a:gd name="adj2" fmla="val 16627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222234" y="2752686"/>
            <a:ext cx="1821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膝</a:t>
            </a:r>
            <a:r>
              <a:rPr lang="ja-JP" altLang="en-US" dirty="0" smtClean="0"/>
              <a:t>をしっかり伸ばそう</a:t>
            </a:r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3979573" y="5435932"/>
            <a:ext cx="6632620" cy="351826"/>
          </a:xfrm>
          <a:prstGeom prst="rightArrow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5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家庭</a:t>
            </a:r>
            <a:r>
              <a:rPr lang="ja-JP" altLang="en-US" sz="4400" dirty="0" smtClean="0">
                <a:solidFill>
                  <a:schemeClr val="tx1"/>
                </a:solidFill>
              </a:rPr>
              <a:t>でできる平泳ぎの練習（例）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01718" y="857488"/>
            <a:ext cx="10820879" cy="17494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キック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 smtClean="0"/>
              <a:t>・うつ伏せの状態でキック。（補助者がいれば足首の確認）④⑤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・壁などを使って足裏で押す感覚つくり。（座って</a:t>
            </a:r>
            <a:r>
              <a:rPr lang="en-US" altLang="ja-JP" sz="2800" dirty="0" smtClean="0"/>
              <a:t>or</a:t>
            </a:r>
            <a:r>
              <a:rPr lang="ja-JP" altLang="en-US" sz="2800" dirty="0" smtClean="0"/>
              <a:t>うつ伏せ）</a:t>
            </a: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pic>
        <p:nvPicPr>
          <p:cNvPr id="5" name="図 4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596" y="2831685"/>
            <a:ext cx="2177935" cy="3951133"/>
          </a:xfrm>
          <a:prstGeom prst="rect">
            <a:avLst/>
          </a:prstGeom>
        </p:spPr>
      </p:pic>
      <p:pic>
        <p:nvPicPr>
          <p:cNvPr id="24" name="図 23">
            <a:hlinkClick r:id="rId2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6937" y="2832704"/>
            <a:ext cx="2169623" cy="3950114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701080" y="2831685"/>
            <a:ext cx="4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④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59421" y="2831685"/>
            <a:ext cx="4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⑤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6929746" y="6328113"/>
            <a:ext cx="2034440" cy="454705"/>
            <a:chOff x="5643154" y="1972129"/>
            <a:chExt cx="2859302" cy="508045"/>
          </a:xfrm>
        </p:grpSpPr>
        <p:sp>
          <p:nvSpPr>
            <p:cNvPr id="9" name="角丸四角形 8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7772" y="2000629"/>
              <a:ext cx="479545" cy="479545"/>
            </a:xfrm>
            <a:prstGeom prst="rect">
              <a:avLst/>
            </a:prstGeom>
            <a:ln>
              <a:solidFill>
                <a:schemeClr val="accent4">
                  <a:alpha val="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6660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家庭</a:t>
            </a:r>
            <a:r>
              <a:rPr lang="ja-JP" altLang="en-US" sz="4400" dirty="0" smtClean="0">
                <a:solidFill>
                  <a:schemeClr val="tx1"/>
                </a:solidFill>
              </a:rPr>
              <a:t>でできる平泳ぎの練習（例）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01718" y="824248"/>
            <a:ext cx="10820879" cy="23552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プル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/>
              <a:t>・鏡を見ながら動きを確認する。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・立った状態で前かがみになって行う</a:t>
            </a:r>
            <a:r>
              <a:rPr lang="ja-JP" altLang="en-US" sz="2800" dirty="0" smtClean="0"/>
              <a:t>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⑥⑦（</a:t>
            </a:r>
            <a:r>
              <a:rPr lang="ja-JP" altLang="en-US" sz="2800" dirty="0"/>
              <a:t>動きをいれるのも可）</a:t>
            </a:r>
          </a:p>
          <a:p>
            <a:pPr marL="0" indent="0">
              <a:buNone/>
            </a:pP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819" y="992604"/>
            <a:ext cx="2781518" cy="256103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084695" y="3622072"/>
            <a:ext cx="31038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【</a:t>
            </a:r>
            <a:r>
              <a:rPr kumimoji="1" lang="ja-JP" altLang="en-US" sz="1100" dirty="0" smtClean="0"/>
              <a:t>出典</a:t>
            </a:r>
            <a:r>
              <a:rPr kumimoji="1" lang="en-US" altLang="ja-JP" sz="1100" dirty="0" smtClean="0"/>
              <a:t>】</a:t>
            </a:r>
            <a:r>
              <a:rPr kumimoji="1" lang="ja-JP" altLang="en-US" sz="1100" dirty="0" smtClean="0"/>
              <a:t>学校体育実技指導資料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　　　　第</a:t>
            </a:r>
            <a:r>
              <a:rPr kumimoji="1" lang="en-US" altLang="ja-JP" sz="1100" dirty="0" smtClean="0"/>
              <a:t>4</a:t>
            </a:r>
            <a:r>
              <a:rPr kumimoji="1" lang="ja-JP" altLang="en-US" sz="1100" dirty="0" smtClean="0"/>
              <a:t>集　水泳指導の手引き（三訂版）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　　　　平成</a:t>
            </a:r>
            <a:r>
              <a:rPr kumimoji="1" lang="en-US" altLang="ja-JP" sz="1100" dirty="0" smtClean="0"/>
              <a:t>26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 smtClean="0"/>
              <a:t>3</a:t>
            </a:r>
            <a:r>
              <a:rPr kumimoji="1" lang="ja-JP" altLang="en-US" sz="1100" dirty="0" smtClean="0"/>
              <a:t>月　文部科学省</a:t>
            </a:r>
            <a:endParaRPr kumimoji="1" lang="ja-JP" altLang="en-US" sz="1100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9200674" y="624869"/>
            <a:ext cx="2768957" cy="1529489"/>
          </a:xfrm>
          <a:prstGeom prst="wedgeRoundRectCallout">
            <a:avLst>
              <a:gd name="adj1" fmla="val -84568"/>
              <a:gd name="adj2" fmla="val -2066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/>
          <p:cNvSpPr/>
          <p:nvPr/>
        </p:nvSpPr>
        <p:spPr>
          <a:xfrm>
            <a:off x="9427334" y="2273119"/>
            <a:ext cx="2433195" cy="1448872"/>
          </a:xfrm>
          <a:prstGeom prst="wedgeRoundRectCallout">
            <a:avLst>
              <a:gd name="adj1" fmla="val -70332"/>
              <a:gd name="adj2" fmla="val -79453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4330090" y="3003918"/>
            <a:ext cx="2506880" cy="1341553"/>
          </a:xfrm>
          <a:prstGeom prst="wedgeRoundRectCallout">
            <a:avLst>
              <a:gd name="adj1" fmla="val 95589"/>
              <a:gd name="adj2" fmla="val -82381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427334" y="1079479"/>
            <a:ext cx="2315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・手のひらは下向き</a:t>
            </a:r>
            <a:endParaRPr kumimoji="1" lang="en-US" altLang="ja-JP" dirty="0" smtClean="0"/>
          </a:p>
          <a:p>
            <a:r>
              <a:rPr lang="ja-JP" altLang="en-US" dirty="0" smtClean="0"/>
              <a:t>・水面と平行に腕を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前へ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823377" y="689161"/>
            <a:ext cx="186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Ｃｈｅｃｋ！①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53813" y="3039367"/>
            <a:ext cx="179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Ｃｈｅｃ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ｋ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！③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68826" y="2321724"/>
            <a:ext cx="192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Ｃｈｅｃｋ！②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427335" y="2739660"/>
            <a:ext cx="2534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・手のひらは斜め外</a:t>
            </a:r>
            <a:endParaRPr kumimoji="1" lang="en-US" altLang="ja-JP" dirty="0" smtClean="0"/>
          </a:p>
          <a:p>
            <a:r>
              <a:rPr lang="ja-JP" altLang="en-US" dirty="0" smtClean="0"/>
              <a:t>・左右に水を押し開く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ように</a:t>
            </a:r>
            <a:endParaRPr lang="en-US" altLang="ja-JP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30089" y="3431440"/>
            <a:ext cx="2534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・両腕で内側後方に水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kumimoji="1" lang="ja-JP" altLang="en-US" dirty="0" smtClean="0"/>
              <a:t>を押すように</a:t>
            </a:r>
            <a:endParaRPr kumimoji="1" lang="en-US" altLang="ja-JP" dirty="0" smtClean="0"/>
          </a:p>
          <a:p>
            <a:r>
              <a:rPr lang="ja-JP" altLang="en-US" dirty="0" smtClean="0"/>
              <a:t>・胸の前で手を揃える</a:t>
            </a:r>
            <a:endParaRPr lang="en-US" altLang="ja-JP" dirty="0" smtClean="0"/>
          </a:p>
        </p:txBody>
      </p:sp>
      <p:pic>
        <p:nvPicPr>
          <p:cNvPr id="11" name="図 10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21" y="3797460"/>
            <a:ext cx="2262478" cy="2878318"/>
          </a:xfrm>
          <a:prstGeom prst="rect">
            <a:avLst/>
          </a:prstGeom>
        </p:spPr>
      </p:pic>
      <p:pic>
        <p:nvPicPr>
          <p:cNvPr id="12" name="図 11">
            <a:hlinkClick r:id="rId3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232" y="4372521"/>
            <a:ext cx="2336625" cy="2354889"/>
          </a:xfrm>
          <a:prstGeom prst="rect">
            <a:avLst/>
          </a:prstGeom>
        </p:spPr>
      </p:pic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6360750" y="4380973"/>
            <a:ext cx="5709329" cy="2346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/>
              <a:t>組み合</a:t>
            </a:r>
            <a:r>
              <a:rPr lang="ja-JP" altLang="en-US" sz="2800" dirty="0" smtClean="0"/>
              <a:t>わせ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 smtClean="0"/>
              <a:t>・歩きながら動作の確認。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（プルと呼吸の確認）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・うつ伏せの</a:t>
            </a:r>
            <a:r>
              <a:rPr lang="ja-JP" altLang="en-US" sz="2800" dirty="0"/>
              <a:t>状態</a:t>
            </a:r>
            <a:r>
              <a:rPr lang="ja-JP" altLang="en-US" sz="2800" dirty="0" smtClean="0"/>
              <a:t>でプルとキックの確認。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（１ストローク）</a:t>
            </a: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5679" y="3787605"/>
            <a:ext cx="4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⑥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75182" y="4380973"/>
            <a:ext cx="4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⑦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255440" y="3304328"/>
            <a:ext cx="3873734" cy="357147"/>
            <a:chOff x="3446852" y="4961413"/>
            <a:chExt cx="3873734" cy="357147"/>
          </a:xfrm>
        </p:grpSpPr>
        <p:sp>
          <p:nvSpPr>
            <p:cNvPr id="22" name="角丸四角形 21"/>
            <p:cNvSpPr/>
            <p:nvPr/>
          </p:nvSpPr>
          <p:spPr>
            <a:xfrm>
              <a:off x="3446852" y="4961413"/>
              <a:ext cx="3873734" cy="35714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1647" y="4996339"/>
              <a:ext cx="347191" cy="322221"/>
            </a:xfrm>
            <a:prstGeom prst="rect">
              <a:avLst/>
            </a:prstGeom>
            <a:ln>
              <a:solidFill>
                <a:schemeClr val="accent4">
                  <a:alpha val="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2084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背</a:t>
            </a:r>
            <a:r>
              <a:rPr lang="ja-JP" altLang="en-US" sz="4400" dirty="0" smtClean="0">
                <a:solidFill>
                  <a:schemeClr val="tx1"/>
                </a:solidFill>
              </a:rPr>
              <a:t>泳ぎ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03436" y="855344"/>
            <a:ext cx="11018745" cy="3742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en-US" altLang="ja-JP" sz="2800" dirty="0" smtClean="0"/>
              <a:t>【</a:t>
            </a:r>
            <a:r>
              <a:rPr lang="ja-JP" altLang="en-US" sz="2800" dirty="0" smtClean="0"/>
              <a:t>身に付けたい動き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・ 両手を頭上で組んで、腰が「く」の字に曲がらないように背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中を伸ばし、水中に浮いてキックする</a:t>
            </a:r>
            <a:endParaRPr lang="ja-JP" altLang="en-US" sz="2800" dirty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・ 水中では、肘が肩の横で６０～９０度曲がるようにしてかく</a:t>
            </a:r>
            <a:endParaRPr lang="ja-JP" altLang="en-US" sz="2800" dirty="0"/>
          </a:p>
          <a:p>
            <a:pPr marL="0" indent="0">
              <a:buNone/>
            </a:pPr>
            <a:r>
              <a:rPr lang="ja-JP" altLang="en-US" sz="2800" dirty="0"/>
              <a:t>　・ 水</a:t>
            </a:r>
            <a:r>
              <a:rPr lang="ja-JP" altLang="en-US" sz="2800" dirty="0" smtClean="0"/>
              <a:t>面</a:t>
            </a:r>
            <a:r>
              <a:rPr lang="ja-JP" altLang="en-US" sz="2800" dirty="0"/>
              <a:t>上</a:t>
            </a:r>
            <a:r>
              <a:rPr lang="ja-JP" altLang="en-US" sz="2800" dirty="0" smtClean="0"/>
              <a:t>の</a:t>
            </a:r>
            <a:r>
              <a:rPr lang="ja-JP" altLang="en-US" sz="2800" dirty="0"/>
              <a:t>腕</a:t>
            </a:r>
            <a:r>
              <a:rPr lang="ja-JP" altLang="en-US" sz="2800" dirty="0" smtClean="0"/>
              <a:t>は、手と肘を高く伸ばした直線的な動きをする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・ 呼吸は、プルとキックの動作に合わせて行う</a:t>
            </a:r>
            <a:endParaRPr lang="en-US" altLang="ja-JP" sz="28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387" y="4563592"/>
            <a:ext cx="2815225" cy="22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家庭</a:t>
            </a:r>
            <a:r>
              <a:rPr lang="ja-JP" altLang="en-US" sz="4400" dirty="0" smtClean="0">
                <a:solidFill>
                  <a:schemeClr val="tx1"/>
                </a:solidFill>
              </a:rPr>
              <a:t>でできる背泳ぎの練習（例）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01718" y="857488"/>
            <a:ext cx="11566541" cy="224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キック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/>
              <a:t>・椅子に座った状態で膝を伸ばして</a:t>
            </a:r>
            <a:r>
              <a:rPr lang="ja-JP" altLang="en-US" sz="2800" dirty="0" smtClean="0"/>
              <a:t>キック。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（</a:t>
            </a:r>
            <a:r>
              <a:rPr lang="ja-JP" altLang="en-US" sz="2800" dirty="0"/>
              <a:t>ゴムやチューブ・ペットボトル等で負荷を調整してもよい）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 smtClean="0"/>
              <a:t>・仰向けの状態</a:t>
            </a:r>
            <a:r>
              <a:rPr lang="ja-JP" altLang="en-US" sz="2800" dirty="0"/>
              <a:t>で太ももから上げるように</a:t>
            </a:r>
            <a:r>
              <a:rPr lang="ja-JP" altLang="en-US" sz="2800" dirty="0" smtClean="0"/>
              <a:t>キック。⑧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（両腕を伸ばす、片腕を伸ばす、片腕を垂直に上げるなどして）</a:t>
            </a:r>
            <a:endParaRPr lang="ja-JP" altLang="en-US" sz="2800" dirty="0"/>
          </a:p>
          <a:p>
            <a:pPr marL="0" indent="0">
              <a:buNone/>
            </a:pP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609" y="3419926"/>
            <a:ext cx="3575447" cy="188031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673248" y="5489556"/>
            <a:ext cx="31038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【</a:t>
            </a:r>
            <a:r>
              <a:rPr kumimoji="1" lang="ja-JP" altLang="en-US" sz="1100" dirty="0" smtClean="0"/>
              <a:t>出典</a:t>
            </a:r>
            <a:r>
              <a:rPr kumimoji="1" lang="en-US" altLang="ja-JP" sz="1100" dirty="0" smtClean="0"/>
              <a:t>】</a:t>
            </a:r>
            <a:r>
              <a:rPr kumimoji="1" lang="ja-JP" altLang="en-US" sz="1100" dirty="0" smtClean="0"/>
              <a:t>学校体育実技指導資料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　　　　第</a:t>
            </a:r>
            <a:r>
              <a:rPr kumimoji="1" lang="en-US" altLang="ja-JP" sz="1100" dirty="0" smtClean="0"/>
              <a:t>4</a:t>
            </a:r>
            <a:r>
              <a:rPr kumimoji="1" lang="ja-JP" altLang="en-US" sz="1100" dirty="0" smtClean="0"/>
              <a:t>集　水泳指導の手引き（三訂版）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　　　　平成</a:t>
            </a:r>
            <a:r>
              <a:rPr kumimoji="1" lang="en-US" altLang="ja-JP" sz="1100" dirty="0" smtClean="0"/>
              <a:t>26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 smtClean="0"/>
              <a:t>3</a:t>
            </a:r>
            <a:r>
              <a:rPr kumimoji="1" lang="ja-JP" altLang="en-US" sz="1100" dirty="0" smtClean="0"/>
              <a:t>月　文部科学省</a:t>
            </a:r>
            <a:endParaRPr kumimoji="1" lang="ja-JP" altLang="en-US" sz="1100" dirty="0"/>
          </a:p>
        </p:txBody>
      </p:sp>
      <p:pic>
        <p:nvPicPr>
          <p:cNvPr id="8" name="図 7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201" y="3749040"/>
            <a:ext cx="5300409" cy="244199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76020" y="3478324"/>
            <a:ext cx="4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⑧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922159" y="6338586"/>
            <a:ext cx="3873734" cy="357147"/>
            <a:chOff x="3446852" y="4961413"/>
            <a:chExt cx="3873734" cy="357147"/>
          </a:xfrm>
        </p:grpSpPr>
        <p:sp>
          <p:nvSpPr>
            <p:cNvPr id="11" name="角丸四角形 10"/>
            <p:cNvSpPr/>
            <p:nvPr/>
          </p:nvSpPr>
          <p:spPr>
            <a:xfrm>
              <a:off x="3446852" y="4961413"/>
              <a:ext cx="3873734" cy="35714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1647" y="4996339"/>
              <a:ext cx="347191" cy="322221"/>
            </a:xfrm>
            <a:prstGeom prst="rect">
              <a:avLst/>
            </a:prstGeom>
            <a:ln>
              <a:solidFill>
                <a:schemeClr val="accent4">
                  <a:alpha val="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09749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家庭</a:t>
            </a:r>
            <a:r>
              <a:rPr lang="ja-JP" altLang="en-US" sz="4400" dirty="0" smtClean="0">
                <a:solidFill>
                  <a:schemeClr val="tx1"/>
                </a:solidFill>
              </a:rPr>
              <a:t>でできる背泳ぎの練習（例）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01719" y="1036723"/>
            <a:ext cx="11566541" cy="16410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プル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/>
              <a:t>・鏡を見ながら動きを確認する</a:t>
            </a:r>
            <a:r>
              <a:rPr lang="ja-JP" altLang="en-US" sz="2800" dirty="0" smtClean="0"/>
              <a:t>。（特に肘を曲げる動作）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（手のひらを押してもらう　紙を手のひらにつけて落とさないようにかく　など）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・立った状態</a:t>
            </a:r>
            <a:r>
              <a:rPr lang="ja-JP" altLang="en-US" sz="2800" dirty="0" smtClean="0"/>
              <a:t>で行う</a:t>
            </a:r>
            <a:r>
              <a:rPr lang="ja-JP" altLang="en-US" sz="2800" dirty="0"/>
              <a:t>。（動き</a:t>
            </a:r>
            <a:r>
              <a:rPr lang="ja-JP" altLang="en-US" sz="2800" dirty="0" smtClean="0"/>
              <a:t>を入れるのも可）⑨</a:t>
            </a:r>
            <a:endParaRPr lang="ja-JP" altLang="en-US" sz="2800" dirty="0"/>
          </a:p>
          <a:p>
            <a:pPr marL="0" indent="0">
              <a:buNone/>
            </a:pP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1719" y="2980363"/>
            <a:ext cx="7870304" cy="13447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/>
              <a:t>組み合</a:t>
            </a:r>
            <a:r>
              <a:rPr lang="ja-JP" altLang="en-US" sz="2800" dirty="0" smtClean="0"/>
              <a:t>わせ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 smtClean="0"/>
              <a:t>・椅子に座った状態でプルと呼吸の確認。⑩</a:t>
            </a: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pic>
        <p:nvPicPr>
          <p:cNvPr id="8" name="図 7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6191" y="3061252"/>
            <a:ext cx="1888435" cy="3223602"/>
          </a:xfrm>
          <a:prstGeom prst="rect">
            <a:avLst/>
          </a:prstGeom>
        </p:spPr>
      </p:pic>
      <p:pic>
        <p:nvPicPr>
          <p:cNvPr id="9" name="図 8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2660" y="4436532"/>
            <a:ext cx="3522098" cy="230293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169871" y="2872787"/>
            <a:ext cx="4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⑨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01473" y="4436532"/>
            <a:ext cx="4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⑩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7812500" y="6408907"/>
            <a:ext cx="3873734" cy="357147"/>
            <a:chOff x="3446852" y="4961413"/>
            <a:chExt cx="3873734" cy="357147"/>
          </a:xfrm>
        </p:grpSpPr>
        <p:sp>
          <p:nvSpPr>
            <p:cNvPr id="13" name="角丸四角形 12"/>
            <p:cNvSpPr/>
            <p:nvPr/>
          </p:nvSpPr>
          <p:spPr>
            <a:xfrm>
              <a:off x="3446852" y="4961413"/>
              <a:ext cx="3873734" cy="35714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1647" y="4996339"/>
              <a:ext cx="347191" cy="322221"/>
            </a:xfrm>
            <a:prstGeom prst="rect">
              <a:avLst/>
            </a:prstGeom>
            <a:ln>
              <a:solidFill>
                <a:schemeClr val="accent4">
                  <a:alpha val="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05626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 smtClean="0">
                <a:solidFill>
                  <a:schemeClr val="tx1"/>
                </a:solidFill>
              </a:rPr>
              <a:t>バタフライ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03436" y="855344"/>
            <a:ext cx="11753037" cy="33698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en-US" altLang="ja-JP" sz="2800" dirty="0" smtClean="0"/>
              <a:t>【</a:t>
            </a:r>
            <a:r>
              <a:rPr lang="ja-JP" altLang="en-US" sz="2800" dirty="0" smtClean="0"/>
              <a:t>身に付けたい動き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・ </a:t>
            </a:r>
            <a:r>
              <a:rPr lang="ja-JP" altLang="en-US" sz="2800" dirty="0"/>
              <a:t>気</a:t>
            </a:r>
            <a:r>
              <a:rPr lang="ja-JP" altLang="en-US" sz="2800" dirty="0" smtClean="0"/>
              <a:t>を</a:t>
            </a:r>
            <a:r>
              <a:rPr lang="ja-JP" altLang="en-US" sz="2800" dirty="0"/>
              <a:t>付</a:t>
            </a:r>
            <a:r>
              <a:rPr lang="ja-JP" altLang="en-US" sz="2800" dirty="0" smtClean="0"/>
              <a:t>けの</a:t>
            </a:r>
            <a:r>
              <a:rPr lang="ja-JP" altLang="en-US" sz="2800" dirty="0"/>
              <a:t>姿勢</a:t>
            </a:r>
            <a:r>
              <a:rPr lang="ja-JP" altLang="en-US" sz="2800" dirty="0" smtClean="0"/>
              <a:t>やビート板を用いて、ドルフィンキックをする</a:t>
            </a:r>
            <a:endParaRPr lang="ja-JP" altLang="en-US" sz="2800" dirty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・ 両手を前方に伸ばした状態から、鍵穴の形を描くように水をかく</a:t>
            </a:r>
            <a:endParaRPr lang="ja-JP" altLang="en-US" sz="2800" dirty="0"/>
          </a:p>
          <a:p>
            <a:pPr marL="0" indent="0">
              <a:buNone/>
            </a:pPr>
            <a:r>
              <a:rPr lang="ja-JP" altLang="en-US" sz="2800" dirty="0"/>
              <a:t>　・ 手</a:t>
            </a:r>
            <a:r>
              <a:rPr lang="ja-JP" altLang="en-US" sz="2800" dirty="0" smtClean="0"/>
              <a:t>の入水</a:t>
            </a:r>
            <a:r>
              <a:rPr lang="ja-JP" altLang="en-US" sz="2800" dirty="0"/>
              <a:t>時</a:t>
            </a:r>
            <a:r>
              <a:rPr lang="ja-JP" altLang="en-US" sz="2800" dirty="0" smtClean="0"/>
              <a:t>とかき終わりのと</a:t>
            </a:r>
            <a:r>
              <a:rPr lang="ja-JP" altLang="en-US" sz="2800" dirty="0"/>
              <a:t>き</a:t>
            </a:r>
            <a:r>
              <a:rPr lang="ja-JP" altLang="en-US" sz="2800" dirty="0" smtClean="0"/>
              <a:t>に、それぞれキックをする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・ プルのかき終わりと同時にキックを打つタイミングで、顔を水面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上に出して呼吸をする</a:t>
            </a:r>
            <a:endParaRPr lang="en-US" altLang="ja-JP" sz="28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033" y="4095934"/>
            <a:ext cx="3391933" cy="28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家庭</a:t>
            </a:r>
            <a:r>
              <a:rPr lang="ja-JP" altLang="en-US" sz="4400" dirty="0" smtClean="0">
                <a:solidFill>
                  <a:schemeClr val="tx1"/>
                </a:solidFill>
              </a:rPr>
              <a:t>でできる</a:t>
            </a:r>
            <a:r>
              <a:rPr lang="ja-JP" altLang="en-US" dirty="0"/>
              <a:t>バタフライ</a:t>
            </a:r>
            <a:r>
              <a:rPr lang="ja-JP" altLang="en-US" sz="4400" dirty="0" smtClean="0">
                <a:solidFill>
                  <a:schemeClr val="tx1"/>
                </a:solidFill>
              </a:rPr>
              <a:t>の練習（例）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01718" y="857488"/>
            <a:ext cx="11566541" cy="224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キック</a:t>
            </a:r>
            <a:r>
              <a:rPr lang="en-US" altLang="ja-JP" sz="2800" dirty="0" smtClean="0"/>
              <a:t>】…</a:t>
            </a:r>
            <a:r>
              <a:rPr lang="ja-JP" altLang="en-US" sz="2800" dirty="0" smtClean="0"/>
              <a:t>クロールの練習方法を参考に行うと良い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・椅子に座った状態で膝を伸ばしてキック</a:t>
            </a:r>
            <a:r>
              <a:rPr lang="ja-JP" altLang="en-US" sz="2800" dirty="0" smtClean="0">
                <a:solidFill>
                  <a:schemeClr val="tx1"/>
                </a:solidFill>
              </a:rPr>
              <a:t>。</a:t>
            </a:r>
            <a:endParaRPr lang="ja-JP" alt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　　（ゴムやチューブ・ペットボトル等で負荷を調整してもよい）</a:t>
            </a: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・うつ伏せの状態</a:t>
            </a:r>
            <a:r>
              <a:rPr lang="ja-JP" altLang="en-US" sz="2800" dirty="0" smtClean="0">
                <a:solidFill>
                  <a:schemeClr val="tx1"/>
                </a:solidFill>
              </a:rPr>
              <a:t>でキック。（うねり動作を確認する。）</a:t>
            </a:r>
            <a:endParaRPr lang="ja-JP" alt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181522" y="3141203"/>
            <a:ext cx="6825248" cy="3709658"/>
            <a:chOff x="258132" y="3141203"/>
            <a:chExt cx="6825248" cy="3709658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320174" y="6250697"/>
              <a:ext cx="31038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 smtClean="0"/>
                <a:t>【</a:t>
              </a:r>
              <a:r>
                <a:rPr kumimoji="1" lang="ja-JP" altLang="en-US" sz="1100" dirty="0" smtClean="0"/>
                <a:t>出典</a:t>
              </a:r>
              <a:r>
                <a:rPr kumimoji="1" lang="en-US" altLang="ja-JP" sz="1100" dirty="0" smtClean="0"/>
                <a:t>】</a:t>
              </a:r>
              <a:r>
                <a:rPr kumimoji="1" lang="ja-JP" altLang="en-US" sz="1100" dirty="0" smtClean="0"/>
                <a:t>学校体育実技指導資料</a:t>
              </a:r>
              <a:endParaRPr kumimoji="1" lang="en-US" altLang="ja-JP" sz="1100" dirty="0" smtClean="0"/>
            </a:p>
            <a:p>
              <a:r>
                <a:rPr kumimoji="1" lang="ja-JP" altLang="en-US" sz="1100" dirty="0" smtClean="0"/>
                <a:t>　　　　第</a:t>
              </a:r>
              <a:r>
                <a:rPr kumimoji="1" lang="en-US" altLang="ja-JP" sz="1100" dirty="0" smtClean="0"/>
                <a:t>4</a:t>
              </a:r>
              <a:r>
                <a:rPr kumimoji="1" lang="ja-JP" altLang="en-US" sz="1100" dirty="0" smtClean="0"/>
                <a:t>集　水泳指導の手引き（三訂版）</a:t>
              </a:r>
              <a:endParaRPr kumimoji="1" lang="en-US" altLang="ja-JP" sz="1100" dirty="0" smtClean="0"/>
            </a:p>
            <a:p>
              <a:r>
                <a:rPr kumimoji="1" lang="ja-JP" altLang="en-US" sz="1100" dirty="0" smtClean="0"/>
                <a:t>　　　　平成</a:t>
              </a:r>
              <a:r>
                <a:rPr kumimoji="1" lang="en-US" altLang="ja-JP" sz="1100" dirty="0" smtClean="0"/>
                <a:t>26</a:t>
              </a:r>
              <a:r>
                <a:rPr kumimoji="1" lang="ja-JP" altLang="en-US" sz="1100" dirty="0" smtClean="0"/>
                <a:t>年</a:t>
              </a:r>
              <a:r>
                <a:rPr kumimoji="1" lang="en-US" altLang="ja-JP" sz="1100" dirty="0" smtClean="0"/>
                <a:t>3</a:t>
              </a:r>
              <a:r>
                <a:rPr kumimoji="1" lang="ja-JP" altLang="en-US" sz="1100" dirty="0" smtClean="0"/>
                <a:t>月　文部科学省</a:t>
              </a:r>
              <a:endParaRPr kumimoji="1" lang="ja-JP" altLang="en-US" sz="1100" dirty="0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132" y="3154744"/>
              <a:ext cx="2751113" cy="1082405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5244" y="3141203"/>
              <a:ext cx="2828135" cy="1128163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8420" y="5102021"/>
              <a:ext cx="2874960" cy="1118478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132" y="5078161"/>
              <a:ext cx="2805300" cy="1091378"/>
            </a:xfrm>
            <a:prstGeom prst="rect">
              <a:avLst/>
            </a:prstGeom>
          </p:spPr>
        </p:pic>
        <p:sp>
          <p:nvSpPr>
            <p:cNvPr id="12" name="右矢印 11"/>
            <p:cNvSpPr/>
            <p:nvPr/>
          </p:nvSpPr>
          <p:spPr>
            <a:xfrm>
              <a:off x="3135439" y="3520033"/>
              <a:ext cx="946786" cy="351826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右矢印 12"/>
            <p:cNvSpPr/>
            <p:nvPr/>
          </p:nvSpPr>
          <p:spPr>
            <a:xfrm rot="5400000">
              <a:off x="5015519" y="4510317"/>
              <a:ext cx="816927" cy="345616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右矢印 13"/>
            <p:cNvSpPr/>
            <p:nvPr/>
          </p:nvSpPr>
          <p:spPr>
            <a:xfrm rot="16200000">
              <a:off x="1225225" y="4472367"/>
              <a:ext cx="816927" cy="345616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右矢印 14"/>
            <p:cNvSpPr/>
            <p:nvPr/>
          </p:nvSpPr>
          <p:spPr>
            <a:xfrm rot="10800000">
              <a:off x="3106275" y="5272024"/>
              <a:ext cx="946786" cy="351826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95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家庭</a:t>
            </a:r>
            <a:r>
              <a:rPr lang="ja-JP" altLang="en-US" sz="4400" dirty="0" smtClean="0">
                <a:solidFill>
                  <a:schemeClr val="tx1"/>
                </a:solidFill>
              </a:rPr>
              <a:t>でできる</a:t>
            </a:r>
            <a:r>
              <a:rPr lang="ja-JP" altLang="en-US" dirty="0"/>
              <a:t>バタフライ</a:t>
            </a:r>
            <a:r>
              <a:rPr lang="ja-JP" altLang="en-US" sz="4400" dirty="0" smtClean="0">
                <a:solidFill>
                  <a:schemeClr val="tx1"/>
                </a:solidFill>
              </a:rPr>
              <a:t>の練習（例）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01719" y="1036723"/>
            <a:ext cx="11566541" cy="16410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プル</a:t>
            </a:r>
            <a:r>
              <a:rPr lang="en-US" altLang="ja-JP" sz="2800" dirty="0"/>
              <a:t>】】…</a:t>
            </a:r>
            <a:r>
              <a:rPr lang="ja-JP" altLang="en-US" sz="2800" dirty="0" smtClean="0"/>
              <a:t>クロールの</a:t>
            </a:r>
            <a:r>
              <a:rPr lang="ja-JP" altLang="en-US" sz="2800" dirty="0"/>
              <a:t>練習方法を参考に行うと</a:t>
            </a:r>
            <a:r>
              <a:rPr lang="ja-JP" altLang="en-US" sz="2800" dirty="0" smtClean="0"/>
              <a:t>良い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・鏡を見ながら動きを確認する</a:t>
            </a:r>
            <a:r>
              <a:rPr lang="ja-JP" altLang="en-US" sz="2800" dirty="0" smtClean="0">
                <a:solidFill>
                  <a:schemeClr val="tx1"/>
                </a:solidFill>
              </a:rPr>
              <a:t>。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tx1"/>
                </a:solidFill>
              </a:rPr>
              <a:t>・立った状態</a:t>
            </a:r>
            <a:r>
              <a:rPr lang="ja-JP" altLang="en-US" sz="2800" dirty="0" smtClean="0">
                <a:solidFill>
                  <a:schemeClr val="tx1"/>
                </a:solidFill>
              </a:rPr>
              <a:t>で行う</a:t>
            </a:r>
            <a:r>
              <a:rPr lang="ja-JP" altLang="en-US" sz="2800" dirty="0">
                <a:solidFill>
                  <a:schemeClr val="tx1"/>
                </a:solidFill>
              </a:rPr>
              <a:t>。（動きをいれるのも可</a:t>
            </a:r>
            <a:r>
              <a:rPr lang="ja-JP" altLang="en-US" sz="2800" dirty="0" smtClean="0">
                <a:solidFill>
                  <a:schemeClr val="tx1"/>
                </a:solidFill>
              </a:rPr>
              <a:t>）</a:t>
            </a:r>
            <a:endParaRPr lang="ja-JP" alt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ja-JP" altLang="en-US" sz="2800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01719" y="2713010"/>
            <a:ext cx="7556043" cy="16121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/>
              <a:t>【</a:t>
            </a:r>
            <a:r>
              <a:rPr lang="ja-JP" altLang="en-US" sz="2800" dirty="0"/>
              <a:t>一連の動き（コンビネーション）</a:t>
            </a:r>
            <a:r>
              <a:rPr lang="en-US" altLang="ja-JP" sz="2800" dirty="0"/>
              <a:t>】</a:t>
            </a:r>
          </a:p>
          <a:p>
            <a:pPr marL="0" indent="0">
              <a:buNone/>
            </a:pPr>
            <a:r>
              <a:rPr lang="ja-JP" altLang="en-US" sz="2800" dirty="0"/>
              <a:t>・うつ伏せ</a:t>
            </a:r>
            <a:r>
              <a:rPr lang="ja-JP" altLang="en-US" sz="2800" dirty="0" smtClean="0"/>
              <a:t>でキックとプルのタイミングを意識し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err="1" smtClean="0"/>
              <a:t>ながら</a:t>
            </a:r>
            <a:r>
              <a:rPr lang="ja-JP" altLang="en-US" sz="2800" dirty="0" smtClean="0"/>
              <a:t>行う。</a:t>
            </a:r>
            <a:endParaRPr lang="en-US" altLang="ja-JP" sz="2800" dirty="0"/>
          </a:p>
          <a:p>
            <a:pPr marL="0" indent="0">
              <a:buNone/>
            </a:pPr>
            <a:endParaRPr lang="ja-JP" altLang="en-US" sz="2800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altLang="ja-JP" sz="2800" dirty="0" smtClean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609" y="2829049"/>
            <a:ext cx="2791215" cy="310558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41" y="4381840"/>
            <a:ext cx="2991928" cy="248026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501465" y="6085945"/>
            <a:ext cx="31038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/>
              <a:t>【</a:t>
            </a:r>
            <a:r>
              <a:rPr kumimoji="1" lang="ja-JP" altLang="en-US" sz="1100" dirty="0" smtClean="0"/>
              <a:t>出典</a:t>
            </a:r>
            <a:r>
              <a:rPr kumimoji="1" lang="en-US" altLang="ja-JP" sz="1100" dirty="0" smtClean="0"/>
              <a:t>】</a:t>
            </a:r>
            <a:r>
              <a:rPr kumimoji="1" lang="ja-JP" altLang="en-US" sz="1100" dirty="0" smtClean="0"/>
              <a:t>学校体育実技指導資料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　　　　第</a:t>
            </a:r>
            <a:r>
              <a:rPr kumimoji="1" lang="en-US" altLang="ja-JP" sz="1100" dirty="0" smtClean="0"/>
              <a:t>4</a:t>
            </a:r>
            <a:r>
              <a:rPr kumimoji="1" lang="ja-JP" altLang="en-US" sz="1100" dirty="0" smtClean="0"/>
              <a:t>集　水泳指導の手引き（三訂版）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　　　　平成</a:t>
            </a:r>
            <a:r>
              <a:rPr kumimoji="1" lang="en-US" altLang="ja-JP" sz="1100" dirty="0" smtClean="0"/>
              <a:t>26</a:t>
            </a:r>
            <a:r>
              <a:rPr kumimoji="1" lang="ja-JP" altLang="en-US" sz="1100" dirty="0" smtClean="0"/>
              <a:t>年</a:t>
            </a:r>
            <a:r>
              <a:rPr kumimoji="1" lang="en-US" altLang="ja-JP" sz="1100" dirty="0" smtClean="0"/>
              <a:t>3</a:t>
            </a:r>
            <a:r>
              <a:rPr kumimoji="1" lang="ja-JP" altLang="en-US" sz="1100" dirty="0" smtClean="0"/>
              <a:t>月　文部科学省</a:t>
            </a:r>
            <a:endParaRPr kumimoji="1" lang="ja-JP" altLang="en-US" sz="1100" dirty="0"/>
          </a:p>
        </p:txBody>
      </p:sp>
      <p:sp>
        <p:nvSpPr>
          <p:cNvPr id="16" name="角丸四角形吹き出し 15"/>
          <p:cNvSpPr/>
          <p:nvPr/>
        </p:nvSpPr>
        <p:spPr>
          <a:xfrm>
            <a:off x="9950265" y="2199395"/>
            <a:ext cx="2117240" cy="1285841"/>
          </a:xfrm>
          <a:prstGeom prst="wedgeRoundRectCallout">
            <a:avLst>
              <a:gd name="adj1" fmla="val -70577"/>
              <a:gd name="adj2" fmla="val 28247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904873" y="2603095"/>
            <a:ext cx="2315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・手のひら</a:t>
            </a:r>
            <a:r>
              <a:rPr lang="ja-JP" altLang="en-US" dirty="0" smtClean="0"/>
              <a:t>は斜め外</a:t>
            </a:r>
            <a:endParaRPr kumimoji="1" lang="en-US" altLang="ja-JP" dirty="0" smtClean="0"/>
          </a:p>
          <a:p>
            <a:r>
              <a:rPr lang="ja-JP" altLang="en-US" dirty="0" smtClean="0"/>
              <a:t>・</a:t>
            </a:r>
            <a:r>
              <a:rPr lang="ja-JP" altLang="en-US" dirty="0"/>
              <a:t>頭</a:t>
            </a:r>
            <a:r>
              <a:rPr lang="ja-JP" altLang="en-US" dirty="0" smtClean="0"/>
              <a:t>の前方、肩幅に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入水</a:t>
            </a:r>
            <a:endParaRPr lang="en-US" altLang="ja-JP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159629" y="2199395"/>
            <a:ext cx="186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Ｃｈｅｃｋ！①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9" name="角丸四角形吹き出し 18"/>
          <p:cNvSpPr/>
          <p:nvPr/>
        </p:nvSpPr>
        <p:spPr>
          <a:xfrm>
            <a:off x="10159629" y="3915143"/>
            <a:ext cx="1907875" cy="1783778"/>
          </a:xfrm>
          <a:prstGeom prst="wedgeRoundRectCallout">
            <a:avLst>
              <a:gd name="adj1" fmla="val -52865"/>
              <a:gd name="adj2" fmla="val -5367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159629" y="4221592"/>
            <a:ext cx="1810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・手のひらを平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kumimoji="1" lang="ja-JP" altLang="en-US" dirty="0" smtClean="0"/>
              <a:t>らにして横に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kumimoji="1" lang="ja-JP" altLang="en-US" dirty="0" smtClean="0"/>
              <a:t>開く</a:t>
            </a:r>
            <a:endParaRPr kumimoji="1" lang="en-US" altLang="ja-JP" dirty="0" smtClean="0"/>
          </a:p>
          <a:p>
            <a:r>
              <a:rPr lang="ja-JP" altLang="en-US" dirty="0" smtClean="0"/>
              <a:t>・</a:t>
            </a:r>
            <a:r>
              <a:rPr lang="ja-JP" altLang="en-US" dirty="0"/>
              <a:t>腕</a:t>
            </a:r>
            <a:r>
              <a:rPr lang="ja-JP" altLang="en-US" dirty="0" smtClean="0"/>
              <a:t>を曲げ始め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err="1" smtClean="0"/>
              <a:t>る</a:t>
            </a:r>
            <a:endParaRPr lang="en-US" altLang="ja-JP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295973" y="3915142"/>
            <a:ext cx="192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Ｃｈｅｃｋ！②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4297617" y="5415168"/>
            <a:ext cx="3162516" cy="1341553"/>
          </a:xfrm>
          <a:prstGeom prst="wedgeRoundRectCallout">
            <a:avLst>
              <a:gd name="adj1" fmla="val 91823"/>
              <a:gd name="adj2" fmla="val -81421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63472" y="5819774"/>
            <a:ext cx="2990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lang="ja-JP" altLang="en-US" dirty="0"/>
              <a:t>左右</a:t>
            </a:r>
            <a:r>
              <a:rPr lang="ja-JP" altLang="en-US" dirty="0" smtClean="0"/>
              <a:t>の</a:t>
            </a:r>
            <a:r>
              <a:rPr lang="ja-JP" altLang="en-US" dirty="0"/>
              <a:t>手先</a:t>
            </a:r>
            <a:r>
              <a:rPr lang="ja-JP" altLang="en-US" dirty="0" smtClean="0"/>
              <a:t>は胸の下で接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err="1" smtClean="0"/>
              <a:t>近させ</a:t>
            </a:r>
            <a:r>
              <a:rPr lang="ja-JP" altLang="en-US" dirty="0" smtClean="0"/>
              <a:t>、太ももにふれる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までかく</a:t>
            </a:r>
            <a:endParaRPr kumimoji="1" lang="en-US" altLang="ja-JP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83754" y="5450442"/>
            <a:ext cx="179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Ｃｈｅｃ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ｋ</a:t>
            </a:r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！③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54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"/>
            <a:ext cx="12192000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381442" y="2467191"/>
            <a:ext cx="9026434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　識</a:t>
            </a:r>
            <a:endParaRPr lang="en-US" altLang="ja-JP" sz="9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4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安全を確保するための</a:t>
            </a:r>
            <a:r>
              <a:rPr lang="ja-JP" altLang="en-US" sz="4400" dirty="0" smtClean="0">
                <a:solidFill>
                  <a:schemeClr val="tx1"/>
                </a:solidFill>
              </a:rPr>
              <a:t>泳ぎ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6795" y="811369"/>
            <a:ext cx="10730726" cy="15658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en-US" altLang="ja-JP" sz="2800" dirty="0" smtClean="0"/>
              <a:t>【</a:t>
            </a:r>
            <a:r>
              <a:rPr lang="ja-JP" altLang="en-US" sz="2800" dirty="0" smtClean="0"/>
              <a:t>身に付けたい動き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・</a:t>
            </a:r>
            <a:r>
              <a:rPr lang="ja-JP" altLang="en-US" sz="2800" dirty="0"/>
              <a:t>背浮きや浮き沈みを活用して、長く</a:t>
            </a:r>
            <a:r>
              <a:rPr lang="ja-JP" altLang="en-US" sz="2800" dirty="0" smtClean="0"/>
              <a:t>浮き続ける</a:t>
            </a:r>
            <a:endParaRPr lang="en-US" altLang="ja-JP" sz="28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8507" y="2852529"/>
            <a:ext cx="4654986" cy="328088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16537" y="3482845"/>
            <a:ext cx="2841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着衣のまま水に落ちた場合の対処の仕方を学習しています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8771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安全を確保するための</a:t>
            </a:r>
            <a:r>
              <a:rPr lang="ja-JP" altLang="en-US" sz="4400" dirty="0" smtClean="0">
                <a:solidFill>
                  <a:schemeClr val="tx1"/>
                </a:solidFill>
              </a:rPr>
              <a:t>泳ぎ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03437" y="855344"/>
            <a:ext cx="11439064" cy="33174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>
                <a:solidFill>
                  <a:schemeClr val="tx1"/>
                </a:solidFill>
              </a:rPr>
              <a:t>着衣のまま水に落ちた場合の対処の</a:t>
            </a:r>
            <a:r>
              <a:rPr lang="ja-JP" altLang="en-US" sz="2800" dirty="0" smtClean="0">
                <a:solidFill>
                  <a:schemeClr val="tx1"/>
                </a:solidFill>
              </a:rPr>
              <a:t>仕方</a:t>
            </a:r>
            <a:r>
              <a:rPr lang="ja-JP" altLang="en-US" sz="2800" dirty="0" smtClean="0"/>
              <a:t>の必要性</a:t>
            </a:r>
            <a:r>
              <a:rPr lang="en-US" altLang="ja-JP" sz="2800" dirty="0"/>
              <a:t>】</a:t>
            </a:r>
          </a:p>
          <a:p>
            <a:pPr marL="0" indent="0">
              <a:buNone/>
            </a:pPr>
            <a:r>
              <a:rPr lang="ja-JP" altLang="en-US" sz="2800" dirty="0"/>
              <a:t>・事故</a:t>
            </a:r>
            <a:r>
              <a:rPr lang="ja-JP" altLang="en-US" sz="2800" dirty="0" smtClean="0"/>
              <a:t>発生の大部分は、</a:t>
            </a:r>
            <a:r>
              <a:rPr lang="ja-JP" altLang="en-US" sz="2800" dirty="0"/>
              <a:t>海、河川、湖など</a:t>
            </a:r>
            <a:r>
              <a:rPr lang="ja-JP" altLang="en-US" sz="2800" dirty="0" smtClean="0"/>
              <a:t>自然の場</a:t>
            </a:r>
            <a:r>
              <a:rPr lang="ja-JP" altLang="en-US" sz="2800" dirty="0"/>
              <a:t>である。</a:t>
            </a:r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ja-JP" altLang="en-US" sz="2800" dirty="0" smtClean="0"/>
              <a:t>自然の水場は、</a:t>
            </a:r>
            <a:r>
              <a:rPr lang="ja-JP" altLang="en-US" sz="2800" dirty="0"/>
              <a:t>波、流れ、濁り、低水温で</a:t>
            </a:r>
            <a:r>
              <a:rPr lang="ja-JP" altLang="en-US" sz="2800" dirty="0" smtClean="0"/>
              <a:t>ありプールとは異なる</a:t>
            </a:r>
            <a:r>
              <a:rPr lang="ja-JP" altLang="en-US" sz="2800" dirty="0"/>
              <a:t>。</a:t>
            </a:r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ja-JP" altLang="en-US" sz="2800" dirty="0" smtClean="0"/>
              <a:t>多くの場合は、着衣の状態</a:t>
            </a:r>
            <a:r>
              <a:rPr lang="ja-JP" altLang="en-US" sz="2800" dirty="0"/>
              <a:t>で落ち、精神的に</a:t>
            </a:r>
            <a:r>
              <a:rPr lang="ja-JP" altLang="en-US" sz="2800" dirty="0" smtClean="0"/>
              <a:t>動揺</a:t>
            </a:r>
            <a:r>
              <a:rPr lang="ja-JP" altLang="en-US" sz="2800" dirty="0"/>
              <a:t>や焦りが生じる。</a:t>
            </a:r>
          </a:p>
          <a:p>
            <a:pPr marL="0" indent="0">
              <a:buNone/>
            </a:pPr>
            <a:r>
              <a:rPr lang="ja-JP" altLang="en-US" sz="2800" dirty="0"/>
              <a:t>・着衣状態で、水に入る</a:t>
            </a:r>
            <a:r>
              <a:rPr lang="ja-JP" altLang="en-US" sz="2800" dirty="0" smtClean="0"/>
              <a:t>とどのような</a:t>
            </a:r>
            <a:r>
              <a:rPr lang="ja-JP" altLang="en-US" sz="2800" dirty="0"/>
              <a:t>状態になる</a:t>
            </a:r>
            <a:r>
              <a:rPr lang="ja-JP" altLang="en-US" sz="2800" dirty="0" smtClean="0"/>
              <a:t>か理解</a:t>
            </a:r>
            <a:r>
              <a:rPr lang="ja-JP" altLang="en-US" sz="2800" dirty="0"/>
              <a:t>して</a:t>
            </a:r>
            <a:r>
              <a:rPr lang="ja-JP" altLang="en-US" sz="2800" dirty="0" smtClean="0"/>
              <a:t>いれば、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いざ</a:t>
            </a:r>
            <a:r>
              <a:rPr lang="ja-JP" altLang="en-US" sz="2800" dirty="0"/>
              <a:t>という時に落ち着いた</a:t>
            </a:r>
            <a:r>
              <a:rPr lang="ja-JP" altLang="en-US" sz="2800" dirty="0" smtClean="0"/>
              <a:t>行動が</a:t>
            </a:r>
            <a:r>
              <a:rPr lang="ja-JP" altLang="en-US" sz="2800" dirty="0"/>
              <a:t>とれる。</a:t>
            </a:r>
            <a:endParaRPr lang="en-US" altLang="ja-JP" sz="28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651" y="4244856"/>
            <a:ext cx="3421541" cy="250333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150" y="4212667"/>
            <a:ext cx="3293261" cy="253551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83543" y="5480426"/>
            <a:ext cx="380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【</a:t>
            </a:r>
            <a:r>
              <a:rPr kumimoji="1" lang="ja-JP" altLang="en-US" sz="1600" dirty="0" smtClean="0"/>
              <a:t>出典</a:t>
            </a:r>
            <a:r>
              <a:rPr kumimoji="1" lang="en-US" altLang="ja-JP" sz="1600" dirty="0" smtClean="0"/>
              <a:t>】</a:t>
            </a:r>
          </a:p>
          <a:p>
            <a:r>
              <a:rPr kumimoji="1" lang="ja-JP" altLang="en-US" sz="1600" dirty="0" smtClean="0"/>
              <a:t>中・高体育実技指導者講習会（水泳）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講習会資料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埼玉県教育委員会</a:t>
            </a:r>
            <a:endParaRPr kumimoji="1"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22440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家庭</a:t>
            </a:r>
            <a:r>
              <a:rPr lang="ja-JP" altLang="en-US" sz="4400" dirty="0" smtClean="0">
                <a:solidFill>
                  <a:schemeClr val="tx1"/>
                </a:solidFill>
              </a:rPr>
              <a:t>でできる背浮き・浮き沈みの練習（例）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01718" y="857487"/>
            <a:ext cx="10820879" cy="20561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背浮き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 smtClean="0"/>
              <a:t>・仰向けの状態でペットボトルを抱える。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・仰向けの状態でビニール袋を膨らませて抱える。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　</a:t>
            </a:r>
            <a:r>
              <a:rPr lang="ja-JP" altLang="en-US" sz="2800" dirty="0" smtClean="0"/>
              <a:t>（風呂場で実験してみるのもよい）</a:t>
            </a:r>
            <a:endParaRPr lang="en-US" altLang="ja-JP" sz="2800" dirty="0" smtClean="0"/>
          </a:p>
          <a:p>
            <a:pPr marL="0" indent="0">
              <a:buNone/>
            </a:pP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01718" y="3045417"/>
            <a:ext cx="10820879" cy="12011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/>
              <a:t>浮き沈</a:t>
            </a:r>
            <a:r>
              <a:rPr lang="ja-JP" altLang="en-US" sz="2800" dirty="0" smtClean="0"/>
              <a:t>み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 smtClean="0"/>
              <a:t>・だるま浮きでゆりかご運動（横の動きや目をつぶっても可）</a:t>
            </a:r>
            <a:r>
              <a:rPr lang="ja-JP" altLang="en-US" sz="2800" dirty="0"/>
              <a:t>　</a:t>
            </a:r>
            <a:r>
              <a:rPr lang="ja-JP" altLang="en-US" sz="2800" dirty="0" smtClean="0"/>
              <a:t>　　　　</a:t>
            </a: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sp>
        <p:nvSpPr>
          <p:cNvPr id="7" name="角丸四角形吹き出し 6"/>
          <p:cNvSpPr/>
          <p:nvPr/>
        </p:nvSpPr>
        <p:spPr>
          <a:xfrm>
            <a:off x="9105535" y="625608"/>
            <a:ext cx="2892829" cy="1576842"/>
          </a:xfrm>
          <a:prstGeom prst="wedgeRoundRectCallout">
            <a:avLst>
              <a:gd name="adj1" fmla="val -107327"/>
              <a:gd name="adj2" fmla="val 22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ビニール袋に水を少し入れて膨らませて投げると遠くへ飛ぶ</a:t>
            </a:r>
            <a:endParaRPr kumimoji="1" lang="en-US" altLang="ja-JP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4246536"/>
            <a:ext cx="3200400" cy="26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家庭</a:t>
            </a:r>
            <a:r>
              <a:rPr lang="ja-JP" altLang="en-US" sz="4400" dirty="0" smtClean="0">
                <a:solidFill>
                  <a:schemeClr val="tx1"/>
                </a:solidFill>
              </a:rPr>
              <a:t>でできる安全ための練習（参考）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85560" y="928626"/>
            <a:ext cx="10820879" cy="57714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リモートバディ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 smtClean="0"/>
              <a:t>・</a:t>
            </a:r>
            <a:r>
              <a:rPr lang="ja-JP" altLang="en-US" sz="2800" dirty="0"/>
              <a:t>リモート</a:t>
            </a:r>
            <a:r>
              <a:rPr lang="ja-JP" altLang="en-US" sz="2800" dirty="0" smtClean="0"/>
              <a:t>で、隣の画面と人と、バディを組むため、画面の端に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手をかざす。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・手と手を合わせて、教師の発声で、バディを組む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「バディ用意」　　「オー」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「バディ」　　　　「オー」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「バディ」　　　　「オー」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「バディ」　　　　「オー」　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「番号」　　　　　「１・２・３・４・・・・」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3463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家庭</a:t>
            </a:r>
            <a:r>
              <a:rPr lang="ja-JP" altLang="en-US" sz="4400" dirty="0" smtClean="0">
                <a:solidFill>
                  <a:schemeClr val="tx1"/>
                </a:solidFill>
              </a:rPr>
              <a:t>でできるクロールの練習（応用例）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85560" y="914400"/>
            <a:ext cx="10820879" cy="5785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やってみよう</a:t>
            </a:r>
            <a:r>
              <a:rPr lang="en-US" altLang="ja-JP" sz="2800" dirty="0" smtClean="0"/>
              <a:t>】</a:t>
            </a:r>
            <a:r>
              <a:rPr lang="ja-JP" altLang="en-US" sz="2800" dirty="0" smtClean="0"/>
              <a:t>（参考動画⑪）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・創作ダンスの「スポーツいろいろ」と、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水泳の技能を組み合わせて踊ってみよう。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　　　　　　　　　　　　↓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①１分間の音楽を選ぶ。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②クロールの技能（ストリームライン、キック、プル、スタート、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ターン）のポイントを理解し、動きづくりをする。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③創作ダンスの、スローモーションや誇張、何回も繰り返すなど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を盛り込み、ダンスの要素を取り入れる。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④動きを構成し、実際音楽に合わせて踊る。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⑤タブレットに動画を撮って皆に見せたり、同じ音楽で同じ動きを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皆でシンクロしてみたりする。</a:t>
            </a: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endParaRPr lang="en-US" altLang="ja-JP" sz="28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5890" y="1060817"/>
            <a:ext cx="3341166" cy="1812858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7348666" y="2936014"/>
            <a:ext cx="3873734" cy="357147"/>
            <a:chOff x="3446852" y="4961413"/>
            <a:chExt cx="3873734" cy="357147"/>
          </a:xfrm>
        </p:grpSpPr>
        <p:sp>
          <p:nvSpPr>
            <p:cNvPr id="7" name="角丸四角形 6"/>
            <p:cNvSpPr/>
            <p:nvPr/>
          </p:nvSpPr>
          <p:spPr>
            <a:xfrm>
              <a:off x="3446852" y="4961413"/>
              <a:ext cx="3873734" cy="357147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400" dirty="0" smtClean="0">
                  <a:solidFill>
                    <a:schemeClr val="tx1"/>
                  </a:solidFill>
                </a:rPr>
                <a:t>写真をクリックして動画を見てみよう！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41647" y="4996339"/>
              <a:ext cx="347191" cy="322221"/>
            </a:xfrm>
            <a:prstGeom prst="rect">
              <a:avLst/>
            </a:prstGeom>
            <a:ln>
              <a:solidFill>
                <a:schemeClr val="accent4">
                  <a:alpha val="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sp>
        <p:nvSpPr>
          <p:cNvPr id="9" name="テキスト ボックス 8"/>
          <p:cNvSpPr txBox="1"/>
          <p:nvPr/>
        </p:nvSpPr>
        <p:spPr>
          <a:xfrm>
            <a:off x="6986507" y="1060817"/>
            <a:ext cx="43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⑪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858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水泳の特性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7782" y="3228061"/>
            <a:ext cx="11274261" cy="1284450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800" dirty="0" smtClean="0"/>
              <a:t>　水泳は、泳法を身に付け、続けて長く泳いだり、速く泳いだり、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競い合ったりする楽しさや喜びを味わうことのできる運動である。</a:t>
            </a:r>
            <a:endParaRPr kumimoji="1" lang="ja-JP" altLang="en-US" sz="28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97783" y="923046"/>
            <a:ext cx="11274261" cy="2155005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 smtClean="0"/>
              <a:t>　水泳</a:t>
            </a:r>
            <a:r>
              <a:rPr lang="ja-JP" altLang="en-US" sz="2800" dirty="0"/>
              <a:t>は，陸上での運動と比較して，水の</a:t>
            </a:r>
            <a:r>
              <a:rPr lang="ja-JP" altLang="en-US" sz="2800" dirty="0" smtClean="0"/>
              <a:t>物理的</a:t>
            </a:r>
            <a:r>
              <a:rPr lang="ja-JP" altLang="en-US" sz="2800" dirty="0"/>
              <a:t>特性である浮力</a:t>
            </a:r>
            <a:r>
              <a:rPr lang="ja-JP" altLang="en-US" sz="2800" dirty="0" smtClean="0"/>
              <a:t>，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抵抗</a:t>
            </a:r>
            <a:r>
              <a:rPr lang="ja-JP" altLang="en-US" sz="2800" dirty="0"/>
              <a:t>，水圧などの影響を受けながら，浮く，</a:t>
            </a:r>
            <a:r>
              <a:rPr lang="ja-JP" altLang="en-US" sz="2800" dirty="0" smtClean="0"/>
              <a:t>呼吸を</a:t>
            </a:r>
            <a:r>
              <a:rPr lang="ja-JP" altLang="en-US" sz="2800" dirty="0"/>
              <a:t>する</a:t>
            </a:r>
            <a:r>
              <a:rPr lang="ja-JP" altLang="en-US" sz="2800" dirty="0" smtClean="0"/>
              <a:t>，進むと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いう</a:t>
            </a:r>
            <a:r>
              <a:rPr lang="ja-JP" altLang="en-US" sz="2800" dirty="0"/>
              <a:t>，それぞれの技術の組合せによって泳法が成立</a:t>
            </a:r>
            <a:r>
              <a:rPr lang="ja-JP" altLang="en-US" sz="2800" dirty="0" smtClean="0"/>
              <a:t>して</a:t>
            </a:r>
            <a:r>
              <a:rPr lang="ja-JP" altLang="en-US" sz="2800" dirty="0"/>
              <a:t>いる</a:t>
            </a:r>
            <a:r>
              <a:rPr lang="ja-JP" altLang="en-US" sz="2800" dirty="0" smtClean="0"/>
              <a:t>運動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である。</a:t>
            </a:r>
            <a:endParaRPr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566" y="4670942"/>
            <a:ext cx="2850867" cy="2144722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9265920" y="5442857"/>
            <a:ext cx="2194560" cy="6008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学習</a:t>
            </a:r>
            <a:r>
              <a:rPr lang="ja-JP" altLang="en-US" b="1" dirty="0"/>
              <a:t>カード</a:t>
            </a:r>
            <a:r>
              <a:rPr kumimoji="1" lang="ja-JP" altLang="en-US" b="1" dirty="0" smtClean="0"/>
              <a:t>１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1600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水泳の成り立ち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5056" y="870368"/>
            <a:ext cx="11274261" cy="1499345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800" dirty="0" smtClean="0"/>
              <a:t>　水泳は，</a:t>
            </a:r>
            <a:r>
              <a:rPr lang="ja-JP" altLang="en-US" sz="2800" dirty="0"/>
              <a:t>イギリス産業革命以後，顔を水面に出す</a:t>
            </a:r>
            <a:r>
              <a:rPr lang="ja-JP" altLang="en-US" sz="2800" dirty="0" smtClean="0"/>
              <a:t>護身用の泳ぎ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から</a:t>
            </a:r>
            <a:r>
              <a:rPr lang="ja-JP" altLang="en-US" sz="2800" dirty="0"/>
              <a:t>，タイムを競うために工夫された近代泳法が完成</a:t>
            </a:r>
            <a:r>
              <a:rPr lang="ja-JP" altLang="en-US" sz="2800" dirty="0" smtClean="0"/>
              <a:t>された。</a:t>
            </a:r>
            <a:endParaRPr kumimoji="1" lang="ja-JP" altLang="en-US" sz="28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75056" y="2505985"/>
            <a:ext cx="11274261" cy="1320759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水泳は、近代オリンピック・パラリンピック競技大会において、</a:t>
            </a:r>
            <a:endParaRPr lang="en-US" altLang="ja-JP" sz="2800" dirty="0" smtClean="0"/>
          </a:p>
          <a:p>
            <a:pPr marL="0" indent="0">
              <a:buFont typeface="Wingdings 3" charset="2"/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主要な競技として発展した。</a:t>
            </a:r>
            <a:endParaRPr lang="ja-JP" altLang="en-US" sz="2800" dirty="0"/>
          </a:p>
        </p:txBody>
      </p:sp>
      <p:sp>
        <p:nvSpPr>
          <p:cNvPr id="6" name="角丸四角形 5"/>
          <p:cNvSpPr/>
          <p:nvPr/>
        </p:nvSpPr>
        <p:spPr>
          <a:xfrm>
            <a:off x="9265920" y="5442857"/>
            <a:ext cx="2194560" cy="6008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学習</a:t>
            </a:r>
            <a:r>
              <a:rPr lang="ja-JP" altLang="en-US" b="1" dirty="0"/>
              <a:t>カード</a:t>
            </a:r>
            <a:r>
              <a:rPr kumimoji="1" lang="ja-JP" altLang="en-US" b="1" dirty="0" smtClean="0"/>
              <a:t>１</a:t>
            </a:r>
            <a:endParaRPr kumimoji="1" lang="ja-JP" altLang="en-US" b="1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633" y="3963016"/>
            <a:ext cx="2518636" cy="289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 fontScale="90000"/>
          </a:bodyPr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</a:rPr>
              <a:t>水泳の技術の名称や行い方，</a:t>
            </a:r>
            <a:r>
              <a:rPr lang="ja-JP" altLang="en-US" sz="4400" dirty="0">
                <a:solidFill>
                  <a:schemeClr val="tx1"/>
                </a:solidFill>
              </a:rPr>
              <a:t>関連して高まる体力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5053" y="756363"/>
            <a:ext cx="11274261" cy="1800954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 smtClean="0"/>
              <a:t>　水泳の</a:t>
            </a:r>
            <a:r>
              <a:rPr lang="ja-JP" altLang="en-US" sz="2800" dirty="0" smtClean="0"/>
              <a:t>各種目</a:t>
            </a:r>
            <a:r>
              <a:rPr lang="ja-JP" altLang="en-US" sz="2800" dirty="0"/>
              <a:t>において用いられる</a:t>
            </a:r>
            <a:r>
              <a:rPr lang="ja-JP" altLang="en-US" sz="2800" dirty="0" smtClean="0"/>
              <a:t>技術の名称や</a:t>
            </a:r>
            <a:r>
              <a:rPr lang="ja-JP" altLang="en-US" sz="2800" dirty="0"/>
              <a:t>運動</a:t>
            </a:r>
            <a:r>
              <a:rPr lang="ja-JP" altLang="en-US" sz="2800" dirty="0" smtClean="0"/>
              <a:t>局面の</a:t>
            </a:r>
            <a:r>
              <a:rPr lang="ja-JP" altLang="en-US" sz="2800" dirty="0" err="1" smtClean="0"/>
              <a:t>名称</a:t>
            </a:r>
            <a:r>
              <a:rPr lang="ja-JP" altLang="en-US" sz="2800" dirty="0" err="1"/>
              <a:t>が</a:t>
            </a:r>
            <a:r>
              <a:rPr lang="ja-JP" altLang="en-US" sz="2800" dirty="0" err="1" smtClean="0"/>
              <a:t>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り，それぞれ</a:t>
            </a:r>
            <a:r>
              <a:rPr lang="ja-JP" altLang="en-US" sz="2800" dirty="0"/>
              <a:t>の技術や局面で，動きを高めるための技術的な</a:t>
            </a:r>
            <a:r>
              <a:rPr lang="ja-JP" altLang="en-US" sz="2800" dirty="0" smtClean="0"/>
              <a:t>ポイン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トがある。</a:t>
            </a:r>
            <a:endParaRPr lang="ja-JP" altLang="en-US" sz="2800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75052" y="2640138"/>
            <a:ext cx="11274261" cy="16431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水泳には，泳法に応じた，手のかき（プル）や足のけり（キック）</a:t>
            </a:r>
            <a:endParaRPr lang="en-US" altLang="ja-JP" sz="2800" dirty="0" smtClean="0"/>
          </a:p>
          <a:p>
            <a:pPr marL="0" indent="0">
              <a:buFont typeface="Wingdings 3" charset="2"/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と呼吸動作に合わせた一連の動き（コンビネーション）がある。</a:t>
            </a:r>
            <a:endParaRPr lang="en-US" altLang="ja-JP" sz="2800" dirty="0" smtClean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75051" y="4352431"/>
            <a:ext cx="11274261" cy="18009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2800" smtClean="0"/>
              <a:t>　水泳は，それぞれの種目で主として高まる体力要素が異なる。例え</a:t>
            </a:r>
            <a:endParaRPr lang="en-US" altLang="ja-JP" sz="2800" smtClean="0"/>
          </a:p>
          <a:p>
            <a:pPr marL="0" indent="0">
              <a:buFont typeface="Wingdings 3" charset="2"/>
              <a:buNone/>
            </a:pPr>
            <a:r>
              <a:rPr lang="ja-JP" altLang="en-US" sz="2800" smtClean="0"/>
              <a:t>　ば，水泳を継続することで，短距離泳では主として瞬発力，長距離</a:t>
            </a:r>
            <a:endParaRPr lang="en-US" altLang="ja-JP" sz="2800" smtClean="0"/>
          </a:p>
          <a:p>
            <a:pPr marL="0" indent="0">
              <a:buFont typeface="Wingdings 3" charset="2"/>
              <a:buNone/>
            </a:pPr>
            <a:r>
              <a:rPr lang="ja-JP" altLang="en-US" sz="2800" smtClean="0"/>
              <a:t>　泳では主として全身持久力などが各泳法に関連して高められる。</a:t>
            </a:r>
            <a:endParaRPr lang="ja-JP" altLang="en-US" sz="2800" dirty="0"/>
          </a:p>
        </p:txBody>
      </p:sp>
      <p:sp>
        <p:nvSpPr>
          <p:cNvPr id="7" name="角丸四角形 6"/>
          <p:cNvSpPr/>
          <p:nvPr/>
        </p:nvSpPr>
        <p:spPr>
          <a:xfrm>
            <a:off x="9405256" y="6189339"/>
            <a:ext cx="2194560" cy="6008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学習</a:t>
            </a:r>
            <a:r>
              <a:rPr lang="ja-JP" altLang="en-US" b="1" dirty="0"/>
              <a:t>カード</a:t>
            </a:r>
            <a:r>
              <a:rPr kumimoji="1" lang="ja-JP" altLang="en-US" b="1" dirty="0" smtClean="0"/>
              <a:t>２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537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"/>
            <a:ext cx="12192000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sz="2400" b="1" kern="0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381442" y="2467191"/>
            <a:ext cx="9026434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9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技　能</a:t>
            </a:r>
            <a:endParaRPr lang="en-US" altLang="ja-JP" sz="9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3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クロール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203437" y="855343"/>
            <a:ext cx="10692090" cy="36704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dirty="0"/>
              <a:t>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身に付けたい動き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・一定</a:t>
            </a:r>
            <a:r>
              <a:rPr lang="ja-JP" altLang="en-US" sz="2800" dirty="0"/>
              <a:t>のリズムで強いキックを</a:t>
            </a:r>
            <a:r>
              <a:rPr lang="ja-JP" altLang="en-US" sz="2800" dirty="0" smtClean="0"/>
              <a:t>打つ</a:t>
            </a:r>
            <a:endParaRPr lang="ja-JP" altLang="en-US" sz="2800" dirty="0"/>
          </a:p>
          <a:p>
            <a:pPr marL="0" indent="0">
              <a:buNone/>
            </a:pPr>
            <a:r>
              <a:rPr lang="ja-JP" altLang="en-US" sz="2800" dirty="0"/>
              <a:t>　・ 水中で肘を曲げて腕全体で水をキャッチし，Ｓ字やＩ字</a:t>
            </a:r>
            <a:r>
              <a:rPr lang="ja-JP" altLang="en-US" sz="2800" dirty="0" smtClean="0"/>
              <a:t>を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描くように</a:t>
            </a:r>
            <a:r>
              <a:rPr lang="ja-JP" altLang="en-US" sz="2800" dirty="0"/>
              <a:t>して水を</a:t>
            </a:r>
            <a:r>
              <a:rPr lang="ja-JP" altLang="en-US" sz="2800" dirty="0" smtClean="0"/>
              <a:t>かく</a:t>
            </a:r>
            <a:endParaRPr lang="ja-JP" altLang="en-US" sz="2800" dirty="0"/>
          </a:p>
          <a:p>
            <a:pPr marL="0" indent="0">
              <a:buNone/>
            </a:pPr>
            <a:r>
              <a:rPr lang="ja-JP" altLang="en-US" sz="2800" dirty="0"/>
              <a:t>　・ プルとキック，ローリングの動作に合わせて横向きで</a:t>
            </a:r>
            <a:r>
              <a:rPr lang="ja-JP" altLang="en-US" sz="2800" dirty="0" smtClean="0"/>
              <a:t>呼吸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をする</a:t>
            </a: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819" y="4628447"/>
            <a:ext cx="3189303" cy="213749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887" y="4628447"/>
            <a:ext cx="2874814" cy="2156111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9465583" y="4791500"/>
            <a:ext cx="2497703" cy="181138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学習</a:t>
            </a:r>
            <a:r>
              <a:rPr lang="ja-JP" altLang="en-US" b="1" dirty="0"/>
              <a:t>カード</a:t>
            </a:r>
            <a:r>
              <a:rPr kumimoji="1" lang="ja-JP" altLang="en-US" b="1" dirty="0" smtClean="0"/>
              <a:t>３</a:t>
            </a:r>
            <a:endParaRPr kumimoji="1" lang="en-US" altLang="ja-JP" b="1" dirty="0" smtClean="0"/>
          </a:p>
          <a:p>
            <a:pPr algn="ctr"/>
            <a:endParaRPr lang="en-US" altLang="ja-JP" b="1" dirty="0" smtClean="0"/>
          </a:p>
          <a:p>
            <a:pPr algn="ctr"/>
            <a:r>
              <a:rPr lang="en-US" altLang="ja-JP" b="1" dirty="0" smtClean="0"/>
              <a:t>※</a:t>
            </a:r>
            <a:r>
              <a:rPr lang="ja-JP" altLang="en-US" b="1" dirty="0" smtClean="0"/>
              <a:t>泳法を１つ選んで、</a:t>
            </a:r>
            <a:endParaRPr lang="en-US" altLang="ja-JP" b="1" dirty="0" smtClean="0"/>
          </a:p>
          <a:p>
            <a:r>
              <a:rPr kumimoji="1" lang="ja-JP" altLang="en-US" b="1" dirty="0" smtClean="0"/>
              <a:t>名称や行い方をまとめよう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2581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家庭</a:t>
            </a:r>
            <a:r>
              <a:rPr lang="ja-JP" altLang="en-US" sz="4400" dirty="0" smtClean="0">
                <a:solidFill>
                  <a:schemeClr val="tx1"/>
                </a:solidFill>
              </a:rPr>
              <a:t>でできるクロールの練習（例）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01717" y="882146"/>
            <a:ext cx="10820879" cy="16538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キック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 smtClean="0"/>
              <a:t>・椅子に座った状態で膝を伸ばしてキック。①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（ゴムやチューブ・ペットボトル等で負荷を調整してもよい）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・うつ伏せの状態で太ももから上げるようにキック。②</a:t>
            </a: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599028" y="2921286"/>
            <a:ext cx="5416961" cy="2900366"/>
            <a:chOff x="6599028" y="2921286"/>
            <a:chExt cx="5416961" cy="2900366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9028" y="2921286"/>
              <a:ext cx="1288420" cy="2842103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6829" y="2921286"/>
              <a:ext cx="4089160" cy="2044580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7825221" y="5082988"/>
              <a:ext cx="39718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【</a:t>
              </a:r>
              <a:r>
                <a:rPr kumimoji="1" lang="ja-JP" altLang="en-US" sz="1400" dirty="0" smtClean="0"/>
                <a:t>出典</a:t>
              </a:r>
              <a:r>
                <a:rPr kumimoji="1" lang="en-US" altLang="ja-JP" sz="1400" dirty="0" smtClean="0"/>
                <a:t>】</a:t>
              </a:r>
              <a:r>
                <a:rPr kumimoji="1" lang="ja-JP" altLang="en-US" sz="1400" dirty="0" smtClean="0"/>
                <a:t>学校体育実技指導資料</a:t>
              </a:r>
              <a:endParaRPr kumimoji="1" lang="en-US" altLang="ja-JP" sz="1400" dirty="0" smtClean="0"/>
            </a:p>
            <a:p>
              <a:r>
                <a:rPr kumimoji="1" lang="ja-JP" altLang="en-US" sz="1400" dirty="0" smtClean="0"/>
                <a:t>　　　　第</a:t>
              </a:r>
              <a:r>
                <a:rPr kumimoji="1" lang="en-US" altLang="ja-JP" sz="1400" dirty="0" smtClean="0"/>
                <a:t>4</a:t>
              </a:r>
              <a:r>
                <a:rPr kumimoji="1" lang="ja-JP" altLang="en-US" sz="1400" dirty="0" smtClean="0"/>
                <a:t>集　水泳指導の手引き（三訂版）</a:t>
              </a:r>
              <a:endParaRPr kumimoji="1" lang="en-US" altLang="ja-JP" sz="1400" dirty="0" smtClean="0"/>
            </a:p>
            <a:p>
              <a:r>
                <a:rPr kumimoji="1" lang="ja-JP" altLang="en-US" sz="1400" dirty="0" smtClean="0"/>
                <a:t>　　　　平成</a:t>
              </a:r>
              <a:r>
                <a:rPr kumimoji="1" lang="en-US" altLang="ja-JP" sz="1400" dirty="0" smtClean="0"/>
                <a:t>26</a:t>
              </a:r>
              <a:r>
                <a:rPr kumimoji="1" lang="ja-JP" altLang="en-US" sz="1400" dirty="0" smtClean="0"/>
                <a:t>年</a:t>
              </a:r>
              <a:r>
                <a:rPr kumimoji="1" lang="en-US" altLang="ja-JP" sz="1400" dirty="0" smtClean="0"/>
                <a:t>3</a:t>
              </a:r>
              <a:r>
                <a:rPr kumimoji="1" lang="ja-JP" altLang="en-US" sz="1400" dirty="0" smtClean="0"/>
                <a:t>月　文部科学省</a:t>
              </a:r>
              <a:endParaRPr kumimoji="1" lang="ja-JP" altLang="en-US" sz="1400" dirty="0"/>
            </a:p>
          </p:txBody>
        </p:sp>
      </p:grpSp>
      <p:pic>
        <p:nvPicPr>
          <p:cNvPr id="10" name="図 9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420" y="4880371"/>
            <a:ext cx="2834640" cy="191929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76030" y="2826505"/>
            <a:ext cx="4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07235" y="4951004"/>
            <a:ext cx="4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pic>
        <p:nvPicPr>
          <p:cNvPr id="5" name="図 4">
            <a:hlinkClick r:id="rId6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901" y="2746694"/>
            <a:ext cx="2676250" cy="2027037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788926" y="5612667"/>
            <a:ext cx="2034440" cy="454705"/>
            <a:chOff x="5643154" y="1972129"/>
            <a:chExt cx="2859302" cy="508045"/>
          </a:xfrm>
        </p:grpSpPr>
        <p:sp>
          <p:nvSpPr>
            <p:cNvPr id="14" name="角丸四角形 13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7772" y="2000629"/>
              <a:ext cx="479545" cy="479545"/>
            </a:xfrm>
            <a:prstGeom prst="rect">
              <a:avLst/>
            </a:prstGeom>
            <a:ln>
              <a:solidFill>
                <a:schemeClr val="accent4">
                  <a:alpha val="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2131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34096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ja-JP" altLang="en-US" sz="4400" dirty="0">
                <a:solidFill>
                  <a:schemeClr val="tx1"/>
                </a:solidFill>
              </a:rPr>
              <a:t>家庭</a:t>
            </a:r>
            <a:r>
              <a:rPr lang="ja-JP" altLang="en-US" sz="4400" dirty="0" smtClean="0">
                <a:solidFill>
                  <a:schemeClr val="tx1"/>
                </a:solidFill>
              </a:rPr>
              <a:t>でできるクロールの練習（例）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59907" y="972413"/>
            <a:ext cx="7171918" cy="24727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/>
              <a:t>プル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 smtClean="0"/>
              <a:t>・鏡を見ながら動きを確認する。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・立った状態で前かがみになって行う。③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（動きを入れるのも可）</a:t>
            </a: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59907" y="4163329"/>
            <a:ext cx="8346824" cy="13845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/>
              <a:t>【</a:t>
            </a:r>
            <a:r>
              <a:rPr lang="ja-JP" altLang="en-US" sz="2800" dirty="0" smtClean="0"/>
              <a:t>一連の動き（コンビネーション）</a:t>
            </a:r>
            <a:r>
              <a:rPr lang="en-US" altLang="ja-JP" sz="2800" dirty="0" smtClean="0"/>
              <a:t>】</a:t>
            </a:r>
          </a:p>
          <a:p>
            <a:pPr marL="0" indent="0">
              <a:buNone/>
            </a:pPr>
            <a:r>
              <a:rPr lang="ja-JP" altLang="en-US" sz="2800" dirty="0" smtClean="0"/>
              <a:t>・うつ伏せで呼吸の確認。（鼻と口で息を吐く）</a:t>
            </a:r>
            <a:endParaRPr lang="en-US" altLang="ja-JP" sz="2800" dirty="0" smtClean="0"/>
          </a:p>
          <a:p>
            <a:pPr marL="0" indent="0">
              <a:buNone/>
            </a:pPr>
            <a:endParaRPr lang="ja-JP" altLang="en-US" sz="2800" dirty="0"/>
          </a:p>
          <a:p>
            <a:pPr marL="0" indent="0">
              <a:buFont typeface="Wingdings 3" charset="2"/>
              <a:buNone/>
            </a:pPr>
            <a:endParaRPr lang="en-US" altLang="ja-JP" sz="2800" dirty="0" smtClean="0"/>
          </a:p>
        </p:txBody>
      </p:sp>
      <p:pic>
        <p:nvPicPr>
          <p:cNvPr id="9" name="図 8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4934" y="1714499"/>
            <a:ext cx="2849879" cy="393101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074469" y="1714499"/>
            <a:ext cx="43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③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9062654" y="6245347"/>
            <a:ext cx="2034440" cy="454705"/>
            <a:chOff x="5643154" y="1972129"/>
            <a:chExt cx="2859302" cy="508045"/>
          </a:xfrm>
        </p:grpSpPr>
        <p:sp>
          <p:nvSpPr>
            <p:cNvPr id="8" name="角丸四角形 7"/>
            <p:cNvSpPr/>
            <p:nvPr/>
          </p:nvSpPr>
          <p:spPr>
            <a:xfrm>
              <a:off x="5643154" y="1972129"/>
              <a:ext cx="2859302" cy="50804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クリックして</a:t>
              </a:r>
              <a:endParaRPr lang="en-US" altLang="ja-JP" sz="1200" dirty="0" smtClean="0">
                <a:solidFill>
                  <a:schemeClr val="tx1"/>
                </a:solidFill>
              </a:endParaRPr>
            </a:p>
            <a:p>
              <a:r>
                <a:rPr lang="ja-JP" altLang="en-US" sz="1200" dirty="0" smtClean="0">
                  <a:solidFill>
                    <a:schemeClr val="tx1"/>
                  </a:solidFill>
                </a:rPr>
                <a:t>動画を見てみよう！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7772" y="2000629"/>
              <a:ext cx="479545" cy="479545"/>
            </a:xfrm>
            <a:prstGeom prst="rect">
              <a:avLst/>
            </a:prstGeom>
            <a:ln>
              <a:solidFill>
                <a:schemeClr val="accent4">
                  <a:alpha val="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8707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2220</Words>
  <Application>Microsoft Office PowerPoint</Application>
  <PresentationFormat>ワイド画面</PresentationFormat>
  <Paragraphs>244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3" baseType="lpstr">
      <vt:lpstr>HG創英角ｺﾞｼｯｸUB</vt:lpstr>
      <vt:lpstr>HG創英角ﾎﾟｯﾌﾟ体</vt:lpstr>
      <vt:lpstr>ＭＳ Ｐゴシック</vt:lpstr>
      <vt:lpstr>游ゴシック</vt:lpstr>
      <vt:lpstr>游ゴシック Light</vt:lpstr>
      <vt:lpstr>Arial</vt:lpstr>
      <vt:lpstr>Calibri</vt:lpstr>
      <vt:lpstr>Wingdings 3</vt:lpstr>
      <vt:lpstr>Office テーマ</vt:lpstr>
      <vt:lpstr>水泳</vt:lpstr>
      <vt:lpstr>PowerPoint プレゼンテーション</vt:lpstr>
      <vt:lpstr>水泳の特性</vt:lpstr>
      <vt:lpstr>水泳の成り立ち</vt:lpstr>
      <vt:lpstr>水泳の技術の名称や行い方，関連して高まる体力</vt:lpstr>
      <vt:lpstr>PowerPoint プレゼンテーション</vt:lpstr>
      <vt:lpstr>クロール</vt:lpstr>
      <vt:lpstr>家庭でできるクロールの練習（例）</vt:lpstr>
      <vt:lpstr>家庭でできるクロールの練習（例）</vt:lpstr>
      <vt:lpstr>平泳ぎ</vt:lpstr>
      <vt:lpstr>家庭でできる平泳ぎの練習（例）</vt:lpstr>
      <vt:lpstr>家庭でできる平泳ぎの練習（例）</vt:lpstr>
      <vt:lpstr>家庭でできる平泳ぎの練習（例）</vt:lpstr>
      <vt:lpstr>背泳ぎ</vt:lpstr>
      <vt:lpstr>家庭でできる背泳ぎの練習（例）</vt:lpstr>
      <vt:lpstr>家庭でできる背泳ぎの練習（例）</vt:lpstr>
      <vt:lpstr>バタフライ</vt:lpstr>
      <vt:lpstr>家庭でできるバタフライの練習（例）</vt:lpstr>
      <vt:lpstr>家庭でできるバタフライの練習（例）</vt:lpstr>
      <vt:lpstr>安全を確保するための泳ぎ</vt:lpstr>
      <vt:lpstr>安全を確保するための泳ぎ</vt:lpstr>
      <vt:lpstr>家庭でできる背浮き・浮き沈みの練習（例）</vt:lpstr>
      <vt:lpstr>家庭でできる安全ための練習（参考）</vt:lpstr>
      <vt:lpstr>家庭でできるクロールの練習（応用例）</vt:lpstr>
    </vt:vector>
  </TitlesOfParts>
  <Company>埼玉県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水泳 〔第１学年及び第２学年〕</dc:title>
  <dc:creator>金杉博美</dc:creator>
  <cp:lastModifiedBy>m</cp:lastModifiedBy>
  <cp:revision>129</cp:revision>
  <dcterms:created xsi:type="dcterms:W3CDTF">2020-09-15T05:10:33Z</dcterms:created>
  <dcterms:modified xsi:type="dcterms:W3CDTF">2020-12-23T07:27:32Z</dcterms:modified>
</cp:coreProperties>
</file>