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79" r:id="rId2"/>
    <p:sldId id="344" r:id="rId3"/>
    <p:sldId id="277" r:id="rId4"/>
    <p:sldId id="378" r:id="rId5"/>
    <p:sldId id="285" r:id="rId6"/>
    <p:sldId id="374" r:id="rId7"/>
    <p:sldId id="317" r:id="rId8"/>
    <p:sldId id="375" r:id="rId9"/>
    <p:sldId id="376" r:id="rId10"/>
    <p:sldId id="318" r:id="rId11"/>
    <p:sldId id="373" r:id="rId12"/>
    <p:sldId id="302" r:id="rId13"/>
    <p:sldId id="343" r:id="rId14"/>
    <p:sldId id="342" r:id="rId1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61A80-AE4A-4305-A1EE-808E35EB8726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4A9BC-7273-4B41-B80A-5A4F49A933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735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717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21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170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7299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55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6673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594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0278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509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535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95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4.jpeg"/><Relationship Id="rId4" Type="http://schemas.openxmlformats.org/officeDocument/2006/relationships/hyperlink" Target="https://youtu.be/E1IqH45NCkU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5.pn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outu.be/8iGLnyQayWo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s://youtu.be/r1Nd33WKT4Q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3oJprgF3C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GHtLcuOhd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8.jpeg"/><Relationship Id="rId4" Type="http://schemas.openxmlformats.org/officeDocument/2006/relationships/hyperlink" Target="https://youtu.be/1fgRMajelO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0.jpeg"/><Relationship Id="rId4" Type="http://schemas.openxmlformats.org/officeDocument/2006/relationships/hyperlink" Target="https://youtu.be/3D4y53Xyx2o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2.jpeg"/><Relationship Id="rId4" Type="http://schemas.openxmlformats.org/officeDocument/2006/relationships/hyperlink" Target="https://youtu.be/XmyDBhrdS7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11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947879" y="891045"/>
            <a:ext cx="7248243" cy="137813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中学校 保健体育（体育分野）</a:t>
            </a:r>
            <a:endParaRPr kumimoji="1"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〔</a:t>
            </a:r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第３学年</a:t>
            </a:r>
            <a:r>
              <a:rPr kumimoji="1"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〕</a:t>
            </a:r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63236" y="2372046"/>
            <a:ext cx="8769928" cy="242894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　道</a:t>
            </a:r>
            <a:endParaRPr kumimoji="1" lang="en-US" altLang="ja-JP" sz="9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8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 柔　道 」</a:t>
            </a:r>
            <a:endParaRPr kumimoji="1" lang="en-US" altLang="ja-JP" sz="8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F6A60E7-C27C-42AC-9381-907579AB37A2}"/>
              </a:ext>
            </a:extLst>
          </p:cNvPr>
          <p:cNvSpPr/>
          <p:nvPr/>
        </p:nvSpPr>
        <p:spPr>
          <a:xfrm>
            <a:off x="518445" y="4747170"/>
            <a:ext cx="8389740" cy="100354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体力編</a:t>
            </a:r>
            <a:r>
              <a:rPr kumimoji="1" lang="en-US" altLang="ja-JP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644055" y="5848605"/>
            <a:ext cx="2871295" cy="5077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/>
              <a:t>4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998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82295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体力アッププログラム③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3048" y="1622909"/>
            <a:ext cx="8908552" cy="515344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66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上級編</a:t>
            </a:r>
            <a:r>
              <a:rPr lang="ja-JP" altLang="en-US" sz="44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⑥チューブトレーニング</a:t>
            </a:r>
            <a:r>
              <a:rPr lang="ja-JP" altLang="en-US" sz="40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endParaRPr lang="en-US" altLang="ja-JP" sz="40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4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4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4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→</a:t>
            </a: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主に</a:t>
            </a:r>
            <a:r>
              <a:rPr lang="ja-JP" altLang="en-US" sz="48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</a:t>
            </a:r>
            <a:endParaRPr lang="en-US" altLang="ja-JP" sz="4800" kern="0" dirty="0">
              <a:solidFill>
                <a:srgbClr val="00206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8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  </a:t>
            </a:r>
            <a:r>
              <a:rPr lang="ja-JP" altLang="en-US" sz="48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筋持久力</a:t>
            </a:r>
            <a:endParaRPr lang="en-US" altLang="ja-JP" sz="4800" kern="0" dirty="0">
              <a:solidFill>
                <a:srgbClr val="00206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8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  </a:t>
            </a:r>
            <a:r>
              <a:rPr lang="ja-JP" altLang="en-US" sz="48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巧緻性</a:t>
            </a:r>
            <a:r>
              <a:rPr lang="ja-JP" altLang="en-US" sz="44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4400" kern="0" dirty="0">
              <a:solidFill>
                <a:srgbClr val="00206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8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kern="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en-US" altLang="ja-JP" sz="4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-8651" y="831421"/>
            <a:ext cx="9143998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瞬発力、筋持久力、巧緻性</a:t>
            </a:r>
            <a:endParaRPr kumimoji="1" lang="en-US" altLang="ja-JP" sz="48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3987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" y="116264"/>
            <a:ext cx="9111386" cy="590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179DBB9-0CFB-4A76-8AB1-01405DA35E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8076" y="2578419"/>
            <a:ext cx="3672888" cy="2104418"/>
          </a:xfrm>
          <a:prstGeom prst="rect">
            <a:avLst/>
          </a:prstGeom>
        </p:spPr>
      </p:pic>
      <p:sp>
        <p:nvSpPr>
          <p:cNvPr id="14" name="矢印: 右 13">
            <a:extLst>
              <a:ext uri="{FF2B5EF4-FFF2-40B4-BE49-F238E27FC236}">
                <a16:creationId xmlns:a16="http://schemas.microsoft.com/office/drawing/2014/main" id="{790A3601-BC52-49D1-8AC0-D312FB8F295B}"/>
              </a:ext>
            </a:extLst>
          </p:cNvPr>
          <p:cNvSpPr/>
          <p:nvPr/>
        </p:nvSpPr>
        <p:spPr>
          <a:xfrm rot="6258013" flipH="1">
            <a:off x="1858727" y="3643779"/>
            <a:ext cx="1003724" cy="17700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892DE7A6-29BA-4F09-8DB7-9810AF236A5C}"/>
              </a:ext>
            </a:extLst>
          </p:cNvPr>
          <p:cNvSpPr/>
          <p:nvPr/>
        </p:nvSpPr>
        <p:spPr>
          <a:xfrm rot="4266871" flipH="1">
            <a:off x="1103761" y="3641885"/>
            <a:ext cx="1003724" cy="16876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吹き出し 15"/>
          <p:cNvSpPr/>
          <p:nvPr/>
        </p:nvSpPr>
        <p:spPr>
          <a:xfrm>
            <a:off x="4248131" y="2539633"/>
            <a:ext cx="4191435" cy="492943"/>
          </a:xfrm>
          <a:prstGeom prst="wedgeRectCallout">
            <a:avLst>
              <a:gd name="adj1" fmla="val -1600"/>
              <a:gd name="adj2" fmla="val 36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実際やると、こんな感じです。</a:t>
            </a:r>
          </a:p>
        </p:txBody>
      </p:sp>
      <p:pic>
        <p:nvPicPr>
          <p:cNvPr id="17" name="図 16">
            <a:hlinkClick r:id="rId4"/>
            <a:extLst>
              <a:ext uri="{FF2B5EF4-FFF2-40B4-BE49-F238E27FC236}">
                <a16:creationId xmlns:a16="http://schemas.microsoft.com/office/drawing/2014/main" id="{9B4BB279-A650-4172-A8DC-A752159E2CC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8132" y="3032577"/>
            <a:ext cx="4228891" cy="3171668"/>
          </a:xfrm>
          <a:prstGeom prst="rect">
            <a:avLst/>
          </a:prstGeom>
        </p:spPr>
      </p:pic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CA261B9B-A616-4E2E-A570-C8652EA10A82}"/>
              </a:ext>
            </a:extLst>
          </p:cNvPr>
          <p:cNvSpPr/>
          <p:nvPr/>
        </p:nvSpPr>
        <p:spPr>
          <a:xfrm>
            <a:off x="3447760" y="4807002"/>
            <a:ext cx="1361169" cy="1343186"/>
          </a:xfrm>
          <a:prstGeom prst="wedgeRoundRectCallout">
            <a:avLst>
              <a:gd name="adj1" fmla="val 58721"/>
              <a:gd name="adj2" fmla="val 801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自転車のチューブ等でも代用できます。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4406981" y="6291750"/>
            <a:ext cx="3873734" cy="357147"/>
            <a:chOff x="3446852" y="4961413"/>
            <a:chExt cx="3873734" cy="357147"/>
          </a:xfrm>
          <a:solidFill>
            <a:srgbClr val="FFFF00"/>
          </a:solidFill>
        </p:grpSpPr>
        <p:sp>
          <p:nvSpPr>
            <p:cNvPr id="19" name="角丸四角形 18"/>
            <p:cNvSpPr/>
            <p:nvPr/>
          </p:nvSpPr>
          <p:spPr>
            <a:xfrm>
              <a:off x="3446852" y="4961413"/>
              <a:ext cx="3873734" cy="35714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chemeClr val="tx1"/>
                  </a:solidFill>
                </a:rPr>
                <a:t>写真をクリックして動画を見てみよう！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647" y="4996339"/>
              <a:ext cx="347191" cy="322221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26159711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82295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体力アッププログラム③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3372" y="1683967"/>
            <a:ext cx="8759952" cy="509010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66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上級編　</a:t>
            </a:r>
            <a:r>
              <a:rPr lang="ja-JP" altLang="en-US" sz="6000" kern="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⑦一人打ち込み</a:t>
            </a:r>
            <a:endParaRPr lang="en-US" altLang="ja-JP" sz="6000" kern="0" dirty="0">
              <a:solidFill>
                <a:srgbClr val="00206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4000" kern="0" dirty="0" smtClean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0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0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kern="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→主に</a:t>
            </a: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4800" kern="0" dirty="0" smtClean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</a:t>
            </a:r>
            <a:endParaRPr lang="en-US" altLang="ja-JP" sz="4800" kern="0" dirty="0" smtClean="0">
              <a:solidFill>
                <a:srgbClr val="00206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kern="0" dirty="0" smtClean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巧緻性</a:t>
            </a: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40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0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0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8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kern="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en-US" altLang="ja-JP" sz="4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-8651" y="831421"/>
            <a:ext cx="9143998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瞬発力、筋持久力、巧緻性</a:t>
            </a:r>
            <a:endParaRPr kumimoji="1" lang="en-US" altLang="ja-JP" sz="48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3987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" y="116264"/>
            <a:ext cx="9111386" cy="590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491A7742-3477-4871-B29E-A9E2219D6B1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3372" y="2608783"/>
            <a:ext cx="3674468" cy="1852382"/>
          </a:xfrm>
          <a:prstGeom prst="rect">
            <a:avLst/>
          </a:prstGeom>
        </p:spPr>
      </p:pic>
      <p:sp>
        <p:nvSpPr>
          <p:cNvPr id="17" name="矢印: 下カーブ 16">
            <a:extLst>
              <a:ext uri="{FF2B5EF4-FFF2-40B4-BE49-F238E27FC236}">
                <a16:creationId xmlns:a16="http://schemas.microsoft.com/office/drawing/2014/main" id="{57C593F5-0EA1-46DE-A986-507F698394E4}"/>
              </a:ext>
            </a:extLst>
          </p:cNvPr>
          <p:cNvSpPr/>
          <p:nvPr/>
        </p:nvSpPr>
        <p:spPr>
          <a:xfrm rot="18097844" flipV="1">
            <a:off x="2083959" y="3709990"/>
            <a:ext cx="656697" cy="352272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矢印: 下カーブ 17">
            <a:extLst>
              <a:ext uri="{FF2B5EF4-FFF2-40B4-BE49-F238E27FC236}">
                <a16:creationId xmlns:a16="http://schemas.microsoft.com/office/drawing/2014/main" id="{0DD38BFE-4864-4A95-8865-E61884823B56}"/>
              </a:ext>
            </a:extLst>
          </p:cNvPr>
          <p:cNvSpPr/>
          <p:nvPr/>
        </p:nvSpPr>
        <p:spPr>
          <a:xfrm rot="6672897" flipV="1">
            <a:off x="1284066" y="3358838"/>
            <a:ext cx="656697" cy="352272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4027729" y="2616550"/>
            <a:ext cx="4845338" cy="412368"/>
          </a:xfrm>
          <a:prstGeom prst="wedgeRectCallout">
            <a:avLst>
              <a:gd name="adj1" fmla="val -1600"/>
              <a:gd name="adj2" fmla="val 36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実際やると、こんな感じです。</a:t>
            </a:r>
          </a:p>
        </p:txBody>
      </p:sp>
      <p:pic>
        <p:nvPicPr>
          <p:cNvPr id="21" name="図 20">
            <a:hlinkClick r:id="rId4"/>
            <a:extLst>
              <a:ext uri="{FF2B5EF4-FFF2-40B4-BE49-F238E27FC236}">
                <a16:creationId xmlns:a16="http://schemas.microsoft.com/office/drawing/2014/main" id="{ACF8F25C-77C9-4587-8F5D-B3969F6FC48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0892" y="3028919"/>
            <a:ext cx="2567954" cy="1597300"/>
          </a:xfrm>
          <a:prstGeom prst="rect">
            <a:avLst/>
          </a:prstGeom>
        </p:spPr>
      </p:pic>
      <p:pic>
        <p:nvPicPr>
          <p:cNvPr id="22" name="図 21">
            <a:hlinkClick r:id="rId6"/>
            <a:extLst>
              <a:ext uri="{FF2B5EF4-FFF2-40B4-BE49-F238E27FC236}">
                <a16:creationId xmlns:a16="http://schemas.microsoft.com/office/drawing/2014/main" id="{00031920-65C9-4534-BC62-5650979DC3F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5490" y="4709029"/>
            <a:ext cx="2488954" cy="1640616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6642009" y="3111728"/>
            <a:ext cx="1537855" cy="526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大内刈り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4295817" y="4911562"/>
            <a:ext cx="1639616" cy="526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背負い投げ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4406981" y="6390071"/>
            <a:ext cx="3873734" cy="357147"/>
            <a:chOff x="3446852" y="4961413"/>
            <a:chExt cx="3873734" cy="357147"/>
          </a:xfrm>
          <a:solidFill>
            <a:srgbClr val="FFFF00"/>
          </a:solidFill>
        </p:grpSpPr>
        <p:sp>
          <p:nvSpPr>
            <p:cNvPr id="24" name="角丸四角形 23"/>
            <p:cNvSpPr/>
            <p:nvPr/>
          </p:nvSpPr>
          <p:spPr>
            <a:xfrm>
              <a:off x="3446852" y="4961413"/>
              <a:ext cx="3873734" cy="35714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chemeClr val="tx1"/>
                  </a:solidFill>
                </a:rPr>
                <a:t>写真をクリックして動画を見てみよう！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647" y="4996339"/>
              <a:ext cx="347191" cy="322221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257912857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1"/>
            <a:ext cx="9161304" cy="81520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体力アッププログラム④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1045311" y="879682"/>
            <a:ext cx="7946915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400" b="1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瞬発力、筋持久力、巧緻性</a:t>
            </a:r>
            <a:endParaRPr kumimoji="1" lang="en-US" altLang="ja-JP" sz="4400" b="1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03904" y="6492310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677689" y="1568730"/>
            <a:ext cx="8314537" cy="146146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これ以外に、家庭で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取り組める</a:t>
            </a:r>
            <a:endParaRPr kumimoji="1" lang="en-US" altLang="ja-JP" sz="3600" dirty="0" smtClean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6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君</a:t>
            </a:r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だけのプログラムを考えてみよう！</a:t>
            </a:r>
            <a:endParaRPr kumimoji="1" lang="en-US" altLang="ja-JP" sz="3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11386" cy="815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" y="116264"/>
            <a:ext cx="9111386" cy="590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思考の吹き出し: 雲形 2">
            <a:extLst>
              <a:ext uri="{FF2B5EF4-FFF2-40B4-BE49-F238E27FC236}">
                <a16:creationId xmlns:a16="http://schemas.microsoft.com/office/drawing/2014/main" id="{1B09CFC9-EE16-4ED4-B385-F35FB7ACA07C}"/>
              </a:ext>
            </a:extLst>
          </p:cNvPr>
          <p:cNvSpPr/>
          <p:nvPr/>
        </p:nvSpPr>
        <p:spPr>
          <a:xfrm>
            <a:off x="481263" y="2927758"/>
            <a:ext cx="8510963" cy="3706863"/>
          </a:xfrm>
          <a:prstGeom prst="cloudCallout">
            <a:avLst>
              <a:gd name="adj1" fmla="val -40324"/>
              <a:gd name="adj2" fmla="val -49781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保健の授業「運動と健康」や体つくり運動「体の動きを高める運動」など、これまで授業で学んだことや</a:t>
            </a:r>
            <a:r>
              <a:rPr kumimoji="1" lang="ja-JP" altLang="en-US" sz="280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、教科書等</a:t>
            </a:r>
            <a:r>
              <a:rPr kumimoji="1" lang="ja-JP" altLang="en-US" sz="28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を参考に調べてみるといいね！</a:t>
            </a:r>
            <a:endParaRPr kumimoji="1" lang="en-US" altLang="ja-JP" sz="28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工夫次第で色々できるよ！</a:t>
            </a:r>
            <a:endParaRPr kumimoji="1" lang="ja-JP" altLang="en-US" sz="2800" dirty="0"/>
          </a:p>
        </p:txBody>
      </p:sp>
      <p:sp>
        <p:nvSpPr>
          <p:cNvPr id="12" name="横巻き 11"/>
          <p:cNvSpPr/>
          <p:nvPr/>
        </p:nvSpPr>
        <p:spPr>
          <a:xfrm>
            <a:off x="209662" y="5980026"/>
            <a:ext cx="8738073" cy="654595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柔道学習カード「</a:t>
            </a:r>
            <a:r>
              <a:rPr kumimoji="1" lang="ja-JP" altLang="en-US" sz="2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体力を高める取組１，２」へ</a:t>
            </a:r>
            <a:r>
              <a:rPr kumimoji="1" lang="ja-JP" altLang="en-US" sz="28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☞</a:t>
            </a: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016042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16870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2383" y="1615601"/>
            <a:ext cx="8701617" cy="444229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r>
              <a:rPr kumimoji="1" lang="en-US" altLang="ja-JP" sz="8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.</a:t>
            </a:r>
            <a:r>
              <a:rPr kumimoji="1" lang="ja-JP" altLang="en-US" sz="8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本時のまとめ</a:t>
            </a:r>
            <a:endParaRPr kumimoji="1" lang="en-US" altLang="ja-JP" sz="8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32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lang="ja-JP" altLang="en-US" sz="32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本日の学習はどうでしたか？</a:t>
            </a:r>
            <a:endParaRPr lang="en-US" altLang="ja-JP" sz="32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r"/>
            <a:r>
              <a:rPr lang="ja-JP" altLang="en-US" sz="32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⇒</a:t>
            </a:r>
            <a:r>
              <a:rPr lang="ja-JP" altLang="en-US" sz="32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最後</a:t>
            </a:r>
            <a:r>
              <a:rPr lang="ja-JP" altLang="en-US" sz="3200" b="1" u="sng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に学習カード「</a:t>
            </a:r>
            <a:r>
              <a:rPr lang="ja-JP" altLang="en-US" sz="32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学習の振返り」</a:t>
            </a:r>
            <a:endParaRPr lang="en-US" altLang="ja-JP" sz="3200" b="1" u="sng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r"/>
            <a:r>
              <a:rPr lang="ja-JP" altLang="en-US" sz="32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に記入しましょう。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en-US" altLang="ja-JP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0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804A7D67-8A5F-43F3-BA18-BA596076774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901" y="4811016"/>
            <a:ext cx="1455790" cy="1941053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4340" y="1459494"/>
            <a:ext cx="8675370" cy="5020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体力アップは日々の積み重ね！</a:t>
            </a:r>
            <a:endParaRPr lang="en-US" altLang="ja-JP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次の授業が楽しみだね！</a:t>
            </a:r>
            <a:endParaRPr lang="en-US" altLang="ja-JP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 algn="r">
              <a:buNone/>
            </a:pPr>
            <a:endParaRPr lang="en-US" altLang="ja-JP" sz="3000" dirty="0"/>
          </a:p>
          <a:p>
            <a:pPr marL="0" indent="0" algn="r">
              <a:buNone/>
            </a:pPr>
            <a:endParaRPr lang="en-US" altLang="ja-JP" sz="3000" dirty="0"/>
          </a:p>
          <a:p>
            <a:pPr marL="0" indent="0" algn="r">
              <a:buNone/>
            </a:pPr>
            <a:r>
              <a:rPr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〇〇中学校保健体育科一同</a:t>
            </a:r>
            <a:endParaRPr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-16870"/>
            <a:ext cx="9109710" cy="130580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290" y="272811"/>
            <a:ext cx="9144000" cy="990600"/>
          </a:xfrm>
        </p:spPr>
        <p:txBody>
          <a:bodyPr>
            <a:noAutofit/>
          </a:bodyPr>
          <a:lstStyle/>
          <a:p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さぁて、体力をアップできたかな？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92290" y="2836193"/>
            <a:ext cx="8938500" cy="2267029"/>
          </a:xfrm>
          <a:prstGeom prst="wedgeRoundRectCallout">
            <a:avLst>
              <a:gd name="adj1" fmla="val -36930"/>
              <a:gd name="adj2" fmla="val 6721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400" b="1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成長したみんなを道場（学校）で待ってるよ！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648691" y="5710597"/>
            <a:ext cx="1131224" cy="6317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b="1" dirty="0">
                <a:solidFill>
                  <a:schemeClr val="bg1"/>
                </a:solidFill>
              </a:rPr>
              <a:t>柔君</a:t>
            </a:r>
          </a:p>
        </p:txBody>
      </p:sp>
    </p:spTree>
    <p:extLst>
      <p:ext uri="{BB962C8B-B14F-4D97-AF65-F5344CB8AC3E}">
        <p14:creationId xmlns:p14="http://schemas.microsoft.com/office/powerpoint/2010/main" val="319421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AECE70-B685-4FFB-8CC4-F02B5802D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1148712"/>
            <a:ext cx="8801100" cy="53206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lang="en-US" altLang="ja-JP" sz="5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.</a:t>
            </a:r>
            <a:r>
              <a:rPr lang="ja-JP" altLang="en-US" sz="5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「体力」編</a:t>
            </a:r>
            <a:endParaRPr lang="en-US" altLang="ja-JP" sz="5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r">
              <a:buNone/>
            </a:pPr>
            <a:r>
              <a:rPr lang="ja-JP" altLang="en-US" sz="5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（およそ３０分）</a:t>
            </a:r>
            <a:endParaRPr lang="en-US" altLang="ja-JP" sz="5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5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r>
              <a:rPr lang="en-US" altLang="ja-JP" sz="5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.</a:t>
            </a:r>
            <a:r>
              <a:rPr lang="ja-JP" altLang="en-US" sz="5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本時のまとめ</a:t>
            </a:r>
            <a:endParaRPr lang="en-US" altLang="ja-JP" sz="5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r">
              <a:buNone/>
            </a:pPr>
            <a:r>
              <a:rPr lang="ja-JP" altLang="en-US" sz="5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（およそ１０分）</a:t>
            </a:r>
            <a:endParaRPr lang="en-US" altLang="ja-JP" sz="5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en-US" altLang="ja-JP" sz="32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lang="ja-JP" altLang="en-US" sz="32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この自宅学習教材に沿って</a:t>
            </a:r>
            <a:r>
              <a:rPr lang="ja-JP" altLang="en-US" sz="3200" b="1" u="sng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、学習カードに</a:t>
            </a:r>
            <a:endParaRPr lang="en-US" altLang="ja-JP" sz="3200" b="1" u="sng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32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取り組みましょう！</a:t>
            </a:r>
            <a:r>
              <a:rPr lang="ja-JP" altLang="en-US" sz="32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3200" b="1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r">
              <a:buNone/>
            </a:pPr>
            <a:r>
              <a:rPr lang="ja-JP" altLang="en-US" sz="32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32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それでは、始めてください！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94043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91F93CA-BA67-4058-B357-237266FE1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98" y="208281"/>
            <a:ext cx="7886700" cy="732153"/>
          </a:xfrm>
        </p:spPr>
        <p:txBody>
          <a:bodyPr>
            <a:normAutofit/>
          </a:bodyPr>
          <a:lstStyle/>
          <a:p>
            <a:r>
              <a:rPr lang="ja-JP" altLang="en-US" sz="45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本日の学習計画</a:t>
            </a:r>
          </a:p>
        </p:txBody>
      </p:sp>
    </p:spTree>
    <p:extLst>
      <p:ext uri="{BB962C8B-B14F-4D97-AF65-F5344CB8AC3E}">
        <p14:creationId xmlns:p14="http://schemas.microsoft.com/office/powerpoint/2010/main" val="2495772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16870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1660687"/>
            <a:ext cx="9055947" cy="50607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en-US" altLang="ja-JP" sz="8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.</a:t>
            </a:r>
            <a:r>
              <a:rPr kumimoji="1" lang="ja-JP" altLang="en-US" sz="8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「体力」編</a:t>
            </a:r>
            <a:endParaRPr kumimoji="1" lang="en-US" altLang="ja-JP" sz="8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「体力アッププログラム」</a:t>
            </a:r>
            <a:endParaRPr kumimoji="1" lang="en-US" altLang="ja-JP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4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 </a:t>
            </a:r>
            <a:r>
              <a:rPr kumimoji="1" lang="en-US" altLang="ja-JP" sz="4800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4800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実施前の注意！</a:t>
            </a:r>
            <a:endParaRPr kumimoji="1" lang="en-US" altLang="ja-JP" sz="4800" u="sng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kumimoji="1" lang="ja-JP" altLang="en-US" sz="3600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必ず周りの安全を</a:t>
            </a:r>
            <a:endParaRPr kumimoji="1" lang="en-US" altLang="ja-JP" sz="3600" u="sng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3600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</a:t>
            </a:r>
            <a:r>
              <a:rPr kumimoji="1" lang="ja-JP" altLang="en-US" sz="3600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確かめてから始めようね！</a:t>
            </a:r>
            <a:endParaRPr kumimoji="1" lang="en-US" altLang="ja-JP" sz="3600" u="sng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518" y="4584081"/>
            <a:ext cx="1386999" cy="1849332"/>
          </a:xfrm>
          <a:prstGeom prst="rect">
            <a:avLst/>
          </a:prstGeom>
        </p:spPr>
      </p:pic>
      <p:sp>
        <p:nvSpPr>
          <p:cNvPr id="2" name="角丸四角形吹き出し 1"/>
          <p:cNvSpPr/>
          <p:nvPr/>
        </p:nvSpPr>
        <p:spPr>
          <a:xfrm>
            <a:off x="2450592" y="4114800"/>
            <a:ext cx="6382512" cy="2241551"/>
          </a:xfrm>
          <a:prstGeom prst="wedgeRoundRectCallout">
            <a:avLst>
              <a:gd name="adj1" fmla="val -65562"/>
              <a:gd name="adj2" fmla="val -8414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18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16870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2522951"/>
            <a:ext cx="9055947" cy="20611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今回紹介する３つの高まる体力</a:t>
            </a:r>
            <a:endParaRPr kumimoji="1" lang="en-US" altLang="ja-JP" sz="4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3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柔道では、主に「瞬発力、　　</a:t>
            </a:r>
            <a:endParaRPr kumimoji="1" lang="en-US" altLang="ja-JP" sz="3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筋持久力、巧緻性」などが、</a:t>
            </a:r>
            <a:endParaRPr kumimoji="1" lang="en-US" altLang="ja-JP" sz="3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技に関連して高まる体力と言</a:t>
            </a:r>
            <a:endParaRPr kumimoji="1" lang="en-US" altLang="ja-JP" sz="3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われています。</a:t>
            </a:r>
            <a:endParaRPr kumimoji="1" lang="en-US" altLang="ja-JP" sz="3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早速試してみましょう！</a:t>
            </a:r>
            <a:endParaRPr kumimoji="1" lang="en-US" altLang="ja-JP" sz="3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518" y="4584081"/>
            <a:ext cx="1386999" cy="1849332"/>
          </a:xfrm>
          <a:prstGeom prst="rect">
            <a:avLst/>
          </a:prstGeom>
        </p:spPr>
      </p:pic>
      <p:sp>
        <p:nvSpPr>
          <p:cNvPr id="2" name="角丸四角形吹き出し 1"/>
          <p:cNvSpPr/>
          <p:nvPr/>
        </p:nvSpPr>
        <p:spPr>
          <a:xfrm>
            <a:off x="2450592" y="3110721"/>
            <a:ext cx="6382512" cy="3245631"/>
          </a:xfrm>
          <a:prstGeom prst="wedgeRoundRectCallout">
            <a:avLst>
              <a:gd name="adj1" fmla="val -65562"/>
              <a:gd name="adj2" fmla="val 16344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17306" y="2153612"/>
            <a:ext cx="9143998" cy="7386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「瞬発力、筋持久力、巧緻性」</a:t>
            </a:r>
            <a:endParaRPr kumimoji="1" lang="en-US" altLang="ja-JP" sz="48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706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046" y="1744493"/>
            <a:ext cx="8845296" cy="497698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66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初級編　</a:t>
            </a:r>
            <a:r>
              <a:rPr lang="ja-JP" altLang="en-US" sz="6000" kern="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r>
              <a:rPr lang="ja-JP" altLang="en-US" sz="60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伏臥前進　</a:t>
            </a:r>
            <a:r>
              <a:rPr lang="ja-JP" altLang="en-US" sz="44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44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44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4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4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400" kern="0" dirty="0" smtClean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→</a:t>
            </a: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主に</a:t>
            </a:r>
            <a:endParaRPr lang="en-US" altLang="ja-JP" sz="36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54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筋持久力</a:t>
            </a:r>
            <a:r>
              <a:rPr lang="ja-JP" altLang="en-US" sz="48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2400" u="sng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400" u="sng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400" u="sng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400" u="sng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400" u="sng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000" u="sng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algn="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000" u="sng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5400" kern="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kern="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en-US" altLang="ja-JP" sz="4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5" name="図 14">
            <a:hlinkClick r:id="rId3"/>
            <a:extLst>
              <a:ext uri="{FF2B5EF4-FFF2-40B4-BE49-F238E27FC236}">
                <a16:creationId xmlns:a16="http://schemas.microsoft.com/office/drawing/2014/main" id="{CECDAADF-8E88-478D-941A-529D2610B9B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00623" y="3215638"/>
            <a:ext cx="4135180" cy="3035769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1"/>
            <a:ext cx="9161304" cy="82295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" y="116264"/>
            <a:ext cx="9111386" cy="590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体力アッププログラム①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-8651" y="831421"/>
            <a:ext cx="9143998" cy="75110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瞬発力、筋持久力、巧緻性</a:t>
            </a:r>
            <a:endParaRPr kumimoji="1" lang="en-US" altLang="ja-JP" sz="48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3987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66A6B4D-F5A6-47E8-BDFF-75A67A84321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5801" y="2846881"/>
            <a:ext cx="3590697" cy="2061948"/>
          </a:xfrm>
          <a:prstGeom prst="rect">
            <a:avLst/>
          </a:prstGeom>
        </p:spPr>
      </p:pic>
      <p:sp>
        <p:nvSpPr>
          <p:cNvPr id="3" name="矢印: 右 2">
            <a:extLst>
              <a:ext uri="{FF2B5EF4-FFF2-40B4-BE49-F238E27FC236}">
                <a16:creationId xmlns:a16="http://schemas.microsoft.com/office/drawing/2014/main" id="{8DE01C1B-3E4E-45E7-A526-C072525F2E59}"/>
              </a:ext>
            </a:extLst>
          </p:cNvPr>
          <p:cNvSpPr/>
          <p:nvPr/>
        </p:nvSpPr>
        <p:spPr>
          <a:xfrm rot="2357367">
            <a:off x="2378052" y="3713230"/>
            <a:ext cx="202951" cy="23917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吹き出し 12"/>
          <p:cNvSpPr/>
          <p:nvPr/>
        </p:nvSpPr>
        <p:spPr>
          <a:xfrm>
            <a:off x="4400623" y="2785799"/>
            <a:ext cx="4135180" cy="407163"/>
          </a:xfrm>
          <a:prstGeom prst="wedgeRectCallout">
            <a:avLst>
              <a:gd name="adj1" fmla="val -1600"/>
              <a:gd name="adj2" fmla="val 36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実際やると、こんな感じです。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4531346" y="6307868"/>
            <a:ext cx="3873734" cy="357147"/>
            <a:chOff x="3446852" y="4961413"/>
            <a:chExt cx="3873734" cy="357147"/>
          </a:xfrm>
          <a:solidFill>
            <a:srgbClr val="FFFF00"/>
          </a:solidFill>
        </p:grpSpPr>
        <p:sp>
          <p:nvSpPr>
            <p:cNvPr id="20" name="角丸四角形 19"/>
            <p:cNvSpPr/>
            <p:nvPr/>
          </p:nvSpPr>
          <p:spPr>
            <a:xfrm>
              <a:off x="3446852" y="4961413"/>
              <a:ext cx="3873734" cy="35714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chemeClr val="tx1"/>
                  </a:solidFill>
                </a:rPr>
                <a:t>写真をクリックして動画を見てみよう！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647" y="4996339"/>
              <a:ext cx="347191" cy="322221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31005117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6304" y="1657832"/>
            <a:ext cx="8965083" cy="50720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66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初級編　</a:t>
            </a:r>
            <a:r>
              <a:rPr lang="ja-JP" altLang="en-US" sz="60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②受け身練習</a:t>
            </a:r>
            <a:endParaRPr lang="en-US" altLang="ja-JP" sz="44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4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4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36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→主に</a:t>
            </a:r>
            <a:endParaRPr lang="en-US" altLang="ja-JP" sz="36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5400" kern="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巧緻性</a:t>
            </a:r>
            <a:endParaRPr lang="en-US" altLang="ja-JP" sz="2000" u="sng" kern="0" dirty="0" smtClean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2000" u="sng" kern="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lang="ja-JP" altLang="en-US" sz="2000" u="sng" kern="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巧緻性（こうちせい）とは、</a:t>
            </a:r>
            <a:endParaRPr lang="en-US" altLang="ja-JP" sz="2000" u="sng" kern="0" dirty="0" smtClean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000" u="sng" kern="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→わかりやすく言えば「器用さ」のこと</a:t>
            </a:r>
            <a:endParaRPr lang="en-US" altLang="ja-JP" sz="2000" u="sng" kern="0" dirty="0" smtClean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5400" kern="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kern="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en-US" altLang="ja-JP" sz="4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5" name="図 14">
            <a:hlinkClick r:id="rId3"/>
            <a:extLst>
              <a:ext uri="{FF2B5EF4-FFF2-40B4-BE49-F238E27FC236}">
                <a16:creationId xmlns:a16="http://schemas.microsoft.com/office/drawing/2014/main" id="{61E5F8FB-75C1-4311-B6F4-EC112801EC0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5696" y="3092692"/>
            <a:ext cx="4447371" cy="3167480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1"/>
            <a:ext cx="9161304" cy="82295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" y="116264"/>
            <a:ext cx="9111386" cy="590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体力アッププログラム①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-8651" y="831421"/>
            <a:ext cx="9143998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瞬発力、筋持久力、巧緻性</a:t>
            </a:r>
            <a:endParaRPr kumimoji="1" lang="en-US" altLang="ja-JP" sz="48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3987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EFCFD3DE-7D46-4B27-ADA2-47D3A5A36C3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1495" y="2615682"/>
            <a:ext cx="3590697" cy="1963181"/>
          </a:xfrm>
          <a:prstGeom prst="rect">
            <a:avLst/>
          </a:prstGeom>
        </p:spPr>
      </p:pic>
      <p:sp>
        <p:nvSpPr>
          <p:cNvPr id="5" name="矢印: 下カーブ 4">
            <a:extLst>
              <a:ext uri="{FF2B5EF4-FFF2-40B4-BE49-F238E27FC236}">
                <a16:creationId xmlns:a16="http://schemas.microsoft.com/office/drawing/2014/main" id="{85B491D7-CB82-489A-9EE6-2E3FF0085759}"/>
              </a:ext>
            </a:extLst>
          </p:cNvPr>
          <p:cNvSpPr/>
          <p:nvPr/>
        </p:nvSpPr>
        <p:spPr>
          <a:xfrm rot="2828990">
            <a:off x="2156098" y="3169535"/>
            <a:ext cx="740868" cy="348343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四角形吹き出し 12"/>
          <p:cNvSpPr/>
          <p:nvPr/>
        </p:nvSpPr>
        <p:spPr>
          <a:xfrm>
            <a:off x="4425696" y="2599444"/>
            <a:ext cx="4450317" cy="484855"/>
          </a:xfrm>
          <a:prstGeom prst="wedgeRectCallout">
            <a:avLst>
              <a:gd name="adj1" fmla="val -954"/>
              <a:gd name="adj2" fmla="val 475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実際やると、こんな感じです。</a:t>
            </a:r>
          </a:p>
        </p:txBody>
      </p:sp>
      <p:grpSp>
        <p:nvGrpSpPr>
          <p:cNvPr id="22" name="グループ化 21"/>
          <p:cNvGrpSpPr/>
          <p:nvPr/>
        </p:nvGrpSpPr>
        <p:grpSpPr>
          <a:xfrm>
            <a:off x="4806078" y="6295094"/>
            <a:ext cx="3873734" cy="357147"/>
            <a:chOff x="3446852" y="4961413"/>
            <a:chExt cx="3873734" cy="357147"/>
          </a:xfrm>
          <a:solidFill>
            <a:srgbClr val="FFFF00"/>
          </a:solidFill>
        </p:grpSpPr>
        <p:sp>
          <p:nvSpPr>
            <p:cNvPr id="23" name="角丸四角形 22"/>
            <p:cNvSpPr/>
            <p:nvPr/>
          </p:nvSpPr>
          <p:spPr>
            <a:xfrm>
              <a:off x="3446852" y="4961413"/>
              <a:ext cx="3873734" cy="35714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chemeClr val="tx1"/>
                  </a:solidFill>
                </a:rPr>
                <a:t>写真をクリックして動画を見てみよう！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647" y="4996339"/>
              <a:ext cx="347191" cy="322221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30519713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2023" y="1653941"/>
            <a:ext cx="8777805" cy="506753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66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中級編　</a:t>
            </a:r>
            <a:r>
              <a:rPr lang="ja-JP" altLang="en-US" sz="60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③雑巾払い</a:t>
            </a:r>
            <a:endParaRPr lang="en-US" altLang="ja-JP" sz="6000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→主に</a:t>
            </a:r>
            <a:endParaRPr lang="en-US" altLang="ja-JP" sz="36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54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巧緻性</a:t>
            </a:r>
            <a:endParaRPr lang="en-US" altLang="ja-JP" sz="6000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endParaRPr lang="en-US" altLang="ja-JP" sz="36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kern="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en-US" altLang="ja-JP" sz="4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" y="842706"/>
            <a:ext cx="9143998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瞬発力、筋持久力、巧緻性</a:t>
            </a:r>
            <a:endParaRPr kumimoji="1" lang="en-US" altLang="ja-JP" sz="48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3987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" y="116264"/>
            <a:ext cx="9111386" cy="590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82295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体力アッププログラム②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3F5ED9A1-F41C-4845-B2B2-CAE4B08FE4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2023" y="2663189"/>
            <a:ext cx="3521265" cy="2005792"/>
          </a:xfrm>
          <a:prstGeom prst="rect">
            <a:avLst/>
          </a:prstGeom>
        </p:spPr>
      </p:pic>
      <p:sp>
        <p:nvSpPr>
          <p:cNvPr id="17" name="矢印: 下カーブ 16">
            <a:extLst>
              <a:ext uri="{FF2B5EF4-FFF2-40B4-BE49-F238E27FC236}">
                <a16:creationId xmlns:a16="http://schemas.microsoft.com/office/drawing/2014/main" id="{0CFB3631-0355-4F0B-A010-1BB1F2DC20A5}"/>
              </a:ext>
            </a:extLst>
          </p:cNvPr>
          <p:cNvSpPr/>
          <p:nvPr/>
        </p:nvSpPr>
        <p:spPr>
          <a:xfrm rot="1361947" flipV="1">
            <a:off x="1981010" y="3649939"/>
            <a:ext cx="467275" cy="240745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003871" y="2658550"/>
            <a:ext cx="4244088" cy="3600578"/>
            <a:chOff x="4230442" y="2711092"/>
            <a:chExt cx="4244088" cy="3600578"/>
          </a:xfrm>
        </p:grpSpPr>
        <p:pic>
          <p:nvPicPr>
            <p:cNvPr id="13" name="図 12">
              <a:hlinkClick r:id="rId4"/>
              <a:extLst>
                <a:ext uri="{FF2B5EF4-FFF2-40B4-BE49-F238E27FC236}">
                  <a16:creationId xmlns:a16="http://schemas.microsoft.com/office/drawing/2014/main" id="{0DE7C8E3-9CD7-47F4-866A-99A22A0DE5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0442" y="3128604"/>
              <a:ext cx="4244088" cy="3183066"/>
            </a:xfrm>
            <a:prstGeom prst="rect">
              <a:avLst/>
            </a:prstGeom>
          </p:spPr>
        </p:pic>
        <p:sp>
          <p:nvSpPr>
            <p:cNvPr id="16" name="四角形吹き出し 15"/>
            <p:cNvSpPr/>
            <p:nvPr/>
          </p:nvSpPr>
          <p:spPr>
            <a:xfrm>
              <a:off x="4230443" y="2711092"/>
              <a:ext cx="4244086" cy="427364"/>
            </a:xfrm>
            <a:prstGeom prst="wedgeRectCallout">
              <a:avLst>
                <a:gd name="adj1" fmla="val -1600"/>
                <a:gd name="adj2" fmla="val 3696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実際やると、こんな感じです。</a:t>
              </a: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189048" y="6319493"/>
            <a:ext cx="3873734" cy="357147"/>
            <a:chOff x="3446852" y="4961413"/>
            <a:chExt cx="3873734" cy="357147"/>
          </a:xfrm>
          <a:solidFill>
            <a:srgbClr val="FFFF00"/>
          </a:solidFill>
        </p:grpSpPr>
        <p:sp>
          <p:nvSpPr>
            <p:cNvPr id="19" name="角丸四角形 18"/>
            <p:cNvSpPr/>
            <p:nvPr/>
          </p:nvSpPr>
          <p:spPr>
            <a:xfrm>
              <a:off x="3446852" y="4961413"/>
              <a:ext cx="3873734" cy="35714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chemeClr val="tx1"/>
                  </a:solidFill>
                </a:rPr>
                <a:t>写真をクリックして動画を見てみよう！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647" y="4996339"/>
              <a:ext cx="347191" cy="322221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11301012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2023" y="1634195"/>
            <a:ext cx="8777805" cy="510754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66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中級編　</a:t>
            </a:r>
            <a:r>
              <a:rPr lang="ja-JP" altLang="en-US" sz="60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④足の振り上げ</a:t>
            </a:r>
            <a:endParaRPr lang="en-US" altLang="ja-JP" sz="6000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→主に</a:t>
            </a:r>
            <a:endParaRPr lang="en-US" altLang="ja-JP" sz="36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54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</a:t>
            </a:r>
            <a:endParaRPr lang="en-US" altLang="ja-JP" sz="5400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54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巧緻性</a:t>
            </a:r>
            <a:endParaRPr lang="en-US" altLang="ja-JP" sz="6000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endParaRPr lang="en-US" altLang="ja-JP" sz="36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kern="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en-US" altLang="ja-JP" sz="4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" y="842706"/>
            <a:ext cx="9143998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瞬発力、筋持久力、巧緻性</a:t>
            </a:r>
            <a:endParaRPr kumimoji="1" lang="en-US" altLang="ja-JP" sz="48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3987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" y="116264"/>
            <a:ext cx="9111386" cy="590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82295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体力アッププログラム②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83324F93-86BF-4A08-80C1-93EB17EA7B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2023" y="2566839"/>
            <a:ext cx="3473799" cy="2047397"/>
          </a:xfrm>
          <a:prstGeom prst="rect">
            <a:avLst/>
          </a:prstGeom>
        </p:spPr>
      </p:pic>
      <p:sp>
        <p:nvSpPr>
          <p:cNvPr id="18" name="矢印: 下カーブ 17">
            <a:extLst>
              <a:ext uri="{FF2B5EF4-FFF2-40B4-BE49-F238E27FC236}">
                <a16:creationId xmlns:a16="http://schemas.microsoft.com/office/drawing/2014/main" id="{BD086F38-5712-45C4-B4E6-486764EE41A2}"/>
              </a:ext>
            </a:extLst>
          </p:cNvPr>
          <p:cNvSpPr/>
          <p:nvPr/>
        </p:nvSpPr>
        <p:spPr>
          <a:xfrm rot="18548941" flipV="1">
            <a:off x="2172503" y="3418162"/>
            <a:ext cx="467275" cy="240745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四角形吹き出し 15"/>
          <p:cNvSpPr/>
          <p:nvPr/>
        </p:nvSpPr>
        <p:spPr>
          <a:xfrm>
            <a:off x="4171153" y="2586503"/>
            <a:ext cx="4376911" cy="337834"/>
          </a:xfrm>
          <a:prstGeom prst="wedgeRectCallout">
            <a:avLst>
              <a:gd name="adj1" fmla="val -1600"/>
              <a:gd name="adj2" fmla="val 36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実際やると、こんな感じです。</a:t>
            </a:r>
          </a:p>
        </p:txBody>
      </p:sp>
      <p:pic>
        <p:nvPicPr>
          <p:cNvPr id="13" name="図 12">
            <a:hlinkClick r:id="rId4"/>
            <a:extLst>
              <a:ext uri="{FF2B5EF4-FFF2-40B4-BE49-F238E27FC236}">
                <a16:creationId xmlns:a16="http://schemas.microsoft.com/office/drawing/2014/main" id="{43A4FF08-99DE-450B-B38E-47F202CCDDC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71153" y="2922917"/>
            <a:ext cx="4376911" cy="3282683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4422741" y="6281390"/>
            <a:ext cx="3873734" cy="357147"/>
            <a:chOff x="3446852" y="4961413"/>
            <a:chExt cx="3873734" cy="357147"/>
          </a:xfrm>
          <a:solidFill>
            <a:srgbClr val="FFFF00"/>
          </a:solidFill>
        </p:grpSpPr>
        <p:sp>
          <p:nvSpPr>
            <p:cNvPr id="17" name="角丸四角形 16"/>
            <p:cNvSpPr/>
            <p:nvPr/>
          </p:nvSpPr>
          <p:spPr>
            <a:xfrm>
              <a:off x="3446852" y="4961413"/>
              <a:ext cx="3873734" cy="35714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chemeClr val="tx1"/>
                  </a:solidFill>
                </a:rPr>
                <a:t>写真をクリックして動画を見てみよう！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647" y="4996339"/>
              <a:ext cx="347191" cy="322221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26179838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2023" y="1634195"/>
            <a:ext cx="8777805" cy="510754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66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中級編　</a:t>
            </a:r>
            <a:r>
              <a:rPr lang="ja-JP" altLang="en-US" sz="60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⑤忍者跳び</a:t>
            </a:r>
            <a:endParaRPr lang="en-US" altLang="ja-JP" sz="4400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　</a:t>
            </a:r>
            <a:r>
              <a:rPr lang="ja-JP" altLang="en-US" sz="36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（両足ジャンプターン）</a:t>
            </a:r>
            <a:r>
              <a:rPr lang="ja-JP" altLang="en-US" sz="40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endParaRPr lang="en-US" altLang="ja-JP" sz="3600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36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36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7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7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7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→</a:t>
            </a:r>
            <a:r>
              <a:rPr lang="ja-JP" altLang="en-US" sz="3600" kern="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主に</a:t>
            </a:r>
            <a:endParaRPr lang="en-US" altLang="ja-JP" sz="3600" kern="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800" kern="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48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</a:t>
            </a:r>
            <a:endParaRPr lang="en-US" altLang="ja-JP" sz="4800" kern="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4800" kern="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巧緻性</a:t>
            </a:r>
            <a:r>
              <a:rPr lang="ja-JP" altLang="en-US" sz="3600" kern="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</a:t>
            </a:r>
            <a:endParaRPr lang="en-US" altLang="ja-JP" sz="3600" kern="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kern="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lang="en-US" altLang="ja-JP" sz="4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2" y="842706"/>
            <a:ext cx="9143998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瞬発力、筋持久力、巧緻性</a:t>
            </a:r>
            <a:endParaRPr kumimoji="1" lang="en-US" altLang="ja-JP" sz="48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3987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" y="116264"/>
            <a:ext cx="9111386" cy="590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82295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体力アッププログラム②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76E309B-8CD8-4DBA-9DD1-8C408DBCB3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1550" y="2534388"/>
            <a:ext cx="3413101" cy="2037612"/>
          </a:xfrm>
          <a:prstGeom prst="rect">
            <a:avLst/>
          </a:prstGeom>
        </p:spPr>
      </p:pic>
      <p:sp>
        <p:nvSpPr>
          <p:cNvPr id="19" name="矢印: 下カーブ 18">
            <a:extLst>
              <a:ext uri="{FF2B5EF4-FFF2-40B4-BE49-F238E27FC236}">
                <a16:creationId xmlns:a16="http://schemas.microsoft.com/office/drawing/2014/main" id="{4E3E4180-32CE-42CD-BB9F-1A88D220A88E}"/>
              </a:ext>
            </a:extLst>
          </p:cNvPr>
          <p:cNvSpPr/>
          <p:nvPr/>
        </p:nvSpPr>
        <p:spPr>
          <a:xfrm rot="16200000" flipH="1" flipV="1">
            <a:off x="2477120" y="3461294"/>
            <a:ext cx="238982" cy="338121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矢印: 下カーブ 19">
            <a:extLst>
              <a:ext uri="{FF2B5EF4-FFF2-40B4-BE49-F238E27FC236}">
                <a16:creationId xmlns:a16="http://schemas.microsoft.com/office/drawing/2014/main" id="{1F84303E-78C5-482A-9764-D4CD2BC7B1FB}"/>
              </a:ext>
            </a:extLst>
          </p:cNvPr>
          <p:cNvSpPr/>
          <p:nvPr/>
        </p:nvSpPr>
        <p:spPr>
          <a:xfrm rot="16200000">
            <a:off x="1524632" y="3457729"/>
            <a:ext cx="256058" cy="328176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B17EEDE6-527A-45AE-9794-5A0D53D03129}"/>
              </a:ext>
            </a:extLst>
          </p:cNvPr>
          <p:cNvSpPr/>
          <p:nvPr/>
        </p:nvSpPr>
        <p:spPr>
          <a:xfrm rot="16200000">
            <a:off x="2233013" y="3802292"/>
            <a:ext cx="240539" cy="1485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吹き出し 15"/>
          <p:cNvSpPr/>
          <p:nvPr/>
        </p:nvSpPr>
        <p:spPr>
          <a:xfrm>
            <a:off x="4346488" y="3225413"/>
            <a:ext cx="4055002" cy="363361"/>
          </a:xfrm>
          <a:prstGeom prst="wedgeRectCallout">
            <a:avLst>
              <a:gd name="adj1" fmla="val -1600"/>
              <a:gd name="adj2" fmla="val 36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実際やると、こんな感じです。</a:t>
            </a:r>
          </a:p>
        </p:txBody>
      </p:sp>
      <p:pic>
        <p:nvPicPr>
          <p:cNvPr id="15" name="図 14">
            <a:hlinkClick r:id="rId4"/>
            <a:extLst>
              <a:ext uri="{FF2B5EF4-FFF2-40B4-BE49-F238E27FC236}">
                <a16:creationId xmlns:a16="http://schemas.microsoft.com/office/drawing/2014/main" id="{53E89E70-BCF2-4BB3-B825-8C1BC8695AC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6488" y="3588775"/>
            <a:ext cx="4055001" cy="2616826"/>
          </a:xfrm>
          <a:prstGeom prst="rect">
            <a:avLst/>
          </a:prstGeom>
        </p:spPr>
      </p:pic>
      <p:grpSp>
        <p:nvGrpSpPr>
          <p:cNvPr id="17" name="グループ化 16"/>
          <p:cNvGrpSpPr/>
          <p:nvPr/>
        </p:nvGrpSpPr>
        <p:grpSpPr>
          <a:xfrm>
            <a:off x="4442284" y="6295094"/>
            <a:ext cx="3873734" cy="357147"/>
            <a:chOff x="3446852" y="4961413"/>
            <a:chExt cx="3873734" cy="357147"/>
          </a:xfrm>
          <a:solidFill>
            <a:srgbClr val="FFFF00"/>
          </a:solidFill>
        </p:grpSpPr>
        <p:sp>
          <p:nvSpPr>
            <p:cNvPr id="18" name="角丸四角形 17"/>
            <p:cNvSpPr/>
            <p:nvPr/>
          </p:nvSpPr>
          <p:spPr>
            <a:xfrm>
              <a:off x="3446852" y="4961413"/>
              <a:ext cx="3873734" cy="35714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chemeClr val="tx1"/>
                  </a:solidFill>
                </a:rPr>
                <a:t>写真をクリックして動画を見てみよう！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647" y="4996339"/>
              <a:ext cx="347191" cy="322221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34908702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708</Words>
  <Application>Microsoft Office PowerPoint</Application>
  <PresentationFormat>画面に合わせる (4:3)</PresentationFormat>
  <Paragraphs>184</Paragraphs>
  <Slides>14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4" baseType="lpstr">
      <vt:lpstr>HGS創英角ｺﾞｼｯｸUB</vt:lpstr>
      <vt:lpstr>ＭＳ Ｐゴシック</vt:lpstr>
      <vt:lpstr>UD デジタル 教科書体 N-B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本日の学習計画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さぁて、体力をアップできたかな？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福地 真一</dc:creator>
  <cp:lastModifiedBy>m</cp:lastModifiedBy>
  <cp:revision>532</cp:revision>
  <cp:lastPrinted>2020-09-10T04:24:32Z</cp:lastPrinted>
  <dcterms:modified xsi:type="dcterms:W3CDTF">2020-12-23T03:33:26Z</dcterms:modified>
</cp:coreProperties>
</file>