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72" r:id="rId2"/>
    <p:sldId id="344" r:id="rId3"/>
    <p:sldId id="311" r:id="rId4"/>
    <p:sldId id="335" r:id="rId5"/>
    <p:sldId id="336" r:id="rId6"/>
    <p:sldId id="373" r:id="rId7"/>
    <p:sldId id="374" r:id="rId8"/>
    <p:sldId id="337" r:id="rId9"/>
    <p:sldId id="370" r:id="rId10"/>
    <p:sldId id="371" r:id="rId11"/>
    <p:sldId id="368" r:id="rId12"/>
    <p:sldId id="343" r:id="rId13"/>
    <p:sldId id="342" r:id="rId1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61A80-AE4A-4305-A1EE-808E35EB8726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4A9BC-7273-4B41-B80A-5A4F49A93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73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3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18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136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6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37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138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8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4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138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8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8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138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8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1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139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9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8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141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1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142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42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38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mext.go.jp/a_menu/sports/jyujitsu/1334217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odokanjudoinstitute.org/waz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11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47879" y="891045"/>
            <a:ext cx="7248243" cy="13781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中学校 保健</a:t>
            </a:r>
            <a:r>
              <a:rPr kumimoji="1" lang="ja-JP" altLang="en-US" sz="3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体育（体育分野）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〔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第３学年</a:t>
            </a:r>
            <a:r>
              <a:rPr kumimoji="1"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〕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3236" y="2269182"/>
            <a:ext cx="8769928" cy="27127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武　道</a:t>
            </a:r>
            <a:endParaRPr kumimoji="1" lang="en-US" altLang="ja-JP" sz="9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8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 柔　道 」</a:t>
            </a:r>
            <a:endParaRPr kumimoji="1" lang="en-US" altLang="ja-JP" sz="8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F6A60E7-C27C-42AC-9381-907579AB37A2}"/>
              </a:ext>
            </a:extLst>
          </p:cNvPr>
          <p:cNvSpPr/>
          <p:nvPr/>
        </p:nvSpPr>
        <p:spPr>
          <a:xfrm>
            <a:off x="13855" y="4824461"/>
            <a:ext cx="9019309" cy="10035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思考力，判断力</a:t>
            </a: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</a:t>
            </a:r>
            <a:r>
              <a:rPr kumimoji="1"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表現力</a:t>
            </a:r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等編</a:t>
            </a:r>
            <a:r>
              <a:rPr kumimoji="1" lang="en-US" altLang="ja-JP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612524" y="5828007"/>
            <a:ext cx="2795752" cy="558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/>
              <a:t>4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32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Text Box 4"/>
          <p:cNvSpPr txBox="1">
            <a:spLocks noChangeArrowheads="1"/>
          </p:cNvSpPr>
          <p:nvPr/>
        </p:nvSpPr>
        <p:spPr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414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415" name="テキスト 266"/>
          <p:cNvSpPr txBox="1"/>
          <p:nvPr/>
        </p:nvSpPr>
        <p:spPr>
          <a:xfrm>
            <a:off x="141477" y="1190380"/>
            <a:ext cx="8843740" cy="706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kumimoji="1" lang="en-US" altLang="ja-JP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試合Ⅰや禁じ技を参考に、テーマに合った簡易な試合の行い方・進め方を提案し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、</a:t>
            </a:r>
            <a:r>
              <a:rPr kumimoji="1" lang="ja-JP" altLang="en-US" sz="2000" b="1" kern="0" noProof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学習カード</a:t>
            </a:r>
            <a:r>
              <a:rPr kumimoji="1" lang="en-US" altLang="ja-JP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に記入しよう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！</a:t>
            </a:r>
            <a:endParaRPr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16" name="テキスト 267"/>
          <p:cNvSpPr txBox="1"/>
          <p:nvPr/>
        </p:nvSpPr>
        <p:spPr>
          <a:xfrm>
            <a:off x="209662" y="2077046"/>
            <a:ext cx="8738073" cy="418576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【課題】　次のテーマに合った試合の行い方・進め方を、試合Ⅰや１，２年生で学習した禁　</a:t>
            </a:r>
          </a:p>
          <a:p>
            <a:pPr>
              <a:defRPr lang="ja-JP" altLang="en-US"/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技を参考に提案しよう。新たな特別ルールには☆印を付けよう。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  <a:p>
            <a:pPr>
              <a:defRPr lang="ja-JP" altLang="en-US"/>
            </a:pP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○試合時間・ルール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</a:t>
            </a:r>
          </a:p>
          <a:p>
            <a:pPr>
              <a:defRPr lang="ja-JP" altLang="en-US"/>
            </a:pP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○審判の仕方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</a:t>
            </a:r>
          </a:p>
          <a:p>
            <a:pPr>
              <a:defRPr lang="ja-JP" altLang="en-US"/>
            </a:pPr>
            <a:endParaRPr lang="ja-JP" altLang="en-US" dirty="0"/>
          </a:p>
        </p:txBody>
      </p:sp>
      <p:sp>
        <p:nvSpPr>
          <p:cNvPr id="1417" name="図形 272"/>
          <p:cNvSpPr/>
          <p:nvPr/>
        </p:nvSpPr>
        <p:spPr>
          <a:xfrm>
            <a:off x="277209" y="2618213"/>
            <a:ext cx="8589582" cy="753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 lang="ja-JP" altLang="en-US"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試合Ⅱテーマ</a:t>
            </a:r>
            <a:endParaRPr lang="ja-JP" altLang="en-US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defRPr lang="ja-JP" altLang="en-US"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kumimoji="1" lang="en-US" altLang="ja-JP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体力や技能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にかかわらず、</a:t>
            </a:r>
            <a:r>
              <a:rPr kumimoji="1" lang="en-US" altLang="ja-JP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みんなが参加し楽しめる試合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」</a:t>
            </a:r>
            <a:endParaRPr lang="ja-JP" altLang="en-US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18" name="テキスト 317"/>
          <p:cNvSpPr txBox="1"/>
          <p:nvPr/>
        </p:nvSpPr>
        <p:spPr>
          <a:xfrm>
            <a:off x="3571644" y="3915467"/>
            <a:ext cx="5048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各自が提案した試合の行い方等は、学校の授業でグループ内で話合い、ひとつにまとめます。それから、グループ対抗の試合Ⅱへと学習を進めます。</a:t>
            </a:r>
            <a:endParaRPr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19" name="図形 320"/>
          <p:cNvSpPr/>
          <p:nvPr/>
        </p:nvSpPr>
        <p:spPr>
          <a:xfrm>
            <a:off x="3361937" y="3838485"/>
            <a:ext cx="5258266" cy="1269063"/>
          </a:xfrm>
          <a:prstGeom prst="wedgeRoundRectCallout">
            <a:avLst>
              <a:gd name="adj1" fmla="val -56693"/>
              <a:gd name="adj2" fmla="val -486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>
          <a:xfrm>
            <a:off x="-17304" y="2"/>
            <a:ext cx="9161304" cy="1170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思考力，判断力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表現力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等」②</a:t>
            </a:r>
            <a:endParaRPr lang="en-US" altLang="ja-JP" sz="20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２</a:t>
            </a:r>
            <a:r>
              <a:rPr lang="en-US" altLang="ja-JP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.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みんなで試合を考えよう</a:t>
            </a:r>
            <a:endParaRPr lang="en-US" altLang="ja-JP" sz="54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</p:txBody>
      </p:sp>
      <p:sp>
        <p:nvSpPr>
          <p:cNvPr id="13" name="横巻き 12"/>
          <p:cNvSpPr/>
          <p:nvPr/>
        </p:nvSpPr>
        <p:spPr>
          <a:xfrm>
            <a:off x="209662" y="5980026"/>
            <a:ext cx="8738073" cy="65459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柔道学習カード「思考力，判断力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表現力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等２」へ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☞</a:t>
            </a: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24634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48635" y="2282405"/>
            <a:ext cx="2957508" cy="212598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607297" y="2294337"/>
            <a:ext cx="2818169" cy="211362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6676" y="2277160"/>
            <a:ext cx="2435203" cy="1826403"/>
          </a:xfrm>
          <a:prstGeom prst="rect">
            <a:avLst/>
          </a:prstGeom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06614" y="5539838"/>
            <a:ext cx="8971901" cy="3846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/>
              <a:t>　</a:t>
            </a:r>
            <a:endParaRPr lang="en-US" altLang="ja-JP" sz="1500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17304" y="0"/>
            <a:ext cx="9161304" cy="9175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4400" b="1" noProof="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4400" b="1" noProof="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試合前の参考資料：予習編</a:t>
            </a:r>
            <a:endParaRPr kumimoji="1" lang="en-US" altLang="ja-JP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9" y="4477083"/>
            <a:ext cx="2812046" cy="223814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48" y="4477083"/>
            <a:ext cx="2173196" cy="222734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26727" y="1415589"/>
            <a:ext cx="2004927" cy="701610"/>
          </a:xfrm>
          <a:prstGeom prst="wedgeRoundRectCallout">
            <a:avLst>
              <a:gd name="adj1" fmla="val -14673"/>
              <a:gd name="adj2" fmla="val 903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64888" y="1430666"/>
            <a:ext cx="1819240" cy="472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●抑え込もうと、お互い押すだけ</a:t>
            </a:r>
            <a:endParaRPr lang="en-US" altLang="ja-JP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64587" y="1430665"/>
            <a:ext cx="3047564" cy="937702"/>
          </a:xfrm>
          <a:prstGeom prst="wedgeRoundRectCallout">
            <a:avLst>
              <a:gd name="adj1" fmla="val -1472"/>
              <a:gd name="adj2" fmla="val 1052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636973" y="1647691"/>
            <a:ext cx="2702792" cy="788151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●抑え込んだ時の固め技</a:t>
            </a:r>
            <a:endParaRPr lang="en-US" altLang="ja-JP" sz="21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の形ができていない。</a:t>
            </a:r>
            <a:endParaRPr lang="en-US" altLang="ja-JP" sz="21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5760986" y="1710050"/>
            <a:ext cx="3047564" cy="846531"/>
          </a:xfrm>
          <a:prstGeom prst="wedgeRoundRectCallout">
            <a:avLst>
              <a:gd name="adj1" fmla="val -8291"/>
              <a:gd name="adj2" fmla="val 875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958579" y="1799792"/>
            <a:ext cx="2628989" cy="72279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●抑え込まれた時の</a:t>
            </a:r>
            <a:endParaRPr lang="en-US" altLang="ja-JP" sz="21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逃げ方がわからない。</a:t>
            </a:r>
            <a:endParaRPr lang="en-US" altLang="ja-JP" sz="21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126726" y="4641416"/>
            <a:ext cx="1821197" cy="2039597"/>
          </a:xfrm>
          <a:prstGeom prst="wedgeRoundRectCallout">
            <a:avLst>
              <a:gd name="adj1" fmla="val 69072"/>
              <a:gd name="adj2" fmla="val -153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57725" y="4796166"/>
            <a:ext cx="1790198" cy="18848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</a:t>
            </a:r>
            <a:r>
              <a:rPr lang="ja-JP" altLang="en-US" sz="21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お互い</a:t>
            </a:r>
            <a:endParaRPr lang="en-US" altLang="ja-JP" sz="2100" b="1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1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自護</a:t>
            </a: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本体で</a:t>
            </a:r>
            <a:r>
              <a:rPr lang="ja-JP" altLang="en-US" sz="21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、腰</a:t>
            </a: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が引け、技が届かない。</a:t>
            </a:r>
            <a:endParaRPr lang="en-US" altLang="ja-JP" sz="21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4563348" y="4796166"/>
            <a:ext cx="2355272" cy="1715641"/>
          </a:xfrm>
          <a:prstGeom prst="wedgeRoundRectCallout">
            <a:avLst>
              <a:gd name="adj1" fmla="val 62645"/>
              <a:gd name="adj2" fmla="val 107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640845" y="4992061"/>
            <a:ext cx="2114605" cy="1376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●技に入れない</a:t>
            </a:r>
            <a:r>
              <a:rPr lang="ja-JP" altLang="en-US" sz="21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。入って</a:t>
            </a:r>
            <a:r>
              <a:rPr lang="ja-JP" altLang="en-US" sz="21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もかからない。</a:t>
            </a:r>
            <a:endParaRPr lang="en-US" altLang="ja-JP" sz="21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爆発: 8 pt 5">
            <a:extLst>
              <a:ext uri="{FF2B5EF4-FFF2-40B4-BE49-F238E27FC236}">
                <a16:creationId xmlns:a16="http://schemas.microsoft.com/office/drawing/2014/main" id="{1510D8E1-1DEA-4E9E-958F-98657819EF6F}"/>
              </a:ext>
            </a:extLst>
          </p:cNvPr>
          <p:cNvSpPr/>
          <p:nvPr/>
        </p:nvSpPr>
        <p:spPr>
          <a:xfrm>
            <a:off x="306614" y="606955"/>
            <a:ext cx="8734506" cy="1058224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i="1" u="sng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こうなった時のことも考えておこう！</a:t>
            </a:r>
            <a:endParaRPr lang="en-US" altLang="ja-JP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94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2383" y="1615601"/>
            <a:ext cx="8701617" cy="44422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</a:t>
            </a:r>
            <a:r>
              <a:rPr kumimoji="1" lang="en-US" altLang="ja-JP" sz="8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kumimoji="1" lang="ja-JP" altLang="en-US" sz="8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本時のまとめ</a:t>
            </a:r>
            <a:endParaRPr kumimoji="1" lang="en-US" altLang="ja-JP" sz="8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本日の学習はどうでしたか？</a:t>
            </a:r>
            <a:endParaRPr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⇒</a:t>
            </a: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最後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に学習カード「</a:t>
            </a: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学習の振返り」</a:t>
            </a:r>
            <a:endParaRPr lang="en-US" altLang="ja-JP" sz="3200" b="1" u="sng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に記入しましょう。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0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04A7D67-8A5F-43F3-BA18-BA5960767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1" y="4811016"/>
            <a:ext cx="1455790" cy="194105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6031" y="1595070"/>
            <a:ext cx="8675370" cy="50204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いろいろ考えてどんどん深めよう！</a:t>
            </a:r>
            <a:endParaRPr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次の授業が楽しみだね！</a:t>
            </a:r>
            <a:endParaRPr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 algn="r">
              <a:buNone/>
            </a:pPr>
            <a:endParaRPr lang="en-US" altLang="ja-JP" sz="3000" dirty="0"/>
          </a:p>
          <a:p>
            <a:pPr marL="0" indent="0" algn="r">
              <a:buNone/>
            </a:pPr>
            <a:endParaRPr lang="en-US" altLang="ja-JP" sz="3000" dirty="0"/>
          </a:p>
          <a:p>
            <a:pPr marL="0" indent="0" algn="r">
              <a:buNone/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〇〇中学校保健体育科一同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290" y="-14138"/>
            <a:ext cx="9109710" cy="13226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290" y="0"/>
            <a:ext cx="9109709" cy="1394318"/>
          </a:xfrm>
        </p:spPr>
        <p:txBody>
          <a:bodyPr>
            <a:normAutofit fontScale="90000"/>
          </a:bodyPr>
          <a:lstStyle/>
          <a:p>
            <a:r>
              <a:rPr lang="ja-JP" altLang="en-US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さぁて、</a:t>
            </a:r>
            <a:r>
              <a:rPr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思考力，判断力</a:t>
            </a:r>
            <a:r>
              <a:rPr lang="ja-JP" altLang="en-US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</a:t>
            </a:r>
            <a:r>
              <a:rPr lang="ja-JP" altLang="en-US" sz="5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表現力</a:t>
            </a:r>
            <a:r>
              <a:rPr lang="ja-JP" altLang="en-US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等は深まったかな？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92290" y="2868734"/>
            <a:ext cx="8938500" cy="2234488"/>
          </a:xfrm>
          <a:prstGeom prst="wedgeRoundRectCallout">
            <a:avLst>
              <a:gd name="adj1" fmla="val -36930"/>
              <a:gd name="adj2" fmla="val 672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成長したみんなを道場（学校）で待ってるよ！</a:t>
            </a:r>
          </a:p>
        </p:txBody>
      </p:sp>
    </p:spTree>
    <p:extLst>
      <p:ext uri="{BB962C8B-B14F-4D97-AF65-F5344CB8AC3E}">
        <p14:creationId xmlns:p14="http://schemas.microsoft.com/office/powerpoint/2010/main" val="31942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AECE70-B685-4FFB-8CC4-F02B5802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148712"/>
            <a:ext cx="8801100" cy="532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lang="en-US" altLang="ja-JP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4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思考力，判断力，</a:t>
            </a:r>
            <a:endParaRPr lang="en-US" altLang="ja-JP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lang="ja-JP" altLang="en-US" sz="4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表現力</a:t>
            </a: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等」編</a:t>
            </a:r>
            <a:endParaRPr lang="en-US" altLang="ja-JP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 algn="r">
              <a:buNone/>
            </a:pP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（およそ３０分）</a:t>
            </a:r>
            <a:endParaRPr lang="en-US" altLang="ja-JP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</a:t>
            </a:r>
            <a:r>
              <a:rPr lang="en-US" altLang="ja-JP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本時のまとめ</a:t>
            </a:r>
            <a:endParaRPr lang="en-US" altLang="ja-JP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 algn="r">
              <a:buNone/>
            </a:pP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（およそ１０分）</a:t>
            </a:r>
            <a:endParaRPr lang="en-US" altLang="ja-JP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en-US" altLang="ja-JP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この自宅学習教材に沿って、ワークシートに</a:t>
            </a:r>
            <a:endParaRPr lang="en-US" altLang="ja-JP" sz="3200" b="1" u="sng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取り組みましょう！</a:t>
            </a:r>
            <a:r>
              <a:rPr lang="ja-JP" altLang="en-US" sz="32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lang="en-US" altLang="ja-JP" sz="32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それでは、始めてください！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9404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1F93CA-BA67-4058-B357-237266FE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98" y="208281"/>
            <a:ext cx="7886700" cy="732153"/>
          </a:xfrm>
        </p:spPr>
        <p:txBody>
          <a:bodyPr>
            <a:normAutofit/>
          </a:bodyPr>
          <a:lstStyle/>
          <a:p>
            <a:r>
              <a:rPr lang="ja-JP" altLang="en-US" sz="45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本日の学習計画</a:t>
            </a:r>
          </a:p>
        </p:txBody>
      </p:sp>
    </p:spTree>
    <p:extLst>
      <p:ext uri="{BB962C8B-B14F-4D97-AF65-F5344CB8AC3E}">
        <p14:creationId xmlns:p14="http://schemas.microsoft.com/office/powerpoint/2010/main" val="249577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790" y="1539153"/>
            <a:ext cx="840609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3814" y="2393760"/>
            <a:ext cx="8805672" cy="329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8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kumimoji="1" lang="en-US" altLang="ja-JP" sz="8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kumimoji="1" lang="ja-JP" altLang="en-US" sz="8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kumimoji="1" lang="ja-JP" altLang="en-US" sz="80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思考力，</a:t>
            </a:r>
            <a:endParaRPr kumimoji="1" lang="en-US" altLang="ja-JP" sz="8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8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kumimoji="1" lang="ja-JP" altLang="en-US" sz="80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判断力，</a:t>
            </a:r>
            <a:r>
              <a:rPr kumimoji="1" lang="ja-JP" altLang="en-US" sz="8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8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8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表現力等」編</a:t>
            </a:r>
            <a:endParaRPr kumimoji="1" lang="en-US" altLang="ja-JP" sz="8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9" y="4749595"/>
            <a:ext cx="1386999" cy="18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Text Box 4"/>
          <p:cNvSpPr txBox="1">
            <a:spLocks noChangeArrowheads="1"/>
          </p:cNvSpPr>
          <p:nvPr/>
        </p:nvSpPr>
        <p:spPr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49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350" name="図 25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4" y="2259697"/>
            <a:ext cx="1755410" cy="2132987"/>
          </a:xfrm>
          <a:prstGeom prst="rect">
            <a:avLst/>
          </a:prstGeom>
        </p:spPr>
      </p:pic>
      <p:pic>
        <p:nvPicPr>
          <p:cNvPr id="1351" name="図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57" y="2259697"/>
            <a:ext cx="1767574" cy="2139831"/>
          </a:xfrm>
          <a:prstGeom prst="rect">
            <a:avLst/>
          </a:prstGeom>
        </p:spPr>
      </p:pic>
      <p:pic>
        <p:nvPicPr>
          <p:cNvPr id="1352" name="図 2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602" y="2259697"/>
            <a:ext cx="1743881" cy="2144975"/>
          </a:xfrm>
          <a:prstGeom prst="rect">
            <a:avLst/>
          </a:prstGeom>
        </p:spPr>
      </p:pic>
      <p:pic>
        <p:nvPicPr>
          <p:cNvPr id="1353" name="図 2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540" y="2262798"/>
            <a:ext cx="1746629" cy="2126783"/>
          </a:xfrm>
          <a:prstGeom prst="rect">
            <a:avLst/>
          </a:prstGeom>
        </p:spPr>
      </p:pic>
      <p:pic>
        <p:nvPicPr>
          <p:cNvPr id="1354" name="図 26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714" y="2259697"/>
            <a:ext cx="1791365" cy="2139831"/>
          </a:xfrm>
          <a:prstGeom prst="rect">
            <a:avLst/>
          </a:prstGeom>
        </p:spPr>
      </p:pic>
      <p:sp>
        <p:nvSpPr>
          <p:cNvPr id="1355" name="図形 262"/>
          <p:cNvSpPr/>
          <p:nvPr/>
        </p:nvSpPr>
        <p:spPr>
          <a:xfrm>
            <a:off x="1629449" y="2753241"/>
            <a:ext cx="424178" cy="8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56" name="図形 263"/>
          <p:cNvSpPr/>
          <p:nvPr/>
        </p:nvSpPr>
        <p:spPr>
          <a:xfrm>
            <a:off x="3498182" y="2753241"/>
            <a:ext cx="479246" cy="8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57" name="図形 264"/>
          <p:cNvSpPr/>
          <p:nvPr/>
        </p:nvSpPr>
        <p:spPr>
          <a:xfrm>
            <a:off x="5288945" y="2753241"/>
            <a:ext cx="513714" cy="819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58" name="図形 265"/>
          <p:cNvSpPr/>
          <p:nvPr/>
        </p:nvSpPr>
        <p:spPr>
          <a:xfrm>
            <a:off x="7057299" y="2753241"/>
            <a:ext cx="394485" cy="836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59" name="テキスト 266"/>
          <p:cNvSpPr txBox="1"/>
          <p:nvPr/>
        </p:nvSpPr>
        <p:spPr>
          <a:xfrm>
            <a:off x="350921" y="1263979"/>
            <a:ext cx="816442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始めに、「大内刈り」から「背負い投げ」をかけることができる理由を再確認しよう！</a:t>
            </a:r>
            <a:endParaRPr lang="ja-JP" altLang="en-US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60" name="テキスト 267"/>
          <p:cNvSpPr txBox="1"/>
          <p:nvPr/>
        </p:nvSpPr>
        <p:spPr>
          <a:xfrm>
            <a:off x="-44181" y="4602117"/>
            <a:ext cx="8501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「取」は大内刈りをかけ、</a:t>
            </a: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「受」が下がり、</a:t>
            </a:r>
            <a:endParaRPr lang="en-US" altLang="ja-JP" sz="3200" b="1" u="sng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押し返してきたところに、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背負い投げをかける。</a:t>
            </a:r>
          </a:p>
        </p:txBody>
      </p:sp>
      <p:sp>
        <p:nvSpPr>
          <p:cNvPr id="1361" name="図形 268"/>
          <p:cNvSpPr/>
          <p:nvPr/>
        </p:nvSpPr>
        <p:spPr>
          <a:xfrm>
            <a:off x="570061" y="5852090"/>
            <a:ext cx="7887431" cy="966565"/>
          </a:xfrm>
          <a:prstGeom prst="wedgeRectCallout">
            <a:avLst>
              <a:gd name="adj1" fmla="val 9113"/>
              <a:gd name="adj2" fmla="val -81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自分の投げ技→自分の投げ技に連絡する技を</a:t>
            </a:r>
          </a:p>
          <a:p>
            <a:pPr algn="ctr">
              <a:defRPr lang="ja-JP" altLang="en-US"/>
            </a:pPr>
            <a:r>
              <a:rPr lang="ja-JP" altLang="en-US" sz="4000" b="1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「連絡技」</a:t>
            </a:r>
            <a:r>
              <a:rPr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と呼びます。</a:t>
            </a:r>
          </a:p>
        </p:txBody>
      </p:sp>
      <p:sp>
        <p:nvSpPr>
          <p:cNvPr id="1362" name="Rectangle 284"/>
          <p:cNvSpPr>
            <a:spLocks noChangeArrowheads="1"/>
          </p:cNvSpPr>
          <p:nvPr/>
        </p:nvSpPr>
        <p:spPr>
          <a:xfrm>
            <a:off x="-17304" y="4"/>
            <a:ext cx="9161304" cy="1219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「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思考力，判断力</a:t>
            </a:r>
            <a:r>
              <a:rPr lang="ja-JP" altLang="en-US" sz="2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，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表現力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等」①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  <a:p>
            <a:pPr marL="0" marR="0" lvl="0" indent="0" algn="l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lang="ja-JP" altLang="en-US" sz="5400" b="1" kern="0" noProof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１</a:t>
            </a:r>
            <a:r>
              <a:rPr lang="en-US" altLang="ja-JP" sz="5400" b="1" kern="0" noProof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.</a:t>
            </a:r>
            <a:r>
              <a:rPr kumimoji="1" lang="ja-JP" alt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こんなとき、どうする？</a:t>
            </a:r>
            <a:endParaRPr kumimoji="1" lang="en-US" altLang="ja-JP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</p:txBody>
      </p:sp>
      <p:sp>
        <p:nvSpPr>
          <p:cNvPr id="18" name="スライド番号プレースホルダー 2"/>
          <p:cNvSpPr txBox="1">
            <a:spLocks/>
          </p:cNvSpPr>
          <p:nvPr/>
        </p:nvSpPr>
        <p:spPr>
          <a:xfrm>
            <a:off x="5599503" y="4350280"/>
            <a:ext cx="3496386" cy="402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写真「学校体育実技指導資料集第２集柔道指導の手引</a:t>
            </a:r>
            <a:endParaRPr kumimoji="1" lang="en-US" altLang="ja-JP" sz="1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（三訂版）平成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25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月文部科学省」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P149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より抜粋</a:t>
            </a: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3A49CE20-5DCF-4C9F-9F31-B0819B93E9BF}"/>
              </a:ext>
            </a:extLst>
          </p:cNvPr>
          <p:cNvSpPr/>
          <p:nvPr/>
        </p:nvSpPr>
        <p:spPr>
          <a:xfrm>
            <a:off x="1311187" y="2355242"/>
            <a:ext cx="483817" cy="412379"/>
          </a:xfrm>
          <a:prstGeom prst="wedgeEllipseCallout">
            <a:avLst>
              <a:gd name="adj1" fmla="val -44481"/>
              <a:gd name="adj2" fmla="val 692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取</a:t>
            </a:r>
          </a:p>
        </p:txBody>
      </p:sp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06CA5B42-0F76-4ABC-AA09-271AF839DF2B}"/>
              </a:ext>
            </a:extLst>
          </p:cNvPr>
          <p:cNvSpPr/>
          <p:nvPr/>
        </p:nvSpPr>
        <p:spPr>
          <a:xfrm>
            <a:off x="80620" y="3849704"/>
            <a:ext cx="483817" cy="412379"/>
          </a:xfrm>
          <a:prstGeom prst="wedgeEllipseCallout">
            <a:avLst>
              <a:gd name="adj1" fmla="val 57820"/>
              <a:gd name="adj2" fmla="val -588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</a:t>
            </a:r>
          </a:p>
        </p:txBody>
      </p:sp>
    </p:spTree>
    <p:extLst>
      <p:ext uri="{BB962C8B-B14F-4D97-AF65-F5344CB8AC3E}">
        <p14:creationId xmlns:p14="http://schemas.microsoft.com/office/powerpoint/2010/main" val="3940283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Text Box 4"/>
          <p:cNvSpPr txBox="1">
            <a:spLocks noChangeArrowheads="1"/>
          </p:cNvSpPr>
          <p:nvPr/>
        </p:nvSpPr>
        <p:spPr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70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371" name="テキスト 266"/>
          <p:cNvSpPr txBox="1"/>
          <p:nvPr/>
        </p:nvSpPr>
        <p:spPr>
          <a:xfrm>
            <a:off x="1" y="1199276"/>
            <a:ext cx="9144000" cy="5573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36000" tIns="108000" rIns="36000" bIns="108000">
            <a:spAutoFit/>
          </a:bodyPr>
          <a:lstStyle/>
          <a:p>
            <a:pPr>
              <a:defRPr lang="ja-JP" altLang="en-US"/>
            </a:pPr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【課題】</a:t>
            </a:r>
            <a:endParaRPr lang="en-US" altLang="ja-JP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endParaRPr lang="en-US" altLang="ja-JP" sz="2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『「大内刈り」をかけて、相手がＡ～Ｃに</a:t>
            </a:r>
            <a:r>
              <a:rPr lang="ja-JP" altLang="en-US" sz="3200" b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動い</a:t>
            </a: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たら、次にどんな技をかけたらよいだろうか。　</a:t>
            </a:r>
            <a:endParaRPr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sz="3200" b="1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ワークシートに連絡技とその技を選んだ理由を</a:t>
            </a:r>
            <a:endParaRPr lang="en-US" altLang="ja-JP" sz="3200" b="1" dirty="0">
              <a:solidFill>
                <a:srgbClr val="C0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sz="3200" b="1" dirty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記入しよう。</a:t>
            </a: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  <a:p>
            <a:pPr>
              <a:defRPr lang="ja-JP" altLang="en-US"/>
            </a:pPr>
            <a:r>
              <a:rPr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</a:p>
          <a:p>
            <a:pPr>
              <a:defRPr lang="ja-JP" altLang="en-US"/>
            </a:pP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Ａ.前に動いた </a:t>
            </a:r>
          </a:p>
          <a:p>
            <a:pPr>
              <a:defRPr lang="ja-JP" altLang="en-US"/>
            </a:pP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Ｂ.後ろに動いた</a:t>
            </a: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（投げられまいとふんばった時）</a:t>
            </a:r>
          </a:p>
          <a:p>
            <a:pPr>
              <a:defRPr lang="ja-JP" altLang="en-US"/>
            </a:pP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Ｃ.左に動いた</a:t>
            </a: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（自分の引き手側に動いた時）</a:t>
            </a:r>
            <a:endParaRPr lang="en-US" altLang="ja-JP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>
              <a:defRPr lang="ja-JP" altLang="en-US"/>
            </a:pPr>
            <a:r>
              <a:rPr lang="ja-JP" altLang="en-US" sz="2800" b="1" i="1" u="sng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☆次からのスライドをヒントに考えてみよう！</a:t>
            </a:r>
          </a:p>
        </p:txBody>
      </p:sp>
      <p:sp>
        <p:nvSpPr>
          <p:cNvPr id="12" name="Rectangle 284"/>
          <p:cNvSpPr>
            <a:spLocks noChangeArrowheads="1"/>
          </p:cNvSpPr>
          <p:nvPr/>
        </p:nvSpPr>
        <p:spPr>
          <a:xfrm>
            <a:off x="-17304" y="4"/>
            <a:ext cx="9161304" cy="119927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思考力，判断力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表現力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等」①</a:t>
            </a:r>
            <a:endParaRPr lang="en-US" altLang="ja-JP" sz="20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２</a:t>
            </a:r>
            <a:r>
              <a:rPr lang="en-US" altLang="ja-JP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.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こんなとき、どうする？</a:t>
            </a:r>
            <a:endParaRPr lang="en-US" altLang="ja-JP" sz="54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402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Text Box 4"/>
          <p:cNvSpPr txBox="1">
            <a:spLocks noChangeArrowheads="1"/>
          </p:cNvSpPr>
          <p:nvPr/>
        </p:nvSpPr>
        <p:spPr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70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71" name="テキスト 266"/>
          <p:cNvSpPr txBox="1"/>
          <p:nvPr/>
        </p:nvSpPr>
        <p:spPr>
          <a:xfrm>
            <a:off x="1" y="1212290"/>
            <a:ext cx="9144000" cy="1541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36000" tIns="108000" rIns="36000" bIns="108000">
            <a:spAutoFit/>
          </a:bodyPr>
          <a:lstStyle/>
          <a:p>
            <a:pPr>
              <a:defRPr lang="ja-JP" altLang="en-US"/>
            </a:pPr>
            <a:r>
              <a:rPr lang="ja-JP" altLang="en-US" sz="3200" b="1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［👉ヒントその１］</a:t>
            </a:r>
            <a:endParaRPr lang="en-US" altLang="ja-JP" sz="3200" b="1" dirty="0">
              <a:solidFill>
                <a:srgbClr val="00206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defRPr lang="ja-JP" altLang="en-US"/>
            </a:pPr>
            <a:r>
              <a:rPr lang="ja-JP" altLang="en-US" sz="5400" b="1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投げ技の特徴を振り返ろう！</a:t>
            </a:r>
          </a:p>
        </p:txBody>
      </p:sp>
      <p:sp>
        <p:nvSpPr>
          <p:cNvPr id="12" name="Rectangle 284"/>
          <p:cNvSpPr>
            <a:spLocks noChangeArrowheads="1"/>
          </p:cNvSpPr>
          <p:nvPr/>
        </p:nvSpPr>
        <p:spPr>
          <a:xfrm>
            <a:off x="-17305" y="13018"/>
            <a:ext cx="9161304" cy="119927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思考力，判断力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表現力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等」①</a:t>
            </a:r>
            <a:endParaRPr lang="en-US" altLang="ja-JP" sz="20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３</a:t>
            </a:r>
            <a:r>
              <a:rPr lang="en-US" altLang="ja-JP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.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こんなとき、どうする？</a:t>
            </a:r>
            <a:endParaRPr lang="en-US" altLang="ja-JP" sz="54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17305" y="2753839"/>
            <a:ext cx="9161305" cy="4104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学校体育実技指導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資料第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集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柔道指導の手引（三訂版）より</a:t>
            </a:r>
          </a:p>
          <a:p>
            <a:pPr algn="ctr"/>
            <a:r>
              <a:rPr lang="ja-JP" altLang="en-US" b="1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👉 </a:t>
            </a:r>
            <a:r>
              <a:rPr lang="en-US" altLang="ja-JP" sz="1600" dirty="0">
                <a:solidFill>
                  <a:schemeClr val="tx1"/>
                </a:solidFill>
                <a:hlinkClick r:id="rId4"/>
              </a:rPr>
              <a:t>https://www.mext.go.jp/a_menu/sports/jyujitsu/1334217.htm</a:t>
            </a:r>
            <a:endParaRPr lang="en-US" altLang="ja-JP" sz="1600" dirty="0">
              <a:solidFill>
                <a:schemeClr val="tx1"/>
              </a:solidFill>
            </a:endParaRPr>
          </a:p>
          <a:p>
            <a:endParaRPr lang="ja-JP" altLang="ja-JP" dirty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「柔道」第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章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(2)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：膝車（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P120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）　</a:t>
            </a:r>
            <a:endParaRPr kumimoji="1" lang="en-US" altLang="ja-JP" sz="2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・「柔道」第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章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(3)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：膝車（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P121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）　支え釣り込み足（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P122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～）</a:t>
            </a:r>
            <a:endParaRPr kumimoji="1" lang="en-US" altLang="ja-JP" sz="2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　　　　　　　　体落とし（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P124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～）　大腰（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P126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～）</a:t>
            </a:r>
            <a:endParaRPr kumimoji="1" lang="en-US" altLang="ja-JP" sz="2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　　　　　　　　　背負い投げ（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P129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kumimoji="1" lang="en-US" altLang="ja-JP" sz="2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・「柔道」第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4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章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(4)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：大外刈り（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P134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～）　大内刈り（</a:t>
            </a:r>
            <a:r>
              <a:rPr kumimoji="1" lang="en-US" altLang="ja-JP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P138</a:t>
            </a:r>
            <a:r>
              <a:rPr kumimoji="1" lang="ja-JP" altLang="en-US" sz="2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kumimoji="1" lang="en-US" altLang="ja-JP" sz="2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endParaRPr kumimoji="1" lang="en-US" altLang="ja-JP" sz="105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7A28CD77-418A-4D37-B168-1A44D7F2BD09}"/>
              </a:ext>
            </a:extLst>
          </p:cNvPr>
          <p:cNvSpPr/>
          <p:nvPr/>
        </p:nvSpPr>
        <p:spPr>
          <a:xfrm>
            <a:off x="33255" y="4179010"/>
            <a:ext cx="4812120" cy="597474"/>
          </a:xfrm>
          <a:prstGeom prst="wedgeEllipseCallout">
            <a:avLst>
              <a:gd name="adj1" fmla="val 29368"/>
              <a:gd name="adj2" fmla="val -9953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役立つヒントがココにあります！</a:t>
            </a:r>
          </a:p>
        </p:txBody>
      </p:sp>
      <p:graphicFrame>
        <p:nvGraphicFramePr>
          <p:cNvPr id="6" name="オブジェクト 5">
            <a:hlinkClick r:id="rId4"/>
            <a:extLst>
              <a:ext uri="{FF2B5EF4-FFF2-40B4-BE49-F238E27FC236}">
                <a16:creationId xmlns:a16="http://schemas.microsoft.com/office/drawing/2014/main" id="{67481A82-13AF-45A7-8E84-B045F6E46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73453"/>
              </p:ext>
            </p:extLst>
          </p:nvPr>
        </p:nvGraphicFramePr>
        <p:xfrm>
          <a:off x="7486650" y="2803945"/>
          <a:ext cx="1624095" cy="229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5" imgW="5667359" imgH="8020022" progId="AcroExch.Document.DC">
                  <p:embed/>
                </p:oleObj>
              </mc:Choice>
              <mc:Fallback>
                <p:oleObj name="Acrobat Document" r:id="rId5" imgW="5667359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86650" y="2803945"/>
                        <a:ext cx="1624095" cy="229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415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Text Box 4"/>
          <p:cNvSpPr txBox="1">
            <a:spLocks noChangeArrowheads="1"/>
          </p:cNvSpPr>
          <p:nvPr/>
        </p:nvSpPr>
        <p:spPr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70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1374" name="図 288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634" y="2968783"/>
            <a:ext cx="3492713" cy="2417334"/>
          </a:xfrm>
          <a:prstGeom prst="rect">
            <a:avLst/>
          </a:prstGeom>
        </p:spPr>
      </p:pic>
      <p:sp>
        <p:nvSpPr>
          <p:cNvPr id="1375" name="テキスト 290">
            <a:hlinkClick r:id="rId3"/>
          </p:cNvPr>
          <p:cNvSpPr txBox="1"/>
          <p:nvPr/>
        </p:nvSpPr>
        <p:spPr>
          <a:xfrm>
            <a:off x="5642634" y="5455043"/>
            <a:ext cx="2808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参考例①「技の解説」</a:t>
            </a:r>
            <a:endParaRPr lang="en-US" altLang="ja-JP" sz="1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sz="1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取材協力公益財団法人講道館</a:t>
            </a:r>
          </a:p>
        </p:txBody>
      </p:sp>
      <p:sp>
        <p:nvSpPr>
          <p:cNvPr id="1377" name="テキスト 360">
            <a:hlinkClick r:id="rId3"/>
          </p:cNvPr>
          <p:cNvSpPr txBox="1"/>
          <p:nvPr/>
        </p:nvSpPr>
        <p:spPr>
          <a:xfrm>
            <a:off x="5706512" y="6039319"/>
            <a:ext cx="2808838" cy="25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050" b="1" u="sng" dirty="0">
                <a:latin typeface="ＭＳ ゴシック"/>
                <a:ea typeface="ＭＳ ゴシック"/>
              </a:rPr>
              <a:t>http://kodokanjudoinstitute.org/waza/</a:t>
            </a:r>
            <a:endParaRPr lang="ja-JP" altLang="en-US" b="1" u="sng" dirty="0">
              <a:latin typeface="ＭＳ ゴシック"/>
              <a:ea typeface="ＭＳ ゴシック"/>
            </a:endParaRPr>
          </a:p>
        </p:txBody>
      </p:sp>
      <p:sp>
        <p:nvSpPr>
          <p:cNvPr id="12" name="Rectangle 284"/>
          <p:cNvSpPr>
            <a:spLocks noChangeArrowheads="1"/>
          </p:cNvSpPr>
          <p:nvPr/>
        </p:nvSpPr>
        <p:spPr>
          <a:xfrm>
            <a:off x="-17304" y="4"/>
            <a:ext cx="9161304" cy="119927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思考力，判断力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表現力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等」①</a:t>
            </a:r>
            <a:endParaRPr lang="en-US" altLang="ja-JP" sz="20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４</a:t>
            </a:r>
            <a:r>
              <a:rPr lang="en-US" altLang="ja-JP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.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こんなとき、どうする？</a:t>
            </a:r>
            <a:endParaRPr lang="en-US" altLang="ja-JP" sz="54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</p:txBody>
      </p:sp>
      <p:sp>
        <p:nvSpPr>
          <p:cNvPr id="10" name="テキスト 266"/>
          <p:cNvSpPr txBox="1"/>
          <p:nvPr/>
        </p:nvSpPr>
        <p:spPr>
          <a:xfrm>
            <a:off x="-8653" y="1212290"/>
            <a:ext cx="9144000" cy="1541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36000" tIns="108000" rIns="36000" bIns="108000">
            <a:spAutoFit/>
          </a:bodyPr>
          <a:lstStyle/>
          <a:p>
            <a:pPr>
              <a:defRPr lang="ja-JP" altLang="en-US"/>
            </a:pPr>
            <a:r>
              <a:rPr lang="ja-JP" altLang="en-US" sz="3200" b="1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［👉ヒントその２］</a:t>
            </a:r>
            <a:endParaRPr lang="en-US" altLang="ja-JP" sz="3200" b="1" dirty="0">
              <a:solidFill>
                <a:srgbClr val="00206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defRPr lang="ja-JP" altLang="en-US"/>
            </a:pPr>
            <a:r>
              <a:rPr lang="ja-JP" altLang="en-US" sz="5400" b="1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動画を活用しよう！</a:t>
            </a:r>
          </a:p>
        </p:txBody>
      </p:sp>
      <p:sp>
        <p:nvSpPr>
          <p:cNvPr id="1372" name="図形 285"/>
          <p:cNvSpPr/>
          <p:nvPr/>
        </p:nvSpPr>
        <p:spPr>
          <a:xfrm>
            <a:off x="136933" y="3158781"/>
            <a:ext cx="5219840" cy="2693379"/>
          </a:xfrm>
          <a:prstGeom prst="wedgeEllipseCallout">
            <a:avLst>
              <a:gd name="adj1" fmla="val 64088"/>
              <a:gd name="adj2" fmla="val -212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 lang="ja-JP" altLang="en-US"/>
            </a:pPr>
            <a:r>
              <a:rPr lang="ja-JP" altLang="en-US" sz="2000" b="1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2200" b="1" dirty="0">
                <a:solidFill>
                  <a:srgbClr val="00206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相手が崩れた方向によって、かけやすい技や、投げやすい技があることを、右のインターネットから、実際の動き見て考えてみよう！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16258676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Text Box 4"/>
          <p:cNvSpPr txBox="1">
            <a:spLocks noChangeArrowheads="1"/>
          </p:cNvSpPr>
          <p:nvPr/>
        </p:nvSpPr>
        <p:spPr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84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Rectangle 284"/>
          <p:cNvSpPr>
            <a:spLocks noChangeArrowheads="1"/>
          </p:cNvSpPr>
          <p:nvPr/>
        </p:nvSpPr>
        <p:spPr>
          <a:xfrm>
            <a:off x="-17304" y="4"/>
            <a:ext cx="9161304" cy="1191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思考力，判断力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表現力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等」①</a:t>
            </a:r>
            <a:endParaRPr lang="en-US" altLang="ja-JP" sz="20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５</a:t>
            </a:r>
            <a:r>
              <a:rPr lang="en-US" altLang="ja-JP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.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こんなとき、どうする？</a:t>
            </a:r>
            <a:endParaRPr lang="en-US" altLang="ja-JP" sz="54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</p:txBody>
      </p:sp>
      <p:pic>
        <p:nvPicPr>
          <p:cNvPr id="8" name="図 3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1" y="1191490"/>
            <a:ext cx="8938512" cy="4970957"/>
          </a:xfrm>
          <a:prstGeom prst="rect">
            <a:avLst/>
          </a:prstGeom>
        </p:spPr>
      </p:pic>
      <p:sp>
        <p:nvSpPr>
          <p:cNvPr id="9" name="横巻き 8"/>
          <p:cNvSpPr/>
          <p:nvPr/>
        </p:nvSpPr>
        <p:spPr>
          <a:xfrm>
            <a:off x="277209" y="6162448"/>
            <a:ext cx="8738073" cy="65459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柔道学習カード「思考力，判断力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，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表現力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等１」へ</a:t>
            </a:r>
            <a:r>
              <a:rPr kumimoji="1"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☞</a:t>
            </a: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4474" y="1191489"/>
            <a:ext cx="4488873" cy="52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柔道学習カード</a:t>
            </a:r>
            <a:endParaRPr kumimoji="1"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41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Rectangle 2"/>
          <p:cNvSpPr>
            <a:spLocks noChangeArrowheads="1"/>
          </p:cNvSpPr>
          <p:nvPr/>
        </p:nvSpPr>
        <p:spPr>
          <a:xfrm>
            <a:off x="-17304" y="2"/>
            <a:ext cx="9161304" cy="10879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思考力，判断力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，</a:t>
            </a:r>
            <a:r>
              <a:rPr lang="ja-JP" altLang="en-US" sz="2000" b="1" kern="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表現力</a:t>
            </a:r>
            <a:r>
              <a:rPr lang="ja-JP" altLang="en-US" sz="20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等」②</a:t>
            </a:r>
            <a:endParaRPr lang="en-US" altLang="ja-JP" sz="20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　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１</a:t>
            </a:r>
            <a:r>
              <a:rPr lang="en-US" altLang="ja-JP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.</a:t>
            </a:r>
            <a:r>
              <a:rPr lang="ja-JP" altLang="en-US" sz="5400" b="1" kern="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lt"/>
              </a:rPr>
              <a:t>みんなで試合を考えよう</a:t>
            </a:r>
            <a:endParaRPr lang="en-US" altLang="ja-JP" sz="5400" b="1" kern="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n-lt"/>
            </a:endParaRPr>
          </a:p>
        </p:txBody>
      </p:sp>
      <p:sp>
        <p:nvSpPr>
          <p:cNvPr id="1394" name="Text Box 4"/>
          <p:cNvSpPr txBox="1">
            <a:spLocks noChangeArrowheads="1"/>
          </p:cNvSpPr>
          <p:nvPr/>
        </p:nvSpPr>
        <p:spPr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1395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396" name="テキスト 267"/>
          <p:cNvSpPr txBox="1"/>
          <p:nvPr/>
        </p:nvSpPr>
        <p:spPr>
          <a:xfrm>
            <a:off x="103893" y="1579863"/>
            <a:ext cx="8915416" cy="313932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【試合Ⅰの行い方・進め方】</a:t>
            </a:r>
          </a:p>
          <a:p>
            <a:pPr>
              <a:defRPr lang="ja-JP" altLang="en-US"/>
            </a:pP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○試合時間・ルール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・試合時間は１分間、投げ技試合は組み合った状態、固め技試合は背中合わせの状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態から始める。なお、試合中に場外に出ると反則。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・ポイントは「一本」のみとし、一本の判定は、お尻より上の体の一部が畳に着く、　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または、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秒抑え込んだ場合とし、時間内に一本を多く取った方が勝ちとする。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・待機中の生徒は「がんばれ！」など、味方の応援のみとする。</a:t>
            </a:r>
          </a:p>
          <a:p>
            <a:pPr>
              <a:defRPr lang="ja-JP" altLang="en-US"/>
            </a:pP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○審判の仕方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・試合開始は「はじめ」、終了は「それまで」、試合を止めるときは「まて」と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発声する。</a:t>
            </a:r>
          </a:p>
          <a:p>
            <a:pPr>
              <a:defRPr lang="ja-JP" altLang="en-US"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・「一本」の場合、赤い旗をあげ、「いっぽん」と発声する。</a:t>
            </a:r>
          </a:p>
        </p:txBody>
      </p:sp>
      <p:sp>
        <p:nvSpPr>
          <p:cNvPr id="1398" name="テキスト 269"/>
          <p:cNvSpPr txBox="1"/>
          <p:nvPr/>
        </p:nvSpPr>
        <p:spPr>
          <a:xfrm>
            <a:off x="275724" y="4595395"/>
            <a:ext cx="6407002" cy="368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endParaRPr lang="ja-JP" altLang="en-US"/>
          </a:p>
        </p:txBody>
      </p:sp>
      <p:sp>
        <p:nvSpPr>
          <p:cNvPr id="1400" name="図形 272"/>
          <p:cNvSpPr/>
          <p:nvPr/>
        </p:nvSpPr>
        <p:spPr>
          <a:xfrm>
            <a:off x="156951" y="4881977"/>
            <a:ext cx="1673513" cy="161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ルール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defRPr lang="ja-JP" altLang="en-US"/>
            </a:pP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禁じ技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  <a:p>
            <a:pPr>
              <a:defRPr lang="ja-JP" altLang="en-US"/>
            </a:pPr>
            <a:r>
              <a:rPr lang="ja-JP" altLang="en-US" sz="1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危険だから絶対にやめよう！</a:t>
            </a:r>
          </a:p>
        </p:txBody>
      </p:sp>
      <p:sp>
        <p:nvSpPr>
          <p:cNvPr id="1403" name="テキスト 276"/>
          <p:cNvSpPr txBox="1"/>
          <p:nvPr/>
        </p:nvSpPr>
        <p:spPr>
          <a:xfrm>
            <a:off x="1608861" y="6595027"/>
            <a:ext cx="1870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河津（かわづ）がけ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04" name="テキスト 277"/>
          <p:cNvSpPr txBox="1"/>
          <p:nvPr/>
        </p:nvSpPr>
        <p:spPr>
          <a:xfrm>
            <a:off x="3460564" y="6573766"/>
            <a:ext cx="1317433" cy="30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内側から刈る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05" name="テキスト 278"/>
          <p:cNvSpPr txBox="1"/>
          <p:nvPr/>
        </p:nvSpPr>
        <p:spPr>
          <a:xfrm>
            <a:off x="4846691" y="6583584"/>
            <a:ext cx="1542564" cy="30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頭から</a:t>
            </a:r>
            <a:r>
              <a:rPr lang="ja-JP" altLang="en-US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つっ</a:t>
            </a:r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込む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06" name="テキスト 279"/>
          <p:cNvSpPr txBox="1"/>
          <p:nvPr/>
        </p:nvSpPr>
        <p:spPr>
          <a:xfrm>
            <a:off x="6384519" y="4856051"/>
            <a:ext cx="2594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中学校の授業では</a:t>
            </a:r>
          </a:p>
          <a:p>
            <a:pPr>
              <a:defRPr lang="ja-JP" altLang="en-US"/>
            </a:pPr>
            <a:r>
              <a:rPr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・絞め技</a:t>
            </a:r>
          </a:p>
          <a:p>
            <a:pPr>
              <a:defRPr lang="ja-JP" altLang="en-US"/>
            </a:pPr>
            <a:r>
              <a:rPr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・関節技</a:t>
            </a:r>
            <a:endParaRPr lang="en-US" altLang="ja-JP" sz="40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>
              <a:defRPr lang="ja-JP" altLang="en-US"/>
            </a:pPr>
            <a:r>
              <a:rPr lang="ja-JP" altLang="en-US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は禁止！</a:t>
            </a:r>
          </a:p>
        </p:txBody>
      </p:sp>
      <p:sp>
        <p:nvSpPr>
          <p:cNvPr id="1407" name="テキスト 313"/>
          <p:cNvSpPr txBox="1"/>
          <p:nvPr/>
        </p:nvSpPr>
        <p:spPr>
          <a:xfrm>
            <a:off x="104582" y="1089784"/>
            <a:ext cx="891472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前時の復習　試合Ⅰの行い方・進め方を振り返り、禁じ技を確認しよう！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352" y="4772735"/>
            <a:ext cx="1334827" cy="17797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952" y="4766022"/>
            <a:ext cx="1365510" cy="17728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87" y="4761714"/>
            <a:ext cx="1359039" cy="18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9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1186</Words>
  <Application>Microsoft Office PowerPoint</Application>
  <PresentationFormat>画面に合わせる (4:3)</PresentationFormat>
  <Paragraphs>162</Paragraphs>
  <Slides>13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HGP創英角ｺﾞｼｯｸUB</vt:lpstr>
      <vt:lpstr>ＭＳ Ｐゴシック</vt:lpstr>
      <vt:lpstr>ＭＳ ゴシック</vt:lpstr>
      <vt:lpstr>UD デジタル 教科書体 N-B</vt:lpstr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Wingdings 3</vt:lpstr>
      <vt:lpstr>Office テーマ</vt:lpstr>
      <vt:lpstr>Acrobat Document</vt:lpstr>
      <vt:lpstr>PowerPoint プレゼンテーション</vt:lpstr>
      <vt:lpstr>本日の学習計画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さぁて、思考力，判断力，表現力等は深まったかな？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福地 真一</dc:creator>
  <cp:lastModifiedBy>m</cp:lastModifiedBy>
  <cp:revision>528</cp:revision>
  <cp:lastPrinted>2020-09-10T04:24:32Z</cp:lastPrinted>
  <dcterms:modified xsi:type="dcterms:W3CDTF">2020-12-23T03:30:43Z</dcterms:modified>
</cp:coreProperties>
</file>