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264" r:id="rId2"/>
    <p:sldId id="344" r:id="rId3"/>
    <p:sldId id="309" r:id="rId4"/>
    <p:sldId id="303" r:id="rId5"/>
    <p:sldId id="304" r:id="rId6"/>
    <p:sldId id="305" r:id="rId7"/>
    <p:sldId id="307" r:id="rId8"/>
    <p:sldId id="313" r:id="rId9"/>
    <p:sldId id="372" r:id="rId10"/>
    <p:sldId id="328" r:id="rId11"/>
    <p:sldId id="329" r:id="rId12"/>
    <p:sldId id="330" r:id="rId13"/>
    <p:sldId id="331" r:id="rId14"/>
    <p:sldId id="310" r:id="rId15"/>
    <p:sldId id="301" r:id="rId16"/>
    <p:sldId id="326" r:id="rId17"/>
    <p:sldId id="345" r:id="rId18"/>
    <p:sldId id="346" r:id="rId19"/>
    <p:sldId id="347" r:id="rId20"/>
    <p:sldId id="361" r:id="rId21"/>
    <p:sldId id="364" r:id="rId22"/>
    <p:sldId id="348" r:id="rId23"/>
    <p:sldId id="367" r:id="rId24"/>
    <p:sldId id="369" r:id="rId25"/>
    <p:sldId id="354" r:id="rId26"/>
    <p:sldId id="355" r:id="rId27"/>
    <p:sldId id="356" r:id="rId28"/>
    <p:sldId id="357" r:id="rId29"/>
    <p:sldId id="358" r:id="rId30"/>
    <p:sldId id="360" r:id="rId31"/>
    <p:sldId id="343" r:id="rId32"/>
    <p:sldId id="342" r:id="rId33"/>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5" autoAdjust="0"/>
    <p:restoredTop sz="94660"/>
  </p:normalViewPr>
  <p:slideViewPr>
    <p:cSldViewPr snapToGrid="0">
      <p:cViewPr varScale="1">
        <p:scale>
          <a:sx n="73" d="100"/>
          <a:sy n="73" d="100"/>
        </p:scale>
        <p:origin x="468" y="78"/>
      </p:cViewPr>
      <p:guideLst/>
    </p:cSldViewPr>
  </p:slideViewPr>
  <p:notesTextViewPr>
    <p:cViewPr>
      <p:scale>
        <a:sx n="1" d="1"/>
        <a:sy n="1" d="1"/>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50263"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349" y="1"/>
            <a:ext cx="2950263" cy="498475"/>
          </a:xfrm>
          <a:prstGeom prst="rect">
            <a:avLst/>
          </a:prstGeom>
        </p:spPr>
        <p:txBody>
          <a:bodyPr vert="horz" lIns="91440" tIns="45720" rIns="91440" bIns="45720" rtlCol="0"/>
          <a:lstStyle>
            <a:lvl1pPr algn="r">
              <a:defRPr sz="1200"/>
            </a:lvl1pPr>
          </a:lstStyle>
          <a:p>
            <a:fld id="{B9061A80-AE4A-4305-A1EE-808E35EB8726}" type="datetimeFigureOut">
              <a:rPr kumimoji="1" lang="ja-JP" altLang="en-US" smtClean="0"/>
              <a:t>2020/12/23</a:t>
            </a:fld>
            <a:endParaRPr kumimoji="1" lang="ja-JP" altLang="en-US"/>
          </a:p>
        </p:txBody>
      </p:sp>
      <p:sp>
        <p:nvSpPr>
          <p:cNvPr id="4" name="フッター プレースホルダー 3"/>
          <p:cNvSpPr>
            <a:spLocks noGrp="1"/>
          </p:cNvSpPr>
          <p:nvPr>
            <p:ph type="ftr" sz="quarter" idx="2"/>
          </p:nvPr>
        </p:nvSpPr>
        <p:spPr>
          <a:xfrm>
            <a:off x="0" y="9440864"/>
            <a:ext cx="2950263"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349" y="9440864"/>
            <a:ext cx="2950263" cy="498475"/>
          </a:xfrm>
          <a:prstGeom prst="rect">
            <a:avLst/>
          </a:prstGeom>
        </p:spPr>
        <p:txBody>
          <a:bodyPr vert="horz" lIns="91440" tIns="45720" rIns="91440" bIns="45720" rtlCol="0" anchor="b"/>
          <a:lstStyle>
            <a:lvl1pPr algn="r">
              <a:defRPr sz="1200"/>
            </a:lvl1pPr>
          </a:lstStyle>
          <a:p>
            <a:fld id="{0DD4A9BC-7273-4B41-B80A-5A4F49A933FB}" type="slidenum">
              <a:rPr kumimoji="1" lang="ja-JP" altLang="en-US" smtClean="0"/>
              <a:t>‹#›</a:t>
            </a:fld>
            <a:endParaRPr kumimoji="1" lang="ja-JP" altLang="en-US"/>
          </a:p>
        </p:txBody>
      </p:sp>
    </p:spTree>
    <p:extLst>
      <p:ext uri="{BB962C8B-B14F-4D97-AF65-F5344CB8AC3E}">
        <p14:creationId xmlns:p14="http://schemas.microsoft.com/office/powerpoint/2010/main" val="17267353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1"/>
            <a:ext cx="2949787" cy="498693"/>
          </a:xfrm>
          <a:prstGeom prst="rect">
            <a:avLst/>
          </a:prstGeom>
        </p:spPr>
        <p:txBody>
          <a:bodyPr vert="horz" lIns="91440" tIns="45720" rIns="91440" bIns="45720" rtlCol="0"/>
          <a:lstStyle>
            <a:lvl1pPr algn="r">
              <a:defRPr sz="1200"/>
            </a:lvl1pPr>
          </a:lstStyle>
          <a:p>
            <a:fld id="{5FBD121F-19E0-4D63-8EE5-CB4DDC548DEF}" type="datetimeFigureOut">
              <a:rPr kumimoji="1" lang="ja-JP" altLang="en-US" smtClean="0"/>
              <a:t>2020/12/23</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679BA96C-3BB3-4ED6-B43F-46F5610ABEE3}" type="slidenum">
              <a:rPr kumimoji="1" lang="ja-JP" altLang="en-US" smtClean="0"/>
              <a:t>‹#›</a:t>
            </a:fld>
            <a:endParaRPr kumimoji="1" lang="ja-JP" altLang="en-US"/>
          </a:p>
        </p:txBody>
      </p:sp>
    </p:spTree>
    <p:extLst>
      <p:ext uri="{BB962C8B-B14F-4D97-AF65-F5344CB8AC3E}">
        <p14:creationId xmlns:p14="http://schemas.microsoft.com/office/powerpoint/2010/main" val="299552477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90061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2" name="スライド イメージ プレースホルダー 1"/>
          <p:cNvSpPr>
            <a:spLocks noGrp="1" noRot="1" noChangeAspect="1"/>
          </p:cNvSpPr>
          <p:nvPr>
            <p:ph type="sldImg"/>
          </p:nvPr>
        </p:nvSpPr>
        <p:spPr>
          <a:xfrm>
            <a:off x="1166813" y="1243013"/>
            <a:ext cx="4471987" cy="3354387"/>
          </a:xfrm>
        </p:spPr>
      </p:sp>
      <p:sp>
        <p:nvSpPr>
          <p:cNvPr id="1163" name="ノート プレースホルダー 2"/>
          <p:cNvSpPr>
            <a:spLocks noGrp="1"/>
          </p:cNvSpPr>
          <p:nvPr>
            <p:ph type="body" idx="1"/>
          </p:nvPr>
        </p:nvSpPr>
        <p:spPr/>
        <p:txBody>
          <a:bodyPr/>
          <a:lstStyle/>
          <a:p>
            <a:endParaRPr kumimoji="1" lang="ja-JP" altLang="en-US" dirty="0"/>
          </a:p>
        </p:txBody>
      </p:sp>
      <p:sp>
        <p:nvSpPr>
          <p:cNvPr id="116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36188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6" name="スライド イメージ プレースホルダー 1"/>
          <p:cNvSpPr>
            <a:spLocks noGrp="1" noRot="1" noChangeAspect="1"/>
          </p:cNvSpPr>
          <p:nvPr>
            <p:ph type="sldImg"/>
          </p:nvPr>
        </p:nvSpPr>
        <p:spPr>
          <a:xfrm>
            <a:off x="1166813" y="1243013"/>
            <a:ext cx="4471987" cy="3354387"/>
          </a:xfrm>
        </p:spPr>
      </p:sp>
      <p:sp>
        <p:nvSpPr>
          <p:cNvPr id="1177" name="ノート プレースホルダー 2"/>
          <p:cNvSpPr>
            <a:spLocks noGrp="1"/>
          </p:cNvSpPr>
          <p:nvPr>
            <p:ph type="body" idx="1"/>
          </p:nvPr>
        </p:nvSpPr>
        <p:spPr/>
        <p:txBody>
          <a:bodyPr/>
          <a:lstStyle/>
          <a:p>
            <a:endParaRPr kumimoji="1" lang="ja-JP" altLang="en-US" dirty="0"/>
          </a:p>
        </p:txBody>
      </p:sp>
      <p:sp>
        <p:nvSpPr>
          <p:cNvPr id="1178"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4580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0" name="スライド イメージ プレースホルダー 1"/>
          <p:cNvSpPr>
            <a:spLocks noGrp="1" noRot="1" noChangeAspect="1"/>
          </p:cNvSpPr>
          <p:nvPr>
            <p:ph type="sldImg"/>
          </p:nvPr>
        </p:nvSpPr>
        <p:spPr>
          <a:xfrm>
            <a:off x="1166813" y="1243013"/>
            <a:ext cx="4471987" cy="3354387"/>
          </a:xfrm>
        </p:spPr>
      </p:sp>
      <p:sp>
        <p:nvSpPr>
          <p:cNvPr id="1191" name="ノート プレースホルダー 2"/>
          <p:cNvSpPr>
            <a:spLocks noGrp="1"/>
          </p:cNvSpPr>
          <p:nvPr>
            <p:ph type="body" idx="1"/>
          </p:nvPr>
        </p:nvSpPr>
        <p:spPr/>
        <p:txBody>
          <a:bodyPr/>
          <a:lstStyle/>
          <a:p>
            <a:endParaRPr kumimoji="1" lang="ja-JP" altLang="en-US" dirty="0"/>
          </a:p>
        </p:txBody>
      </p:sp>
      <p:sp>
        <p:nvSpPr>
          <p:cNvPr id="1192"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472860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28403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2384671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721920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95520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91634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140493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6" name="スライド イメージ プレースホルダー 1"/>
          <p:cNvSpPr>
            <a:spLocks noGrp="1" noRot="1" noChangeAspect="1"/>
          </p:cNvSpPr>
          <p:nvPr>
            <p:ph type="sldImg"/>
          </p:nvPr>
        </p:nvSpPr>
        <p:spPr>
          <a:xfrm>
            <a:off x="1166813" y="1243013"/>
            <a:ext cx="4471987" cy="3354387"/>
          </a:xfrm>
        </p:spPr>
      </p:sp>
      <p:sp>
        <p:nvSpPr>
          <p:cNvPr id="1217" name="ノート プレースホルダー 2"/>
          <p:cNvSpPr>
            <a:spLocks noGrp="1"/>
          </p:cNvSpPr>
          <p:nvPr>
            <p:ph type="body" idx="1"/>
          </p:nvPr>
        </p:nvSpPr>
        <p:spPr/>
        <p:txBody>
          <a:bodyPr/>
          <a:lstStyle/>
          <a:p>
            <a:endParaRPr kumimoji="1" lang="ja-JP" altLang="en-US" dirty="0"/>
          </a:p>
        </p:txBody>
      </p:sp>
      <p:sp>
        <p:nvSpPr>
          <p:cNvPr id="1218"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552135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75273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877556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111274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593433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5" name="スライド イメージ プレースホルダー 1"/>
          <p:cNvSpPr>
            <a:spLocks noGrp="1" noRot="1" noChangeAspect="1"/>
          </p:cNvSpPr>
          <p:nvPr>
            <p:ph type="sldImg"/>
          </p:nvPr>
        </p:nvSpPr>
        <p:spPr>
          <a:xfrm>
            <a:off x="1166813" y="1243013"/>
            <a:ext cx="4471987" cy="3354387"/>
          </a:xfrm>
        </p:spPr>
      </p:sp>
      <p:sp>
        <p:nvSpPr>
          <p:cNvPr id="1236" name="ノート プレースホルダー 2"/>
          <p:cNvSpPr>
            <a:spLocks noGrp="1"/>
          </p:cNvSpPr>
          <p:nvPr>
            <p:ph type="body" idx="1"/>
          </p:nvPr>
        </p:nvSpPr>
        <p:spPr/>
        <p:txBody>
          <a:bodyPr/>
          <a:lstStyle/>
          <a:p>
            <a:endParaRPr kumimoji="1" lang="ja-JP" altLang="en-US" dirty="0"/>
          </a:p>
        </p:txBody>
      </p:sp>
      <p:sp>
        <p:nvSpPr>
          <p:cNvPr id="1237"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9552259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897299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473085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493081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395651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57654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400420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21988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 name="スライド イメージ プレースホルダー 1"/>
          <p:cNvSpPr>
            <a:spLocks noGrp="1" noRot="1" noChangeAspect="1"/>
          </p:cNvSpPr>
          <p:nvPr>
            <p:ph type="sldImg"/>
          </p:nvPr>
        </p:nvSpPr>
        <p:spPr>
          <a:xfrm>
            <a:off x="1166813" y="1243013"/>
            <a:ext cx="4471987" cy="3354387"/>
          </a:xfrm>
        </p:spPr>
      </p:sp>
      <p:sp>
        <p:nvSpPr>
          <p:cNvPr id="1148" name="ノート プレースホルダー 2"/>
          <p:cNvSpPr>
            <a:spLocks noGrp="1"/>
          </p:cNvSpPr>
          <p:nvPr>
            <p:ph type="body" idx="1"/>
          </p:nvPr>
        </p:nvSpPr>
        <p:spPr/>
        <p:txBody>
          <a:bodyPr/>
          <a:lstStyle/>
          <a:p>
            <a:endParaRPr kumimoji="1" lang="ja-JP" altLang="en-US" dirty="0"/>
          </a:p>
        </p:txBody>
      </p:sp>
      <p:sp>
        <p:nvSpPr>
          <p:cNvPr id="1149"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125179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42159B4-FE3D-46E7-BA8A-5E955373D974}" type="datetime1">
              <a:rPr kumimoji="1" lang="ja-JP" altLang="en-US" smtClean="0"/>
              <a:t>2020/12/23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1131488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DA77234-8D0C-4BDF-A135-B3E5D946F9C8}" type="datetime1">
              <a:rPr kumimoji="1" lang="ja-JP" altLang="en-US" smtClean="0"/>
              <a:t>2020/12/23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2778253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D5A4E73-DD5A-4EF3-BD9D-431A0BCFC66E}" type="datetime1">
              <a:rPr kumimoji="1" lang="ja-JP" altLang="en-US" smtClean="0"/>
              <a:t>2020/12/23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4154914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08CFB7A-FB65-40F0-AF6E-6D01B90AB162}" type="datetime1">
              <a:rPr kumimoji="1" lang="ja-JP" altLang="en-US" smtClean="0"/>
              <a:t>2020/12/23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3535911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E035D51-73D9-47FA-AC2A-3143C4968F6F}" type="datetime1">
              <a:rPr kumimoji="1" lang="ja-JP" altLang="en-US" smtClean="0"/>
              <a:t>2020/12/23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1776331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A032B49-21B3-461C-BC2A-20D6B0FDA386}" type="datetime1">
              <a:rPr kumimoji="1" lang="ja-JP" altLang="en-US" smtClean="0"/>
              <a:t>2020/12/23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1381603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A129B35-1D90-44B7-8C20-EA9BAAE43785}" type="datetime1">
              <a:rPr kumimoji="1" lang="ja-JP" altLang="en-US" smtClean="0"/>
              <a:t>2020/12/23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2849336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1663E42-AAA8-4095-B1B1-74331AD8F7A7}" type="datetime1">
              <a:rPr kumimoji="1" lang="ja-JP" altLang="en-US" smtClean="0"/>
              <a:t>2020/12/23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3478831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F714C4-2AB1-4B42-BE2C-5E524FEAD5D2}" type="datetime1">
              <a:rPr kumimoji="1" lang="ja-JP" altLang="en-US" smtClean="0"/>
              <a:t>2020/12/23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3944275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E260068-C949-4E9C-9CDA-9A2AD3A349D3}" type="datetime1">
              <a:rPr kumimoji="1" lang="ja-JP" altLang="en-US" smtClean="0"/>
              <a:t>2020/12/23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2793470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DD6600B-6BE8-4EAE-AF8E-A90EE6295AB5}" type="datetime1">
              <a:rPr kumimoji="1" lang="ja-JP" altLang="en-US" smtClean="0"/>
              <a:t>2020/12/23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3217634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872F2B-1FE5-482C-B762-C8819CDC24AD}" type="datetime1">
              <a:rPr kumimoji="1" lang="ja-JP" altLang="en-US" smtClean="0"/>
              <a:t>2020/12/23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27558635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AzteBGAyIVM&amp;feature=youtu.be"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hyperlink" Target="https://www.judo.or.jp/p/53345"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hyperlink" Target="https://www.judo.or.jp/p/53345" TargetMode="Externa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9.emf"/></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youtu.be/xi0EPG4C1QA" TargetMode="External"/><Relationship Id="rId7"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s://youtu.be/RpjiXQyehgw" TargetMode="Externa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49.jpeg"/><Relationship Id="rId4" Type="http://schemas.openxmlformats.org/officeDocument/2006/relationships/hyperlink" Target="https://youtu.be/weLgyHl4B9U"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4" name="Text Box 4"/>
          <p:cNvSpPr txBox="1">
            <a:spLocks noChangeArrowheads="1"/>
          </p:cNvSpPr>
          <p:nvPr/>
        </p:nvSpPr>
        <p:spPr bwMode="auto">
          <a:xfrm>
            <a:off x="859018" y="2372046"/>
            <a:ext cx="7708595" cy="1921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4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11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a:t>
            </a:fld>
            <a:endParaRPr kumimoji="1" lang="ja-JP" altLang="en-US" dirty="0"/>
          </a:p>
        </p:txBody>
      </p:sp>
      <p:sp>
        <p:nvSpPr>
          <p:cNvPr id="12" name="正方形/長方形 11"/>
          <p:cNvSpPr/>
          <p:nvPr/>
        </p:nvSpPr>
        <p:spPr>
          <a:xfrm>
            <a:off x="947879" y="891045"/>
            <a:ext cx="7248243" cy="1378137"/>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3600" dirty="0">
                <a:latin typeface="UD デジタル 教科書体 N-B" panose="02020700000000000000" pitchFamily="17" charset="-128"/>
                <a:ea typeface="UD デジタル 教科書体 N-B" panose="02020700000000000000" pitchFamily="17" charset="-128"/>
              </a:rPr>
              <a:t>中学校 保健</a:t>
            </a:r>
            <a:r>
              <a:rPr kumimoji="1" lang="ja-JP" altLang="en-US" sz="3600">
                <a:latin typeface="UD デジタル 教科書体 N-B" panose="02020700000000000000" pitchFamily="17" charset="-128"/>
                <a:ea typeface="UD デジタル 教科書体 N-B" panose="02020700000000000000" pitchFamily="17" charset="-128"/>
              </a:rPr>
              <a:t>体育（体育分野）</a:t>
            </a:r>
            <a:endParaRPr kumimoji="1" lang="en-US" altLang="ja-JP" sz="3600" dirty="0">
              <a:latin typeface="UD デジタル 教科書体 N-B" panose="02020700000000000000" pitchFamily="17" charset="-128"/>
              <a:ea typeface="UD デジタル 教科書体 N-B" panose="02020700000000000000" pitchFamily="17" charset="-128"/>
            </a:endParaRPr>
          </a:p>
          <a:p>
            <a:pPr algn="ctr"/>
            <a:r>
              <a:rPr kumimoji="1" lang="en-US" altLang="ja-JP" sz="3600" dirty="0">
                <a:latin typeface="UD デジタル 教科書体 N-B" panose="02020700000000000000" pitchFamily="17" charset="-128"/>
                <a:ea typeface="UD デジタル 教科書体 N-B" panose="02020700000000000000" pitchFamily="17" charset="-128"/>
              </a:rPr>
              <a:t>〔</a:t>
            </a:r>
            <a:r>
              <a:rPr kumimoji="1" lang="ja-JP" altLang="en-US" sz="3600" dirty="0">
                <a:latin typeface="UD デジタル 教科書体 N-B" panose="02020700000000000000" pitchFamily="17" charset="-128"/>
                <a:ea typeface="UD デジタル 教科書体 N-B" panose="02020700000000000000" pitchFamily="17" charset="-128"/>
              </a:rPr>
              <a:t>第３学年</a:t>
            </a:r>
            <a:r>
              <a:rPr kumimoji="1" lang="en-US" altLang="ja-JP" sz="3600" dirty="0">
                <a:latin typeface="UD デジタル 教科書体 N-B" panose="02020700000000000000" pitchFamily="17" charset="-128"/>
                <a:ea typeface="UD デジタル 教科書体 N-B" panose="02020700000000000000" pitchFamily="17" charset="-128"/>
              </a:rPr>
              <a:t>〕</a:t>
            </a:r>
            <a:r>
              <a:rPr kumimoji="1" lang="ja-JP" altLang="en-US" sz="3600" dirty="0">
                <a:latin typeface="UD デジタル 教科書体 N-B" panose="02020700000000000000" pitchFamily="17" charset="-128"/>
                <a:ea typeface="UD デジタル 教科書体 N-B" panose="02020700000000000000" pitchFamily="17" charset="-128"/>
              </a:rPr>
              <a:t>　</a:t>
            </a:r>
            <a:endParaRPr kumimoji="1" lang="en-US" altLang="ja-JP" sz="3600" dirty="0">
              <a:latin typeface="UD デジタル 教科書体 N-B" panose="02020700000000000000" pitchFamily="17" charset="-128"/>
              <a:ea typeface="UD デジタル 教科書体 N-B" panose="02020700000000000000" pitchFamily="17" charset="-128"/>
            </a:endParaRPr>
          </a:p>
        </p:txBody>
      </p:sp>
      <p:sp>
        <p:nvSpPr>
          <p:cNvPr id="13" name="正方形/長方形 12"/>
          <p:cNvSpPr/>
          <p:nvPr/>
        </p:nvSpPr>
        <p:spPr>
          <a:xfrm>
            <a:off x="178384" y="2162538"/>
            <a:ext cx="8769928" cy="267068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5400" dirty="0">
                <a:latin typeface="UD デジタル 教科書体 N-B" panose="02020700000000000000" pitchFamily="17" charset="-128"/>
                <a:ea typeface="UD デジタル 教科書体 N-B" panose="02020700000000000000" pitchFamily="17" charset="-128"/>
              </a:rPr>
              <a:t>武　道</a:t>
            </a:r>
            <a:endParaRPr kumimoji="1" lang="en-US" altLang="ja-JP" sz="5400" dirty="0">
              <a:latin typeface="UD デジタル 教科書体 N-B" panose="02020700000000000000" pitchFamily="17" charset="-128"/>
              <a:ea typeface="UD デジタル 教科書体 N-B" panose="02020700000000000000" pitchFamily="17" charset="-128"/>
            </a:endParaRPr>
          </a:p>
          <a:p>
            <a:pPr algn="ctr"/>
            <a:r>
              <a:rPr kumimoji="1" lang="ja-JP" altLang="en-US" sz="8000" dirty="0">
                <a:latin typeface="UD デジタル 教科書体 N-B" panose="02020700000000000000" pitchFamily="17" charset="-128"/>
                <a:ea typeface="UD デジタル 教科書体 N-B" panose="02020700000000000000" pitchFamily="17" charset="-128"/>
              </a:rPr>
              <a:t>「 柔　道 」</a:t>
            </a:r>
            <a:endParaRPr kumimoji="1" lang="en-US" altLang="ja-JP" sz="8000" dirty="0">
              <a:latin typeface="UD デジタル 教科書体 N-B" panose="02020700000000000000" pitchFamily="17" charset="-128"/>
              <a:ea typeface="UD デジタル 教科書体 N-B" panose="02020700000000000000" pitchFamily="17" charset="-128"/>
            </a:endParaRPr>
          </a:p>
          <a:p>
            <a:pPr algn="ctr"/>
            <a:endParaRPr kumimoji="1" lang="en-US" altLang="ja-JP" sz="2400" b="1" dirty="0">
              <a:latin typeface="メイリオ" panose="020B0604030504040204" pitchFamily="50" charset="-128"/>
              <a:ea typeface="メイリオ" panose="020B0604030504040204" pitchFamily="50" charset="-128"/>
            </a:endParaRPr>
          </a:p>
        </p:txBody>
      </p:sp>
      <p:sp>
        <p:nvSpPr>
          <p:cNvPr id="14" name="正方形/長方形 13">
            <a:extLst>
              <a:ext uri="{FF2B5EF4-FFF2-40B4-BE49-F238E27FC236}">
                <a16:creationId xmlns:a16="http://schemas.microsoft.com/office/drawing/2014/main" id="{DF6A60E7-C27C-42AC-9381-907579AB37A2}"/>
              </a:ext>
            </a:extLst>
          </p:cNvPr>
          <p:cNvSpPr/>
          <p:nvPr/>
        </p:nvSpPr>
        <p:spPr>
          <a:xfrm>
            <a:off x="858317" y="4615437"/>
            <a:ext cx="7285730" cy="100354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6000" dirty="0">
                <a:latin typeface="UD デジタル 教科書体 N-B" panose="02020700000000000000" pitchFamily="17" charset="-128"/>
                <a:ea typeface="UD デジタル 教科書体 N-B" panose="02020700000000000000" pitchFamily="17" charset="-128"/>
              </a:rPr>
              <a:t>【</a:t>
            </a:r>
            <a:r>
              <a:rPr kumimoji="1" lang="ja-JP" altLang="en-US" sz="6000" dirty="0">
                <a:latin typeface="UD デジタル 教科書体 N-B" panose="02020700000000000000" pitchFamily="17" charset="-128"/>
                <a:ea typeface="UD デジタル 教科書体 N-B" panose="02020700000000000000" pitchFamily="17" charset="-128"/>
              </a:rPr>
              <a:t>知識及び技能編</a:t>
            </a:r>
            <a:r>
              <a:rPr kumimoji="1" lang="en-US" altLang="ja-JP" sz="6000" dirty="0">
                <a:latin typeface="UD デジタル 教科書体 N-B" panose="02020700000000000000" pitchFamily="17" charset="-128"/>
                <a:ea typeface="UD デジタル 教科書体 N-B" panose="02020700000000000000" pitchFamily="17" charset="-128"/>
              </a:rPr>
              <a:t>】</a:t>
            </a:r>
          </a:p>
        </p:txBody>
      </p:sp>
      <p:sp>
        <p:nvSpPr>
          <p:cNvPr id="2" name="正方形/長方形 1"/>
          <p:cNvSpPr/>
          <p:nvPr/>
        </p:nvSpPr>
        <p:spPr>
          <a:xfrm>
            <a:off x="5675586" y="5864772"/>
            <a:ext cx="2690648" cy="49157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学習時間の目安</a:t>
            </a:r>
            <a:r>
              <a:rPr kumimoji="1" lang="en-US" altLang="ja-JP" dirty="0" smtClean="0"/>
              <a:t>:</a:t>
            </a:r>
            <a:r>
              <a:rPr kumimoji="1" lang="ja-JP" altLang="en-US" dirty="0" smtClean="0"/>
              <a:t>約</a:t>
            </a:r>
            <a:r>
              <a:rPr kumimoji="1" lang="en-US" altLang="ja-JP" dirty="0" smtClean="0"/>
              <a:t>30</a:t>
            </a:r>
            <a:r>
              <a:rPr kumimoji="1" lang="ja-JP" altLang="en-US" dirty="0" smtClean="0"/>
              <a:t>分</a:t>
            </a:r>
            <a:endParaRPr kumimoji="1" lang="ja-JP" altLang="en-US" dirty="0"/>
          </a:p>
        </p:txBody>
      </p:sp>
    </p:spTree>
    <p:extLst>
      <p:ext uri="{BB962C8B-B14F-4D97-AF65-F5344CB8AC3E}">
        <p14:creationId xmlns:p14="http://schemas.microsoft.com/office/powerpoint/2010/main" val="35379887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5" name="図 8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889" y="2170017"/>
            <a:ext cx="6615409" cy="2840734"/>
          </a:xfrm>
          <a:prstGeom prst="rect">
            <a:avLst/>
          </a:prstGeom>
        </p:spPr>
      </p:pic>
      <p:sp>
        <p:nvSpPr>
          <p:cNvPr id="1138" name="スライド番号プレースホルダー 2"/>
          <p:cNvSpPr>
            <a:spLocks noGrp="1"/>
          </p:cNvSpPr>
          <p:nvPr>
            <p:ph type="sldNum" sz="quarter" idx="12"/>
          </p:nvPr>
        </p:nvSpPr>
        <p:spPr/>
        <p:txBody>
          <a:bodyPr/>
          <a:lstStyle/>
          <a:p>
            <a:fld id="{13555A0A-D93E-4972-9BDE-BD19E4BDC622}" type="slidenum">
              <a:rPr kumimoji="1" lang="ja-JP" altLang="en-US" smtClean="0"/>
              <a:t>10</a:t>
            </a:fld>
            <a:endParaRPr kumimoji="1" lang="ja-JP" altLang="en-US"/>
          </a:p>
        </p:txBody>
      </p:sp>
      <p:sp>
        <p:nvSpPr>
          <p:cNvPr id="1139" name="テキスト 81"/>
          <p:cNvSpPr txBox="1"/>
          <p:nvPr/>
        </p:nvSpPr>
        <p:spPr>
          <a:xfrm>
            <a:off x="576514" y="1725081"/>
            <a:ext cx="5965658" cy="368439"/>
          </a:xfrm>
          <a:prstGeom prst="rect">
            <a:avLst/>
          </a:prstGeom>
        </p:spPr>
        <p:txBody>
          <a:bodyPr wrap="square">
            <a:spAutoFit/>
          </a:bodyPr>
          <a:lstStyle/>
          <a:p>
            <a:pPr>
              <a:defRPr lang="ja-JP" altLang="en-US"/>
            </a:pPr>
            <a:r>
              <a:rPr lang="ja-JP" altLang="en-US" dirty="0">
                <a:latin typeface="UD デジタル 教科書体 N-B" panose="02020700000000000000" pitchFamily="17" charset="-128"/>
                <a:ea typeface="UD デジタル 教科書体 N-B" panose="02020700000000000000" pitchFamily="17" charset="-128"/>
              </a:rPr>
              <a:t>日本を訪れた外国人が日本で見たいスポーツランキング</a:t>
            </a:r>
          </a:p>
        </p:txBody>
      </p:sp>
      <p:sp>
        <p:nvSpPr>
          <p:cNvPr id="1140" name="テキスト 80"/>
          <p:cNvSpPr txBox="1"/>
          <p:nvPr/>
        </p:nvSpPr>
        <p:spPr>
          <a:xfrm>
            <a:off x="313748" y="5156915"/>
            <a:ext cx="8532830" cy="1323439"/>
          </a:xfrm>
          <a:prstGeom prst="rect">
            <a:avLst/>
          </a:prstGeom>
        </p:spPr>
        <p:txBody>
          <a:bodyPr wrap="square">
            <a:spAutoFit/>
          </a:bodyPr>
          <a:lstStyle/>
          <a:p>
            <a:pPr>
              <a:defRPr lang="ja-JP" altLang="en-US"/>
            </a:pPr>
            <a:r>
              <a:rPr lang="ja-JP" altLang="en-US" dirty="0">
                <a:latin typeface="UD デジタル 教科書体 N-B"/>
                <a:ea typeface="UD デジタル 教科書体 N-B"/>
              </a:rPr>
              <a:t>　</a:t>
            </a:r>
            <a:r>
              <a:rPr lang="ja-JP" altLang="en-US" sz="2000" b="1" dirty="0">
                <a:latin typeface="游明朝" panose="02020400000000000000" pitchFamily="18" charset="-128"/>
                <a:ea typeface="游明朝" panose="02020400000000000000" pitchFamily="18" charset="-128"/>
              </a:rPr>
              <a:t>大相撲は、中国、香港、タイ、オーストラリアでそれぞれ30％を超える人々から人気を集めた。また、柔道や空手、剣道や合気道などの武道は中国で非常に高い人気を誇っており（50.7％）、香港やアメリカ、タイにおいても30％を超える人々の関心を惹きつけている。</a:t>
            </a:r>
          </a:p>
        </p:txBody>
      </p:sp>
      <p:sp>
        <p:nvSpPr>
          <p:cNvPr id="1141" name="テキスト 81"/>
          <p:cNvSpPr txBox="1"/>
          <p:nvPr/>
        </p:nvSpPr>
        <p:spPr>
          <a:xfrm>
            <a:off x="145611" y="1202754"/>
            <a:ext cx="7502097" cy="584775"/>
          </a:xfrm>
          <a:prstGeom prst="rect">
            <a:avLst/>
          </a:prstGeom>
        </p:spPr>
        <p:txBody>
          <a:bodyPr wrap="square">
            <a:spAutoFit/>
          </a:bodyPr>
          <a:lstStyle/>
          <a:p>
            <a:pPr>
              <a:defRPr lang="ja-JP" altLang="en-US"/>
            </a:pPr>
            <a:r>
              <a:rPr lang="ja-JP" altLang="en-US" sz="3200" b="1" dirty="0">
                <a:latin typeface="UD デジタル 教科書体 N-B" panose="02020700000000000000" pitchFamily="17" charset="-128"/>
                <a:ea typeface="UD デジタル 教科書体 N-B" panose="02020700000000000000" pitchFamily="17" charset="-128"/>
              </a:rPr>
              <a:t>「みる」スポーツとして人気の武道</a:t>
            </a:r>
            <a:endParaRPr lang="ja-JP" altLang="en-US" sz="2000" b="1" dirty="0">
              <a:latin typeface="UD デジタル 教科書体 N-B" panose="02020700000000000000" pitchFamily="17" charset="-128"/>
              <a:ea typeface="UD デジタル 教科書体 N-B" panose="02020700000000000000" pitchFamily="17" charset="-128"/>
            </a:endParaRPr>
          </a:p>
        </p:txBody>
      </p:sp>
      <p:sp>
        <p:nvSpPr>
          <p:cNvPr id="1142" name="テキスト 82"/>
          <p:cNvSpPr txBox="1"/>
          <p:nvPr/>
        </p:nvSpPr>
        <p:spPr>
          <a:xfrm>
            <a:off x="1996934" y="4880393"/>
            <a:ext cx="5383167" cy="260717"/>
          </a:xfrm>
          <a:prstGeom prst="rect">
            <a:avLst/>
          </a:prstGeom>
        </p:spPr>
        <p:txBody>
          <a:bodyPr wrap="square">
            <a:spAutoFit/>
          </a:bodyPr>
          <a:lstStyle/>
          <a:p>
            <a:pPr>
              <a:defRPr lang="ja-JP" altLang="en-US"/>
            </a:pPr>
            <a:r>
              <a:rPr lang="ja-JP" altLang="en-US" sz="1100"/>
              <a:t>引用：スポーツ庁「スポーツツーリズムに関する海外マーケティング調査報告書」</a:t>
            </a:r>
            <a:endParaRPr lang="ja-JP" altLang="en-US"/>
          </a:p>
        </p:txBody>
      </p:sp>
      <p:sp>
        <p:nvSpPr>
          <p:cNvPr id="1143" name="テキスト 351"/>
          <p:cNvSpPr txBox="1"/>
          <p:nvPr/>
        </p:nvSpPr>
        <p:spPr>
          <a:xfrm>
            <a:off x="6926513" y="1913355"/>
            <a:ext cx="1917280" cy="368439"/>
          </a:xfrm>
          <a:prstGeom prst="rect">
            <a:avLst/>
          </a:prstGeom>
        </p:spPr>
        <p:txBody>
          <a:bodyPr>
            <a:spAutoFit/>
          </a:bodyPr>
          <a:lstStyle/>
          <a:p>
            <a:pPr>
              <a:defRPr lang="ja-JP" altLang="en-US"/>
            </a:pPr>
            <a:endParaRPr lang="ja-JP" altLang="en-US"/>
          </a:p>
        </p:txBody>
      </p:sp>
      <p:sp>
        <p:nvSpPr>
          <p:cNvPr id="1144" name="テキスト 352"/>
          <p:cNvSpPr txBox="1"/>
          <p:nvPr/>
        </p:nvSpPr>
        <p:spPr>
          <a:xfrm>
            <a:off x="6667500" y="1996908"/>
            <a:ext cx="2389348" cy="1322546"/>
          </a:xfrm>
          <a:prstGeom prst="rect">
            <a:avLst/>
          </a:prstGeom>
        </p:spPr>
        <p:txBody>
          <a:bodyPr wrap="square">
            <a:spAutoFit/>
          </a:bodyPr>
          <a:lstStyle/>
          <a:p>
            <a:pPr>
              <a:defRPr lang="ja-JP" altLang="en-US"/>
            </a:pPr>
            <a:r>
              <a:rPr lang="ja-JP" altLang="en-US" sz="2000" b="1" dirty="0">
                <a:latin typeface="UD デジタル 教科書体 N-B" panose="02020700000000000000" pitchFamily="17" charset="-128"/>
                <a:ea typeface="UD デジタル 教科書体 N-B" panose="02020700000000000000" pitchFamily="17" charset="-128"/>
              </a:rPr>
              <a:t>第１位　武道</a:t>
            </a:r>
          </a:p>
          <a:p>
            <a:pPr>
              <a:defRPr lang="ja-JP" altLang="en-US"/>
            </a:pPr>
            <a:r>
              <a:rPr lang="ja-JP" altLang="en-US" sz="2000" b="1" dirty="0">
                <a:latin typeface="UD デジタル 教科書体 N-B" panose="02020700000000000000" pitchFamily="17" charset="-128"/>
                <a:ea typeface="UD デジタル 教科書体 N-B" panose="02020700000000000000" pitchFamily="17" charset="-128"/>
              </a:rPr>
              <a:t>第２位　大相撲</a:t>
            </a:r>
          </a:p>
          <a:p>
            <a:pPr>
              <a:defRPr lang="ja-JP" altLang="en-US"/>
            </a:pPr>
            <a:r>
              <a:rPr lang="ja-JP" altLang="en-US" sz="2000" b="1" dirty="0">
                <a:latin typeface="UD デジタル 教科書体 N-B" panose="02020700000000000000" pitchFamily="17" charset="-128"/>
                <a:ea typeface="UD デジタル 教科書体 N-B" panose="02020700000000000000" pitchFamily="17" charset="-128"/>
              </a:rPr>
              <a:t>第３位　野球</a:t>
            </a:r>
          </a:p>
          <a:p>
            <a:pPr>
              <a:defRPr lang="ja-JP" altLang="en-US"/>
            </a:pPr>
            <a:r>
              <a:rPr lang="ja-JP" altLang="en-US" sz="2000" b="1" dirty="0">
                <a:latin typeface="UD デジタル 教科書体 N-B" panose="02020700000000000000" pitchFamily="17" charset="-128"/>
                <a:ea typeface="UD デジタル 教科書体 N-B" panose="02020700000000000000" pitchFamily="17" charset="-128"/>
              </a:rPr>
              <a:t>第４位　サッカー</a:t>
            </a:r>
            <a:endParaRPr lang="ja-JP" altLang="en-US" b="1" dirty="0">
              <a:latin typeface="UD デジタル 教科書体 N-B" panose="02020700000000000000" pitchFamily="17" charset="-128"/>
              <a:ea typeface="UD デジタル 教科書体 N-B" panose="02020700000000000000" pitchFamily="17" charset="-128"/>
            </a:endParaRPr>
          </a:p>
        </p:txBody>
      </p:sp>
      <p:sp>
        <p:nvSpPr>
          <p:cNvPr id="1145" name="図形 353"/>
          <p:cNvSpPr/>
          <p:nvPr/>
        </p:nvSpPr>
        <p:spPr>
          <a:xfrm>
            <a:off x="6650533" y="1725081"/>
            <a:ext cx="2406315" cy="1784130"/>
          </a:xfrm>
          <a:prstGeom prst="wedgeRectCallout">
            <a:avLst>
              <a:gd name="adj1" fmla="val -57999"/>
              <a:gd name="adj2" fmla="val 21789"/>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4" name="Rectangle 2"/>
          <p:cNvSpPr>
            <a:spLocks noChangeArrowheads="1"/>
          </p:cNvSpPr>
          <p:nvPr/>
        </p:nvSpPr>
        <p:spPr bwMode="auto">
          <a:xfrm>
            <a:off x="-17304" y="-40581"/>
            <a:ext cx="9161304" cy="838912"/>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defTabSz="652278" eaLnBrk="1" fontAlgn="base" hangingPunct="1">
              <a:spcBef>
                <a:spcPct val="0"/>
              </a:spcBef>
              <a:spcAft>
                <a:spcPct val="0"/>
              </a:spcAft>
              <a:buNone/>
              <a:defRPr/>
            </a:pPr>
            <a:r>
              <a:rPr lang="ja-JP" altLang="en-US" sz="4000" b="1" dirty="0">
                <a:latin typeface="UD デジタル 教科書体 N-B" panose="02020700000000000000" pitchFamily="17" charset="-128"/>
                <a:ea typeface="UD デジタル 教科書体 N-B" panose="02020700000000000000" pitchFamily="17" charset="-128"/>
              </a:rPr>
              <a:t>世界中に広がる武道の魅力を知ろう</a:t>
            </a:r>
            <a:endParaRPr lang="en-US" altLang="ja-JP" sz="4000" b="1"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1076891356"/>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1" name="Rectangle 2"/>
          <p:cNvSpPr>
            <a:spLocks noChangeArrowheads="1"/>
          </p:cNvSpPr>
          <p:nvPr/>
        </p:nvSpPr>
        <p:spPr>
          <a:xfrm>
            <a:off x="-17304" y="6"/>
            <a:ext cx="9161304" cy="1033231"/>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lvl="0" defTabSz="652278" eaLnBrk="1" fontAlgn="base" hangingPunct="1">
              <a:spcBef>
                <a:spcPct val="0"/>
              </a:spcBef>
              <a:spcAft>
                <a:spcPct val="0"/>
              </a:spcAft>
              <a:buNone/>
              <a:defRPr/>
            </a:pPr>
            <a:r>
              <a:rPr lang="ja-JP" altLang="en-US" sz="4400" b="1" kern="0" dirty="0">
                <a:latin typeface="UD デジタル 教科書体 N-B" panose="02020700000000000000" pitchFamily="17" charset="-128"/>
                <a:ea typeface="UD デジタル 教科書体 N-B" panose="02020700000000000000" pitchFamily="17" charset="-128"/>
              </a:rPr>
              <a:t>世界中に広がる武道の魅力を知ろう</a:t>
            </a:r>
            <a:endParaRPr lang="ja-JP" altLang="en-US" sz="4800" b="1" kern="0" dirty="0">
              <a:latin typeface="UD デジタル 教科書体 N-B" panose="02020700000000000000" pitchFamily="17" charset="-128"/>
              <a:ea typeface="UD デジタル 教科書体 N-B" panose="02020700000000000000" pitchFamily="17" charset="-128"/>
            </a:endParaRPr>
          </a:p>
        </p:txBody>
      </p:sp>
      <p:sp>
        <p:nvSpPr>
          <p:cNvPr id="1153" name="スライド番号プレースホルダー 2"/>
          <p:cNvSpPr>
            <a:spLocks noGrp="1"/>
          </p:cNvSpPr>
          <p:nvPr>
            <p:ph type="sldNum" sz="quarter" idx="12"/>
          </p:nvPr>
        </p:nvSpPr>
        <p:spPr/>
        <p:txBody>
          <a:bodyPr/>
          <a:lstStyle/>
          <a:p>
            <a:fld id="{13555A0A-D93E-4972-9BDE-BD19E4BDC622}" type="slidenum">
              <a:rPr kumimoji="1" lang="ja-JP" altLang="en-US" smtClean="0"/>
              <a:t>11</a:t>
            </a:fld>
            <a:endParaRPr kumimoji="1" lang="ja-JP" altLang="en-US"/>
          </a:p>
        </p:txBody>
      </p:sp>
      <p:sp>
        <p:nvSpPr>
          <p:cNvPr id="1154" name="テキスト 81"/>
          <p:cNvSpPr txBox="1"/>
          <p:nvPr/>
        </p:nvSpPr>
        <p:spPr>
          <a:xfrm>
            <a:off x="246758" y="1480006"/>
            <a:ext cx="8598335" cy="1015663"/>
          </a:xfrm>
          <a:prstGeom prst="rect">
            <a:avLst/>
          </a:prstGeom>
        </p:spPr>
        <p:txBody>
          <a:bodyPr wrap="square">
            <a:spAutoFit/>
          </a:bodyPr>
          <a:lstStyle/>
          <a:p>
            <a:pPr>
              <a:defRPr lang="ja-JP" altLang="en-US"/>
            </a:pPr>
            <a:r>
              <a:rPr lang="ja-JP" altLang="en-US" dirty="0">
                <a:latin typeface="UD デジタル 教科書体 N-B"/>
                <a:ea typeface="UD デジタル 教科書体 N-B"/>
              </a:rPr>
              <a:t>　</a:t>
            </a:r>
            <a:r>
              <a:rPr lang="ja-JP" altLang="en-US" sz="2000" dirty="0">
                <a:latin typeface="UD デジタル 教科書体 N-B" panose="02020700000000000000" pitchFamily="17" charset="-128"/>
                <a:ea typeface="UD デジタル 教科書体 N-B" panose="02020700000000000000" pitchFamily="17" charset="-128"/>
              </a:rPr>
              <a:t>「武道ツーリズム」は、日本発祥の武道を海外に普及するための官民が連携したプロモーション活動です。外国人を惹きつける全国の武道ツーリズムを動画でチェックしよう！</a:t>
            </a:r>
          </a:p>
        </p:txBody>
      </p:sp>
      <p:sp>
        <p:nvSpPr>
          <p:cNvPr id="1155" name="テキスト 81">
            <a:hlinkClick r:id="rId3"/>
          </p:cNvPr>
          <p:cNvSpPr txBox="1"/>
          <p:nvPr/>
        </p:nvSpPr>
        <p:spPr>
          <a:xfrm>
            <a:off x="41738" y="4239208"/>
            <a:ext cx="4202459" cy="253023"/>
          </a:xfrm>
          <a:prstGeom prst="rect">
            <a:avLst/>
          </a:prstGeom>
        </p:spPr>
        <p:txBody>
          <a:bodyPr wrap="square">
            <a:spAutoFit/>
          </a:bodyPr>
          <a:lstStyle/>
          <a:p>
            <a:pPr>
              <a:defRPr lang="ja-JP" altLang="en-US"/>
            </a:pPr>
            <a:r>
              <a:rPr lang="en-US" altLang="ja-JP" sz="1050" u="sng" dirty="0">
                <a:latin typeface="ＭＳ Ｐゴシック" panose="020B0600070205080204" pitchFamily="50" charset="-128"/>
                <a:ea typeface="UD デジタル 教科書体 N-B" panose="02020700000000000000"/>
              </a:rPr>
              <a:t>https://www.youtube.com/watch?v=AzteBGAyIVM&amp;feature=youtu.be</a:t>
            </a:r>
            <a:endParaRPr lang="ja-JP" altLang="en-US" u="sng" dirty="0">
              <a:latin typeface="ＭＳ Ｐゴシック" panose="020B0600070205080204" pitchFamily="50" charset="-128"/>
              <a:ea typeface="UD デジタル 教科書体 N-B" panose="02020700000000000000"/>
            </a:endParaRPr>
          </a:p>
        </p:txBody>
      </p:sp>
      <p:sp>
        <p:nvSpPr>
          <p:cNvPr id="1156" name="テキスト 94"/>
          <p:cNvSpPr txBox="1"/>
          <p:nvPr/>
        </p:nvSpPr>
        <p:spPr>
          <a:xfrm>
            <a:off x="145612" y="1056114"/>
            <a:ext cx="8800624" cy="522327"/>
          </a:xfrm>
          <a:prstGeom prst="rect">
            <a:avLst/>
          </a:prstGeom>
        </p:spPr>
        <p:txBody>
          <a:bodyPr wrap="none">
            <a:spAutoFit/>
          </a:bodyPr>
          <a:lstStyle/>
          <a:p>
            <a:pPr>
              <a:defRPr lang="ja-JP" altLang="en-US"/>
            </a:pPr>
            <a:r>
              <a:rPr lang="ja-JP" altLang="en-US" sz="2800" b="1" dirty="0">
                <a:latin typeface="UD デジタル 教科書体 N-B" panose="02020700000000000000" pitchFamily="17" charset="-128"/>
                <a:ea typeface="UD デジタル 教科書体 N-B" panose="02020700000000000000" pitchFamily="17" charset="-128"/>
              </a:rPr>
              <a:t>日本発祥の武道を世界に発信する「武道ツーリズム」</a:t>
            </a:r>
            <a:endParaRPr lang="ja-JP" altLang="en-US" b="1" dirty="0">
              <a:latin typeface="UD デジタル 教科書体 N-B" panose="02020700000000000000" pitchFamily="17" charset="-128"/>
              <a:ea typeface="UD デジタル 教科書体 N-B" panose="02020700000000000000" pitchFamily="17" charset="-128"/>
            </a:endParaRPr>
          </a:p>
        </p:txBody>
      </p:sp>
      <p:pic>
        <p:nvPicPr>
          <p:cNvPr id="1157" name="図 95">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8088" y="2398343"/>
            <a:ext cx="3211461" cy="1902900"/>
          </a:xfrm>
          <a:prstGeom prst="rect">
            <a:avLst/>
          </a:prstGeom>
        </p:spPr>
      </p:pic>
      <p:pic>
        <p:nvPicPr>
          <p:cNvPr id="1159" name="図 35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9034" y="4623529"/>
            <a:ext cx="3031224" cy="1834458"/>
          </a:xfrm>
          <a:prstGeom prst="rect">
            <a:avLst/>
          </a:prstGeom>
        </p:spPr>
      </p:pic>
      <p:sp>
        <p:nvSpPr>
          <p:cNvPr id="1160" name="テキスト 356"/>
          <p:cNvSpPr txBox="1"/>
          <p:nvPr/>
        </p:nvSpPr>
        <p:spPr>
          <a:xfrm>
            <a:off x="200297" y="6467560"/>
            <a:ext cx="3422592" cy="253916"/>
          </a:xfrm>
          <a:prstGeom prst="rect">
            <a:avLst/>
          </a:prstGeom>
        </p:spPr>
        <p:txBody>
          <a:bodyPr wrap="square">
            <a:spAutoFit/>
          </a:bodyPr>
          <a:lstStyle/>
          <a:p>
            <a:pPr>
              <a:defRPr lang="ja-JP" altLang="en-US"/>
            </a:pPr>
            <a:r>
              <a:rPr lang="ja-JP" altLang="en-US" sz="1050" b="1" u="sng" dirty="0">
                <a:latin typeface="ＭＳ Ｐゴシック" panose="020B0600070205080204" pitchFamily="50" charset="-128"/>
                <a:ea typeface="UD デジタル 教科書体 N-B" panose="02020700000000000000"/>
              </a:rPr>
              <a:t>～「</a:t>
            </a:r>
            <a:r>
              <a:rPr lang="en-US" altLang="ja-JP" sz="1050" b="1" u="sng" dirty="0">
                <a:latin typeface="ＭＳ Ｐゴシック" panose="020B0600070205080204" pitchFamily="50" charset="-128"/>
                <a:ea typeface="UD デジタル 教科書体 N-B" panose="02020700000000000000"/>
              </a:rPr>
              <a:t>BUDO Tourism Japan - The Spirits of BUDO</a:t>
            </a:r>
            <a:r>
              <a:rPr lang="ja-JP" altLang="en-US" sz="1050" b="1" u="sng" dirty="0">
                <a:latin typeface="ＭＳ Ｐゴシック" panose="020B0600070205080204" pitchFamily="50" charset="-128"/>
                <a:ea typeface="UD デジタル 教科書体 N-B" panose="02020700000000000000"/>
              </a:rPr>
              <a:t>」～</a:t>
            </a:r>
            <a:endParaRPr lang="ja-JP" altLang="en-US" b="1" u="sng" dirty="0">
              <a:latin typeface="ＭＳ Ｐゴシック" panose="020B0600070205080204" pitchFamily="50" charset="-128"/>
              <a:ea typeface="UD デジタル 教科書体 N-B" panose="02020700000000000000"/>
            </a:endParaRPr>
          </a:p>
        </p:txBody>
      </p:sp>
      <p:sp>
        <p:nvSpPr>
          <p:cNvPr id="2" name="角丸四角形吹き出し 1"/>
          <p:cNvSpPr/>
          <p:nvPr/>
        </p:nvSpPr>
        <p:spPr>
          <a:xfrm>
            <a:off x="4278908" y="2169853"/>
            <a:ext cx="4836737" cy="3401569"/>
          </a:xfrm>
          <a:prstGeom prst="wedgeRoundRectCallout">
            <a:avLst>
              <a:gd name="adj1" fmla="val -67071"/>
              <a:gd name="adj2" fmla="val -1657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lang="ja-JP" altLang="en-US"/>
            </a:pPr>
            <a:r>
              <a:rPr lang="ja-JP" altLang="en-US" sz="2400" b="1" dirty="0">
                <a:latin typeface="UD デジタル 教科書体 N-B" panose="02020700000000000000" pitchFamily="17" charset="-128"/>
                <a:ea typeface="UD デジタル 教科書体 N-B" panose="02020700000000000000" pitchFamily="17" charset="-128"/>
              </a:rPr>
              <a:t>〔問〕</a:t>
            </a:r>
            <a:endParaRPr lang="en-US" altLang="ja-JP" sz="2400" b="1" dirty="0">
              <a:latin typeface="UD デジタル 教科書体 N-B" panose="02020700000000000000" pitchFamily="17" charset="-128"/>
              <a:ea typeface="UD デジタル 教科書体 N-B" panose="02020700000000000000" pitchFamily="17" charset="-128"/>
            </a:endParaRPr>
          </a:p>
          <a:p>
            <a:pPr>
              <a:defRPr lang="ja-JP" altLang="en-US"/>
            </a:pPr>
            <a:r>
              <a:rPr lang="ja-JP" altLang="en-US" sz="2400" b="1" dirty="0">
                <a:latin typeface="UD デジタル 教科書体 N-B" panose="02020700000000000000" pitchFamily="17" charset="-128"/>
                <a:ea typeface="UD デジタル 教科書体 N-B" panose="02020700000000000000" pitchFamily="17" charset="-128"/>
              </a:rPr>
              <a:t>　</a:t>
            </a:r>
            <a:r>
              <a:rPr lang="ja-JP" altLang="en-US" sz="2400" b="1" dirty="0">
                <a:latin typeface="游明朝" panose="02020400000000000000" pitchFamily="18" charset="-128"/>
                <a:ea typeface="游明朝" panose="02020400000000000000" pitchFamily="18" charset="-128"/>
              </a:rPr>
              <a:t>海外では5000万人超の武道人口。その数は実に日本の20倍です。</a:t>
            </a:r>
            <a:r>
              <a:rPr lang="ja-JP" altLang="en-US" sz="2400" b="1" u="sng" dirty="0">
                <a:solidFill>
                  <a:srgbClr val="FFFF00"/>
                </a:solidFill>
                <a:latin typeface="游明朝" panose="02020400000000000000" pitchFamily="18" charset="-128"/>
                <a:ea typeface="游明朝" panose="02020400000000000000" pitchFamily="18" charset="-128"/>
              </a:rPr>
              <a:t>世界中に広がっている武道のよさや魅力は何だろう？「武道ツーリズム」から学んだこと</a:t>
            </a:r>
            <a:r>
              <a:rPr lang="ja-JP" altLang="en-US" sz="2400" b="1" u="sng" dirty="0" smtClean="0">
                <a:solidFill>
                  <a:srgbClr val="FFFF00"/>
                </a:solidFill>
                <a:latin typeface="游明朝" panose="02020400000000000000" pitchFamily="18" charset="-128"/>
                <a:ea typeface="游明朝" panose="02020400000000000000" pitchFamily="18" charset="-128"/>
              </a:rPr>
              <a:t>を学習カードに</a:t>
            </a:r>
            <a:r>
              <a:rPr lang="ja-JP" altLang="en-US" sz="2400" b="1" u="sng" dirty="0">
                <a:solidFill>
                  <a:srgbClr val="FFFF00"/>
                </a:solidFill>
                <a:latin typeface="游明朝" panose="02020400000000000000" pitchFamily="18" charset="-128"/>
                <a:ea typeface="游明朝" panose="02020400000000000000" pitchFamily="18" charset="-128"/>
              </a:rPr>
              <a:t>書きましょう</a:t>
            </a:r>
            <a:r>
              <a:rPr lang="ja-JP" altLang="en-US" sz="2400" b="1" dirty="0">
                <a:solidFill>
                  <a:srgbClr val="FFFF00"/>
                </a:solidFill>
                <a:latin typeface="游明朝" panose="02020400000000000000" pitchFamily="18" charset="-128"/>
                <a:ea typeface="游明朝" panose="02020400000000000000" pitchFamily="18" charset="-128"/>
              </a:rPr>
              <a:t>。</a:t>
            </a:r>
          </a:p>
        </p:txBody>
      </p:sp>
      <p:sp>
        <p:nvSpPr>
          <p:cNvPr id="3" name="横巻き 2"/>
          <p:cNvSpPr/>
          <p:nvPr/>
        </p:nvSpPr>
        <p:spPr>
          <a:xfrm>
            <a:off x="4073236" y="5571422"/>
            <a:ext cx="4873000" cy="1286578"/>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tx1"/>
                </a:solidFill>
                <a:latin typeface="UD デジタル 教科書体 N-B" panose="02020700000000000000" pitchFamily="17" charset="-128"/>
                <a:ea typeface="UD デジタル 教科書体 N-B" panose="02020700000000000000" pitchFamily="17" charset="-128"/>
              </a:rPr>
              <a:t>柔道学習カード</a:t>
            </a:r>
            <a:endParaRPr kumimoji="1" lang="en-US" altLang="ja-JP" sz="2800" b="1" dirty="0">
              <a:solidFill>
                <a:schemeClr val="tx1"/>
              </a:solidFill>
              <a:latin typeface="UD デジタル 教科書体 N-B" panose="02020700000000000000" pitchFamily="17" charset="-128"/>
              <a:ea typeface="UD デジタル 教科書体 N-B" panose="02020700000000000000" pitchFamily="17" charset="-128"/>
            </a:endParaRPr>
          </a:p>
          <a:p>
            <a:pPr algn="ctr"/>
            <a:r>
              <a:rPr kumimoji="1" lang="ja-JP" altLang="en-US" sz="2800" b="1" dirty="0">
                <a:solidFill>
                  <a:schemeClr val="tx1"/>
                </a:solidFill>
                <a:latin typeface="UD デジタル 教科書体 N-B" panose="02020700000000000000" pitchFamily="17" charset="-128"/>
                <a:ea typeface="UD デジタル 教科書体 N-B" panose="02020700000000000000" pitchFamily="17" charset="-128"/>
              </a:rPr>
              <a:t>「知識１」へ☞</a:t>
            </a:r>
            <a:r>
              <a:rPr kumimoji="1" lang="ja-JP" altLang="en-US" sz="2000" b="1" dirty="0">
                <a:solidFill>
                  <a:schemeClr val="tx1"/>
                </a:solidFill>
              </a:rPr>
              <a:t>　</a:t>
            </a:r>
          </a:p>
        </p:txBody>
      </p:sp>
    </p:spTree>
    <p:extLst>
      <p:ext uri="{BB962C8B-B14F-4D97-AF65-F5344CB8AC3E}">
        <p14:creationId xmlns:p14="http://schemas.microsoft.com/office/powerpoint/2010/main" val="167756785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 name="Text Box 4"/>
          <p:cNvSpPr txBox="1">
            <a:spLocks noChangeArrowheads="1"/>
          </p:cNvSpPr>
          <p:nvPr/>
        </p:nvSpPr>
        <p:spPr>
          <a:xfrm>
            <a:off x="145612" y="1522"/>
            <a:ext cx="8911236" cy="1036458"/>
          </a:xfrm>
          <a:prstGeom prst="rect">
            <a:avLst/>
          </a:prstGeom>
          <a:noFill/>
          <a:ln>
            <a:noFill/>
          </a:ln>
          <a:effec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l" defTabSz="652278" rtl="0" eaLnBrk="1" fontAlgn="base" latinLnBrk="0" hangingPunct="1">
              <a:lnSpc>
                <a:spcPct val="100000"/>
              </a:lnSpc>
              <a:spcBef>
                <a:spcPct val="0"/>
              </a:spcBef>
              <a:spcAft>
                <a:spcPct val="0"/>
              </a:spcAft>
              <a:buClrTx/>
              <a:buSzTx/>
              <a:buFontTx/>
              <a:buNone/>
              <a:tabLst/>
              <a:defRPr/>
            </a:pPr>
            <a:r>
              <a:rPr kumimoji="1" lang="ja-JP" altLang="en-US" sz="3200" b="1" i="0" u="none" strike="noStrike" kern="0" cap="none" spc="0" normalizeH="0" baseline="0" noProof="0" dirty="0">
                <a:ln>
                  <a:noFill/>
                </a:ln>
                <a:solidFill>
                  <a:schemeClr val="bg1"/>
                </a:solidFill>
                <a:effectLst/>
                <a:uLnTx/>
                <a:uFillTx/>
                <a:latin typeface="+mn-ea"/>
                <a:ea typeface="+mn-ea"/>
                <a:cs typeface="+mn-cs"/>
              </a:rPr>
              <a:t>武道の伝統的な考え方②</a:t>
            </a:r>
            <a:endParaRPr kumimoji="1" lang="en-US" altLang="ja-JP" sz="3200" b="1" i="0" u="none" strike="noStrike" kern="0" cap="none" spc="0" normalizeH="0" baseline="0" noProof="0" dirty="0">
              <a:ln>
                <a:noFill/>
              </a:ln>
              <a:solidFill>
                <a:schemeClr val="bg1"/>
              </a:solidFill>
              <a:effectLst/>
              <a:uLnTx/>
              <a:uFillTx/>
              <a:latin typeface="+mn-ea"/>
              <a:ea typeface="+mn-ea"/>
              <a:cs typeface="+mn-cs"/>
            </a:endParaRPr>
          </a:p>
          <a:p>
            <a:pPr marL="0" marR="0" lvl="0" indent="0" algn="l" defTabSz="652278" rtl="0" eaLnBrk="1" fontAlgn="base" latinLnBrk="0" hangingPunct="1">
              <a:lnSpc>
                <a:spcPct val="100000"/>
              </a:lnSpc>
              <a:spcBef>
                <a:spcPct val="0"/>
              </a:spcBef>
              <a:spcAft>
                <a:spcPct val="0"/>
              </a:spcAft>
              <a:buClrTx/>
              <a:buSzTx/>
              <a:buFontTx/>
              <a:buNone/>
              <a:tabLst/>
              <a:defRPr/>
            </a:pPr>
            <a:r>
              <a:rPr kumimoji="1" lang="ja-JP" altLang="en-US" sz="2800" b="1" i="0" u="none" strike="noStrike" kern="0" cap="none" spc="0" normalizeH="0" baseline="0" noProof="0" dirty="0">
                <a:ln>
                  <a:noFill/>
                </a:ln>
                <a:solidFill>
                  <a:schemeClr val="bg1"/>
                </a:solidFill>
                <a:effectLst/>
                <a:uLnTx/>
                <a:uFillTx/>
                <a:latin typeface="+mn-ea"/>
                <a:ea typeface="+mn-ea"/>
                <a:cs typeface="+mn-cs"/>
              </a:rPr>
              <a:t>　「柔道の魅力を世界に伝える日本人」を知る学習</a:t>
            </a:r>
            <a:endParaRPr kumimoji="1" lang="ja-JP" altLang="en-US" sz="3200" b="1" i="0" u="none" strike="noStrike" kern="0" cap="none" spc="0" normalizeH="0" baseline="0" noProof="0" dirty="0">
              <a:ln>
                <a:noFill/>
              </a:ln>
              <a:solidFill>
                <a:schemeClr val="bg1"/>
              </a:solidFill>
              <a:effectLst/>
              <a:uLnTx/>
              <a:uFillTx/>
              <a:latin typeface="+mn-ea"/>
              <a:ea typeface="+mn-ea"/>
              <a:cs typeface="+mn-cs"/>
            </a:endParaRPr>
          </a:p>
        </p:txBody>
      </p:sp>
      <p:sp>
        <p:nvSpPr>
          <p:cNvPr id="1168" name="スライド番号プレースホルダー 2"/>
          <p:cNvSpPr>
            <a:spLocks noGrp="1"/>
          </p:cNvSpPr>
          <p:nvPr>
            <p:ph type="sldNum" sz="quarter" idx="12"/>
          </p:nvPr>
        </p:nvSpPr>
        <p:spPr/>
        <p:txBody>
          <a:bodyPr/>
          <a:lstStyle/>
          <a:p>
            <a:fld id="{13555A0A-D93E-4972-9BDE-BD19E4BDC622}" type="slidenum">
              <a:rPr kumimoji="1" lang="ja-JP" altLang="en-US" smtClean="0"/>
              <a:t>12</a:t>
            </a:fld>
            <a:endParaRPr kumimoji="1" lang="ja-JP" altLang="en-US"/>
          </a:p>
        </p:txBody>
      </p:sp>
      <p:sp>
        <p:nvSpPr>
          <p:cNvPr id="1169" name="テキスト 81"/>
          <p:cNvSpPr txBox="1"/>
          <p:nvPr/>
        </p:nvSpPr>
        <p:spPr>
          <a:xfrm>
            <a:off x="302064" y="1943437"/>
            <a:ext cx="8598335" cy="1353324"/>
          </a:xfrm>
          <a:prstGeom prst="rect">
            <a:avLst/>
          </a:prstGeom>
        </p:spPr>
        <p:txBody>
          <a:bodyPr wrap="square">
            <a:spAutoFit/>
          </a:bodyPr>
          <a:lstStyle/>
          <a:p>
            <a:pPr>
              <a:defRPr lang="ja-JP" altLang="en-US"/>
            </a:pPr>
            <a:r>
              <a:rPr lang="ja-JP" altLang="en-US" dirty="0">
                <a:latin typeface="UD デジタル 教科書体 N-B"/>
                <a:ea typeface="UD デジタル 教科書体 N-B"/>
              </a:rPr>
              <a:t>　</a:t>
            </a:r>
            <a:r>
              <a:rPr lang="ja-JP" altLang="en-US" sz="1600" dirty="0">
                <a:latin typeface="UD デジタル 教科書体 N-B" panose="02020700000000000000" pitchFamily="17" charset="-128"/>
                <a:ea typeface="UD デジタル 教科書体 N-B" panose="02020700000000000000" pitchFamily="17" charset="-128"/>
              </a:rPr>
              <a:t>アフリカ大陸の東側、タンザニアという国に浮かぶ小さな島「ザンジバル」。畳も柔道衣もなくビーチで始めた柔道指導、秘密警察からの調査、失業率が高く経済的に厳しい選手達、多くの困難を乗り越え、東アフリカ屈指の柔道強豪国の一つにまで育て上げた島岡強さん。今年は柔道の仲間が中心となり、新たな柔道場を自分たちの手で建設するなど更なる普及発展に向けて精力的に活動をされています。</a:t>
            </a:r>
            <a:endParaRPr lang="ja-JP" altLang="en-US" dirty="0">
              <a:latin typeface="UD デジタル 教科書体 N-B" panose="02020700000000000000" pitchFamily="17" charset="-128"/>
              <a:ea typeface="UD デジタル 教科書体 N-B" panose="02020700000000000000" pitchFamily="17" charset="-128"/>
            </a:endParaRPr>
          </a:p>
        </p:txBody>
      </p:sp>
      <p:sp>
        <p:nvSpPr>
          <p:cNvPr id="1170" name="テキスト 94"/>
          <p:cNvSpPr txBox="1"/>
          <p:nvPr/>
        </p:nvSpPr>
        <p:spPr>
          <a:xfrm>
            <a:off x="302064" y="1164732"/>
            <a:ext cx="8492847" cy="830104"/>
          </a:xfrm>
          <a:prstGeom prst="rect">
            <a:avLst/>
          </a:prstGeom>
        </p:spPr>
        <p:txBody>
          <a:bodyPr wrap="none">
            <a:spAutoFit/>
          </a:bodyPr>
          <a:lstStyle/>
          <a:p>
            <a:pPr>
              <a:defRPr lang="ja-JP" altLang="en-US"/>
            </a:pPr>
            <a:r>
              <a:rPr lang="ja-JP" altLang="en-US" sz="2400" b="1" dirty="0">
                <a:latin typeface="UD デジタル 教科書体 N-B" panose="02020700000000000000" pitchFamily="17" charset="-128"/>
                <a:ea typeface="UD デジタル 教科書体 N-B" panose="02020700000000000000" pitchFamily="17" charset="-128"/>
                <a:cs typeface="ZWAdobeF" pitchFamily="2" charset="0"/>
              </a:rPr>
              <a:t>「その道は一本～柔道が世界をつなぐ～　</a:t>
            </a:r>
          </a:p>
          <a:p>
            <a:pPr>
              <a:defRPr lang="ja-JP" altLang="en-US"/>
            </a:pPr>
            <a:r>
              <a:rPr lang="ja-JP" altLang="en-US" sz="2400" b="1" dirty="0">
                <a:latin typeface="UD デジタル 教科書体 N-B" panose="02020700000000000000" pitchFamily="17" charset="-128"/>
                <a:ea typeface="UD デジタル 教科書体 N-B" panose="02020700000000000000" pitchFamily="17" charset="-128"/>
                <a:cs typeface="ZWAdobeF" pitchFamily="2" charset="0"/>
              </a:rPr>
              <a:t>　アフリカ大陸ザンジバルで柔道を指導する島岡　強さん」</a:t>
            </a:r>
          </a:p>
        </p:txBody>
      </p:sp>
      <p:pic>
        <p:nvPicPr>
          <p:cNvPr id="1171" name="図 115">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5612" y="3348976"/>
            <a:ext cx="3761939" cy="2671935"/>
          </a:xfrm>
          <a:prstGeom prst="rect">
            <a:avLst/>
          </a:prstGeom>
        </p:spPr>
      </p:pic>
      <p:sp>
        <p:nvSpPr>
          <p:cNvPr id="1172" name="図形 119"/>
          <p:cNvSpPr/>
          <p:nvPr/>
        </p:nvSpPr>
        <p:spPr>
          <a:xfrm>
            <a:off x="4064000" y="3348976"/>
            <a:ext cx="4992848" cy="2823154"/>
          </a:xfrm>
          <a:prstGeom prst="wedgeRectCallout">
            <a:avLst>
              <a:gd name="adj1" fmla="val -58018"/>
              <a:gd name="adj2" fmla="val -2896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l">
              <a:defRPr lang="ja-JP" altLang="en-US"/>
            </a:pPr>
            <a:r>
              <a:rPr lang="ja-JP" altLang="en-US" sz="1600" dirty="0"/>
              <a:t>　</a:t>
            </a:r>
            <a:r>
              <a:rPr lang="ja-JP" altLang="en-US" dirty="0">
                <a:solidFill>
                  <a:schemeClr val="tx1"/>
                </a:solidFill>
                <a:latin typeface="UD デジタル 教科書体 N-B" panose="02020700000000000000" pitchFamily="17" charset="-128"/>
                <a:ea typeface="UD デジタル 教科書体 N-B" panose="02020700000000000000" pitchFamily="17" charset="-128"/>
              </a:rPr>
              <a:t>嘉納治五郎師範によって開かれた講道館柔道は、今や世界中で親しまれる武道となりました。柔道は、相手と競い合う中で身体や技の強さが注目されがちですが、「精力善用」「自他共栄」といった言葉に代表されるように、柔道の精神も国際的に注目されています。</a:t>
            </a:r>
          </a:p>
          <a:p>
            <a:pPr algn="l">
              <a:defRPr lang="ja-JP" altLang="en-US"/>
            </a:pPr>
            <a:r>
              <a:rPr lang="ja-JP" altLang="en-US" dirty="0">
                <a:solidFill>
                  <a:schemeClr val="tx1"/>
                </a:solidFill>
                <a:latin typeface="UD デジタル 教科書体 N-B" panose="02020700000000000000" pitchFamily="17" charset="-128"/>
                <a:ea typeface="UD デジタル 教科書体 N-B" panose="02020700000000000000" pitchFamily="17" charset="-128"/>
              </a:rPr>
              <a:t>　そのような</a:t>
            </a:r>
            <a:r>
              <a:rPr lang="ja-JP" altLang="en-US" sz="2400" b="1" dirty="0">
                <a:solidFill>
                  <a:srgbClr val="002060"/>
                </a:solidFill>
                <a:latin typeface="UD デジタル 教科書体 N-B" panose="02020700000000000000" pitchFamily="17" charset="-128"/>
                <a:ea typeface="UD デジタル 教科書体 N-B" panose="02020700000000000000" pitchFamily="17" charset="-128"/>
              </a:rPr>
              <a:t>柔道の精神を世界中に伝えて活躍している島岡さんの姿をインターネットでチェックしよう！</a:t>
            </a:r>
          </a:p>
        </p:txBody>
      </p:sp>
      <p:sp>
        <p:nvSpPr>
          <p:cNvPr id="1173" name="テキスト 120"/>
          <p:cNvSpPr txBox="1"/>
          <p:nvPr/>
        </p:nvSpPr>
        <p:spPr>
          <a:xfrm>
            <a:off x="428371" y="6356351"/>
            <a:ext cx="182880" cy="368439"/>
          </a:xfrm>
          <a:prstGeom prst="rect">
            <a:avLst/>
          </a:prstGeom>
        </p:spPr>
        <p:txBody>
          <a:bodyPr wrap="none">
            <a:spAutoFit/>
          </a:bodyPr>
          <a:lstStyle/>
          <a:p>
            <a:pPr>
              <a:defRPr lang="ja-JP" altLang="en-US"/>
            </a:pPr>
            <a:endParaRPr lang="ja-JP" altLang="en-US"/>
          </a:p>
        </p:txBody>
      </p:sp>
      <p:sp>
        <p:nvSpPr>
          <p:cNvPr id="1174" name="テキスト 121">
            <a:hlinkClick r:id="rId3"/>
          </p:cNvPr>
          <p:cNvSpPr txBox="1"/>
          <p:nvPr/>
        </p:nvSpPr>
        <p:spPr>
          <a:xfrm>
            <a:off x="301634" y="6125965"/>
            <a:ext cx="5352857" cy="414605"/>
          </a:xfrm>
          <a:prstGeom prst="rect">
            <a:avLst/>
          </a:prstGeom>
        </p:spPr>
        <p:txBody>
          <a:bodyPr wrap="square">
            <a:spAutoFit/>
          </a:bodyPr>
          <a:lstStyle/>
          <a:p>
            <a:pPr>
              <a:defRPr lang="ja-JP" altLang="en-US"/>
            </a:pPr>
            <a:r>
              <a:rPr lang="ja-JP" altLang="en-US" sz="1050" b="1" u="sng" dirty="0">
                <a:latin typeface="ＭＳ ゴシック"/>
                <a:ea typeface="ＭＳ ゴシック"/>
                <a:cs typeface="+mn-lt"/>
              </a:rPr>
              <a:t>公益財団法人全日本柔道連盟　今もっと強くなれる プロジェクト</a:t>
            </a:r>
          </a:p>
          <a:p>
            <a:pPr>
              <a:defRPr lang="ja-JP" altLang="en-US"/>
            </a:pPr>
            <a:r>
              <a:rPr lang="ja-JP" altLang="en-US" sz="1050" b="1" u="sng" dirty="0">
                <a:latin typeface="ＭＳ ゴシック"/>
                <a:ea typeface="ＭＳ ゴシック"/>
                <a:cs typeface="+mn-lt"/>
              </a:rPr>
              <a:t>「その道は一本　～柔道が世界をつなぐ～」https://www.judo.or.jp/p/53345　引用</a:t>
            </a:r>
            <a:endParaRPr lang="ja-JP" altLang="en-US" b="1" u="sng" dirty="0">
              <a:latin typeface="ＭＳ ゴシック"/>
              <a:ea typeface="ＭＳ ゴシック"/>
              <a:cs typeface="+mn-lt"/>
            </a:endParaRPr>
          </a:p>
        </p:txBody>
      </p:sp>
      <p:sp>
        <p:nvSpPr>
          <p:cNvPr id="11" name="Rectangle 2"/>
          <p:cNvSpPr>
            <a:spLocks noChangeArrowheads="1"/>
          </p:cNvSpPr>
          <p:nvPr/>
        </p:nvSpPr>
        <p:spPr>
          <a:xfrm>
            <a:off x="-17304" y="1523"/>
            <a:ext cx="9161304" cy="1099834"/>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lvl="0" defTabSz="652278" eaLnBrk="1" fontAlgn="base" hangingPunct="1">
              <a:spcBef>
                <a:spcPct val="0"/>
              </a:spcBef>
              <a:spcAft>
                <a:spcPct val="0"/>
              </a:spcAft>
              <a:buNone/>
              <a:defRPr/>
            </a:pPr>
            <a:r>
              <a:rPr lang="ja-JP" altLang="en-US" sz="4400" b="1" kern="0" dirty="0">
                <a:latin typeface="UD デジタル 教科書体 N-B" panose="02020700000000000000" pitchFamily="17" charset="-128"/>
                <a:ea typeface="UD デジタル 教科書体 N-B" panose="02020700000000000000" pitchFamily="17" charset="-128"/>
              </a:rPr>
              <a:t>世界中に広がる武道の魅力を知ろう</a:t>
            </a:r>
            <a:endParaRPr lang="ja-JP" altLang="en-US" sz="4800" b="1" kern="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219306305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72">
                                            <p:txEl>
                                              <p:pRg st="1" end="1"/>
                                            </p:txEl>
                                          </p:spTgt>
                                        </p:tgtEl>
                                        <p:attrNameLst>
                                          <p:attrName>style.visibility</p:attrName>
                                        </p:attrNameLst>
                                      </p:cBhvr>
                                      <p:to>
                                        <p:strVal val="visible"/>
                                      </p:to>
                                    </p:set>
                                    <p:animEffect transition="in" filter="wipe(down)">
                                      <p:cBhvr>
                                        <p:cTn id="7" dur="500"/>
                                        <p:tgtEl>
                                          <p:spTgt spid="117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1" name="Text Box 4"/>
          <p:cNvSpPr txBox="1">
            <a:spLocks noChangeArrowheads="1"/>
          </p:cNvSpPr>
          <p:nvPr/>
        </p:nvSpPr>
        <p:spPr>
          <a:xfrm>
            <a:off x="145612" y="1522"/>
            <a:ext cx="8911236" cy="1036458"/>
          </a:xfrm>
          <a:prstGeom prst="rect">
            <a:avLst/>
          </a:prstGeom>
          <a:noFill/>
          <a:ln>
            <a:noFill/>
          </a:ln>
          <a:effec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l" defTabSz="652278" rtl="0" eaLnBrk="1" fontAlgn="base" latinLnBrk="0" hangingPunct="1">
              <a:lnSpc>
                <a:spcPct val="100000"/>
              </a:lnSpc>
              <a:spcBef>
                <a:spcPct val="0"/>
              </a:spcBef>
              <a:spcAft>
                <a:spcPct val="0"/>
              </a:spcAft>
              <a:buClrTx/>
              <a:buSzTx/>
              <a:buFontTx/>
              <a:buNone/>
              <a:tabLst/>
              <a:defRPr/>
            </a:pPr>
            <a:r>
              <a:rPr kumimoji="1" lang="ja-JP" altLang="en-US" sz="3200" b="1" i="0" u="none" strike="noStrike" kern="0" cap="none" spc="0" normalizeH="0" baseline="0" noProof="0" dirty="0">
                <a:ln>
                  <a:noFill/>
                </a:ln>
                <a:solidFill>
                  <a:schemeClr val="bg1"/>
                </a:solidFill>
                <a:effectLst/>
                <a:uLnTx/>
                <a:uFillTx/>
                <a:latin typeface="+mn-ea"/>
                <a:ea typeface="+mn-ea"/>
                <a:cs typeface="+mn-cs"/>
              </a:rPr>
              <a:t>武道の伝統的な考え方②</a:t>
            </a:r>
            <a:endParaRPr kumimoji="1" lang="en-US" altLang="ja-JP" sz="3200" b="1" i="0" u="none" strike="noStrike" kern="0" cap="none" spc="0" normalizeH="0" baseline="0" noProof="0" dirty="0">
              <a:ln>
                <a:noFill/>
              </a:ln>
              <a:solidFill>
                <a:schemeClr val="bg1"/>
              </a:solidFill>
              <a:effectLst/>
              <a:uLnTx/>
              <a:uFillTx/>
              <a:latin typeface="+mn-ea"/>
              <a:ea typeface="+mn-ea"/>
              <a:cs typeface="+mn-cs"/>
            </a:endParaRPr>
          </a:p>
          <a:p>
            <a:pPr marL="0" marR="0" lvl="0" indent="0" algn="l" defTabSz="652278" rtl="0" eaLnBrk="1" fontAlgn="base" latinLnBrk="0" hangingPunct="1">
              <a:lnSpc>
                <a:spcPct val="100000"/>
              </a:lnSpc>
              <a:spcBef>
                <a:spcPct val="0"/>
              </a:spcBef>
              <a:spcAft>
                <a:spcPct val="0"/>
              </a:spcAft>
              <a:buClrTx/>
              <a:buSzTx/>
              <a:buFontTx/>
              <a:buNone/>
              <a:tabLst/>
              <a:defRPr/>
            </a:pPr>
            <a:r>
              <a:rPr kumimoji="1" lang="ja-JP" altLang="en-US" sz="2800" b="1" i="0" u="none" strike="noStrike" kern="0" cap="none" spc="0" normalizeH="0" baseline="0" noProof="0" dirty="0">
                <a:ln>
                  <a:noFill/>
                </a:ln>
                <a:solidFill>
                  <a:schemeClr val="bg1"/>
                </a:solidFill>
                <a:effectLst/>
                <a:uLnTx/>
                <a:uFillTx/>
                <a:latin typeface="+mn-ea"/>
                <a:ea typeface="+mn-ea"/>
                <a:cs typeface="+mn-cs"/>
              </a:rPr>
              <a:t>　「柔道の魅力を世界に伝える日本人」を知る学習</a:t>
            </a:r>
            <a:endParaRPr kumimoji="1" lang="ja-JP" altLang="en-US" sz="3200" b="1" i="0" u="none" strike="noStrike" kern="0" cap="none" spc="0" normalizeH="0" baseline="0" noProof="0" dirty="0">
              <a:ln>
                <a:noFill/>
              </a:ln>
              <a:solidFill>
                <a:schemeClr val="bg1"/>
              </a:solidFill>
              <a:effectLst/>
              <a:uLnTx/>
              <a:uFillTx/>
              <a:latin typeface="+mn-ea"/>
              <a:ea typeface="+mn-ea"/>
              <a:cs typeface="+mn-cs"/>
            </a:endParaRPr>
          </a:p>
        </p:txBody>
      </p:sp>
      <p:sp>
        <p:nvSpPr>
          <p:cNvPr id="1182" name="スライド番号プレースホルダー 2"/>
          <p:cNvSpPr>
            <a:spLocks noGrp="1"/>
          </p:cNvSpPr>
          <p:nvPr>
            <p:ph type="sldNum" sz="quarter" idx="12"/>
          </p:nvPr>
        </p:nvSpPr>
        <p:spPr/>
        <p:txBody>
          <a:bodyPr/>
          <a:lstStyle/>
          <a:p>
            <a:fld id="{13555A0A-D93E-4972-9BDE-BD19E4BDC622}" type="slidenum">
              <a:rPr kumimoji="1" lang="ja-JP" altLang="en-US" smtClean="0"/>
              <a:t>13</a:t>
            </a:fld>
            <a:endParaRPr kumimoji="1" lang="ja-JP" altLang="en-US"/>
          </a:p>
        </p:txBody>
      </p:sp>
      <p:sp>
        <p:nvSpPr>
          <p:cNvPr id="1183" name="テキスト 120"/>
          <p:cNvSpPr txBox="1"/>
          <p:nvPr/>
        </p:nvSpPr>
        <p:spPr>
          <a:xfrm>
            <a:off x="428371" y="6356351"/>
            <a:ext cx="182880" cy="368439"/>
          </a:xfrm>
          <a:prstGeom prst="rect">
            <a:avLst/>
          </a:prstGeom>
        </p:spPr>
        <p:txBody>
          <a:bodyPr wrap="none">
            <a:spAutoFit/>
          </a:bodyPr>
          <a:lstStyle/>
          <a:p>
            <a:pPr>
              <a:defRPr lang="ja-JP" altLang="en-US"/>
            </a:pPr>
            <a:endParaRPr lang="ja-JP" altLang="en-US"/>
          </a:p>
        </p:txBody>
      </p:sp>
      <p:pic>
        <p:nvPicPr>
          <p:cNvPr id="1184" name="図 14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2065" y="1219210"/>
            <a:ext cx="3522206" cy="2348137"/>
          </a:xfrm>
          <a:prstGeom prst="rect">
            <a:avLst/>
          </a:prstGeom>
        </p:spPr>
      </p:pic>
      <p:pic>
        <p:nvPicPr>
          <p:cNvPr id="1185" name="図 14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6801" y="3630725"/>
            <a:ext cx="3698380" cy="2464811"/>
          </a:xfrm>
          <a:prstGeom prst="rect">
            <a:avLst/>
          </a:prstGeom>
        </p:spPr>
      </p:pic>
      <p:sp>
        <p:nvSpPr>
          <p:cNvPr id="1186" name="テキスト 281"/>
          <p:cNvSpPr txBox="1"/>
          <p:nvPr/>
        </p:nvSpPr>
        <p:spPr>
          <a:xfrm>
            <a:off x="5046579" y="1796513"/>
            <a:ext cx="3594077" cy="368439"/>
          </a:xfrm>
          <a:prstGeom prst="rect">
            <a:avLst/>
          </a:prstGeom>
        </p:spPr>
        <p:txBody>
          <a:bodyPr wrap="square">
            <a:spAutoFit/>
          </a:bodyPr>
          <a:lstStyle/>
          <a:p>
            <a:pPr>
              <a:defRPr lang="ja-JP" altLang="en-US"/>
            </a:pPr>
            <a:endParaRPr lang="ja-JP" altLang="en-US"/>
          </a:p>
        </p:txBody>
      </p:sp>
      <p:sp>
        <p:nvSpPr>
          <p:cNvPr id="1187" name="図形 282"/>
          <p:cNvSpPr/>
          <p:nvPr/>
        </p:nvSpPr>
        <p:spPr>
          <a:xfrm>
            <a:off x="5046579" y="1350399"/>
            <a:ext cx="3676316" cy="3893644"/>
          </a:xfrm>
          <a:prstGeom prst="wedgeRectCallout">
            <a:avLst>
              <a:gd name="adj1" fmla="val -77585"/>
              <a:gd name="adj2" fmla="val -1978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lang="ja-JP" altLang="en-US"/>
            </a:pPr>
            <a:r>
              <a:rPr lang="ja-JP" altLang="en-US" sz="2400" b="1" dirty="0">
                <a:solidFill>
                  <a:schemeClr val="bg1"/>
                </a:solidFill>
                <a:latin typeface="UD デジタル 教科書体 N-B" panose="02020700000000000000" pitchFamily="17" charset="-128"/>
                <a:ea typeface="UD デジタル 教科書体 N-B" panose="02020700000000000000" pitchFamily="17" charset="-128"/>
              </a:rPr>
              <a:t>〔問〕</a:t>
            </a:r>
            <a:endParaRPr lang="en-US" altLang="ja-JP" sz="2400" b="1" dirty="0">
              <a:solidFill>
                <a:schemeClr val="bg1"/>
              </a:solidFill>
              <a:latin typeface="UD デジタル 教科書体 N-B" panose="02020700000000000000" pitchFamily="17" charset="-128"/>
              <a:ea typeface="UD デジタル 教科書体 N-B" panose="02020700000000000000" pitchFamily="17" charset="-128"/>
            </a:endParaRPr>
          </a:p>
          <a:p>
            <a:pPr algn="l">
              <a:defRPr lang="ja-JP" altLang="en-US"/>
            </a:pPr>
            <a:r>
              <a:rPr lang="ja-JP" altLang="en-US" sz="2400" b="1" dirty="0">
                <a:solidFill>
                  <a:schemeClr val="bg1"/>
                </a:solidFill>
                <a:latin typeface="UD デジタル 教科書体 N-B" panose="02020700000000000000" pitchFamily="17" charset="-128"/>
                <a:ea typeface="UD デジタル 教科書体 N-B" panose="02020700000000000000" pitchFamily="17" charset="-128"/>
              </a:rPr>
              <a:t>　</a:t>
            </a:r>
            <a:r>
              <a:rPr lang="ja-JP" altLang="en-US" sz="2400" dirty="0">
                <a:solidFill>
                  <a:schemeClr val="bg1"/>
                </a:solidFill>
                <a:latin typeface="UD デジタル 教科書体 N-B" panose="02020700000000000000" pitchFamily="17" charset="-128"/>
                <a:ea typeface="UD デジタル 教科書体 N-B" panose="02020700000000000000" pitchFamily="17" charset="-128"/>
              </a:rPr>
              <a:t>柔道で学んだことは私たちの生活の様々な場面で活かされています。</a:t>
            </a:r>
            <a:r>
              <a:rPr lang="ja-JP" altLang="en-US" sz="2400" b="1" u="sng" dirty="0">
                <a:solidFill>
                  <a:srgbClr val="FFFF00"/>
                </a:solidFill>
                <a:latin typeface="UD デジタル 教科書体 N-B" panose="02020700000000000000" pitchFamily="17" charset="-128"/>
                <a:ea typeface="UD デジタル 教科書体 N-B" panose="02020700000000000000" pitchFamily="17" charset="-128"/>
              </a:rPr>
              <a:t>国際社会で活躍する島岡さんの姿を通し、柔道を学ぶ意義について、あなたが学んだことを具体例をあげて書きましょう。</a:t>
            </a:r>
          </a:p>
        </p:txBody>
      </p:sp>
      <p:sp>
        <p:nvSpPr>
          <p:cNvPr id="1188" name="テキスト 357">
            <a:hlinkClick r:id="rId5"/>
          </p:cNvPr>
          <p:cNvSpPr txBox="1"/>
          <p:nvPr/>
        </p:nvSpPr>
        <p:spPr>
          <a:xfrm>
            <a:off x="0" y="6119456"/>
            <a:ext cx="5352857" cy="414605"/>
          </a:xfrm>
          <a:prstGeom prst="rect">
            <a:avLst/>
          </a:prstGeom>
        </p:spPr>
        <p:txBody>
          <a:bodyPr wrap="square">
            <a:spAutoFit/>
          </a:bodyPr>
          <a:lstStyle/>
          <a:p>
            <a:pPr>
              <a:defRPr lang="ja-JP" altLang="en-US"/>
            </a:pPr>
            <a:r>
              <a:rPr lang="ja-JP" altLang="en-US" sz="1050" b="1" u="sng" dirty="0">
                <a:latin typeface="ＭＳ ゴシック"/>
                <a:ea typeface="ＭＳ ゴシック"/>
                <a:cs typeface="+mn-lt"/>
              </a:rPr>
              <a:t>公益財団法人全日本柔道連盟　今もっと強くなれる プロジェクト</a:t>
            </a:r>
          </a:p>
          <a:p>
            <a:pPr>
              <a:defRPr lang="ja-JP" altLang="en-US"/>
            </a:pPr>
            <a:r>
              <a:rPr lang="ja-JP" altLang="en-US" sz="1050" b="1" u="sng" dirty="0">
                <a:latin typeface="ＭＳ ゴシック"/>
                <a:ea typeface="ＭＳ ゴシック"/>
                <a:cs typeface="+mn-lt"/>
              </a:rPr>
              <a:t>「その道は一本　～柔道が世界をつなぐ～」https://www.judo.or.jp/p/53345　引用</a:t>
            </a:r>
            <a:endParaRPr lang="ja-JP" altLang="en-US" b="1" u="sng" dirty="0">
              <a:latin typeface="ＭＳ ゴシック"/>
              <a:ea typeface="ＭＳ ゴシック"/>
              <a:cs typeface="+mn-lt"/>
            </a:endParaRPr>
          </a:p>
        </p:txBody>
      </p:sp>
      <p:sp>
        <p:nvSpPr>
          <p:cNvPr id="12" name="横巻き 11"/>
          <p:cNvSpPr/>
          <p:nvPr/>
        </p:nvSpPr>
        <p:spPr>
          <a:xfrm>
            <a:off x="5352856" y="5244043"/>
            <a:ext cx="3593379" cy="1502173"/>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latin typeface="UD デジタル 教科書体 N-B" panose="02020700000000000000" pitchFamily="17" charset="-128"/>
                <a:ea typeface="UD デジタル 教科書体 N-B" panose="02020700000000000000" pitchFamily="17" charset="-128"/>
              </a:rPr>
              <a:t>柔道学習カード</a:t>
            </a:r>
            <a:endParaRPr kumimoji="1" lang="en-US" altLang="ja-JP" sz="2800" dirty="0">
              <a:solidFill>
                <a:schemeClr val="tx1"/>
              </a:solidFill>
              <a:latin typeface="UD デジタル 教科書体 N-B" panose="02020700000000000000" pitchFamily="17" charset="-128"/>
              <a:ea typeface="UD デジタル 教科書体 N-B" panose="02020700000000000000" pitchFamily="17" charset="-128"/>
            </a:endParaRPr>
          </a:p>
          <a:p>
            <a:pPr algn="ctr"/>
            <a:r>
              <a:rPr kumimoji="1" lang="ja-JP" altLang="en-US" sz="2800" dirty="0">
                <a:solidFill>
                  <a:schemeClr val="tx1"/>
                </a:solidFill>
                <a:latin typeface="UD デジタル 教科書体 N-B" panose="02020700000000000000" pitchFamily="17" charset="-128"/>
                <a:ea typeface="UD デジタル 教科書体 N-B" panose="02020700000000000000" pitchFamily="17" charset="-128"/>
              </a:rPr>
              <a:t>「知識２」へ</a:t>
            </a:r>
            <a:r>
              <a:rPr kumimoji="1" lang="ja-JP" altLang="en-US" sz="3200" dirty="0">
                <a:solidFill>
                  <a:schemeClr val="tx1"/>
                </a:solidFill>
                <a:latin typeface="UD デジタル 教科書体 N-B" panose="02020700000000000000" pitchFamily="17" charset="-128"/>
                <a:ea typeface="UD デジタル 教科書体 N-B" panose="02020700000000000000" pitchFamily="17" charset="-128"/>
              </a:rPr>
              <a:t>☞</a:t>
            </a:r>
            <a:r>
              <a:rPr kumimoji="1" lang="ja-JP" altLang="en-US" sz="2000" dirty="0">
                <a:solidFill>
                  <a:schemeClr val="tx1"/>
                </a:solidFill>
              </a:rPr>
              <a:t>　</a:t>
            </a:r>
          </a:p>
        </p:txBody>
      </p:sp>
      <p:sp>
        <p:nvSpPr>
          <p:cNvPr id="13" name="Rectangle 2"/>
          <p:cNvSpPr>
            <a:spLocks noChangeArrowheads="1"/>
          </p:cNvSpPr>
          <p:nvPr/>
        </p:nvSpPr>
        <p:spPr>
          <a:xfrm>
            <a:off x="-17304" y="1523"/>
            <a:ext cx="9161304" cy="1099834"/>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lvl="0" defTabSz="652278" eaLnBrk="1" fontAlgn="base" hangingPunct="1">
              <a:spcBef>
                <a:spcPct val="0"/>
              </a:spcBef>
              <a:spcAft>
                <a:spcPct val="0"/>
              </a:spcAft>
              <a:buNone/>
              <a:defRPr/>
            </a:pPr>
            <a:r>
              <a:rPr lang="ja-JP" altLang="en-US" sz="4400" b="1" kern="0" dirty="0">
                <a:latin typeface="UD デジタル 教科書体 N-B" panose="02020700000000000000" pitchFamily="17" charset="-128"/>
                <a:ea typeface="UD デジタル 教科書体 N-B" panose="02020700000000000000" pitchFamily="17" charset="-128"/>
              </a:rPr>
              <a:t>世界中に広がる武道の魅力を知ろう</a:t>
            </a:r>
            <a:endParaRPr lang="ja-JP" altLang="en-US" sz="4800" b="1" kern="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396148498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87"/>
                                        </p:tgtEl>
                                        <p:attrNameLst>
                                          <p:attrName>style.visibility</p:attrName>
                                        </p:attrNameLst>
                                      </p:cBhvr>
                                      <p:to>
                                        <p:strVal val="visible"/>
                                      </p:to>
                                    </p:set>
                                    <p:animEffect transition="in" filter="fade">
                                      <p:cBhvr>
                                        <p:cTn id="7" dur="500"/>
                                        <p:tgtEl>
                                          <p:spTgt spid="118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2"/>
            <a:ext cx="9161304" cy="757379"/>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277209" y="2523299"/>
            <a:ext cx="8572277" cy="886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8" name="正方形/長方形 7"/>
          <p:cNvSpPr/>
          <p:nvPr/>
        </p:nvSpPr>
        <p:spPr>
          <a:xfrm>
            <a:off x="300790" y="1539153"/>
            <a:ext cx="8406090" cy="305422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4800" dirty="0"/>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14</a:t>
            </a:fld>
            <a:endParaRPr kumimoji="1" lang="ja-JP" altLang="en-US"/>
          </a:p>
        </p:txBody>
      </p:sp>
      <p:sp>
        <p:nvSpPr>
          <p:cNvPr id="9" name="正方形/長方形 8"/>
          <p:cNvSpPr/>
          <p:nvPr/>
        </p:nvSpPr>
        <p:spPr>
          <a:xfrm>
            <a:off x="0" y="2098964"/>
            <a:ext cx="8920789" cy="3291417"/>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7200" b="1" dirty="0" smtClean="0">
                <a:latin typeface="UD デジタル 教科書体 N-B" panose="02020700000000000000" pitchFamily="17" charset="-128"/>
                <a:ea typeface="UD デジタル 教科書体 N-B" panose="02020700000000000000" pitchFamily="17" charset="-128"/>
              </a:rPr>
              <a:t>１</a:t>
            </a:r>
            <a:r>
              <a:rPr kumimoji="1" lang="en-US" altLang="ja-JP" sz="7200" b="1" dirty="0" smtClean="0">
                <a:latin typeface="UD デジタル 教科書体 N-B" panose="02020700000000000000" pitchFamily="17" charset="-128"/>
                <a:ea typeface="UD デジタル 教科書体 N-B" panose="02020700000000000000" pitchFamily="17" charset="-128"/>
              </a:rPr>
              <a:t>.</a:t>
            </a:r>
            <a:r>
              <a:rPr kumimoji="1" lang="ja-JP" altLang="en-US" sz="7200" b="1" dirty="0">
                <a:latin typeface="UD デジタル 教科書体 N-B" panose="02020700000000000000" pitchFamily="17" charset="-128"/>
                <a:ea typeface="UD デジタル 教科書体 N-B" panose="02020700000000000000" pitchFamily="17" charset="-128"/>
              </a:rPr>
              <a:t>「知識及び技能」</a:t>
            </a:r>
            <a:endParaRPr kumimoji="1" lang="en-US" altLang="ja-JP" sz="7200" b="1" dirty="0">
              <a:latin typeface="UD デジタル 教科書体 N-B" panose="02020700000000000000" pitchFamily="17" charset="-128"/>
              <a:ea typeface="UD デジタル 教科書体 N-B" panose="02020700000000000000" pitchFamily="17" charset="-128"/>
            </a:endParaRPr>
          </a:p>
          <a:p>
            <a:pPr algn="ctr"/>
            <a:endParaRPr kumimoji="1" lang="en-US" altLang="ja-JP" sz="2000" b="1" dirty="0">
              <a:latin typeface="UD デジタル 教科書体 N-B" panose="02020700000000000000" pitchFamily="17" charset="-128"/>
              <a:ea typeface="UD デジタル 教科書体 N-B" panose="02020700000000000000" pitchFamily="17" charset="-128"/>
            </a:endParaRPr>
          </a:p>
          <a:p>
            <a:pPr algn="ctr"/>
            <a:r>
              <a:rPr kumimoji="1" lang="ja-JP" altLang="en-US" sz="9600" b="1" dirty="0">
                <a:latin typeface="UD デジタル 教科書体 N-B" panose="02020700000000000000" pitchFamily="17" charset="-128"/>
                <a:ea typeface="UD デジタル 教科書体 N-B" panose="02020700000000000000" pitchFamily="17" charset="-128"/>
              </a:rPr>
              <a:t>技能編</a:t>
            </a:r>
            <a:endParaRPr kumimoji="1" lang="en-US" altLang="ja-JP" sz="9600" b="1" dirty="0">
              <a:latin typeface="UD デジタル 教科書体 N-B" panose="02020700000000000000" pitchFamily="17" charset="-128"/>
              <a:ea typeface="UD デジタル 教科書体 N-B" panose="02020700000000000000" pitchFamily="17" charset="-128"/>
            </a:endParaRPr>
          </a:p>
          <a:p>
            <a:pPr algn="ctr"/>
            <a:endParaRPr kumimoji="1" lang="en-US" altLang="ja-JP" sz="40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7918142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85953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a:xfrm>
            <a:off x="7086600" y="6492875"/>
            <a:ext cx="2057400" cy="365125"/>
          </a:xfrm>
        </p:spPr>
        <p:txBody>
          <a:bodyPr/>
          <a:lstStyle/>
          <a:p>
            <a:fld id="{13555A0A-D93E-4972-9BDE-BD19E4BDC622}" type="slidenum">
              <a:rPr kumimoji="1" lang="ja-JP" altLang="en-US" smtClean="0"/>
              <a:t>15</a:t>
            </a:fld>
            <a:endParaRPr kumimoji="1" lang="ja-JP" altLang="en-US"/>
          </a:p>
        </p:txBody>
      </p:sp>
      <p:sp>
        <p:nvSpPr>
          <p:cNvPr id="5" name="正方形/長方形 4"/>
          <p:cNvSpPr/>
          <p:nvPr/>
        </p:nvSpPr>
        <p:spPr>
          <a:xfrm>
            <a:off x="309364" y="1677292"/>
            <a:ext cx="9560349" cy="4724487"/>
          </a:xfrm>
          <a:prstGeom prst="rect">
            <a:avLst/>
          </a:prstGeom>
          <a:solidFill>
            <a:schemeClr val="lt1"/>
          </a:solidFill>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6000" b="1" dirty="0">
                <a:latin typeface="UD デジタル 教科書体 N-B" panose="02020700000000000000" pitchFamily="17" charset="-128"/>
                <a:ea typeface="UD デジタル 教科書体 N-B" panose="02020700000000000000" pitchFamily="17" charset="-128"/>
              </a:rPr>
              <a:t>投げ技</a:t>
            </a:r>
            <a:endParaRPr kumimoji="1" lang="en-US" altLang="ja-JP" sz="6000" b="1" dirty="0">
              <a:latin typeface="UD デジタル 教科書体 N-B" panose="02020700000000000000" pitchFamily="17" charset="-128"/>
              <a:ea typeface="UD デジタル 教科書体 N-B" panose="02020700000000000000" pitchFamily="17" charset="-128"/>
            </a:endParaRPr>
          </a:p>
          <a:p>
            <a:endParaRPr kumimoji="1" lang="en-US" altLang="ja-JP" sz="1600" dirty="0">
              <a:latin typeface="UD デジタル 教科書体 N-B" panose="02020700000000000000" pitchFamily="17" charset="-128"/>
              <a:ea typeface="UD デジタル 教科書体 N-B" panose="02020700000000000000" pitchFamily="17" charset="-128"/>
            </a:endParaRPr>
          </a:p>
          <a:p>
            <a:r>
              <a:rPr kumimoji="1" lang="ja-JP" altLang="en-US" sz="3600" dirty="0">
                <a:latin typeface="UD デジタル 教科書体 N-B" panose="02020700000000000000" pitchFamily="17" charset="-128"/>
                <a:ea typeface="UD デジタル 教科書体 N-B" panose="02020700000000000000" pitchFamily="17" charset="-128"/>
              </a:rPr>
              <a:t>（まわし技系）体落とし、大腰</a:t>
            </a:r>
            <a:endParaRPr kumimoji="1" lang="en-US" altLang="ja-JP" sz="3600" dirty="0">
              <a:latin typeface="UD デジタル 教科書体 N-B" panose="02020700000000000000" pitchFamily="17" charset="-128"/>
              <a:ea typeface="UD デジタル 教科書体 N-B" panose="02020700000000000000" pitchFamily="17" charset="-128"/>
            </a:endParaRPr>
          </a:p>
          <a:p>
            <a:r>
              <a:rPr kumimoji="1" lang="ja-JP" altLang="en-US" sz="3600" dirty="0">
                <a:latin typeface="UD デジタル 教科書体 N-B" panose="02020700000000000000" pitchFamily="17" charset="-128"/>
                <a:ea typeface="UD デジタル 教科書体 N-B" panose="02020700000000000000" pitchFamily="17" charset="-128"/>
              </a:rPr>
              <a:t>（支え技系）膝車、支え釣り込み足</a:t>
            </a:r>
            <a:endParaRPr kumimoji="1" lang="en-US" altLang="ja-JP" sz="3600" dirty="0">
              <a:latin typeface="UD デジタル 教科書体 N-B" panose="02020700000000000000" pitchFamily="17" charset="-128"/>
              <a:ea typeface="UD デジタル 教科書体 N-B" panose="02020700000000000000" pitchFamily="17" charset="-128"/>
            </a:endParaRPr>
          </a:p>
          <a:p>
            <a:r>
              <a:rPr kumimoji="1" lang="ja-JP" altLang="en-US" sz="4000" dirty="0">
                <a:latin typeface="UD デジタル 教科書体 N-B" panose="02020700000000000000" pitchFamily="17" charset="-128"/>
                <a:ea typeface="UD デジタル 教科書体 N-B" panose="02020700000000000000" pitchFamily="17" charset="-128"/>
              </a:rPr>
              <a:t>（刈り技系）大外刈り</a:t>
            </a:r>
            <a:endParaRPr kumimoji="1" lang="en-US" altLang="ja-JP" sz="5400" b="1" dirty="0">
              <a:solidFill>
                <a:srgbClr val="FF0000"/>
              </a:solidFill>
              <a:latin typeface="UD デジタル 教科書体 N-B" panose="02020700000000000000" pitchFamily="17" charset="-128"/>
              <a:ea typeface="UD デジタル 教科書体 N-B" panose="02020700000000000000" pitchFamily="17" charset="-128"/>
            </a:endParaRPr>
          </a:p>
          <a:p>
            <a:endParaRPr kumimoji="1" lang="en-US" altLang="ja-JP" sz="2000" dirty="0">
              <a:latin typeface="UD デジタル 教科書体 N-B" panose="02020700000000000000" pitchFamily="17" charset="-128"/>
              <a:ea typeface="UD デジタル 教科書体 N-B" panose="02020700000000000000" pitchFamily="17" charset="-128"/>
            </a:endParaRPr>
          </a:p>
          <a:p>
            <a:r>
              <a:rPr kumimoji="1" lang="ja-JP" altLang="en-US" sz="5400" dirty="0">
                <a:latin typeface="UD デジタル 教科書体 N-B" panose="02020700000000000000" pitchFamily="17" charset="-128"/>
                <a:ea typeface="UD デジタル 教科書体 N-B" panose="02020700000000000000" pitchFamily="17" charset="-128"/>
              </a:rPr>
              <a:t>　　　　　　　　　　　と</a:t>
            </a:r>
            <a:endParaRPr kumimoji="1" lang="en-US" altLang="ja-JP" sz="5400" dirty="0">
              <a:latin typeface="UD デジタル 教科書体 N-B" panose="02020700000000000000" pitchFamily="17" charset="-128"/>
              <a:ea typeface="UD デジタル 教科書体 N-B" panose="02020700000000000000" pitchFamily="17" charset="-128"/>
            </a:endParaRPr>
          </a:p>
          <a:p>
            <a:r>
              <a:rPr kumimoji="1" lang="ja-JP" altLang="en-US" sz="5400" dirty="0">
                <a:latin typeface="UD デジタル 教科書体 N-B" panose="02020700000000000000" pitchFamily="17" charset="-128"/>
                <a:ea typeface="UD デジタル 教科書体 N-B" panose="02020700000000000000" pitchFamily="17" charset="-128"/>
              </a:rPr>
              <a:t>　　　　声を出して行おう</a:t>
            </a:r>
            <a:endParaRPr kumimoji="1" lang="en-US" altLang="ja-JP" sz="5400" dirty="0">
              <a:latin typeface="UD デジタル 教科書体 N-B" panose="02020700000000000000" pitchFamily="17" charset="-128"/>
              <a:ea typeface="UD デジタル 教科書体 N-B" panose="02020700000000000000" pitchFamily="17" charset="-128"/>
            </a:endParaRPr>
          </a:p>
          <a:p>
            <a:endParaRPr kumimoji="1" lang="ja-JP" altLang="en-US" sz="4000" dirty="0">
              <a:latin typeface="HGS創英角ｺﾞｼｯｸUB" panose="020B0900000000000000" pitchFamily="50" charset="-128"/>
              <a:ea typeface="HGS創英角ｺﾞｼｯｸUB" panose="020B0900000000000000" pitchFamily="50" charset="-128"/>
            </a:endParaRPr>
          </a:p>
        </p:txBody>
      </p:sp>
      <p:sp>
        <p:nvSpPr>
          <p:cNvPr id="8" name="正方形/長方形 7"/>
          <p:cNvSpPr/>
          <p:nvPr/>
        </p:nvSpPr>
        <p:spPr>
          <a:xfrm>
            <a:off x="-17304" y="-121748"/>
            <a:ext cx="9161304" cy="92007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4800" b="1" dirty="0">
                <a:latin typeface="UD デジタル 教科書体 N-B" panose="02020700000000000000" pitchFamily="17" charset="-128"/>
                <a:ea typeface="UD デジタル 教科書体 N-B" panose="02020700000000000000" pitchFamily="17" charset="-128"/>
              </a:rPr>
              <a:t>①投げ技の動きを復習しよう</a:t>
            </a:r>
            <a:r>
              <a:rPr kumimoji="1" lang="ja-JP" altLang="en-US" sz="4800" dirty="0">
                <a:latin typeface="UD デジタル 教科書体 N-B" panose="02020700000000000000" pitchFamily="17" charset="-128"/>
                <a:ea typeface="UD デジタル 教科書体 N-B" panose="02020700000000000000" pitchFamily="17" charset="-128"/>
              </a:rPr>
              <a:t>　</a:t>
            </a:r>
            <a:endParaRPr kumimoji="1" lang="en-US" altLang="ja-JP" sz="4800" dirty="0">
              <a:latin typeface="UD デジタル 教科書体 N-B" panose="02020700000000000000" pitchFamily="17" charset="-128"/>
              <a:ea typeface="UD デジタル 教科書体 N-B" panose="02020700000000000000" pitchFamily="17" charset="-128"/>
            </a:endParaRPr>
          </a:p>
        </p:txBody>
      </p:sp>
      <p:sp>
        <p:nvSpPr>
          <p:cNvPr id="10" name="正方形/長方形 9">
            <a:extLst>
              <a:ext uri="{FF2B5EF4-FFF2-40B4-BE49-F238E27FC236}">
                <a16:creationId xmlns:a16="http://schemas.microsoft.com/office/drawing/2014/main" id="{0C6FD4D7-7A38-47D3-AD66-10FA4DC3CE74}"/>
              </a:ext>
            </a:extLst>
          </p:cNvPr>
          <p:cNvSpPr/>
          <p:nvPr/>
        </p:nvSpPr>
        <p:spPr>
          <a:xfrm>
            <a:off x="707223" y="4521627"/>
            <a:ext cx="7086949" cy="804128"/>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5400" b="1" u="sng" dirty="0" smtClean="0">
                <a:solidFill>
                  <a:srgbClr val="FF0000"/>
                </a:solidFill>
                <a:latin typeface="UD デジタル 教科書体 N-B" panose="02020700000000000000" pitchFamily="17" charset="-128"/>
                <a:ea typeface="UD デジタル 教科書体 N-B" panose="02020700000000000000" pitchFamily="17" charset="-128"/>
              </a:rPr>
              <a:t>イチ</a:t>
            </a:r>
            <a:r>
              <a:rPr kumimoji="1" lang="ja-JP" altLang="en-US" sz="5400" b="1" u="sng" dirty="0">
                <a:solidFill>
                  <a:srgbClr val="FF0000"/>
                </a:solidFill>
                <a:latin typeface="UD デジタル 教科書体 N-B" panose="02020700000000000000" pitchFamily="17" charset="-128"/>
                <a:ea typeface="UD デジタル 教科書体 N-B" panose="02020700000000000000" pitchFamily="17" charset="-128"/>
              </a:rPr>
              <a:t>、ニ、</a:t>
            </a:r>
            <a:r>
              <a:rPr kumimoji="1" lang="ja-JP" altLang="en-US" sz="5400" b="1" u="sng" dirty="0" smtClean="0">
                <a:solidFill>
                  <a:srgbClr val="FF0000"/>
                </a:solidFill>
                <a:latin typeface="UD デジタル 教科書体 N-B" panose="02020700000000000000" pitchFamily="17" charset="-128"/>
                <a:ea typeface="UD デジタル 教科書体 N-B" panose="02020700000000000000" pitchFamily="17" charset="-128"/>
              </a:rPr>
              <a:t>サン（シ）</a:t>
            </a:r>
            <a:endParaRPr kumimoji="1" lang="en-US" altLang="ja-JP" sz="5400" b="1" u="sng" dirty="0" smtClean="0">
              <a:solidFill>
                <a:srgbClr val="FF0000"/>
              </a:solidFill>
              <a:latin typeface="UD デジタル 教科書体 N-B" panose="02020700000000000000" pitchFamily="17" charset="-128"/>
              <a:ea typeface="UD デジタル 教科書体 N-B" panose="02020700000000000000" pitchFamily="17" charset="-128"/>
            </a:endParaRPr>
          </a:p>
        </p:txBody>
      </p:sp>
      <p:sp>
        <p:nvSpPr>
          <p:cNvPr id="4" name="角丸四角形 3"/>
          <p:cNvSpPr/>
          <p:nvPr/>
        </p:nvSpPr>
        <p:spPr>
          <a:xfrm>
            <a:off x="3184980" y="3642665"/>
            <a:ext cx="2812472" cy="718489"/>
          </a:xfrm>
          <a:prstGeom prst="roundRec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a:solidFill>
                  <a:srgbClr val="FF0000"/>
                </a:solidFill>
                <a:latin typeface="UD デジタル 教科書体 N-B" panose="02020700000000000000" pitchFamily="17" charset="-128"/>
                <a:ea typeface="UD デジタル 教科書体 N-B" panose="02020700000000000000" pitchFamily="17" charset="-128"/>
              </a:rPr>
              <a:t>大外刈り</a:t>
            </a:r>
          </a:p>
        </p:txBody>
      </p:sp>
    </p:spTree>
    <p:extLst>
      <p:ext uri="{BB962C8B-B14F-4D97-AF65-F5344CB8AC3E}">
        <p14:creationId xmlns:p14="http://schemas.microsoft.com/office/powerpoint/2010/main" val="172500086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0" y="160288"/>
            <a:ext cx="9161304" cy="72043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a:xfrm>
            <a:off x="7086600" y="6492875"/>
            <a:ext cx="2057400" cy="365125"/>
          </a:xfrm>
        </p:spPr>
        <p:txBody>
          <a:bodyPr/>
          <a:lstStyle/>
          <a:p>
            <a:fld id="{13555A0A-D93E-4972-9BDE-BD19E4BDC622}" type="slidenum">
              <a:rPr kumimoji="1" lang="ja-JP" altLang="en-US" smtClean="0"/>
              <a:t>16</a:t>
            </a:fld>
            <a:endParaRPr kumimoji="1" lang="ja-JP" altLang="en-US" dirty="0"/>
          </a:p>
        </p:txBody>
      </p:sp>
      <p:sp>
        <p:nvSpPr>
          <p:cNvPr id="10" name="Rectangle 2"/>
          <p:cNvSpPr>
            <a:spLocks noChangeArrowheads="1"/>
          </p:cNvSpPr>
          <p:nvPr/>
        </p:nvSpPr>
        <p:spPr bwMode="auto">
          <a:xfrm>
            <a:off x="0" y="-39358"/>
            <a:ext cx="9161304" cy="1054342"/>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21" name="正方形/長方形 20"/>
          <p:cNvSpPr/>
          <p:nvPr/>
        </p:nvSpPr>
        <p:spPr>
          <a:xfrm>
            <a:off x="-58578" y="3822714"/>
            <a:ext cx="773595" cy="30352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eaVert" rtlCol="0" anchor="ctr"/>
          <a:lstStyle/>
          <a:p>
            <a:pPr algn="ctr"/>
            <a:r>
              <a:rPr kumimoji="1" lang="ja-JP" altLang="en-US" sz="2800" b="1" dirty="0">
                <a:latin typeface="UD デジタル 教科書体 N-B" panose="02020700000000000000" pitchFamily="17" charset="-128"/>
                <a:ea typeface="UD デジタル 教科書体 N-B" panose="02020700000000000000" pitchFamily="17" charset="-128"/>
              </a:rPr>
              <a:t>斜め後方アングル</a:t>
            </a:r>
            <a:endParaRPr kumimoji="1" lang="en-US" altLang="ja-JP" sz="2800" b="1" dirty="0">
              <a:latin typeface="UD デジタル 教科書体 N-B" panose="02020700000000000000" pitchFamily="17" charset="-128"/>
              <a:ea typeface="UD デジタル 教科書体 N-B" panose="02020700000000000000" pitchFamily="17" charset="-128"/>
            </a:endParaRPr>
          </a:p>
        </p:txBody>
      </p:sp>
      <p:sp>
        <p:nvSpPr>
          <p:cNvPr id="22" name="正方形/長方形 21"/>
          <p:cNvSpPr/>
          <p:nvPr/>
        </p:nvSpPr>
        <p:spPr>
          <a:xfrm>
            <a:off x="-58577" y="1108423"/>
            <a:ext cx="773595" cy="283574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eaVert" rtlCol="0" anchor="ctr"/>
          <a:lstStyle/>
          <a:p>
            <a:pPr algn="ctr"/>
            <a:r>
              <a:rPr kumimoji="1" lang="ja-JP" altLang="en-US" sz="2800" b="1" dirty="0">
                <a:latin typeface="UD デジタル 教科書体 N-B" panose="02020700000000000000" pitchFamily="17" charset="-128"/>
                <a:ea typeface="UD デジタル 教科書体 N-B" panose="02020700000000000000" pitchFamily="17" charset="-128"/>
              </a:rPr>
              <a:t>正面アングル</a:t>
            </a:r>
            <a:endParaRPr kumimoji="1" lang="en-US" altLang="ja-JP" sz="2800" b="1" dirty="0">
              <a:latin typeface="UD デジタル 教科書体 N-B" panose="02020700000000000000" pitchFamily="17" charset="-128"/>
              <a:ea typeface="UD デジタル 教科書体 N-B" panose="02020700000000000000" pitchFamily="17" charset="-128"/>
            </a:endParaRPr>
          </a:p>
        </p:txBody>
      </p:sp>
      <p:sp>
        <p:nvSpPr>
          <p:cNvPr id="23" name="右矢印 22"/>
          <p:cNvSpPr/>
          <p:nvPr/>
        </p:nvSpPr>
        <p:spPr>
          <a:xfrm>
            <a:off x="2259506" y="3318573"/>
            <a:ext cx="444445" cy="12359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右矢印 23"/>
          <p:cNvSpPr/>
          <p:nvPr/>
        </p:nvSpPr>
        <p:spPr>
          <a:xfrm>
            <a:off x="4470652" y="3318573"/>
            <a:ext cx="444445" cy="12359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右矢印 24"/>
          <p:cNvSpPr/>
          <p:nvPr/>
        </p:nvSpPr>
        <p:spPr>
          <a:xfrm>
            <a:off x="6667396" y="3236714"/>
            <a:ext cx="444445" cy="12359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1634" y="1348674"/>
            <a:ext cx="1539479" cy="2488344"/>
          </a:xfrm>
          <a:prstGeom prst="rect">
            <a:avLst/>
          </a:prstGeom>
        </p:spPr>
      </p:pic>
      <p:pic>
        <p:nvPicPr>
          <p:cNvPr id="7" name="図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777941" y="1362978"/>
            <a:ext cx="1553882" cy="2459736"/>
          </a:xfrm>
          <a:prstGeom prst="rect">
            <a:avLst/>
          </a:prstGeom>
        </p:spPr>
      </p:pic>
      <p:pic>
        <p:nvPicPr>
          <p:cNvPr id="8" name="図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014006" y="1362978"/>
            <a:ext cx="1586641" cy="2384560"/>
          </a:xfrm>
          <a:prstGeom prst="rect">
            <a:avLst/>
          </a:prstGeom>
        </p:spPr>
      </p:pic>
      <p:pic>
        <p:nvPicPr>
          <p:cNvPr id="9" name="図 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187891" y="1362978"/>
            <a:ext cx="1577340" cy="2368296"/>
          </a:xfrm>
          <a:prstGeom prst="rect">
            <a:avLst/>
          </a:prstGeom>
        </p:spPr>
      </p:pic>
      <p:pic>
        <p:nvPicPr>
          <p:cNvPr id="11" name="図 10"/>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31634" y="3971281"/>
            <a:ext cx="1572768" cy="2398864"/>
          </a:xfrm>
          <a:prstGeom prst="rect">
            <a:avLst/>
          </a:prstGeom>
        </p:spPr>
      </p:pic>
      <p:pic>
        <p:nvPicPr>
          <p:cNvPr id="13" name="図 12"/>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770700" y="3971281"/>
            <a:ext cx="1555271" cy="2398864"/>
          </a:xfrm>
          <a:prstGeom prst="rect">
            <a:avLst/>
          </a:prstGeom>
        </p:spPr>
      </p:pic>
      <p:pic>
        <p:nvPicPr>
          <p:cNvPr id="20" name="図 19"/>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006806" y="3971281"/>
            <a:ext cx="1523110" cy="2398864"/>
          </a:xfrm>
          <a:prstGeom prst="rect">
            <a:avLst/>
          </a:prstGeom>
        </p:spPr>
      </p:pic>
      <p:pic>
        <p:nvPicPr>
          <p:cNvPr id="27" name="図 26"/>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7210751" y="4011165"/>
            <a:ext cx="1523110" cy="2398864"/>
          </a:xfrm>
          <a:prstGeom prst="rect">
            <a:avLst/>
          </a:prstGeom>
        </p:spPr>
      </p:pic>
      <p:sp>
        <p:nvSpPr>
          <p:cNvPr id="28" name="正方形/長方形 27">
            <a:extLst>
              <a:ext uri="{FF2B5EF4-FFF2-40B4-BE49-F238E27FC236}">
                <a16:creationId xmlns:a16="http://schemas.microsoft.com/office/drawing/2014/main" id="{070B1432-B653-448C-9315-A24B30E90B5F}"/>
              </a:ext>
            </a:extLst>
          </p:cNvPr>
          <p:cNvSpPr/>
          <p:nvPr/>
        </p:nvSpPr>
        <p:spPr>
          <a:xfrm>
            <a:off x="-17304" y="-121748"/>
            <a:ext cx="9161304" cy="92007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4800" b="1" dirty="0">
                <a:latin typeface="UD デジタル 教科書体 N-B" panose="02020700000000000000" pitchFamily="17" charset="-128"/>
                <a:ea typeface="UD デジタル 教科書体 N-B" panose="02020700000000000000" pitchFamily="17" charset="-128"/>
              </a:rPr>
              <a:t>①投げ技の動きを復習しよう</a:t>
            </a:r>
            <a:r>
              <a:rPr kumimoji="1" lang="ja-JP" altLang="en-US" sz="4800" dirty="0">
                <a:latin typeface="UD デジタル 教科書体 N-B" panose="02020700000000000000" pitchFamily="17" charset="-128"/>
                <a:ea typeface="UD デジタル 教科書体 N-B" panose="02020700000000000000" pitchFamily="17" charset="-128"/>
              </a:rPr>
              <a:t>　</a:t>
            </a:r>
            <a:endParaRPr kumimoji="1" lang="en-US" altLang="ja-JP" sz="4800" dirty="0">
              <a:latin typeface="UD デジタル 教科書体 N-B" panose="02020700000000000000" pitchFamily="17" charset="-128"/>
              <a:ea typeface="UD デジタル 教科書体 N-B" panose="02020700000000000000" pitchFamily="17" charset="-128"/>
            </a:endParaRPr>
          </a:p>
        </p:txBody>
      </p:sp>
      <p:sp>
        <p:nvSpPr>
          <p:cNvPr id="5" name="吹き出し: 円形 4">
            <a:extLst>
              <a:ext uri="{FF2B5EF4-FFF2-40B4-BE49-F238E27FC236}">
                <a16:creationId xmlns:a16="http://schemas.microsoft.com/office/drawing/2014/main" id="{914302C6-67E1-4676-9BE0-7E92A48C1BD6}"/>
              </a:ext>
            </a:extLst>
          </p:cNvPr>
          <p:cNvSpPr/>
          <p:nvPr/>
        </p:nvSpPr>
        <p:spPr>
          <a:xfrm>
            <a:off x="3924640" y="1104753"/>
            <a:ext cx="860598" cy="487973"/>
          </a:xfrm>
          <a:prstGeom prst="wedgeEllipseCallout">
            <a:avLst>
              <a:gd name="adj1" fmla="val -36801"/>
              <a:gd name="adj2" fmla="val 6785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latin typeface="UD デジタル 教科書体 N-B" panose="02020700000000000000" pitchFamily="17" charset="-128"/>
                <a:ea typeface="UD デジタル 教科書体 N-B" panose="02020700000000000000" pitchFamily="17" charset="-128"/>
              </a:rPr>
              <a:t>ニ！</a:t>
            </a:r>
          </a:p>
        </p:txBody>
      </p:sp>
      <p:sp>
        <p:nvSpPr>
          <p:cNvPr id="29" name="吹き出し: 円形 28">
            <a:extLst>
              <a:ext uri="{FF2B5EF4-FFF2-40B4-BE49-F238E27FC236}">
                <a16:creationId xmlns:a16="http://schemas.microsoft.com/office/drawing/2014/main" id="{C9F4A9DD-62A3-414A-9056-4EFCFAB29B6A}"/>
              </a:ext>
            </a:extLst>
          </p:cNvPr>
          <p:cNvSpPr/>
          <p:nvPr/>
        </p:nvSpPr>
        <p:spPr>
          <a:xfrm>
            <a:off x="515558" y="3864133"/>
            <a:ext cx="860598" cy="487973"/>
          </a:xfrm>
          <a:prstGeom prst="wedgeEllipseCallout">
            <a:avLst>
              <a:gd name="adj1" fmla="val 39093"/>
              <a:gd name="adj2" fmla="val 4822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latin typeface="UD デジタル 教科書体 N-B" panose="02020700000000000000" pitchFamily="17" charset="-128"/>
                <a:ea typeface="UD デジタル 教科書体 N-B" panose="02020700000000000000" pitchFamily="17" charset="-128"/>
              </a:rPr>
              <a:t>イチ！</a:t>
            </a:r>
          </a:p>
        </p:txBody>
      </p:sp>
      <p:sp>
        <p:nvSpPr>
          <p:cNvPr id="30" name="吹き出し: 円形 29">
            <a:extLst>
              <a:ext uri="{FF2B5EF4-FFF2-40B4-BE49-F238E27FC236}">
                <a16:creationId xmlns:a16="http://schemas.microsoft.com/office/drawing/2014/main" id="{C63F8566-395A-4C5B-8331-204E71847AC9}"/>
              </a:ext>
            </a:extLst>
          </p:cNvPr>
          <p:cNvSpPr/>
          <p:nvPr/>
        </p:nvSpPr>
        <p:spPr>
          <a:xfrm>
            <a:off x="1728652" y="1370566"/>
            <a:ext cx="860598" cy="487973"/>
          </a:xfrm>
          <a:prstGeom prst="wedgeEllipseCallout">
            <a:avLst>
              <a:gd name="adj1" fmla="val -32753"/>
              <a:gd name="adj2" fmla="val 625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latin typeface="UD デジタル 教科書体 N-B" panose="02020700000000000000" pitchFamily="17" charset="-128"/>
                <a:ea typeface="UD デジタル 教科書体 N-B" panose="02020700000000000000" pitchFamily="17" charset="-128"/>
              </a:rPr>
              <a:t>イチ！</a:t>
            </a:r>
          </a:p>
        </p:txBody>
      </p:sp>
      <p:sp>
        <p:nvSpPr>
          <p:cNvPr id="31" name="吹き出し: 円形 30">
            <a:extLst>
              <a:ext uri="{FF2B5EF4-FFF2-40B4-BE49-F238E27FC236}">
                <a16:creationId xmlns:a16="http://schemas.microsoft.com/office/drawing/2014/main" id="{CA65D747-8385-47C1-A95D-0A3BE812CDF1}"/>
              </a:ext>
            </a:extLst>
          </p:cNvPr>
          <p:cNvSpPr/>
          <p:nvPr/>
        </p:nvSpPr>
        <p:spPr>
          <a:xfrm>
            <a:off x="3693369" y="4310528"/>
            <a:ext cx="860598" cy="487973"/>
          </a:xfrm>
          <a:prstGeom prst="wedgeEllipseCallout">
            <a:avLst>
              <a:gd name="adj1" fmla="val -57039"/>
              <a:gd name="adj2" fmla="val -5885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latin typeface="UD デジタル 教科書体 N-B" panose="02020700000000000000" pitchFamily="17" charset="-128"/>
                <a:ea typeface="UD デジタル 教科書体 N-B" panose="02020700000000000000" pitchFamily="17" charset="-128"/>
              </a:rPr>
              <a:t>ニ！</a:t>
            </a:r>
          </a:p>
        </p:txBody>
      </p:sp>
      <p:sp>
        <p:nvSpPr>
          <p:cNvPr id="32" name="吹き出し: 円形 31">
            <a:extLst>
              <a:ext uri="{FF2B5EF4-FFF2-40B4-BE49-F238E27FC236}">
                <a16:creationId xmlns:a16="http://schemas.microsoft.com/office/drawing/2014/main" id="{39671F5D-CDC9-4C07-A6B7-78FFFC674C85}"/>
              </a:ext>
            </a:extLst>
          </p:cNvPr>
          <p:cNvSpPr/>
          <p:nvPr/>
        </p:nvSpPr>
        <p:spPr>
          <a:xfrm>
            <a:off x="5968817" y="1097374"/>
            <a:ext cx="860598" cy="487973"/>
          </a:xfrm>
          <a:prstGeom prst="wedgeEllipseCallout">
            <a:avLst>
              <a:gd name="adj1" fmla="val -33765"/>
              <a:gd name="adj2" fmla="val 7320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latin typeface="UD デジタル 教科書体 N-B" panose="02020700000000000000" pitchFamily="17" charset="-128"/>
                <a:ea typeface="UD デジタル 教科書体 N-B" panose="02020700000000000000" pitchFamily="17" charset="-128"/>
              </a:rPr>
              <a:t>サン！</a:t>
            </a:r>
          </a:p>
        </p:txBody>
      </p:sp>
      <p:sp>
        <p:nvSpPr>
          <p:cNvPr id="33" name="吹き出し: 円形 32">
            <a:extLst>
              <a:ext uri="{FF2B5EF4-FFF2-40B4-BE49-F238E27FC236}">
                <a16:creationId xmlns:a16="http://schemas.microsoft.com/office/drawing/2014/main" id="{F37B92B4-4C10-427C-87CC-8B4FF15A545F}"/>
              </a:ext>
            </a:extLst>
          </p:cNvPr>
          <p:cNvSpPr/>
          <p:nvPr/>
        </p:nvSpPr>
        <p:spPr>
          <a:xfrm>
            <a:off x="6226002" y="4310527"/>
            <a:ext cx="860598" cy="487973"/>
          </a:xfrm>
          <a:prstGeom prst="wedgeEllipseCallout">
            <a:avLst>
              <a:gd name="adj1" fmla="val -56027"/>
              <a:gd name="adj2" fmla="val -4814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latin typeface="UD デジタル 教科書体 N-B" panose="02020700000000000000" pitchFamily="17" charset="-128"/>
                <a:ea typeface="UD デジタル 教科書体 N-B" panose="02020700000000000000" pitchFamily="17" charset="-128"/>
              </a:rPr>
              <a:t>サン！</a:t>
            </a:r>
          </a:p>
        </p:txBody>
      </p:sp>
      <p:sp>
        <p:nvSpPr>
          <p:cNvPr id="14" name="思考の吹き出し: 雲形 13">
            <a:extLst>
              <a:ext uri="{FF2B5EF4-FFF2-40B4-BE49-F238E27FC236}">
                <a16:creationId xmlns:a16="http://schemas.microsoft.com/office/drawing/2014/main" id="{87E1D7B2-66C9-4799-A8A9-C4E7B9FB261B}"/>
              </a:ext>
            </a:extLst>
          </p:cNvPr>
          <p:cNvSpPr/>
          <p:nvPr/>
        </p:nvSpPr>
        <p:spPr>
          <a:xfrm>
            <a:off x="7149716" y="1177236"/>
            <a:ext cx="860598" cy="487973"/>
          </a:xfrm>
          <a:prstGeom prst="cloudCallout">
            <a:avLst>
              <a:gd name="adj1" fmla="val 45954"/>
              <a:gd name="adj2" fmla="val 5000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UD デジタル 教科書体 N-B" panose="02020700000000000000" pitchFamily="17" charset="-128"/>
                <a:ea typeface="UD デジタル 教科書体 N-B" panose="02020700000000000000" pitchFamily="17" charset="-128"/>
              </a:rPr>
              <a:t>シ！</a:t>
            </a:r>
          </a:p>
        </p:txBody>
      </p:sp>
      <p:sp>
        <p:nvSpPr>
          <p:cNvPr id="36" name="思考の吹き出し: 雲形 35">
            <a:extLst>
              <a:ext uri="{FF2B5EF4-FFF2-40B4-BE49-F238E27FC236}">
                <a16:creationId xmlns:a16="http://schemas.microsoft.com/office/drawing/2014/main" id="{7AC6237E-956F-4EBE-A2F1-015D0706E35A}"/>
              </a:ext>
            </a:extLst>
          </p:cNvPr>
          <p:cNvSpPr/>
          <p:nvPr/>
        </p:nvSpPr>
        <p:spPr>
          <a:xfrm>
            <a:off x="7280001" y="3974601"/>
            <a:ext cx="860598" cy="487973"/>
          </a:xfrm>
          <a:prstGeom prst="cloudCallout">
            <a:avLst>
              <a:gd name="adj1" fmla="val 45954"/>
              <a:gd name="adj2" fmla="val 5000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UD デジタル 教科書体 N-B" panose="02020700000000000000" pitchFamily="17" charset="-128"/>
                <a:ea typeface="UD デジタル 教科書体 N-B" panose="02020700000000000000" pitchFamily="17" charset="-128"/>
              </a:rPr>
              <a:t>シ！</a:t>
            </a:r>
          </a:p>
        </p:txBody>
      </p:sp>
    </p:spTree>
    <p:extLst>
      <p:ext uri="{BB962C8B-B14F-4D97-AF65-F5344CB8AC3E}">
        <p14:creationId xmlns:p14="http://schemas.microsoft.com/office/powerpoint/2010/main" val="3767450697"/>
      </p:ext>
    </p:extLst>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72043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277209" y="2523299"/>
            <a:ext cx="8572277" cy="886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8" name="正方形/長方形 7"/>
          <p:cNvSpPr/>
          <p:nvPr/>
        </p:nvSpPr>
        <p:spPr>
          <a:xfrm>
            <a:off x="300790" y="1539153"/>
            <a:ext cx="8406090" cy="305422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4800" dirty="0"/>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17</a:t>
            </a:fld>
            <a:endParaRPr kumimoji="1" lang="ja-JP" altLang="en-US"/>
          </a:p>
        </p:txBody>
      </p:sp>
      <p:sp>
        <p:nvSpPr>
          <p:cNvPr id="9" name="正方形/長方形 8"/>
          <p:cNvSpPr/>
          <p:nvPr/>
        </p:nvSpPr>
        <p:spPr>
          <a:xfrm>
            <a:off x="8652" y="2523299"/>
            <a:ext cx="9144000" cy="329628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6000" b="1" dirty="0">
                <a:latin typeface="UD デジタル 教科書体 N-B" panose="02020700000000000000" pitchFamily="17" charset="-128"/>
                <a:ea typeface="UD デジタル 教科書体 N-B" panose="02020700000000000000" pitchFamily="17" charset="-128"/>
              </a:rPr>
              <a:t>投げ技</a:t>
            </a:r>
            <a:endParaRPr kumimoji="1" lang="en-US" altLang="ja-JP" sz="6000" b="1" dirty="0">
              <a:latin typeface="UD デジタル 教科書体 N-B" panose="02020700000000000000" pitchFamily="17" charset="-128"/>
              <a:ea typeface="UD デジタル 教科書体 N-B" panose="02020700000000000000" pitchFamily="17" charset="-128"/>
            </a:endParaRPr>
          </a:p>
          <a:p>
            <a:r>
              <a:rPr kumimoji="1" lang="ja-JP" altLang="en-US" sz="3600" dirty="0">
                <a:latin typeface="UD デジタル 教科書体 N-B" panose="02020700000000000000" pitchFamily="17" charset="-128"/>
                <a:ea typeface="UD デジタル 教科書体 N-B" panose="02020700000000000000" pitchFamily="17" charset="-128"/>
              </a:rPr>
              <a:t>（まわし技系）体落とし、</a:t>
            </a:r>
            <a:r>
              <a:rPr kumimoji="1" lang="ja-JP" altLang="en-US" sz="3600" b="1" dirty="0">
                <a:solidFill>
                  <a:schemeClr val="tx1"/>
                </a:solidFill>
                <a:latin typeface="UD デジタル 教科書体 N-B" panose="02020700000000000000" pitchFamily="17" charset="-128"/>
                <a:ea typeface="UD デジタル 教科書体 N-B" panose="02020700000000000000" pitchFamily="17" charset="-128"/>
              </a:rPr>
              <a:t>大腰</a:t>
            </a:r>
            <a:endParaRPr kumimoji="1" lang="en-US" altLang="ja-JP" sz="5400" b="1" dirty="0">
              <a:solidFill>
                <a:schemeClr val="tx1"/>
              </a:solidFill>
              <a:latin typeface="UD デジタル 教科書体 N-B" panose="02020700000000000000" pitchFamily="17" charset="-128"/>
              <a:ea typeface="UD デジタル 教科書体 N-B" panose="02020700000000000000" pitchFamily="17" charset="-128"/>
            </a:endParaRPr>
          </a:p>
          <a:p>
            <a:r>
              <a:rPr kumimoji="1" lang="ja-JP" altLang="en-US" sz="3600" dirty="0">
                <a:latin typeface="UD デジタル 教科書体 N-B" panose="02020700000000000000" pitchFamily="17" charset="-128"/>
                <a:ea typeface="UD デジタル 教科書体 N-B" panose="02020700000000000000" pitchFamily="17" charset="-128"/>
              </a:rPr>
              <a:t>（支え技系）膝車、支え釣り込み足</a:t>
            </a:r>
            <a:endParaRPr kumimoji="1" lang="en-US" altLang="ja-JP" sz="3600" dirty="0">
              <a:latin typeface="UD デジタル 教科書体 N-B" panose="02020700000000000000" pitchFamily="17" charset="-128"/>
              <a:ea typeface="UD デジタル 教科書体 N-B" panose="02020700000000000000" pitchFamily="17" charset="-128"/>
            </a:endParaRPr>
          </a:p>
          <a:p>
            <a:r>
              <a:rPr kumimoji="1" lang="ja-JP" altLang="en-US" sz="3600" dirty="0">
                <a:latin typeface="UD デジタル 教科書体 N-B" panose="02020700000000000000" pitchFamily="17" charset="-128"/>
                <a:ea typeface="UD デジタル 教科書体 N-B" panose="02020700000000000000" pitchFamily="17" charset="-128"/>
              </a:rPr>
              <a:t>（刈り技系）大外刈り</a:t>
            </a:r>
            <a:endParaRPr kumimoji="1" lang="en-US" altLang="ja-JP" sz="3600"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pPr algn="r"/>
            <a:r>
              <a:rPr kumimoji="1" lang="ja-JP" altLang="en-US" sz="3600" dirty="0">
                <a:latin typeface="UD デジタル 教科書体 N-B" panose="02020700000000000000" pitchFamily="17" charset="-128"/>
                <a:ea typeface="UD デジタル 教科書体 N-B" panose="02020700000000000000" pitchFamily="17" charset="-128"/>
              </a:rPr>
              <a:t>の画像（悪い例）を見て、</a:t>
            </a:r>
            <a:endParaRPr kumimoji="1" lang="en-US" altLang="ja-JP" sz="3600" dirty="0">
              <a:latin typeface="UD デジタル 教科書体 N-B" panose="02020700000000000000" pitchFamily="17" charset="-128"/>
              <a:ea typeface="UD デジタル 教科書体 N-B" panose="02020700000000000000" pitchFamily="17" charset="-128"/>
            </a:endParaRPr>
          </a:p>
          <a:p>
            <a:endParaRPr kumimoji="1" lang="en-US" altLang="ja-JP" sz="2000" dirty="0">
              <a:latin typeface="UD デジタル 教科書体 N-B" panose="02020700000000000000" pitchFamily="17" charset="-128"/>
              <a:ea typeface="UD デジタル 教科書体 N-B" panose="02020700000000000000" pitchFamily="17" charset="-128"/>
            </a:endParaRPr>
          </a:p>
          <a:p>
            <a:pPr algn="ctr"/>
            <a:r>
              <a:rPr kumimoji="1" lang="ja-JP" altLang="en-US" sz="6000" dirty="0">
                <a:latin typeface="UD デジタル 教科書体 N-B" panose="02020700000000000000" pitchFamily="17" charset="-128"/>
                <a:ea typeface="UD デジタル 教科書体 N-B" panose="02020700000000000000" pitchFamily="17" charset="-128"/>
              </a:rPr>
              <a:t>　</a:t>
            </a:r>
            <a:r>
              <a:rPr kumimoji="1" lang="ja-JP" altLang="en-US" sz="7200" b="1" dirty="0">
                <a:solidFill>
                  <a:srgbClr val="0070C0"/>
                </a:solidFill>
                <a:latin typeface="UD デジタル 教科書体 N-B" panose="02020700000000000000" pitchFamily="17" charset="-128"/>
                <a:ea typeface="UD デジタル 教科書体 N-B" panose="02020700000000000000" pitchFamily="17" charset="-128"/>
              </a:rPr>
              <a:t>課題点</a:t>
            </a:r>
            <a:endParaRPr kumimoji="1" lang="en-US" altLang="ja-JP" sz="7200" b="1" dirty="0">
              <a:solidFill>
                <a:srgbClr val="0070C0"/>
              </a:solidFill>
              <a:latin typeface="UD デジタル 教科書体 N-B" panose="02020700000000000000" pitchFamily="17" charset="-128"/>
              <a:ea typeface="UD デジタル 教科書体 N-B" panose="02020700000000000000" pitchFamily="17" charset="-128"/>
            </a:endParaRPr>
          </a:p>
          <a:p>
            <a:pPr algn="r"/>
            <a:r>
              <a:rPr kumimoji="1" lang="ja-JP" altLang="en-US" sz="6000" dirty="0">
                <a:solidFill>
                  <a:srgbClr val="0070C0"/>
                </a:solidFill>
                <a:latin typeface="UD デジタル 教科書体 N-B" panose="02020700000000000000" pitchFamily="17" charset="-128"/>
                <a:ea typeface="UD デジタル 教科書体 N-B" panose="02020700000000000000" pitchFamily="17" charset="-128"/>
              </a:rPr>
              <a:t> </a:t>
            </a:r>
            <a:r>
              <a:rPr kumimoji="1" lang="ja-JP" altLang="en-US" sz="3600" dirty="0">
                <a:latin typeface="UD デジタル 教科書体 N-B" panose="02020700000000000000" pitchFamily="17" charset="-128"/>
                <a:ea typeface="UD デジタル 教科書体 N-B" panose="02020700000000000000" pitchFamily="17" charset="-128"/>
              </a:rPr>
              <a:t>を確認しよう！</a:t>
            </a:r>
            <a:endParaRPr kumimoji="1" lang="ja-JP" altLang="en-US" sz="4000" dirty="0">
              <a:latin typeface="UD デジタル 教科書体 N-B" panose="02020700000000000000" pitchFamily="17" charset="-128"/>
              <a:ea typeface="UD デジタル 教科書体 N-B" panose="02020700000000000000" pitchFamily="17" charset="-128"/>
            </a:endParaRPr>
          </a:p>
          <a:p>
            <a:endParaRPr kumimoji="1" lang="ja-JP" altLang="en-US" sz="4800" dirty="0">
              <a:latin typeface="HGS創英角ｺﾞｼｯｸUB" panose="020B0900000000000000" pitchFamily="50" charset="-128"/>
              <a:ea typeface="HGS創英角ｺﾞｼｯｸUB" panose="020B0900000000000000" pitchFamily="50" charset="-128"/>
            </a:endParaRPr>
          </a:p>
        </p:txBody>
      </p:sp>
      <p:sp>
        <p:nvSpPr>
          <p:cNvPr id="10" name="Rectangle 2"/>
          <p:cNvSpPr>
            <a:spLocks noChangeArrowheads="1"/>
          </p:cNvSpPr>
          <p:nvPr/>
        </p:nvSpPr>
        <p:spPr bwMode="auto">
          <a:xfrm>
            <a:off x="0" y="-39668"/>
            <a:ext cx="9161304" cy="896511"/>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12" name="正方形/長方形 11"/>
          <p:cNvSpPr/>
          <p:nvPr/>
        </p:nvSpPr>
        <p:spPr>
          <a:xfrm>
            <a:off x="-17304" y="-121748"/>
            <a:ext cx="8866790" cy="92007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4800" b="1" dirty="0">
                <a:latin typeface="UD デジタル 教科書体 N-B" panose="02020700000000000000" pitchFamily="17" charset="-128"/>
                <a:ea typeface="UD デジタル 教科書体 N-B" panose="02020700000000000000" pitchFamily="17" charset="-128"/>
              </a:rPr>
              <a:t>①投げ技の動きを復習しよう</a:t>
            </a:r>
            <a:r>
              <a:rPr kumimoji="1" lang="ja-JP" altLang="en-US" sz="4800" b="1" dirty="0">
                <a:latin typeface="メイリオ" panose="020B0604030504040204" pitchFamily="50" charset="-128"/>
                <a:ea typeface="メイリオ" panose="020B0604030504040204" pitchFamily="50" charset="-128"/>
              </a:rPr>
              <a:t>　</a:t>
            </a:r>
            <a:endParaRPr kumimoji="1" lang="en-US" altLang="ja-JP" sz="4800" b="1" dirty="0">
              <a:latin typeface="メイリオ" panose="020B0604030504040204" pitchFamily="50" charset="-128"/>
              <a:ea typeface="メイリオ" panose="020B0604030504040204" pitchFamily="50" charset="-128"/>
            </a:endParaRPr>
          </a:p>
        </p:txBody>
      </p:sp>
      <p:sp>
        <p:nvSpPr>
          <p:cNvPr id="2" name="矢印: 上 1">
            <a:extLst>
              <a:ext uri="{FF2B5EF4-FFF2-40B4-BE49-F238E27FC236}">
                <a16:creationId xmlns:a16="http://schemas.microsoft.com/office/drawing/2014/main" id="{6AC90D23-3A2F-4C73-AAFE-969F7F5412B1}"/>
              </a:ext>
            </a:extLst>
          </p:cNvPr>
          <p:cNvSpPr/>
          <p:nvPr/>
        </p:nvSpPr>
        <p:spPr>
          <a:xfrm rot="10800000">
            <a:off x="5765073" y="2614679"/>
            <a:ext cx="1394851" cy="113878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5171455" y="1683388"/>
            <a:ext cx="2812472" cy="713174"/>
          </a:xfrm>
          <a:prstGeom prst="roundRec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a:solidFill>
                  <a:srgbClr val="FF0000"/>
                </a:solidFill>
                <a:latin typeface="UD デジタル 教科書体 N-B" panose="02020700000000000000" pitchFamily="17" charset="-128"/>
                <a:ea typeface="UD デジタル 教科書体 N-B" panose="02020700000000000000" pitchFamily="17" charset="-128"/>
              </a:rPr>
              <a:t>大腰</a:t>
            </a:r>
          </a:p>
        </p:txBody>
      </p:sp>
    </p:spTree>
    <p:extLst>
      <p:ext uri="{BB962C8B-B14F-4D97-AF65-F5344CB8AC3E}">
        <p14:creationId xmlns:p14="http://schemas.microsoft.com/office/powerpoint/2010/main" val="312257849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animEffect transition="in" filter="barn(inVertical)">
                                      <p:cBhvr>
                                        <p:cTn id="17" dur="500"/>
                                        <p:tgtEl>
                                          <p:spTgt spid="9">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xEl>
                                              <p:pRg st="7" end="7"/>
                                            </p:txEl>
                                          </p:spTgt>
                                        </p:tgtEl>
                                        <p:attrNameLst>
                                          <p:attrName>style.visibility</p:attrName>
                                        </p:attrNameLst>
                                      </p:cBhvr>
                                      <p:to>
                                        <p:strVal val="visible"/>
                                      </p:to>
                                    </p:set>
                                    <p:animEffect transition="in" filter="wipe(down)">
                                      <p:cBhvr>
                                        <p:cTn id="22"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0" y="160288"/>
            <a:ext cx="9161304" cy="72043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a:xfrm>
            <a:off x="7086600" y="6492875"/>
            <a:ext cx="2057400" cy="365125"/>
          </a:xfrm>
        </p:spPr>
        <p:txBody>
          <a:bodyPr/>
          <a:lstStyle/>
          <a:p>
            <a:fld id="{13555A0A-D93E-4972-9BDE-BD19E4BDC622}" type="slidenum">
              <a:rPr kumimoji="1" lang="ja-JP" altLang="en-US" smtClean="0"/>
              <a:t>18</a:t>
            </a:fld>
            <a:endParaRPr kumimoji="1" lang="ja-JP" altLang="en-US" dirty="0"/>
          </a:p>
        </p:txBody>
      </p:sp>
      <p:sp>
        <p:nvSpPr>
          <p:cNvPr id="10" name="Rectangle 2"/>
          <p:cNvSpPr>
            <a:spLocks noChangeArrowheads="1"/>
          </p:cNvSpPr>
          <p:nvPr/>
        </p:nvSpPr>
        <p:spPr bwMode="auto">
          <a:xfrm>
            <a:off x="0" y="-39358"/>
            <a:ext cx="9161304" cy="1054342"/>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pic>
        <p:nvPicPr>
          <p:cNvPr id="4" name="図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1036" y="1367552"/>
            <a:ext cx="1554480" cy="2476311"/>
          </a:xfrm>
          <a:prstGeom prst="rect">
            <a:avLst/>
          </a:prstGeom>
        </p:spPr>
      </p:pic>
      <p:pic>
        <p:nvPicPr>
          <p:cNvPr id="5" name="図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817263" y="1369877"/>
            <a:ext cx="1554480" cy="2484808"/>
          </a:xfrm>
          <a:prstGeom prst="rect">
            <a:avLst/>
          </a:prstGeom>
        </p:spPr>
      </p:pic>
      <p:pic>
        <p:nvPicPr>
          <p:cNvPr id="14" name="図 1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014007" y="1379877"/>
            <a:ext cx="1554480" cy="2464807"/>
          </a:xfrm>
          <a:prstGeom prst="rect">
            <a:avLst/>
          </a:prstGeom>
        </p:spPr>
      </p:pic>
      <p:pic>
        <p:nvPicPr>
          <p:cNvPr id="15" name="図 14"/>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210751" y="1420703"/>
            <a:ext cx="1554480" cy="2423160"/>
          </a:xfrm>
          <a:prstGeom prst="rect">
            <a:avLst/>
          </a:prstGeom>
        </p:spPr>
      </p:pic>
      <p:pic>
        <p:nvPicPr>
          <p:cNvPr id="16" name="図 15"/>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32398" y="3971281"/>
            <a:ext cx="1553118" cy="2443983"/>
          </a:xfrm>
          <a:prstGeom prst="rect">
            <a:avLst/>
          </a:prstGeom>
        </p:spPr>
      </p:pic>
      <p:pic>
        <p:nvPicPr>
          <p:cNvPr id="17" name="図 16"/>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817263" y="3975741"/>
            <a:ext cx="1554480" cy="2379339"/>
          </a:xfrm>
          <a:prstGeom prst="rect">
            <a:avLst/>
          </a:prstGeom>
        </p:spPr>
      </p:pic>
      <p:pic>
        <p:nvPicPr>
          <p:cNvPr id="18" name="図 17"/>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032295" y="3971281"/>
            <a:ext cx="1536192" cy="2315331"/>
          </a:xfrm>
          <a:prstGeom prst="rect">
            <a:avLst/>
          </a:prstGeom>
        </p:spPr>
      </p:pic>
      <p:pic>
        <p:nvPicPr>
          <p:cNvPr id="19" name="図 18"/>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7210751" y="3936544"/>
            <a:ext cx="1554480" cy="2315330"/>
          </a:xfrm>
          <a:prstGeom prst="rect">
            <a:avLst/>
          </a:prstGeom>
        </p:spPr>
      </p:pic>
      <p:sp>
        <p:nvSpPr>
          <p:cNvPr id="21" name="正方形/長方形 20"/>
          <p:cNvSpPr/>
          <p:nvPr/>
        </p:nvSpPr>
        <p:spPr>
          <a:xfrm>
            <a:off x="-52847" y="3747538"/>
            <a:ext cx="773595" cy="283574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eaVert" rtlCol="0" anchor="ctr"/>
          <a:lstStyle/>
          <a:p>
            <a:pPr algn="ctr"/>
            <a:r>
              <a:rPr kumimoji="1" lang="ja-JP" altLang="en-US" sz="2800" b="1" dirty="0">
                <a:latin typeface="UD デジタル 教科書体 N-B" panose="02020700000000000000" pitchFamily="17" charset="-128"/>
                <a:ea typeface="UD デジタル 教科書体 N-B" panose="02020700000000000000" pitchFamily="17" charset="-128"/>
              </a:rPr>
              <a:t>横アングル</a:t>
            </a:r>
            <a:endParaRPr kumimoji="1" lang="en-US" altLang="ja-JP" sz="2800" b="1" dirty="0">
              <a:latin typeface="UD デジタル 教科書体 N-B" panose="02020700000000000000" pitchFamily="17" charset="-128"/>
              <a:ea typeface="UD デジタル 教科書体 N-B" panose="02020700000000000000" pitchFamily="17" charset="-128"/>
            </a:endParaRPr>
          </a:p>
        </p:txBody>
      </p:sp>
      <p:sp>
        <p:nvSpPr>
          <p:cNvPr id="22" name="正方形/長方形 21"/>
          <p:cNvSpPr/>
          <p:nvPr/>
        </p:nvSpPr>
        <p:spPr>
          <a:xfrm>
            <a:off x="-59320" y="1214411"/>
            <a:ext cx="773595" cy="283574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eaVert" rtlCol="0" anchor="ctr"/>
          <a:lstStyle/>
          <a:p>
            <a:pPr algn="ctr"/>
            <a:r>
              <a:rPr kumimoji="1" lang="ja-JP" altLang="en-US" sz="2800" b="1" dirty="0">
                <a:latin typeface="UD デジタル 教科書体 N-B" panose="02020700000000000000" pitchFamily="17" charset="-128"/>
                <a:ea typeface="UD デジタル 教科書体 N-B" panose="02020700000000000000" pitchFamily="17" charset="-128"/>
              </a:rPr>
              <a:t>正面アングル</a:t>
            </a:r>
            <a:endParaRPr kumimoji="1" lang="en-US" altLang="ja-JP" sz="2800" b="1" dirty="0">
              <a:latin typeface="UD デジタル 教科書体 N-B" panose="02020700000000000000" pitchFamily="17" charset="-128"/>
              <a:ea typeface="UD デジタル 教科書体 N-B" panose="02020700000000000000" pitchFamily="17" charset="-128"/>
            </a:endParaRPr>
          </a:p>
        </p:txBody>
      </p:sp>
      <p:sp>
        <p:nvSpPr>
          <p:cNvPr id="23" name="右矢印 22"/>
          <p:cNvSpPr/>
          <p:nvPr/>
        </p:nvSpPr>
        <p:spPr>
          <a:xfrm>
            <a:off x="2259506" y="3318573"/>
            <a:ext cx="444445" cy="12359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右矢印 23"/>
          <p:cNvSpPr/>
          <p:nvPr/>
        </p:nvSpPr>
        <p:spPr>
          <a:xfrm>
            <a:off x="4470652" y="3318573"/>
            <a:ext cx="444445" cy="12359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右矢印 24"/>
          <p:cNvSpPr/>
          <p:nvPr/>
        </p:nvSpPr>
        <p:spPr>
          <a:xfrm>
            <a:off x="6667396" y="3236714"/>
            <a:ext cx="444445" cy="12359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9440B073-54E5-4047-8DAB-5D30A5144C1A}"/>
              </a:ext>
            </a:extLst>
          </p:cNvPr>
          <p:cNvSpPr/>
          <p:nvPr/>
        </p:nvSpPr>
        <p:spPr>
          <a:xfrm>
            <a:off x="-17304" y="-121748"/>
            <a:ext cx="9161304" cy="92007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4800" b="1" dirty="0">
                <a:latin typeface="UD デジタル 教科書体 N-B" panose="02020700000000000000" pitchFamily="17" charset="-128"/>
                <a:ea typeface="UD デジタル 教科書体 N-B" panose="02020700000000000000" pitchFamily="17" charset="-128"/>
              </a:rPr>
              <a:t>①投げ技の動きを復習しよう</a:t>
            </a:r>
            <a:r>
              <a:rPr kumimoji="1" lang="ja-JP" altLang="en-US" sz="4800" dirty="0">
                <a:latin typeface="UD デジタル 教科書体 N-B" panose="02020700000000000000" pitchFamily="17" charset="-128"/>
                <a:ea typeface="UD デジタル 教科書体 N-B" panose="02020700000000000000" pitchFamily="17" charset="-128"/>
              </a:rPr>
              <a:t>　</a:t>
            </a:r>
            <a:endParaRPr kumimoji="1" lang="en-US" altLang="ja-JP" sz="4800" dirty="0">
              <a:latin typeface="UD デジタル 教科書体 N-B" panose="02020700000000000000" pitchFamily="17" charset="-128"/>
              <a:ea typeface="UD デジタル 教科書体 N-B" panose="02020700000000000000" pitchFamily="17" charset="-128"/>
            </a:endParaRPr>
          </a:p>
        </p:txBody>
      </p:sp>
      <p:sp>
        <p:nvSpPr>
          <p:cNvPr id="2" name="正方形/長方形 1">
            <a:extLst>
              <a:ext uri="{FF2B5EF4-FFF2-40B4-BE49-F238E27FC236}">
                <a16:creationId xmlns:a16="http://schemas.microsoft.com/office/drawing/2014/main" id="{CBCFFF18-3B57-4B24-956D-4300F3596649}"/>
              </a:ext>
            </a:extLst>
          </p:cNvPr>
          <p:cNvSpPr/>
          <p:nvPr/>
        </p:nvSpPr>
        <p:spPr>
          <a:xfrm>
            <a:off x="3224721" y="6293681"/>
            <a:ext cx="5784676" cy="504842"/>
          </a:xfrm>
          <a:prstGeom prst="rect">
            <a:avLst/>
          </a:prstGeom>
          <a:noFill/>
          <a:ln w="666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UD デジタル 教科書体 N-B" panose="02020700000000000000" pitchFamily="17" charset="-128"/>
                <a:ea typeface="UD デジタル 教科書体 N-B" panose="02020700000000000000" pitchFamily="17" charset="-128"/>
              </a:rPr>
              <a:t>何</a:t>
            </a:r>
            <a:r>
              <a:rPr kumimoji="1" lang="ja-JP" altLang="en-US" sz="2400" dirty="0" smtClean="0">
                <a:solidFill>
                  <a:schemeClr val="tx1"/>
                </a:solidFill>
                <a:latin typeface="UD デジタル 教科書体 N-B" panose="02020700000000000000" pitchFamily="17" charset="-128"/>
                <a:ea typeface="UD デジタル 教科書体 N-B" panose="02020700000000000000" pitchFamily="17" charset="-128"/>
              </a:rPr>
              <a:t>か気付いたかな？</a:t>
            </a:r>
            <a:r>
              <a:rPr kumimoji="1" lang="ja-JP" altLang="en-US" sz="2400" dirty="0">
                <a:solidFill>
                  <a:schemeClr val="tx1"/>
                </a:solidFill>
                <a:latin typeface="UD デジタル 教科書体 N-B" panose="02020700000000000000" pitchFamily="17" charset="-128"/>
                <a:ea typeface="UD デジタル 教科書体 N-B" panose="02020700000000000000" pitchFamily="17" charset="-128"/>
              </a:rPr>
              <a:t>５</a:t>
            </a:r>
            <a:r>
              <a:rPr kumimoji="1" lang="ja-JP" altLang="en-US" sz="2400" dirty="0" smtClean="0">
                <a:solidFill>
                  <a:schemeClr val="tx1"/>
                </a:solidFill>
                <a:latin typeface="UD デジタル 教科書体 N-B" panose="02020700000000000000" pitchFamily="17" charset="-128"/>
                <a:ea typeface="UD デジタル 教科書体 N-B" panose="02020700000000000000" pitchFamily="17" charset="-128"/>
              </a:rPr>
              <a:t>秒</a:t>
            </a:r>
            <a:r>
              <a:rPr kumimoji="1" lang="ja-JP" altLang="en-US" sz="2400" dirty="0">
                <a:solidFill>
                  <a:schemeClr val="tx1"/>
                </a:solidFill>
                <a:latin typeface="UD デジタル 教科書体 N-B" panose="02020700000000000000" pitchFamily="17" charset="-128"/>
                <a:ea typeface="UD デジタル 教科書体 N-B" panose="02020700000000000000" pitchFamily="17" charset="-128"/>
              </a:rPr>
              <a:t>で思い出そう！</a:t>
            </a:r>
          </a:p>
        </p:txBody>
      </p:sp>
      <p:sp>
        <p:nvSpPr>
          <p:cNvPr id="26" name="正方形/長方形 25"/>
          <p:cNvSpPr/>
          <p:nvPr/>
        </p:nvSpPr>
        <p:spPr>
          <a:xfrm>
            <a:off x="1706684" y="6169321"/>
            <a:ext cx="1468581" cy="688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dirty="0">
              <a:latin typeface="UD デジタル 教科書体 N-B" panose="02020700000000000000" pitchFamily="17" charset="-128"/>
              <a:ea typeface="UD デジタル 教科書体 N-B" panose="02020700000000000000" pitchFamily="17" charset="-128"/>
            </a:endParaRPr>
          </a:p>
        </p:txBody>
      </p:sp>
      <p:sp>
        <p:nvSpPr>
          <p:cNvPr id="7" name="正方形/長方形 6"/>
          <p:cNvSpPr/>
          <p:nvPr/>
        </p:nvSpPr>
        <p:spPr>
          <a:xfrm>
            <a:off x="1706685" y="6163553"/>
            <a:ext cx="1468581" cy="688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latin typeface="UD デジタル 教科書体 N-B" panose="02020700000000000000" pitchFamily="17" charset="-128"/>
                <a:ea typeface="UD デジタル 教科書体 N-B" panose="02020700000000000000" pitchFamily="17" charset="-128"/>
              </a:rPr>
              <a:t>５</a:t>
            </a:r>
          </a:p>
        </p:txBody>
      </p:sp>
      <p:sp>
        <p:nvSpPr>
          <p:cNvPr id="28" name="正方形/長方形 27"/>
          <p:cNvSpPr/>
          <p:nvPr/>
        </p:nvSpPr>
        <p:spPr>
          <a:xfrm>
            <a:off x="1702872" y="6179340"/>
            <a:ext cx="1468581" cy="688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latin typeface="UD デジタル 教科書体 N-B" panose="02020700000000000000" pitchFamily="17" charset="-128"/>
                <a:ea typeface="UD デジタル 教科書体 N-B" panose="02020700000000000000" pitchFamily="17" charset="-128"/>
              </a:rPr>
              <a:t>４</a:t>
            </a:r>
          </a:p>
        </p:txBody>
      </p:sp>
      <p:sp>
        <p:nvSpPr>
          <p:cNvPr id="29" name="正方形/長方形 28"/>
          <p:cNvSpPr/>
          <p:nvPr/>
        </p:nvSpPr>
        <p:spPr>
          <a:xfrm>
            <a:off x="1712476" y="6177761"/>
            <a:ext cx="1468581" cy="688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latin typeface="UD デジタル 教科書体 N-B" panose="02020700000000000000" pitchFamily="17" charset="-128"/>
                <a:ea typeface="UD デジタル 教科書体 N-B" panose="02020700000000000000" pitchFamily="17" charset="-128"/>
              </a:rPr>
              <a:t>３</a:t>
            </a:r>
          </a:p>
        </p:txBody>
      </p:sp>
      <p:sp>
        <p:nvSpPr>
          <p:cNvPr id="30" name="正方形/長方形 29"/>
          <p:cNvSpPr/>
          <p:nvPr/>
        </p:nvSpPr>
        <p:spPr>
          <a:xfrm>
            <a:off x="1728426" y="6174375"/>
            <a:ext cx="1468581" cy="688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latin typeface="UD デジタル 教科書体 N-B" panose="02020700000000000000" pitchFamily="17" charset="-128"/>
                <a:ea typeface="UD デジタル 教科書体 N-B" panose="02020700000000000000" pitchFamily="17" charset="-128"/>
              </a:rPr>
              <a:t>２</a:t>
            </a:r>
          </a:p>
        </p:txBody>
      </p:sp>
      <p:sp>
        <p:nvSpPr>
          <p:cNvPr id="31" name="正方形/長方形 30"/>
          <p:cNvSpPr/>
          <p:nvPr/>
        </p:nvSpPr>
        <p:spPr>
          <a:xfrm>
            <a:off x="1724613" y="6153647"/>
            <a:ext cx="1468581" cy="688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latin typeface="UD デジタル 教科書体 N-B" panose="02020700000000000000" pitchFamily="17" charset="-128"/>
                <a:ea typeface="UD デジタル 教科書体 N-B" panose="02020700000000000000" pitchFamily="17" charset="-128"/>
              </a:rPr>
              <a:t>１</a:t>
            </a:r>
          </a:p>
        </p:txBody>
      </p:sp>
      <p:sp>
        <p:nvSpPr>
          <p:cNvPr id="8" name="角丸四角形吹き出し 7"/>
          <p:cNvSpPr/>
          <p:nvPr/>
        </p:nvSpPr>
        <p:spPr>
          <a:xfrm>
            <a:off x="2259507" y="672899"/>
            <a:ext cx="1812162" cy="684169"/>
          </a:xfrm>
          <a:prstGeom prst="wedgeRoundRectCallout">
            <a:avLst>
              <a:gd name="adj1" fmla="val -5785"/>
              <a:gd name="adj2" fmla="val 20119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latin typeface="UD デジタル 教科書体 N-B" panose="02020700000000000000" pitchFamily="17" charset="-128"/>
                <a:ea typeface="UD デジタル 教科書体 N-B" panose="02020700000000000000" pitchFamily="17" charset="-128"/>
              </a:rPr>
              <a:t>腰を深く入れすぎている</a:t>
            </a:r>
            <a:endParaRPr kumimoji="1" lang="en-US" altLang="ja-JP" sz="2000"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33" name="角丸四角形吹き出し 32"/>
          <p:cNvSpPr/>
          <p:nvPr/>
        </p:nvSpPr>
        <p:spPr>
          <a:xfrm>
            <a:off x="806395" y="5089585"/>
            <a:ext cx="1897556" cy="1010260"/>
          </a:xfrm>
          <a:prstGeom prst="wedgeRoundRectCallout">
            <a:avLst>
              <a:gd name="adj1" fmla="val 70889"/>
              <a:gd name="adj2" fmla="val -7161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latin typeface="UD デジタル 教科書体 N-B" panose="02020700000000000000" pitchFamily="17" charset="-128"/>
                <a:ea typeface="UD デジタル 教科書体 N-B" panose="02020700000000000000" pitchFamily="17" charset="-128"/>
              </a:rPr>
              <a:t>頭が下がって背筋が曲がっている</a:t>
            </a:r>
            <a:endParaRPr kumimoji="1" lang="en-US" altLang="ja-JP" sz="2000"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34" name="角丸四角形吹き出し 33"/>
          <p:cNvSpPr/>
          <p:nvPr/>
        </p:nvSpPr>
        <p:spPr>
          <a:xfrm>
            <a:off x="3839271" y="5375791"/>
            <a:ext cx="1738840" cy="819832"/>
          </a:xfrm>
          <a:prstGeom prst="wedgeRoundRectCallout">
            <a:avLst>
              <a:gd name="adj1" fmla="val 52524"/>
              <a:gd name="adj2" fmla="val -14633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latin typeface="UD デジタル 教科書体 N-B" panose="02020700000000000000" pitchFamily="17" charset="-128"/>
                <a:ea typeface="UD デジタル 教科書体 N-B" panose="02020700000000000000" pitchFamily="17" charset="-128"/>
              </a:rPr>
              <a:t>腰に乗っていない</a:t>
            </a:r>
          </a:p>
        </p:txBody>
      </p:sp>
      <p:sp>
        <p:nvSpPr>
          <p:cNvPr id="35" name="角丸四角形吹き出し 34"/>
          <p:cNvSpPr/>
          <p:nvPr/>
        </p:nvSpPr>
        <p:spPr>
          <a:xfrm>
            <a:off x="7111841" y="633772"/>
            <a:ext cx="1897556" cy="987994"/>
          </a:xfrm>
          <a:prstGeom prst="wedgeRoundRectCallout">
            <a:avLst>
              <a:gd name="adj1" fmla="val 30122"/>
              <a:gd name="adj2" fmla="val 13882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latin typeface="UD デジタル 教科書体 N-B" panose="02020700000000000000" pitchFamily="17" charset="-128"/>
                <a:ea typeface="UD デジタル 教科書体 N-B" panose="02020700000000000000" pitchFamily="17" charset="-128"/>
              </a:rPr>
              <a:t>投げた後フラフラしている</a:t>
            </a:r>
          </a:p>
        </p:txBody>
      </p:sp>
    </p:spTree>
    <p:extLst>
      <p:ext uri="{BB962C8B-B14F-4D97-AF65-F5344CB8AC3E}">
        <p14:creationId xmlns:p14="http://schemas.microsoft.com/office/powerpoint/2010/main" val="383117492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900"/>
                                        <p:tgtEl>
                                          <p:spTgt spid="28"/>
                                        </p:tgtEl>
                                      </p:cBhvr>
                                    </p:animEffect>
                                  </p:childTnLst>
                                </p:cTn>
                              </p:par>
                            </p:childTnLst>
                          </p:cTn>
                        </p:par>
                        <p:par>
                          <p:cTn id="12" fill="hold">
                            <p:stCondLst>
                              <p:cond delay="3400"/>
                            </p:stCondLst>
                            <p:childTnLst>
                              <p:par>
                                <p:cTn id="13" presetID="10" presetClass="entr" presetSubtype="0"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1800"/>
                                        <p:tgtEl>
                                          <p:spTgt spid="29"/>
                                        </p:tgtEl>
                                      </p:cBhvr>
                                    </p:animEffect>
                                  </p:childTnLst>
                                </p:cTn>
                              </p:par>
                            </p:childTnLst>
                          </p:cTn>
                        </p:par>
                        <p:par>
                          <p:cTn id="16" fill="hold">
                            <p:stCondLst>
                              <p:cond delay="5200"/>
                            </p:stCondLst>
                            <p:childTnLst>
                              <p:par>
                                <p:cTn id="17" presetID="10" presetClass="entr" presetSubtype="0"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1800"/>
                                        <p:tgtEl>
                                          <p:spTgt spid="30"/>
                                        </p:tgtEl>
                                      </p:cBhvr>
                                    </p:animEffect>
                                  </p:childTnLst>
                                </p:cTn>
                              </p:par>
                            </p:childTnLst>
                          </p:cTn>
                        </p:par>
                        <p:par>
                          <p:cTn id="20" fill="hold">
                            <p:stCondLst>
                              <p:cond delay="7000"/>
                            </p:stCondLst>
                            <p:childTnLst>
                              <p:par>
                                <p:cTn id="21" presetID="10" presetClass="entr" presetSubtype="0"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2600"/>
                                        <p:tgtEl>
                                          <p:spTgt spid="31"/>
                                        </p:tgtEl>
                                      </p:cBhvr>
                                    </p:animEffect>
                                  </p:childTnLst>
                                </p:cTn>
                              </p:par>
                            </p:childTnLst>
                          </p:cTn>
                        </p:par>
                        <p:par>
                          <p:cTn id="24" fill="hold">
                            <p:stCondLst>
                              <p:cond delay="9600"/>
                            </p:stCondLst>
                            <p:childTnLst>
                              <p:par>
                                <p:cTn id="25" presetID="14" presetClass="entr" presetSubtype="1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1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1500"/>
                                        <p:tgtEl>
                                          <p:spTgt spid="3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1500"/>
                                        <p:tgtEl>
                                          <p:spTgt spid="3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8" grpId="0" animBg="1"/>
      <p:bldP spid="29" grpId="0" animBg="1"/>
      <p:bldP spid="30" grpId="0" animBg="1"/>
      <p:bldP spid="31" grpId="0" animBg="1"/>
      <p:bldP spid="8" grpId="0" animBg="1"/>
      <p:bldP spid="33" grpId="0" animBg="1"/>
      <p:bldP spid="34" grpId="0" animBg="1"/>
      <p:bldP spid="3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155799"/>
            <a:ext cx="9161304" cy="72043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277209" y="2523299"/>
            <a:ext cx="8572277" cy="886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8" name="正方形/長方形 7"/>
          <p:cNvSpPr/>
          <p:nvPr/>
        </p:nvSpPr>
        <p:spPr>
          <a:xfrm>
            <a:off x="300790" y="1539153"/>
            <a:ext cx="8406090" cy="305422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4800" dirty="0"/>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19</a:t>
            </a:fld>
            <a:endParaRPr kumimoji="1" lang="ja-JP" altLang="en-US"/>
          </a:p>
        </p:txBody>
      </p:sp>
      <p:sp>
        <p:nvSpPr>
          <p:cNvPr id="9" name="正方形/長方形 8"/>
          <p:cNvSpPr/>
          <p:nvPr/>
        </p:nvSpPr>
        <p:spPr>
          <a:xfrm>
            <a:off x="0" y="1295093"/>
            <a:ext cx="9161304" cy="4815927"/>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4800" b="1" dirty="0">
                <a:latin typeface="UD デジタル 教科書体 N-B" panose="02020700000000000000" pitchFamily="17" charset="-128"/>
                <a:ea typeface="UD デジタル 教科書体 N-B" panose="02020700000000000000" pitchFamily="17" charset="-128"/>
              </a:rPr>
              <a:t>新しく習得する技の名称と確認</a:t>
            </a:r>
            <a:endParaRPr kumimoji="1" lang="en-US" altLang="ja-JP" sz="4800" b="1" dirty="0">
              <a:latin typeface="UD デジタル 教科書体 N-B" panose="02020700000000000000" pitchFamily="17" charset="-128"/>
              <a:ea typeface="UD デジタル 教科書体 N-B" panose="02020700000000000000" pitchFamily="17" charset="-128"/>
            </a:endParaRPr>
          </a:p>
          <a:p>
            <a:endParaRPr kumimoji="1" lang="en-US" altLang="ja-JP" sz="4800" b="1" dirty="0">
              <a:latin typeface="UD デジタル 教科書体 N-B" panose="02020700000000000000" pitchFamily="17" charset="-128"/>
              <a:ea typeface="UD デジタル 教科書体 N-B" panose="02020700000000000000" pitchFamily="17" charset="-128"/>
            </a:endParaRPr>
          </a:p>
          <a:p>
            <a:r>
              <a:rPr kumimoji="1" lang="ja-JP" altLang="en-US" sz="4400" b="1" dirty="0">
                <a:solidFill>
                  <a:srgbClr val="FF0000"/>
                </a:solidFill>
                <a:latin typeface="UD デジタル 教科書体 N-B" panose="02020700000000000000" pitchFamily="17" charset="-128"/>
                <a:ea typeface="UD デジタル 教科書体 N-B" panose="02020700000000000000" pitchFamily="17" charset="-128"/>
              </a:rPr>
              <a:t>その１</a:t>
            </a:r>
            <a:r>
              <a:rPr kumimoji="1" lang="en-US" altLang="ja-JP" sz="4400" b="1" dirty="0">
                <a:solidFill>
                  <a:srgbClr val="FF0000"/>
                </a:solidFill>
                <a:latin typeface="UD デジタル 教科書体 N-B" panose="02020700000000000000" pitchFamily="17" charset="-128"/>
                <a:ea typeface="UD デジタル 教科書体 N-B" panose="02020700000000000000" pitchFamily="17" charset="-128"/>
              </a:rPr>
              <a:t>.</a:t>
            </a:r>
            <a:r>
              <a:rPr kumimoji="1" lang="ja-JP" altLang="en-US" sz="4400" b="1" dirty="0">
                <a:solidFill>
                  <a:srgbClr val="FF0000"/>
                </a:solidFill>
                <a:latin typeface="UD デジタル 教科書体 N-B" panose="02020700000000000000" pitchFamily="17" charset="-128"/>
                <a:ea typeface="UD デジタル 教科書体 N-B" panose="02020700000000000000" pitchFamily="17" charset="-128"/>
              </a:rPr>
              <a:t>大内刈り（刈り技系）　</a:t>
            </a:r>
            <a:endParaRPr kumimoji="1" lang="en-US" altLang="ja-JP" sz="4400" b="1" dirty="0">
              <a:solidFill>
                <a:srgbClr val="FF0000"/>
              </a:solidFill>
              <a:latin typeface="UD デジタル 教科書体 N-B" panose="02020700000000000000" pitchFamily="17" charset="-128"/>
              <a:ea typeface="UD デジタル 教科書体 N-B" panose="02020700000000000000" pitchFamily="17" charset="-128"/>
            </a:endParaRPr>
          </a:p>
          <a:p>
            <a:r>
              <a:rPr kumimoji="1" lang="ja-JP" altLang="en-US" sz="4400" b="1" dirty="0">
                <a:solidFill>
                  <a:srgbClr val="FF0000"/>
                </a:solidFill>
                <a:latin typeface="UD デジタル 教科書体 N-B" panose="02020700000000000000" pitchFamily="17" charset="-128"/>
                <a:ea typeface="UD デジタル 教科書体 N-B" panose="02020700000000000000" pitchFamily="17" charset="-128"/>
              </a:rPr>
              <a:t>その２</a:t>
            </a:r>
            <a:r>
              <a:rPr kumimoji="1" lang="en-US" altLang="ja-JP" sz="4400" b="1" dirty="0">
                <a:solidFill>
                  <a:srgbClr val="FF0000"/>
                </a:solidFill>
                <a:latin typeface="UD デジタル 教科書体 N-B" panose="02020700000000000000" pitchFamily="17" charset="-128"/>
                <a:ea typeface="UD デジタル 教科書体 N-B" panose="02020700000000000000" pitchFamily="17" charset="-128"/>
              </a:rPr>
              <a:t>.</a:t>
            </a:r>
            <a:r>
              <a:rPr kumimoji="1" lang="ja-JP" altLang="en-US" sz="4400" b="1" dirty="0">
                <a:solidFill>
                  <a:srgbClr val="FF0000"/>
                </a:solidFill>
                <a:latin typeface="UD デジタル 教科書体 N-B" panose="02020700000000000000" pitchFamily="17" charset="-128"/>
                <a:ea typeface="UD デジタル 教科書体 N-B" panose="02020700000000000000" pitchFamily="17" charset="-128"/>
              </a:rPr>
              <a:t>上四方固め（四方固め系）</a:t>
            </a:r>
            <a:endParaRPr kumimoji="1" lang="en-US" altLang="ja-JP" sz="4400" b="1" dirty="0">
              <a:solidFill>
                <a:srgbClr val="FF0000"/>
              </a:solidFill>
              <a:latin typeface="UD デジタル 教科書体 N-B" panose="02020700000000000000" pitchFamily="17" charset="-128"/>
              <a:ea typeface="UD デジタル 教科書体 N-B" panose="02020700000000000000" pitchFamily="17" charset="-128"/>
            </a:endParaRPr>
          </a:p>
          <a:p>
            <a:r>
              <a:rPr kumimoji="1" lang="ja-JP" altLang="en-US" sz="4400" b="1" dirty="0">
                <a:solidFill>
                  <a:srgbClr val="FF0000"/>
                </a:solidFill>
                <a:latin typeface="UD デジタル 教科書体 N-B" panose="02020700000000000000" pitchFamily="17" charset="-128"/>
                <a:ea typeface="UD デジタル 教科書体 N-B" panose="02020700000000000000" pitchFamily="17" charset="-128"/>
              </a:rPr>
              <a:t>その３</a:t>
            </a:r>
            <a:r>
              <a:rPr kumimoji="1" lang="en-US" altLang="ja-JP" sz="4400" b="1" dirty="0">
                <a:solidFill>
                  <a:srgbClr val="FF0000"/>
                </a:solidFill>
                <a:latin typeface="UD デジタル 教科書体 N-B" panose="02020700000000000000" pitchFamily="17" charset="-128"/>
                <a:ea typeface="UD デジタル 教科書体 N-B" panose="02020700000000000000" pitchFamily="17" charset="-128"/>
              </a:rPr>
              <a:t>.</a:t>
            </a:r>
            <a:r>
              <a:rPr kumimoji="1" lang="ja-JP" altLang="en-US" sz="4400" b="1" dirty="0">
                <a:solidFill>
                  <a:srgbClr val="FF0000"/>
                </a:solidFill>
                <a:latin typeface="UD デジタル 教科書体 N-B" panose="02020700000000000000" pitchFamily="17" charset="-128"/>
                <a:ea typeface="UD デジタル 教科書体 N-B" panose="02020700000000000000" pitchFamily="17" charset="-128"/>
              </a:rPr>
              <a:t>背負い投げ（まわし技系）</a:t>
            </a:r>
            <a:endParaRPr kumimoji="1" lang="en-US" altLang="ja-JP" sz="4400" b="1" dirty="0">
              <a:solidFill>
                <a:srgbClr val="FF0000"/>
              </a:solidFill>
              <a:latin typeface="UD デジタル 教科書体 N-B" panose="02020700000000000000" pitchFamily="17" charset="-128"/>
              <a:ea typeface="UD デジタル 教科書体 N-B" panose="02020700000000000000" pitchFamily="17" charset="-128"/>
            </a:endParaRPr>
          </a:p>
          <a:p>
            <a:endParaRPr kumimoji="1" lang="ja-JP" altLang="en-US" sz="4800" b="1" dirty="0">
              <a:latin typeface="メイリオ" panose="020B0604030504040204" pitchFamily="50" charset="-128"/>
              <a:ea typeface="メイリオ" panose="020B0604030504040204" pitchFamily="50" charset="-128"/>
            </a:endParaRPr>
          </a:p>
        </p:txBody>
      </p:sp>
      <p:sp>
        <p:nvSpPr>
          <p:cNvPr id="10" name="Rectangle 2"/>
          <p:cNvSpPr>
            <a:spLocks noChangeArrowheads="1"/>
          </p:cNvSpPr>
          <p:nvPr/>
        </p:nvSpPr>
        <p:spPr bwMode="auto">
          <a:xfrm>
            <a:off x="0" y="-39668"/>
            <a:ext cx="9161304" cy="1089430"/>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11" name="正方形/長方形 10"/>
          <p:cNvSpPr/>
          <p:nvPr/>
        </p:nvSpPr>
        <p:spPr>
          <a:xfrm>
            <a:off x="0" y="34793"/>
            <a:ext cx="9047018" cy="92007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4400" b="1" dirty="0">
                <a:latin typeface="UD デジタル 教科書体 N-B" panose="02020700000000000000" pitchFamily="17" charset="-128"/>
                <a:ea typeface="UD デジタル 教科書体 N-B" panose="02020700000000000000" pitchFamily="17" charset="-128"/>
                <a:cs typeface="ZWAdobeF" pitchFamily="2" charset="0"/>
              </a:rPr>
              <a:t>②新しく習得する技を知ろう</a:t>
            </a:r>
            <a:r>
              <a:rPr kumimoji="1" lang="ja-JP" altLang="en-US" sz="4400" b="1" dirty="0">
                <a:latin typeface="UD デジタル 教科書体 N-B" panose="02020700000000000000" pitchFamily="17" charset="-128"/>
                <a:ea typeface="UD デジタル 教科書体 N-B" panose="02020700000000000000" pitchFamily="17" charset="-128"/>
              </a:rPr>
              <a:t>　</a:t>
            </a:r>
            <a:endParaRPr kumimoji="1" lang="en-US" altLang="ja-JP" sz="4400" b="1"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2945234455"/>
      </p:ext>
    </p:extLst>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5AECE70-B685-4FFB-8CC4-F02B5802D513}"/>
              </a:ext>
            </a:extLst>
          </p:cNvPr>
          <p:cNvSpPr>
            <a:spLocks noGrp="1"/>
          </p:cNvSpPr>
          <p:nvPr>
            <p:ph idx="1"/>
          </p:nvPr>
        </p:nvSpPr>
        <p:spPr>
          <a:xfrm>
            <a:off x="182881" y="1148712"/>
            <a:ext cx="8801100" cy="5320668"/>
          </a:xfrm>
        </p:spPr>
        <p:txBody>
          <a:bodyPr>
            <a:noAutofit/>
          </a:bodyPr>
          <a:lstStyle/>
          <a:p>
            <a:pPr marL="0" indent="0">
              <a:buNone/>
            </a:pPr>
            <a:r>
              <a:rPr lang="ja-JP" altLang="en-US" sz="4800" b="1" dirty="0">
                <a:latin typeface="UD デジタル 教科書体 N-B" panose="02020700000000000000" pitchFamily="17" charset="-128"/>
                <a:ea typeface="UD デジタル 教科書体 N-B" panose="02020700000000000000" pitchFamily="17" charset="-128"/>
              </a:rPr>
              <a:t>１</a:t>
            </a:r>
            <a:r>
              <a:rPr lang="en-US" altLang="ja-JP" sz="4800" b="1" dirty="0">
                <a:latin typeface="UD デジタル 教科書体 N-B" panose="02020700000000000000" pitchFamily="17" charset="-128"/>
                <a:ea typeface="UD デジタル 教科書体 N-B" panose="02020700000000000000" pitchFamily="17" charset="-128"/>
              </a:rPr>
              <a:t>.</a:t>
            </a:r>
            <a:r>
              <a:rPr lang="ja-JP" altLang="en-US" sz="4800" b="1" dirty="0">
                <a:latin typeface="UD デジタル 教科書体 N-B" panose="02020700000000000000" pitchFamily="17" charset="-128"/>
                <a:ea typeface="UD デジタル 教科書体 N-B" panose="02020700000000000000" pitchFamily="17" charset="-128"/>
              </a:rPr>
              <a:t>「知識及び技能」編</a:t>
            </a:r>
            <a:endParaRPr lang="en-US" altLang="ja-JP" sz="4800" b="1" dirty="0">
              <a:latin typeface="UD デジタル 教科書体 N-B" panose="02020700000000000000" pitchFamily="17" charset="-128"/>
              <a:ea typeface="UD デジタル 教科書体 N-B" panose="02020700000000000000" pitchFamily="17" charset="-128"/>
            </a:endParaRPr>
          </a:p>
          <a:p>
            <a:pPr marL="0" indent="0" algn="r">
              <a:buNone/>
            </a:pPr>
            <a:r>
              <a:rPr lang="ja-JP" altLang="en-US" sz="4800" b="1" dirty="0">
                <a:latin typeface="UD デジタル 教科書体 N-B" panose="02020700000000000000" pitchFamily="17" charset="-128"/>
                <a:ea typeface="UD デジタル 教科書体 N-B" panose="02020700000000000000" pitchFamily="17" charset="-128"/>
              </a:rPr>
              <a:t>（</a:t>
            </a:r>
            <a:r>
              <a:rPr lang="ja-JP" altLang="en-US" sz="4800" b="1" dirty="0" smtClean="0">
                <a:latin typeface="UD デジタル 教科書体 N-B" panose="02020700000000000000" pitchFamily="17" charset="-128"/>
                <a:ea typeface="UD デジタル 教科書体 N-B" panose="02020700000000000000" pitchFamily="17" charset="-128"/>
              </a:rPr>
              <a:t>およそ</a:t>
            </a:r>
            <a:r>
              <a:rPr lang="ja-JP" altLang="en-US" sz="4800" b="1" dirty="0">
                <a:latin typeface="UD デジタル 教科書体 N-B" panose="02020700000000000000" pitchFamily="17" charset="-128"/>
                <a:ea typeface="UD デジタル 教科書体 N-B" panose="02020700000000000000" pitchFamily="17" charset="-128"/>
              </a:rPr>
              <a:t>２</a:t>
            </a:r>
            <a:r>
              <a:rPr lang="ja-JP" altLang="en-US" sz="4800" b="1" dirty="0" smtClean="0">
                <a:latin typeface="UD デジタル 教科書体 N-B" panose="02020700000000000000" pitchFamily="17" charset="-128"/>
                <a:ea typeface="UD デジタル 教科書体 N-B" panose="02020700000000000000" pitchFamily="17" charset="-128"/>
              </a:rPr>
              <a:t>０分</a:t>
            </a:r>
            <a:r>
              <a:rPr lang="ja-JP" altLang="en-US" sz="4800" b="1" dirty="0">
                <a:latin typeface="UD デジタル 教科書体 N-B" panose="02020700000000000000" pitchFamily="17" charset="-128"/>
                <a:ea typeface="UD デジタル 教科書体 N-B" panose="02020700000000000000" pitchFamily="17" charset="-128"/>
              </a:rPr>
              <a:t>）</a:t>
            </a:r>
            <a:endParaRPr lang="en-US" altLang="ja-JP" sz="4800" b="1"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4800" b="1" dirty="0">
                <a:latin typeface="UD デジタル 教科書体 N-B" panose="02020700000000000000" pitchFamily="17" charset="-128"/>
                <a:ea typeface="UD デジタル 教科書体 N-B" panose="02020700000000000000" pitchFamily="17" charset="-128"/>
              </a:rPr>
              <a:t>２</a:t>
            </a:r>
            <a:r>
              <a:rPr lang="en-US" altLang="ja-JP" sz="4800" b="1" dirty="0">
                <a:latin typeface="UD デジタル 教科書体 N-B" panose="02020700000000000000" pitchFamily="17" charset="-128"/>
                <a:ea typeface="UD デジタル 教科書体 N-B" panose="02020700000000000000" pitchFamily="17" charset="-128"/>
              </a:rPr>
              <a:t>.</a:t>
            </a:r>
            <a:r>
              <a:rPr lang="ja-JP" altLang="en-US" sz="4800" b="1" dirty="0">
                <a:latin typeface="UD デジタル 教科書体 N-B" panose="02020700000000000000" pitchFamily="17" charset="-128"/>
                <a:ea typeface="UD デジタル 教科書体 N-B" panose="02020700000000000000" pitchFamily="17" charset="-128"/>
              </a:rPr>
              <a:t>本時のまとめ</a:t>
            </a:r>
            <a:endParaRPr lang="en-US" altLang="ja-JP" sz="4800" b="1" dirty="0">
              <a:latin typeface="UD デジタル 教科書体 N-B" panose="02020700000000000000" pitchFamily="17" charset="-128"/>
              <a:ea typeface="UD デジタル 教科書体 N-B" panose="02020700000000000000" pitchFamily="17" charset="-128"/>
            </a:endParaRPr>
          </a:p>
          <a:p>
            <a:pPr marL="0" indent="0" algn="r">
              <a:buNone/>
            </a:pPr>
            <a:r>
              <a:rPr lang="ja-JP" altLang="en-US" sz="4800" b="1" dirty="0">
                <a:latin typeface="UD デジタル 教科書体 N-B" panose="02020700000000000000" pitchFamily="17" charset="-128"/>
                <a:ea typeface="UD デジタル 教科書体 N-B" panose="02020700000000000000" pitchFamily="17" charset="-128"/>
              </a:rPr>
              <a:t>（およそ１０分）</a:t>
            </a:r>
            <a:endParaRPr lang="en-US" altLang="ja-JP" sz="4800" b="1" dirty="0">
              <a:latin typeface="UD デジタル 教科書体 N-B" panose="02020700000000000000" pitchFamily="17" charset="-128"/>
              <a:ea typeface="UD デジタル 教科書体 N-B" panose="02020700000000000000" pitchFamily="17" charset="-128"/>
            </a:endParaRPr>
          </a:p>
          <a:p>
            <a:pPr marL="0" indent="0">
              <a:buNone/>
            </a:pPr>
            <a:r>
              <a:rPr lang="en-US" altLang="ja-JP" sz="3200" b="1" u="sng" dirty="0">
                <a:solidFill>
                  <a:srgbClr val="FF0000"/>
                </a:solidFill>
                <a:latin typeface="UD デジタル 教科書体 N-B" panose="02020700000000000000" pitchFamily="17" charset="-128"/>
                <a:ea typeface="UD デジタル 教科書体 N-B" panose="02020700000000000000" pitchFamily="17" charset="-128"/>
              </a:rPr>
              <a:t>※</a:t>
            </a:r>
            <a:r>
              <a:rPr lang="ja-JP" altLang="en-US" sz="3200" b="1" u="sng" dirty="0">
                <a:solidFill>
                  <a:srgbClr val="FF0000"/>
                </a:solidFill>
                <a:latin typeface="UD デジタル 教科書体 N-B" panose="02020700000000000000" pitchFamily="17" charset="-128"/>
                <a:ea typeface="UD デジタル 教科書体 N-B" panose="02020700000000000000" pitchFamily="17" charset="-128"/>
              </a:rPr>
              <a:t>この自宅学習教材に沿って</a:t>
            </a:r>
            <a:r>
              <a:rPr lang="ja-JP" altLang="en-US" sz="3200" b="1" u="sng" dirty="0" smtClean="0">
                <a:solidFill>
                  <a:srgbClr val="FF0000"/>
                </a:solidFill>
                <a:latin typeface="UD デジタル 教科書体 N-B" panose="02020700000000000000" pitchFamily="17" charset="-128"/>
                <a:ea typeface="UD デジタル 教科書体 N-B" panose="02020700000000000000" pitchFamily="17" charset="-128"/>
              </a:rPr>
              <a:t>、学習カードに</a:t>
            </a:r>
            <a:r>
              <a:rPr lang="ja-JP" altLang="en-US" sz="3200" b="1" u="sng" dirty="0">
                <a:solidFill>
                  <a:srgbClr val="FF0000"/>
                </a:solidFill>
                <a:latin typeface="UD デジタル 教科書体 N-B" panose="02020700000000000000" pitchFamily="17" charset="-128"/>
                <a:ea typeface="UD デジタル 教科書体 N-B" panose="02020700000000000000" pitchFamily="17" charset="-128"/>
              </a:rPr>
              <a:t>　</a:t>
            </a:r>
            <a:endParaRPr lang="en-US" altLang="ja-JP" sz="3200" b="1" u="sng" dirty="0">
              <a:solidFill>
                <a:srgbClr val="FF0000"/>
              </a:solidFill>
              <a:latin typeface="UD デジタル 教科書体 N-B" panose="02020700000000000000" pitchFamily="17" charset="-128"/>
              <a:ea typeface="UD デジタル 教科書体 N-B" panose="02020700000000000000" pitchFamily="17" charset="-128"/>
            </a:endParaRPr>
          </a:p>
          <a:p>
            <a:pPr marL="0" indent="0">
              <a:buNone/>
            </a:pPr>
            <a:r>
              <a:rPr lang="ja-JP" altLang="en-US" sz="3200" b="1" dirty="0">
                <a:solidFill>
                  <a:srgbClr val="FF0000"/>
                </a:solidFill>
                <a:latin typeface="UD デジタル 教科書体 N-B" panose="02020700000000000000" pitchFamily="17" charset="-128"/>
                <a:ea typeface="UD デジタル 教科書体 N-B" panose="02020700000000000000" pitchFamily="17" charset="-128"/>
              </a:rPr>
              <a:t>　</a:t>
            </a:r>
            <a:r>
              <a:rPr lang="ja-JP" altLang="en-US" sz="3200" b="1" u="sng" dirty="0">
                <a:solidFill>
                  <a:srgbClr val="FF0000"/>
                </a:solidFill>
                <a:latin typeface="UD デジタル 教科書体 N-B" panose="02020700000000000000" pitchFamily="17" charset="-128"/>
                <a:ea typeface="UD デジタル 教科書体 N-B" panose="02020700000000000000" pitchFamily="17" charset="-128"/>
              </a:rPr>
              <a:t>取り組みましょう！</a:t>
            </a:r>
            <a:r>
              <a:rPr lang="ja-JP" altLang="en-US" sz="3200" b="1" dirty="0">
                <a:solidFill>
                  <a:srgbClr val="FF0000"/>
                </a:solidFill>
                <a:latin typeface="UD デジタル 教科書体 N-B" panose="02020700000000000000" pitchFamily="17" charset="-128"/>
                <a:ea typeface="UD デジタル 教科書体 N-B" panose="02020700000000000000" pitchFamily="17" charset="-128"/>
              </a:rPr>
              <a:t>　</a:t>
            </a:r>
            <a:endParaRPr lang="en-US" altLang="ja-JP" sz="3200" b="1" dirty="0">
              <a:solidFill>
                <a:srgbClr val="FF0000"/>
              </a:solidFill>
              <a:latin typeface="UD デジタル 教科書体 N-B" panose="02020700000000000000" pitchFamily="17" charset="-128"/>
              <a:ea typeface="UD デジタル 教科書体 N-B" panose="02020700000000000000" pitchFamily="17" charset="-128"/>
            </a:endParaRPr>
          </a:p>
          <a:p>
            <a:pPr marL="0" indent="0">
              <a:buNone/>
            </a:pPr>
            <a:r>
              <a:rPr lang="ja-JP" altLang="en-US" sz="3200" b="1" dirty="0">
                <a:solidFill>
                  <a:srgbClr val="FF0000"/>
                </a:solidFill>
                <a:latin typeface="UD デジタル 教科書体 N-B" panose="02020700000000000000" pitchFamily="17" charset="-128"/>
                <a:ea typeface="UD デジタル 教科書体 N-B" panose="02020700000000000000" pitchFamily="17" charset="-128"/>
              </a:rPr>
              <a:t>　　　　　　</a:t>
            </a:r>
            <a:r>
              <a:rPr lang="ja-JP" altLang="en-US" sz="3200" b="1" u="sng" dirty="0">
                <a:solidFill>
                  <a:srgbClr val="FF0000"/>
                </a:solidFill>
                <a:latin typeface="UD デジタル 教科書体 N-B" panose="02020700000000000000" pitchFamily="17" charset="-128"/>
                <a:ea typeface="UD デジタル 教科書体 N-B" panose="02020700000000000000" pitchFamily="17" charset="-128"/>
              </a:rPr>
              <a:t>それでは、始めてください！</a:t>
            </a:r>
          </a:p>
        </p:txBody>
      </p:sp>
      <p:sp>
        <p:nvSpPr>
          <p:cNvPr id="5" name="Rectangle 2"/>
          <p:cNvSpPr>
            <a:spLocks noChangeArrowheads="1"/>
          </p:cNvSpPr>
          <p:nvPr/>
        </p:nvSpPr>
        <p:spPr bwMode="auto">
          <a:xfrm>
            <a:off x="-17304" y="3"/>
            <a:ext cx="9161304" cy="940431"/>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2" name="タイトル 1">
            <a:extLst>
              <a:ext uri="{FF2B5EF4-FFF2-40B4-BE49-F238E27FC236}">
                <a16:creationId xmlns:a16="http://schemas.microsoft.com/office/drawing/2014/main" id="{E91F93CA-BA67-4058-B357-237266FE199D}"/>
              </a:ext>
            </a:extLst>
          </p:cNvPr>
          <p:cNvSpPr>
            <a:spLocks noGrp="1"/>
          </p:cNvSpPr>
          <p:nvPr>
            <p:ph type="title"/>
          </p:nvPr>
        </p:nvSpPr>
        <p:spPr>
          <a:xfrm>
            <a:off x="619998" y="208281"/>
            <a:ext cx="7886700" cy="732153"/>
          </a:xfrm>
        </p:spPr>
        <p:txBody>
          <a:bodyPr>
            <a:normAutofit/>
          </a:bodyPr>
          <a:lstStyle/>
          <a:p>
            <a:r>
              <a:rPr lang="ja-JP" altLang="en-US" sz="4500" b="1" dirty="0">
                <a:latin typeface="UD デジタル 教科書体 N-B" panose="02020700000000000000" pitchFamily="17" charset="-128"/>
                <a:ea typeface="UD デジタル 教科書体 N-B" panose="02020700000000000000" pitchFamily="17" charset="-128"/>
              </a:rPr>
              <a:t>本日の学習計画</a:t>
            </a:r>
          </a:p>
        </p:txBody>
      </p:sp>
    </p:spTree>
    <p:extLst>
      <p:ext uri="{BB962C8B-B14F-4D97-AF65-F5344CB8AC3E}">
        <p14:creationId xmlns:p14="http://schemas.microsoft.com/office/powerpoint/2010/main" val="249577277"/>
      </p:ext>
    </p:extLst>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5" name="Rectangle 2"/>
          <p:cNvSpPr>
            <a:spLocks noChangeArrowheads="1"/>
          </p:cNvSpPr>
          <p:nvPr/>
        </p:nvSpPr>
        <p:spPr>
          <a:xfrm>
            <a:off x="-17304" y="6"/>
            <a:ext cx="9161304" cy="1033231"/>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lvl="0" defTabSz="652278" eaLnBrk="1" fontAlgn="base" hangingPunct="1">
              <a:spcBef>
                <a:spcPct val="0"/>
              </a:spcBef>
              <a:spcAft>
                <a:spcPct val="0"/>
              </a:spcAft>
              <a:buNone/>
              <a:defRPr/>
            </a:pPr>
            <a:r>
              <a:rPr lang="ja-JP" altLang="en-US" sz="5400" b="1" dirty="0">
                <a:latin typeface="UD デジタル 教科書体 N-B" panose="02020700000000000000" pitchFamily="17" charset="-128"/>
                <a:ea typeface="UD デジタル 教科書体 N-B" panose="02020700000000000000" pitchFamily="17" charset="-128"/>
              </a:rPr>
              <a:t>その１</a:t>
            </a:r>
            <a:r>
              <a:rPr lang="en-US" altLang="ja-JP" sz="5400" b="1" dirty="0">
                <a:latin typeface="UD デジタル 教科書体 N-B" panose="02020700000000000000" pitchFamily="17" charset="-128"/>
                <a:ea typeface="UD デジタル 教科書体 N-B" panose="02020700000000000000" pitchFamily="17" charset="-128"/>
              </a:rPr>
              <a:t>.</a:t>
            </a:r>
            <a:r>
              <a:rPr lang="ja-JP" altLang="en-US" sz="5400" b="1" dirty="0">
                <a:latin typeface="UD デジタル 教科書体 N-B" panose="02020700000000000000" pitchFamily="17" charset="-128"/>
                <a:ea typeface="UD デジタル 教科書体 N-B" panose="02020700000000000000" pitchFamily="17" charset="-128"/>
              </a:rPr>
              <a:t>大内刈り</a:t>
            </a:r>
            <a:r>
              <a:rPr lang="ja-JP" altLang="en-US" sz="4000" b="1" dirty="0">
                <a:latin typeface="UD デジタル 教科書体 N-B" panose="02020700000000000000" pitchFamily="17" charset="-128"/>
                <a:ea typeface="UD デジタル 教科書体 N-B" panose="02020700000000000000" pitchFamily="17" charset="-128"/>
              </a:rPr>
              <a:t>（刈り技系）</a:t>
            </a:r>
            <a:endParaRPr kumimoji="1" lang="ja-JP" altLang="en-US" sz="4000" b="1" i="0" u="none" strike="noStrike" kern="0" cap="none" spc="0" normalizeH="0" baseline="0" noProof="0" dirty="0">
              <a:ln>
                <a:noFill/>
              </a:ln>
              <a:effectLst/>
              <a:uLnTx/>
              <a:uFillTx/>
              <a:latin typeface="UD デジタル 教科書体 N-B" panose="02020700000000000000" pitchFamily="17" charset="-128"/>
              <a:ea typeface="UD デジタル 教科書体 N-B" panose="02020700000000000000" pitchFamily="17" charset="-128"/>
            </a:endParaRPr>
          </a:p>
        </p:txBody>
      </p:sp>
      <p:sp>
        <p:nvSpPr>
          <p:cNvPr id="1207" name="テキスト 148"/>
          <p:cNvSpPr txBox="1"/>
          <p:nvPr/>
        </p:nvSpPr>
        <p:spPr>
          <a:xfrm>
            <a:off x="3529113" y="1755573"/>
            <a:ext cx="5362569" cy="1015663"/>
          </a:xfrm>
          <a:prstGeom prst="rect">
            <a:avLst/>
          </a:prstGeom>
          <a:ln>
            <a:solidFill>
              <a:schemeClr val="tx1"/>
            </a:solidFill>
          </a:ln>
        </p:spPr>
        <p:txBody>
          <a:bodyPr wrap="square">
            <a:spAutoFit/>
          </a:bodyPr>
          <a:lstStyle/>
          <a:p>
            <a:pPr>
              <a:defRPr lang="ja-JP" altLang="en-US"/>
            </a:pPr>
            <a:r>
              <a:rPr lang="ja-JP" altLang="en-US" sz="2000" b="1" dirty="0">
                <a:latin typeface="UD デジタル 教科書体 N-B" panose="02020700000000000000" pitchFamily="17" charset="-128"/>
                <a:ea typeface="UD デジタル 教科書体 N-B" panose="02020700000000000000" pitchFamily="17" charset="-128"/>
              </a:rPr>
              <a:t>【技のかけ方】大内刈りは、相手の懐（ふところ）に入って相手内側から刈り、後ろ側へ倒す技です。</a:t>
            </a:r>
          </a:p>
        </p:txBody>
      </p:sp>
      <p:pic>
        <p:nvPicPr>
          <p:cNvPr id="1208" name="図 14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7859" y="2178611"/>
            <a:ext cx="2732268" cy="3226135"/>
          </a:xfrm>
          <a:prstGeom prst="rect">
            <a:avLst/>
          </a:prstGeom>
        </p:spPr>
      </p:pic>
      <p:pic>
        <p:nvPicPr>
          <p:cNvPr id="1209" name="図 151"/>
          <p:cNvPicPr>
            <a:picLocks noChangeAspect="1"/>
          </p:cNvPicPr>
          <p:nvPr/>
        </p:nvPicPr>
        <p:blipFill>
          <a:blip r:embed="rId4"/>
          <a:stretch>
            <a:fillRect/>
          </a:stretch>
        </p:blipFill>
        <p:spPr>
          <a:xfrm>
            <a:off x="5898872" y="2771236"/>
            <a:ext cx="2734733" cy="3227780"/>
          </a:xfrm>
          <a:prstGeom prst="rect">
            <a:avLst/>
          </a:prstGeom>
          <a:ln w="76200" cmpd="sng">
            <a:noFill/>
          </a:ln>
        </p:spPr>
      </p:pic>
      <p:sp>
        <p:nvSpPr>
          <p:cNvPr id="1210" name="図形 152"/>
          <p:cNvSpPr/>
          <p:nvPr/>
        </p:nvSpPr>
        <p:spPr>
          <a:xfrm>
            <a:off x="3809759" y="3485370"/>
            <a:ext cx="1454968" cy="15992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211" name="テキスト 153"/>
          <p:cNvSpPr txBox="1"/>
          <p:nvPr/>
        </p:nvSpPr>
        <p:spPr>
          <a:xfrm>
            <a:off x="143299" y="5550506"/>
            <a:ext cx="5576482" cy="1015663"/>
          </a:xfrm>
          <a:prstGeom prst="rect">
            <a:avLst/>
          </a:prstGeom>
          <a:ln>
            <a:solidFill>
              <a:schemeClr val="tx1"/>
            </a:solidFill>
          </a:ln>
        </p:spPr>
        <p:txBody>
          <a:bodyPr wrap="square">
            <a:spAutoFit/>
          </a:bodyPr>
          <a:lstStyle/>
          <a:p>
            <a:pPr>
              <a:defRPr lang="ja-JP" altLang="en-US"/>
            </a:pPr>
            <a:r>
              <a:rPr lang="ja-JP" altLang="en-US" sz="2000" b="1" dirty="0">
                <a:latin typeface="UD デジタル 教科書体 N-B" panose="02020700000000000000" pitchFamily="17" charset="-128"/>
                <a:ea typeface="UD デジタル 教科書体 N-B" panose="02020700000000000000" pitchFamily="17" charset="-128"/>
              </a:rPr>
              <a:t>（取）右膝裏を受の左膝裏部分に当てて刈る</a:t>
            </a:r>
            <a:endParaRPr lang="ja-JP" altLang="en-US" sz="2400" b="1" dirty="0">
              <a:latin typeface="UD デジタル 教科書体 N-B" panose="02020700000000000000" pitchFamily="17" charset="-128"/>
              <a:ea typeface="UD デジタル 教科書体 N-B" panose="02020700000000000000" pitchFamily="17" charset="-128"/>
            </a:endParaRPr>
          </a:p>
          <a:p>
            <a:pPr>
              <a:defRPr lang="ja-JP" altLang="en-US"/>
            </a:pPr>
            <a:r>
              <a:rPr lang="ja-JP" altLang="en-US" sz="2000" b="1" dirty="0">
                <a:latin typeface="UD デジタル 教科書体 N-B" panose="02020700000000000000" pitchFamily="17" charset="-128"/>
                <a:ea typeface="UD デジタル 教科書体 N-B" panose="02020700000000000000" pitchFamily="17" charset="-128"/>
              </a:rPr>
              <a:t>（受）後ろ受け身をとる</a:t>
            </a:r>
          </a:p>
          <a:p>
            <a:pPr>
              <a:defRPr lang="ja-JP" altLang="en-US"/>
            </a:pPr>
            <a:r>
              <a:rPr lang="ja-JP" altLang="en-US" sz="2000" b="1" dirty="0">
                <a:solidFill>
                  <a:srgbClr val="FF0000"/>
                </a:solidFill>
                <a:latin typeface="UD デジタル 教科書体 N-B" panose="02020700000000000000" pitchFamily="17" charset="-128"/>
                <a:ea typeface="UD デジタル 教科書体 N-B" panose="02020700000000000000" pitchFamily="17" charset="-128"/>
              </a:rPr>
              <a:t>（安全）相手を「思いやる引き手」を忘れずに</a:t>
            </a:r>
          </a:p>
        </p:txBody>
      </p:sp>
      <p:sp>
        <p:nvSpPr>
          <p:cNvPr id="1212" name="図形 154"/>
          <p:cNvSpPr/>
          <p:nvPr/>
        </p:nvSpPr>
        <p:spPr>
          <a:xfrm>
            <a:off x="7266239" y="4019820"/>
            <a:ext cx="897172" cy="866083"/>
          </a:xfrm>
          <a:prstGeom prst="flowChartConnector">
            <a:avLst/>
          </a:prstGeom>
          <a:noFill/>
          <a:ln w="92075" cap="flat" cmpd="sng" algn="ctr">
            <a:solidFill>
              <a:srgbClr val="FF0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213" name="直線 155"/>
          <p:cNvSpPr/>
          <p:nvPr/>
        </p:nvSpPr>
        <p:spPr>
          <a:xfrm flipV="1">
            <a:off x="5070763" y="4728752"/>
            <a:ext cx="2279271" cy="1435013"/>
          </a:xfrm>
          <a:prstGeom prst="line">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sp>
      <p:sp>
        <p:nvSpPr>
          <p:cNvPr id="1214" name="テキスト 358"/>
          <p:cNvSpPr txBox="1"/>
          <p:nvPr/>
        </p:nvSpPr>
        <p:spPr>
          <a:xfrm>
            <a:off x="143299" y="1163082"/>
            <a:ext cx="4802773" cy="523220"/>
          </a:xfrm>
          <a:prstGeom prst="rect">
            <a:avLst/>
          </a:prstGeom>
          <a:solidFill>
            <a:srgbClr val="FFFF00"/>
          </a:solidFill>
        </p:spPr>
        <p:txBody>
          <a:bodyPr wrap="square">
            <a:spAutoFit/>
          </a:bodyPr>
          <a:lstStyle/>
          <a:p>
            <a:pPr>
              <a:defRPr lang="ja-JP" altLang="en-US"/>
            </a:pPr>
            <a:r>
              <a:rPr lang="ja-JP" altLang="en-US" sz="2800" b="1" dirty="0">
                <a:solidFill>
                  <a:schemeClr val="tx1"/>
                </a:solidFill>
                <a:latin typeface="UD デジタル 教科書体 N-B" panose="02020700000000000000" pitchFamily="17" charset="-128"/>
                <a:ea typeface="UD デジタル 教科書体 N-B" panose="02020700000000000000" pitchFamily="17" charset="-128"/>
              </a:rPr>
              <a:t>技のイメージをつくろう！</a:t>
            </a:r>
            <a:endParaRPr lang="ja-JP" altLang="en-US" sz="2400" b="1"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12" name="スライド番号プレースホルダー 2"/>
          <p:cNvSpPr txBox="1">
            <a:spLocks/>
          </p:cNvSpPr>
          <p:nvPr/>
        </p:nvSpPr>
        <p:spPr>
          <a:xfrm>
            <a:off x="5625721" y="6088702"/>
            <a:ext cx="3448626" cy="40240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1000" dirty="0">
                <a:solidFill>
                  <a:schemeClr val="tx1"/>
                </a:solidFill>
                <a:latin typeface="UD デジタル 教科書体 N-B" panose="02020700000000000000" pitchFamily="17" charset="-128"/>
                <a:ea typeface="UD デジタル 教科書体 N-B" panose="02020700000000000000" pitchFamily="17" charset="-128"/>
              </a:rPr>
              <a:t>写真「学校体育実技指導資料第２集柔道指導の手引</a:t>
            </a:r>
            <a:endParaRPr kumimoji="1" lang="en-US" altLang="ja-JP" sz="1000" dirty="0">
              <a:solidFill>
                <a:schemeClr val="tx1"/>
              </a:solidFill>
              <a:latin typeface="UD デジタル 教科書体 N-B" panose="02020700000000000000" pitchFamily="17" charset="-128"/>
              <a:ea typeface="UD デジタル 教科書体 N-B" panose="02020700000000000000" pitchFamily="17" charset="-128"/>
            </a:endParaRPr>
          </a:p>
          <a:p>
            <a:r>
              <a:rPr kumimoji="1" lang="ja-JP" altLang="en-US" sz="1000" dirty="0">
                <a:solidFill>
                  <a:schemeClr val="tx1"/>
                </a:solidFill>
                <a:latin typeface="UD デジタル 教科書体 N-B" panose="02020700000000000000" pitchFamily="17" charset="-128"/>
                <a:ea typeface="UD デジタル 教科書体 N-B" panose="02020700000000000000" pitchFamily="17" charset="-128"/>
              </a:rPr>
              <a:t>（三訂版）平成</a:t>
            </a:r>
            <a:r>
              <a:rPr kumimoji="1" lang="en-US" altLang="ja-JP" sz="1000" dirty="0">
                <a:solidFill>
                  <a:schemeClr val="tx1"/>
                </a:solidFill>
                <a:latin typeface="UD デジタル 教科書体 N-B" panose="02020700000000000000" pitchFamily="17" charset="-128"/>
                <a:ea typeface="UD デジタル 教科書体 N-B" panose="02020700000000000000" pitchFamily="17" charset="-128"/>
              </a:rPr>
              <a:t>25</a:t>
            </a:r>
            <a:r>
              <a:rPr kumimoji="1" lang="ja-JP" altLang="en-US" sz="1000" dirty="0">
                <a:solidFill>
                  <a:schemeClr val="tx1"/>
                </a:solidFill>
                <a:latin typeface="UD デジタル 教科書体 N-B" panose="02020700000000000000" pitchFamily="17" charset="-128"/>
                <a:ea typeface="UD デジタル 教科書体 N-B" panose="02020700000000000000" pitchFamily="17" charset="-128"/>
              </a:rPr>
              <a:t>年</a:t>
            </a:r>
            <a:r>
              <a:rPr kumimoji="1" lang="en-US" altLang="ja-JP" sz="1000" dirty="0">
                <a:solidFill>
                  <a:schemeClr val="tx1"/>
                </a:solidFill>
                <a:latin typeface="UD デジタル 教科書体 N-B" panose="02020700000000000000" pitchFamily="17" charset="-128"/>
                <a:ea typeface="UD デジタル 教科書体 N-B" panose="02020700000000000000" pitchFamily="17" charset="-128"/>
              </a:rPr>
              <a:t>3</a:t>
            </a:r>
            <a:r>
              <a:rPr kumimoji="1" lang="ja-JP" altLang="en-US" sz="1000" dirty="0">
                <a:solidFill>
                  <a:schemeClr val="tx1"/>
                </a:solidFill>
                <a:latin typeface="UD デジタル 教科書体 N-B" panose="02020700000000000000" pitchFamily="17" charset="-128"/>
                <a:ea typeface="UD デジタル 教科書体 N-B" panose="02020700000000000000" pitchFamily="17" charset="-128"/>
              </a:rPr>
              <a:t>月文部科学省」</a:t>
            </a:r>
            <a:r>
              <a:rPr kumimoji="1" lang="en-US" altLang="ja-JP" sz="1000" dirty="0">
                <a:solidFill>
                  <a:schemeClr val="tx1"/>
                </a:solidFill>
                <a:latin typeface="UD デジタル 教科書体 N-B" panose="02020700000000000000" pitchFamily="17" charset="-128"/>
                <a:ea typeface="UD デジタル 教科書体 N-B" panose="02020700000000000000" pitchFamily="17" charset="-128"/>
              </a:rPr>
              <a:t>P138</a:t>
            </a:r>
            <a:r>
              <a:rPr kumimoji="1" lang="ja-JP" altLang="en-US" sz="1000" dirty="0">
                <a:solidFill>
                  <a:schemeClr val="tx1"/>
                </a:solidFill>
                <a:latin typeface="UD デジタル 教科書体 N-B" panose="02020700000000000000" pitchFamily="17" charset="-128"/>
                <a:ea typeface="UD デジタル 教科書体 N-B" panose="02020700000000000000" pitchFamily="17" charset="-128"/>
              </a:rPr>
              <a:t>より抜粋</a:t>
            </a:r>
          </a:p>
        </p:txBody>
      </p:sp>
    </p:spTree>
    <p:extLst>
      <p:ext uri="{BB962C8B-B14F-4D97-AF65-F5344CB8AC3E}">
        <p14:creationId xmlns:p14="http://schemas.microsoft.com/office/powerpoint/2010/main" val="51765802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11">
                                            <p:txEl>
                                              <p:pRg st="2" end="2"/>
                                            </p:txEl>
                                          </p:spTgt>
                                        </p:tgtEl>
                                        <p:attrNameLst>
                                          <p:attrName>style.visibility</p:attrName>
                                        </p:attrNameLst>
                                      </p:cBhvr>
                                      <p:to>
                                        <p:strVal val="visible"/>
                                      </p:to>
                                    </p:set>
                                    <p:animEffect transition="in" filter="wipe(down)">
                                      <p:cBhvr>
                                        <p:cTn id="7" dur="500"/>
                                        <p:tgtEl>
                                          <p:spTgt spid="121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13"/>
                                        </p:tgtEl>
                                        <p:attrNameLst>
                                          <p:attrName>style.visibility</p:attrName>
                                        </p:attrNameLst>
                                      </p:cBhvr>
                                      <p:to>
                                        <p:strVal val="visible"/>
                                      </p:to>
                                    </p:set>
                                    <p:animEffect transition="in" filter="fade">
                                      <p:cBhvr>
                                        <p:cTn id="12" dur="500"/>
                                        <p:tgtEl>
                                          <p:spTgt spid="12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12"/>
                                        </p:tgtEl>
                                        <p:attrNameLst>
                                          <p:attrName>style.visibility</p:attrName>
                                        </p:attrNameLst>
                                      </p:cBhvr>
                                      <p:to>
                                        <p:strVal val="visible"/>
                                      </p:to>
                                    </p:set>
                                    <p:animEffect transition="in" filter="fade">
                                      <p:cBhvr>
                                        <p:cTn id="17" dur="500"/>
                                        <p:tgtEl>
                                          <p:spTgt spid="12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2" grpId="0" animBg="1"/>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808" y="533246"/>
            <a:ext cx="8128000" cy="6096000"/>
          </a:xfrm>
          <a:prstGeom prst="rect">
            <a:avLst/>
          </a:prstGeom>
        </p:spPr>
      </p:pic>
      <p:sp>
        <p:nvSpPr>
          <p:cNvPr id="6" name="Rectangle 2"/>
          <p:cNvSpPr>
            <a:spLocks noChangeArrowheads="1"/>
          </p:cNvSpPr>
          <p:nvPr/>
        </p:nvSpPr>
        <p:spPr bwMode="auto">
          <a:xfrm>
            <a:off x="-17304" y="3"/>
            <a:ext cx="9161304" cy="72043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21</a:t>
            </a:fld>
            <a:endParaRPr kumimoji="1" lang="ja-JP" altLang="en-US"/>
          </a:p>
        </p:txBody>
      </p:sp>
      <p:sp>
        <p:nvSpPr>
          <p:cNvPr id="10" name="Rectangle 2"/>
          <p:cNvSpPr>
            <a:spLocks noChangeArrowheads="1"/>
          </p:cNvSpPr>
          <p:nvPr/>
        </p:nvSpPr>
        <p:spPr bwMode="auto">
          <a:xfrm>
            <a:off x="0" y="-39667"/>
            <a:ext cx="9161304" cy="1110520"/>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lvl="0" defTabSz="652278" eaLnBrk="1" fontAlgn="base" hangingPunct="1">
              <a:spcBef>
                <a:spcPct val="0"/>
              </a:spcBef>
              <a:spcAft>
                <a:spcPct val="0"/>
              </a:spcAft>
              <a:buNone/>
              <a:defRPr/>
            </a:pPr>
            <a:r>
              <a:rPr lang="ja-JP" altLang="en-US" sz="5400" b="1" dirty="0">
                <a:latin typeface="UD デジタル 教科書体 N-B" panose="02020700000000000000" pitchFamily="17" charset="-128"/>
                <a:ea typeface="UD デジタル 教科書体 N-B" panose="02020700000000000000" pitchFamily="17" charset="-128"/>
              </a:rPr>
              <a:t>その２</a:t>
            </a:r>
            <a:r>
              <a:rPr lang="en-US" altLang="ja-JP" sz="5400" b="1" dirty="0">
                <a:latin typeface="UD デジタル 教科書体 N-B" panose="02020700000000000000" pitchFamily="17" charset="-128"/>
                <a:ea typeface="UD デジタル 教科書体 N-B" panose="02020700000000000000" pitchFamily="17" charset="-128"/>
              </a:rPr>
              <a:t>.</a:t>
            </a:r>
            <a:r>
              <a:rPr lang="ja-JP" altLang="en-US" sz="5400" b="1" dirty="0">
                <a:latin typeface="UD デジタル 教科書体 N-B" panose="02020700000000000000" pitchFamily="17" charset="-128"/>
                <a:ea typeface="UD デジタル 教科書体 N-B" panose="02020700000000000000" pitchFamily="17" charset="-128"/>
              </a:rPr>
              <a:t>上四方固め</a:t>
            </a:r>
            <a:r>
              <a:rPr lang="ja-JP" altLang="en-US" sz="4000" b="1" dirty="0">
                <a:latin typeface="UD デジタル 教科書体 N-B" panose="02020700000000000000" pitchFamily="17" charset="-128"/>
                <a:ea typeface="UD デジタル 教科書体 N-B" panose="02020700000000000000" pitchFamily="17" charset="-128"/>
              </a:rPr>
              <a:t>（四方固め系）</a:t>
            </a:r>
            <a:endParaRPr kumimoji="1" lang="en-US" altLang="ja-JP" sz="4000" b="1" i="0" u="none" strike="noStrike" kern="0" cap="none" spc="0" normalizeH="0" baseline="0" noProof="0" dirty="0">
              <a:ln>
                <a:noFill/>
              </a:ln>
              <a:solidFill>
                <a:srgbClr val="FFFFFF"/>
              </a:solidFill>
              <a:effectLst/>
              <a:uLnTx/>
              <a:uFillTx/>
              <a:latin typeface="UD デジタル 教科書体 N-B" panose="02020700000000000000" pitchFamily="17" charset="-128"/>
              <a:ea typeface="UD デジタル 教科書体 N-B" panose="02020700000000000000" pitchFamily="17" charset="-128"/>
            </a:endParaRPr>
          </a:p>
        </p:txBody>
      </p:sp>
      <p:sp>
        <p:nvSpPr>
          <p:cNvPr id="11" name="正方形/長方形 10"/>
          <p:cNvSpPr/>
          <p:nvPr/>
        </p:nvSpPr>
        <p:spPr>
          <a:xfrm>
            <a:off x="0" y="-102205"/>
            <a:ext cx="8621808" cy="120836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6000" dirty="0">
                <a:latin typeface="HGP創英角ｺﾞｼｯｸUB" panose="020B0900000000000000" pitchFamily="50" charset="-128"/>
                <a:ea typeface="HGP創英角ｺﾞｼｯｸUB" panose="020B0900000000000000" pitchFamily="50" charset="-128"/>
              </a:rPr>
              <a:t>　　</a:t>
            </a:r>
            <a:endParaRPr kumimoji="1" lang="en-US" altLang="ja-JP" sz="6000" dirty="0">
              <a:latin typeface="HGP創英角ｺﾞｼｯｸUB" panose="020B0900000000000000" pitchFamily="50" charset="-128"/>
              <a:ea typeface="HGP創英角ｺﾞｼｯｸUB" panose="020B0900000000000000" pitchFamily="50" charset="-128"/>
            </a:endParaRPr>
          </a:p>
        </p:txBody>
      </p:sp>
      <p:sp>
        <p:nvSpPr>
          <p:cNvPr id="7" name="角丸四角形 6"/>
          <p:cNvSpPr/>
          <p:nvPr/>
        </p:nvSpPr>
        <p:spPr>
          <a:xfrm>
            <a:off x="263236" y="5166360"/>
            <a:ext cx="8672946" cy="155511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b="1" dirty="0">
                <a:solidFill>
                  <a:schemeClr val="tx1"/>
                </a:solidFill>
                <a:latin typeface="UD デジタル 教科書体 N-B" panose="02020700000000000000" pitchFamily="17" charset="-128"/>
                <a:ea typeface="UD デジタル 教科書体 N-B" panose="02020700000000000000" pitchFamily="17" charset="-128"/>
              </a:rPr>
              <a:t>「取」は、「受」の横帯を両手で握り、胸を合わせて、上体を制しながら抑えます。</a:t>
            </a:r>
          </a:p>
        </p:txBody>
      </p:sp>
      <p:sp>
        <p:nvSpPr>
          <p:cNvPr id="8" name="角丸四角形吹き出し 7"/>
          <p:cNvSpPr/>
          <p:nvPr/>
        </p:nvSpPr>
        <p:spPr>
          <a:xfrm>
            <a:off x="5296581" y="1368184"/>
            <a:ext cx="2038758" cy="595745"/>
          </a:xfrm>
          <a:prstGeom prst="wedgeRoundRectCallout">
            <a:avLst>
              <a:gd name="adj1" fmla="val -64083"/>
              <a:gd name="adj2" fmla="val 11133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UD デジタル 教科書体 N-B" panose="02020700000000000000" pitchFamily="17" charset="-128"/>
                <a:ea typeface="UD デジタル 教科書体 N-B" panose="02020700000000000000" pitchFamily="17" charset="-128"/>
              </a:rPr>
              <a:t>「取」です。</a:t>
            </a:r>
          </a:p>
        </p:txBody>
      </p:sp>
      <p:sp>
        <p:nvSpPr>
          <p:cNvPr id="12" name="角丸四角形吹き出し 11"/>
          <p:cNvSpPr/>
          <p:nvPr/>
        </p:nvSpPr>
        <p:spPr>
          <a:xfrm>
            <a:off x="6255836" y="3696156"/>
            <a:ext cx="1790884" cy="595745"/>
          </a:xfrm>
          <a:prstGeom prst="wedgeRoundRectCallout">
            <a:avLst>
              <a:gd name="adj1" fmla="val -86225"/>
              <a:gd name="adj2" fmla="val -8866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UD デジタル 教科書体 N-B" panose="02020700000000000000" pitchFamily="17" charset="-128"/>
                <a:ea typeface="UD デジタル 教科書体 N-B" panose="02020700000000000000" pitchFamily="17" charset="-128"/>
              </a:rPr>
              <a:t>「受」です。</a:t>
            </a:r>
          </a:p>
        </p:txBody>
      </p:sp>
      <p:sp>
        <p:nvSpPr>
          <p:cNvPr id="14" name="スライド番号プレースホルダー 2"/>
          <p:cNvSpPr txBox="1">
            <a:spLocks/>
          </p:cNvSpPr>
          <p:nvPr/>
        </p:nvSpPr>
        <p:spPr>
          <a:xfrm>
            <a:off x="5239159" y="4763956"/>
            <a:ext cx="3382649" cy="40240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1000" dirty="0">
                <a:solidFill>
                  <a:schemeClr val="tx1"/>
                </a:solidFill>
                <a:latin typeface="UD デジタル 教科書体 N-B" panose="02020700000000000000" pitchFamily="17" charset="-128"/>
                <a:ea typeface="UD デジタル 教科書体 N-B" panose="02020700000000000000" pitchFamily="17" charset="-128"/>
              </a:rPr>
              <a:t>写真「学校体育実技指導資料第２集柔道指導の手引</a:t>
            </a:r>
            <a:endParaRPr kumimoji="1" lang="en-US" altLang="ja-JP" sz="1000" dirty="0">
              <a:solidFill>
                <a:schemeClr val="tx1"/>
              </a:solidFill>
              <a:latin typeface="UD デジタル 教科書体 N-B" panose="02020700000000000000" pitchFamily="17" charset="-128"/>
              <a:ea typeface="UD デジタル 教科書体 N-B" panose="02020700000000000000" pitchFamily="17" charset="-128"/>
            </a:endParaRPr>
          </a:p>
          <a:p>
            <a:r>
              <a:rPr kumimoji="1" lang="ja-JP" altLang="en-US" sz="1000" dirty="0">
                <a:solidFill>
                  <a:schemeClr val="tx1"/>
                </a:solidFill>
                <a:latin typeface="UD デジタル 教科書体 N-B" panose="02020700000000000000" pitchFamily="17" charset="-128"/>
                <a:ea typeface="UD デジタル 教科書体 N-B" panose="02020700000000000000" pitchFamily="17" charset="-128"/>
              </a:rPr>
              <a:t>（三訂版）平成</a:t>
            </a:r>
            <a:r>
              <a:rPr kumimoji="1" lang="en-US" altLang="ja-JP" sz="1000" dirty="0">
                <a:solidFill>
                  <a:schemeClr val="tx1"/>
                </a:solidFill>
                <a:latin typeface="UD デジタル 教科書体 N-B" panose="02020700000000000000" pitchFamily="17" charset="-128"/>
                <a:ea typeface="UD デジタル 教科書体 N-B" panose="02020700000000000000" pitchFamily="17" charset="-128"/>
              </a:rPr>
              <a:t>25</a:t>
            </a:r>
            <a:r>
              <a:rPr kumimoji="1" lang="ja-JP" altLang="en-US" sz="1000" dirty="0">
                <a:solidFill>
                  <a:schemeClr val="tx1"/>
                </a:solidFill>
                <a:latin typeface="UD デジタル 教科書体 N-B" panose="02020700000000000000" pitchFamily="17" charset="-128"/>
                <a:ea typeface="UD デジタル 教科書体 N-B" panose="02020700000000000000" pitchFamily="17" charset="-128"/>
              </a:rPr>
              <a:t>年</a:t>
            </a:r>
            <a:r>
              <a:rPr kumimoji="1" lang="en-US" altLang="ja-JP" sz="1000" dirty="0">
                <a:solidFill>
                  <a:schemeClr val="tx1"/>
                </a:solidFill>
                <a:latin typeface="UD デジタル 教科書体 N-B" panose="02020700000000000000" pitchFamily="17" charset="-128"/>
                <a:ea typeface="UD デジタル 教科書体 N-B" panose="02020700000000000000" pitchFamily="17" charset="-128"/>
              </a:rPr>
              <a:t>3</a:t>
            </a:r>
            <a:r>
              <a:rPr kumimoji="1" lang="ja-JP" altLang="en-US" sz="1000" dirty="0">
                <a:solidFill>
                  <a:schemeClr val="tx1"/>
                </a:solidFill>
                <a:latin typeface="UD デジタル 教科書体 N-B" panose="02020700000000000000" pitchFamily="17" charset="-128"/>
                <a:ea typeface="UD デジタル 教科書体 N-B" panose="02020700000000000000" pitchFamily="17" charset="-128"/>
              </a:rPr>
              <a:t>月文部科学省」</a:t>
            </a:r>
            <a:r>
              <a:rPr kumimoji="1" lang="en-US" altLang="ja-JP" sz="1000" dirty="0">
                <a:solidFill>
                  <a:schemeClr val="tx1"/>
                </a:solidFill>
                <a:latin typeface="UD デジタル 教科書体 N-B" panose="02020700000000000000" pitchFamily="17" charset="-128"/>
                <a:ea typeface="UD デジタル 教科書体 N-B" panose="02020700000000000000" pitchFamily="17" charset="-128"/>
              </a:rPr>
              <a:t>P144</a:t>
            </a:r>
            <a:r>
              <a:rPr kumimoji="1" lang="ja-JP" altLang="en-US" sz="1000" dirty="0">
                <a:solidFill>
                  <a:schemeClr val="tx1"/>
                </a:solidFill>
                <a:latin typeface="UD デジタル 教科書体 N-B" panose="02020700000000000000" pitchFamily="17" charset="-128"/>
                <a:ea typeface="UD デジタル 教科書体 N-B" panose="02020700000000000000" pitchFamily="17" charset="-128"/>
              </a:rPr>
              <a:t>より抜粋</a:t>
            </a:r>
          </a:p>
        </p:txBody>
      </p:sp>
      <p:sp>
        <p:nvSpPr>
          <p:cNvPr id="13" name="テキスト 358"/>
          <p:cNvSpPr txBox="1"/>
          <p:nvPr/>
        </p:nvSpPr>
        <p:spPr>
          <a:xfrm>
            <a:off x="143299" y="1163082"/>
            <a:ext cx="4802773" cy="523220"/>
          </a:xfrm>
          <a:prstGeom prst="rect">
            <a:avLst/>
          </a:prstGeom>
          <a:solidFill>
            <a:srgbClr val="FFFF00"/>
          </a:solidFill>
        </p:spPr>
        <p:txBody>
          <a:bodyPr wrap="square">
            <a:spAutoFit/>
          </a:bodyPr>
          <a:lstStyle/>
          <a:p>
            <a:pPr>
              <a:defRPr lang="ja-JP" altLang="en-US"/>
            </a:pPr>
            <a:r>
              <a:rPr lang="ja-JP" altLang="en-US" sz="2800" b="1" dirty="0">
                <a:solidFill>
                  <a:schemeClr val="tx1"/>
                </a:solidFill>
                <a:latin typeface="UD デジタル 教科書体 N-B" panose="02020700000000000000" pitchFamily="17" charset="-128"/>
                <a:ea typeface="UD デジタル 教科書体 N-B" panose="02020700000000000000" pitchFamily="17" charset="-128"/>
              </a:rPr>
              <a:t>技のイメージをつくろう！</a:t>
            </a:r>
            <a:endParaRPr lang="ja-JP" altLang="en-US" sz="2400" b="1" dirty="0">
              <a:solidFill>
                <a:schemeClr val="tx1"/>
              </a:solidFill>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200717940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72043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22</a:t>
            </a:fld>
            <a:endParaRPr kumimoji="1" lang="ja-JP" altLang="en-US"/>
          </a:p>
        </p:txBody>
      </p:sp>
      <p:pic>
        <p:nvPicPr>
          <p:cNvPr id="8" name="図 7"/>
          <p:cNvPicPr>
            <a:picLocks noChangeAspect="1"/>
          </p:cNvPicPr>
          <p:nvPr/>
        </p:nvPicPr>
        <p:blipFill rotWithShape="1">
          <a:blip r:embed="rId3" cstate="email">
            <a:extLst>
              <a:ext uri="{28A0092B-C50C-407E-A947-70E740481C1C}">
                <a14:useLocalDpi xmlns:a14="http://schemas.microsoft.com/office/drawing/2010/main"/>
              </a:ext>
            </a:extLst>
          </a:blip>
          <a:srcRect r="-5047"/>
          <a:stretch/>
        </p:blipFill>
        <p:spPr>
          <a:xfrm rot="5400000">
            <a:off x="-489748" y="2326306"/>
            <a:ext cx="4084375" cy="2916142"/>
          </a:xfrm>
          <a:prstGeom prst="rect">
            <a:avLst/>
          </a:prstGeom>
        </p:spPr>
      </p:pic>
      <p:sp>
        <p:nvSpPr>
          <p:cNvPr id="12" name="角丸四角形 11"/>
          <p:cNvSpPr/>
          <p:nvPr/>
        </p:nvSpPr>
        <p:spPr>
          <a:xfrm>
            <a:off x="94368" y="5383246"/>
            <a:ext cx="2912386" cy="133823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tx1"/>
                </a:solidFill>
                <a:latin typeface="UD デジタル 教科書体 N-B" panose="02020700000000000000" pitchFamily="17" charset="-128"/>
                <a:ea typeface="UD デジタル 教科書体 N-B" panose="02020700000000000000" pitchFamily="17" charset="-128"/>
              </a:rPr>
              <a:t>①「取」は、「受」を前に崩し、</a:t>
            </a:r>
          </a:p>
        </p:txBody>
      </p:sp>
      <p:sp>
        <p:nvSpPr>
          <p:cNvPr id="13" name="Rectangle 2"/>
          <p:cNvSpPr>
            <a:spLocks noChangeArrowheads="1"/>
          </p:cNvSpPr>
          <p:nvPr/>
        </p:nvSpPr>
        <p:spPr bwMode="auto">
          <a:xfrm>
            <a:off x="-17304" y="199328"/>
            <a:ext cx="9161304" cy="1145829"/>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lvl="0" defTabSz="652278" eaLnBrk="1" fontAlgn="base" hangingPunct="1">
              <a:spcBef>
                <a:spcPct val="0"/>
              </a:spcBef>
              <a:spcAft>
                <a:spcPct val="0"/>
              </a:spcAft>
              <a:buNone/>
              <a:defRPr/>
            </a:pPr>
            <a:r>
              <a:rPr lang="ja-JP" altLang="en-US" sz="5400" b="1" dirty="0">
                <a:latin typeface="UD デジタル 教科書体 N-B" panose="02020700000000000000" pitchFamily="17" charset="-128"/>
                <a:ea typeface="UD デジタル 教科書体 N-B" panose="02020700000000000000" pitchFamily="17" charset="-128"/>
              </a:rPr>
              <a:t>その３</a:t>
            </a:r>
            <a:r>
              <a:rPr lang="en-US" altLang="ja-JP" sz="5400" b="1" dirty="0">
                <a:latin typeface="UD デジタル 教科書体 N-B" panose="02020700000000000000" pitchFamily="17" charset="-128"/>
                <a:ea typeface="UD デジタル 教科書体 N-B" panose="02020700000000000000" pitchFamily="17" charset="-128"/>
              </a:rPr>
              <a:t>.</a:t>
            </a:r>
            <a:r>
              <a:rPr lang="ja-JP" altLang="en-US" sz="5400" b="1" dirty="0">
                <a:latin typeface="UD デジタル 教科書体 N-B" panose="02020700000000000000" pitchFamily="17" charset="-128"/>
                <a:ea typeface="UD デジタル 教科書体 N-B" panose="02020700000000000000" pitchFamily="17" charset="-128"/>
              </a:rPr>
              <a:t>背負い投げ</a:t>
            </a:r>
            <a:r>
              <a:rPr lang="ja-JP" altLang="en-US" sz="3600" b="1" dirty="0">
                <a:latin typeface="UD デジタル 教科書体 N-B" panose="02020700000000000000" pitchFamily="17" charset="-128"/>
                <a:ea typeface="UD デジタル 教科書体 N-B" panose="02020700000000000000" pitchFamily="17" charset="-128"/>
              </a:rPr>
              <a:t>（まわし技系）</a:t>
            </a:r>
            <a:r>
              <a:rPr lang="ja-JP" altLang="en-US" sz="5400" dirty="0">
                <a:latin typeface="UD デジタル 教科書体 N-B" panose="02020700000000000000" pitchFamily="17" charset="-128"/>
                <a:ea typeface="UD デジタル 教科書体 N-B" panose="02020700000000000000" pitchFamily="17" charset="-128"/>
              </a:rPr>
              <a:t>　</a:t>
            </a:r>
            <a:endParaRPr kumimoji="1" lang="en-US" altLang="ja-JP" sz="5400" b="1" i="0" u="none" strike="noStrike" kern="0" cap="none" spc="0" normalizeH="0" baseline="0" noProof="0" dirty="0">
              <a:ln>
                <a:noFill/>
              </a:ln>
              <a:solidFill>
                <a:srgbClr val="FFFFFF"/>
              </a:solidFill>
              <a:effectLst/>
              <a:uLnTx/>
              <a:uFillTx/>
              <a:latin typeface="UD デジタル 教科書体 N-B" panose="02020700000000000000" pitchFamily="17" charset="-128"/>
              <a:ea typeface="UD デジタル 教科書体 N-B" panose="02020700000000000000" pitchFamily="17" charset="-128"/>
            </a:endParaRPr>
          </a:p>
        </p:txBody>
      </p:sp>
      <p:pic>
        <p:nvPicPr>
          <p:cNvPr id="11" name="図 10"/>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2606989" y="2225804"/>
            <a:ext cx="3868900" cy="2901673"/>
          </a:xfrm>
          <a:prstGeom prst="rect">
            <a:avLst/>
          </a:prstGeom>
        </p:spPr>
      </p:pic>
      <p:sp>
        <p:nvSpPr>
          <p:cNvPr id="14" name="角丸四角形 13"/>
          <p:cNvSpPr/>
          <p:nvPr/>
        </p:nvSpPr>
        <p:spPr>
          <a:xfrm>
            <a:off x="3080240" y="5343562"/>
            <a:ext cx="2912036" cy="137791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tx1"/>
                </a:solidFill>
                <a:latin typeface="UD デジタル 教科書体 N-B" panose="02020700000000000000" pitchFamily="17" charset="-128"/>
                <a:ea typeface="UD デジタル 教科書体 N-B" panose="02020700000000000000" pitchFamily="17" charset="-128"/>
              </a:rPr>
              <a:t>②「受」の右わきに右</a:t>
            </a:r>
            <a:r>
              <a:rPr kumimoji="1" lang="ja-JP" altLang="en-US" sz="2400" b="1" dirty="0" err="1">
                <a:solidFill>
                  <a:schemeClr val="tx1"/>
                </a:solidFill>
                <a:latin typeface="UD デジタル 教科書体 N-B" panose="02020700000000000000" pitchFamily="17" charset="-128"/>
                <a:ea typeface="UD デジタル 教科書体 N-B" panose="02020700000000000000" pitchFamily="17" charset="-128"/>
              </a:rPr>
              <a:t>ひじ</a:t>
            </a:r>
            <a:r>
              <a:rPr kumimoji="1" lang="ja-JP" altLang="en-US" sz="2400" b="1" dirty="0">
                <a:solidFill>
                  <a:schemeClr val="tx1"/>
                </a:solidFill>
                <a:latin typeface="UD デジタル 教科書体 N-B" panose="02020700000000000000" pitchFamily="17" charset="-128"/>
                <a:ea typeface="UD デジタル 教科書体 N-B" panose="02020700000000000000" pitchFamily="17" charset="-128"/>
              </a:rPr>
              <a:t>、または右腕を入れ、</a:t>
            </a:r>
          </a:p>
        </p:txBody>
      </p:sp>
      <p:pic>
        <p:nvPicPr>
          <p:cNvPr id="16" name="図 1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5400000">
            <a:off x="5612608" y="2231845"/>
            <a:ext cx="3868902" cy="2889594"/>
          </a:xfrm>
          <a:prstGeom prst="rect">
            <a:avLst/>
          </a:prstGeom>
        </p:spPr>
      </p:pic>
      <p:sp>
        <p:nvSpPr>
          <p:cNvPr id="17" name="角丸四角形 16"/>
          <p:cNvSpPr/>
          <p:nvPr/>
        </p:nvSpPr>
        <p:spPr>
          <a:xfrm>
            <a:off x="6102262" y="5343562"/>
            <a:ext cx="2889594" cy="137791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tx1"/>
                </a:solidFill>
                <a:latin typeface="UD デジタル 教科書体 N-B" panose="02020700000000000000" pitchFamily="17" charset="-128"/>
                <a:ea typeface="UD デジタル 教科書体 N-B" panose="02020700000000000000" pitchFamily="17" charset="-128"/>
              </a:rPr>
              <a:t>③両腕と両ひざの伸展を利用し、右肩越しに投げる。</a:t>
            </a:r>
          </a:p>
        </p:txBody>
      </p:sp>
      <p:sp>
        <p:nvSpPr>
          <p:cNvPr id="19" name="右矢印 18"/>
          <p:cNvSpPr/>
          <p:nvPr/>
        </p:nvSpPr>
        <p:spPr>
          <a:xfrm>
            <a:off x="2763593" y="3049525"/>
            <a:ext cx="654017" cy="16693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右矢印 19"/>
          <p:cNvSpPr/>
          <p:nvPr/>
        </p:nvSpPr>
        <p:spPr>
          <a:xfrm>
            <a:off x="5722112" y="3198657"/>
            <a:ext cx="735838" cy="15201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358"/>
          <p:cNvSpPr txBox="1"/>
          <p:nvPr/>
        </p:nvSpPr>
        <p:spPr>
          <a:xfrm>
            <a:off x="24639" y="1412511"/>
            <a:ext cx="4802773" cy="523220"/>
          </a:xfrm>
          <a:prstGeom prst="rect">
            <a:avLst/>
          </a:prstGeom>
          <a:solidFill>
            <a:srgbClr val="FFFF00"/>
          </a:solidFill>
        </p:spPr>
        <p:txBody>
          <a:bodyPr wrap="square">
            <a:spAutoFit/>
          </a:bodyPr>
          <a:lstStyle/>
          <a:p>
            <a:pPr>
              <a:defRPr lang="ja-JP" altLang="en-US"/>
            </a:pPr>
            <a:r>
              <a:rPr lang="ja-JP" altLang="en-US" sz="2800" b="1" dirty="0">
                <a:solidFill>
                  <a:schemeClr val="tx1"/>
                </a:solidFill>
                <a:latin typeface="UD デジタル 教科書体 N-B" panose="02020700000000000000" pitchFamily="17" charset="-128"/>
                <a:ea typeface="UD デジタル 教科書体 N-B" panose="02020700000000000000" pitchFamily="17" charset="-128"/>
              </a:rPr>
              <a:t>技のイメージをつくろう！</a:t>
            </a:r>
            <a:endParaRPr lang="ja-JP" altLang="en-US" sz="2400" b="1" dirty="0">
              <a:solidFill>
                <a:schemeClr val="tx1"/>
              </a:solidFill>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1781363632"/>
      </p:ext>
    </p:extLst>
  </p:cSld>
  <p:clrMapOvr>
    <a:masterClrMapping/>
  </p:clrMapOvr>
  <p:transition spd="med">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155799"/>
            <a:ext cx="9161304" cy="72043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277209" y="2523299"/>
            <a:ext cx="8572277" cy="886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8" name="正方形/長方形 7"/>
          <p:cNvSpPr/>
          <p:nvPr/>
        </p:nvSpPr>
        <p:spPr>
          <a:xfrm>
            <a:off x="300790" y="1539153"/>
            <a:ext cx="8406090" cy="305422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4800" dirty="0"/>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23</a:t>
            </a:fld>
            <a:endParaRPr kumimoji="1" lang="ja-JP" altLang="en-US"/>
          </a:p>
        </p:txBody>
      </p:sp>
      <p:sp>
        <p:nvSpPr>
          <p:cNvPr id="9" name="正方形/長方形 8"/>
          <p:cNvSpPr/>
          <p:nvPr/>
        </p:nvSpPr>
        <p:spPr>
          <a:xfrm>
            <a:off x="0" y="1295093"/>
            <a:ext cx="9161304" cy="4815927"/>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4800" b="1" dirty="0">
                <a:solidFill>
                  <a:schemeClr val="tx1"/>
                </a:solidFill>
                <a:latin typeface="UD デジタル 教科書体 N-B" panose="02020700000000000000" pitchFamily="17" charset="-128"/>
                <a:ea typeface="UD デジタル 教科書体 N-B" panose="02020700000000000000" pitchFamily="17" charset="-128"/>
              </a:rPr>
              <a:t>それではやってみよう！</a:t>
            </a:r>
            <a:endParaRPr kumimoji="1" lang="en-US" altLang="ja-JP" sz="4800" b="1" dirty="0">
              <a:solidFill>
                <a:schemeClr val="tx1"/>
              </a:solidFill>
              <a:latin typeface="UD デジタル 教科書体 N-B" panose="02020700000000000000" pitchFamily="17" charset="-128"/>
              <a:ea typeface="UD デジタル 教科書体 N-B" panose="02020700000000000000" pitchFamily="17" charset="-128"/>
            </a:endParaRPr>
          </a:p>
          <a:p>
            <a:r>
              <a:rPr kumimoji="1" lang="ja-JP" altLang="en-US" sz="4800" b="1" dirty="0">
                <a:solidFill>
                  <a:srgbClr val="FF0000"/>
                </a:solidFill>
                <a:latin typeface="UD デジタル 教科書体 N-B" panose="02020700000000000000" pitchFamily="17" charset="-128"/>
                <a:ea typeface="UD デジタル 教科書体 N-B" panose="02020700000000000000" pitchFamily="17" charset="-128"/>
              </a:rPr>
              <a:t>１</a:t>
            </a:r>
            <a:r>
              <a:rPr kumimoji="1" lang="en-US" altLang="ja-JP" sz="4800" b="1" dirty="0">
                <a:solidFill>
                  <a:srgbClr val="FF0000"/>
                </a:solidFill>
                <a:latin typeface="UD デジタル 教科書体 N-B" panose="02020700000000000000" pitchFamily="17" charset="-128"/>
                <a:ea typeface="UD デジタル 教科書体 N-B" panose="02020700000000000000" pitchFamily="17" charset="-128"/>
              </a:rPr>
              <a:t>.</a:t>
            </a:r>
            <a:r>
              <a:rPr kumimoji="1" lang="ja-JP" altLang="en-US" sz="4800" b="1" dirty="0">
                <a:solidFill>
                  <a:srgbClr val="FF0000"/>
                </a:solidFill>
                <a:latin typeface="UD デジタル 教科書体 N-B" panose="02020700000000000000" pitchFamily="17" charset="-128"/>
                <a:ea typeface="UD デジタル 教科書体 N-B" panose="02020700000000000000" pitchFamily="17" charset="-128"/>
              </a:rPr>
              <a:t>一人でできる！大内刈り</a:t>
            </a:r>
            <a:r>
              <a:rPr kumimoji="1" lang="ja-JP" altLang="en-US" sz="3600" b="1" dirty="0">
                <a:solidFill>
                  <a:srgbClr val="FF0000"/>
                </a:solidFill>
                <a:latin typeface="UD デジタル 教科書体 N-B" panose="02020700000000000000" pitchFamily="17" charset="-128"/>
                <a:ea typeface="UD デジタル 教科書体 N-B" panose="02020700000000000000" pitchFamily="17" charset="-128"/>
              </a:rPr>
              <a:t>　</a:t>
            </a:r>
            <a:endParaRPr kumimoji="1" lang="en-US" altLang="ja-JP" sz="3600" b="1" dirty="0">
              <a:solidFill>
                <a:srgbClr val="FF0000"/>
              </a:solidFill>
              <a:latin typeface="UD デジタル 教科書体 N-B" panose="02020700000000000000" pitchFamily="17" charset="-128"/>
              <a:ea typeface="UD デジタル 教科書体 N-B" panose="02020700000000000000" pitchFamily="17" charset="-128"/>
            </a:endParaRPr>
          </a:p>
          <a:p>
            <a:r>
              <a:rPr kumimoji="1" lang="ja-JP" altLang="en-US" sz="4800" b="1" dirty="0">
                <a:solidFill>
                  <a:srgbClr val="FF0000"/>
                </a:solidFill>
                <a:latin typeface="UD デジタル 教科書体 N-B" panose="02020700000000000000" pitchFamily="17" charset="-128"/>
                <a:ea typeface="UD デジタル 教科書体 N-B" panose="02020700000000000000" pitchFamily="17" charset="-128"/>
              </a:rPr>
              <a:t>２</a:t>
            </a:r>
            <a:r>
              <a:rPr kumimoji="1" lang="en-US" altLang="ja-JP" sz="4800" b="1" dirty="0">
                <a:solidFill>
                  <a:srgbClr val="FF0000"/>
                </a:solidFill>
                <a:latin typeface="UD デジタル 教科書体 N-B" panose="02020700000000000000" pitchFamily="17" charset="-128"/>
                <a:ea typeface="UD デジタル 教科書体 N-B" panose="02020700000000000000" pitchFamily="17" charset="-128"/>
              </a:rPr>
              <a:t>.</a:t>
            </a:r>
            <a:r>
              <a:rPr kumimoji="1" lang="ja-JP" altLang="en-US" sz="4800" b="1" dirty="0">
                <a:solidFill>
                  <a:srgbClr val="FF0000"/>
                </a:solidFill>
                <a:latin typeface="UD デジタル 教科書体 N-B" panose="02020700000000000000" pitchFamily="17" charset="-128"/>
                <a:ea typeface="UD デジタル 教科書体 N-B" panose="02020700000000000000" pitchFamily="17" charset="-128"/>
              </a:rPr>
              <a:t>一人でできる！上四方固め</a:t>
            </a:r>
            <a:endParaRPr kumimoji="1" lang="en-US" altLang="ja-JP" sz="4800" b="1" dirty="0">
              <a:solidFill>
                <a:srgbClr val="FF0000"/>
              </a:solidFill>
              <a:latin typeface="UD デジタル 教科書体 N-B" panose="02020700000000000000" pitchFamily="17" charset="-128"/>
              <a:ea typeface="UD デジタル 教科書体 N-B" panose="02020700000000000000" pitchFamily="17" charset="-128"/>
            </a:endParaRPr>
          </a:p>
          <a:p>
            <a:r>
              <a:rPr kumimoji="1" lang="ja-JP" altLang="en-US" sz="4800" b="1" dirty="0">
                <a:solidFill>
                  <a:srgbClr val="FF0000"/>
                </a:solidFill>
                <a:latin typeface="UD デジタル 教科書体 N-B" panose="02020700000000000000" pitchFamily="17" charset="-128"/>
                <a:ea typeface="UD デジタル 教科書体 N-B" panose="02020700000000000000" pitchFamily="17" charset="-128"/>
              </a:rPr>
              <a:t>３</a:t>
            </a:r>
            <a:r>
              <a:rPr kumimoji="1" lang="en-US" altLang="ja-JP" sz="4800" b="1" dirty="0">
                <a:solidFill>
                  <a:srgbClr val="FF0000"/>
                </a:solidFill>
                <a:latin typeface="UD デジタル 教科書体 N-B" panose="02020700000000000000" pitchFamily="17" charset="-128"/>
                <a:ea typeface="UD デジタル 教科書体 N-B" panose="02020700000000000000" pitchFamily="17" charset="-128"/>
              </a:rPr>
              <a:t>.</a:t>
            </a:r>
            <a:r>
              <a:rPr kumimoji="1" lang="ja-JP" altLang="en-US" sz="4800" b="1" dirty="0">
                <a:solidFill>
                  <a:srgbClr val="FF0000"/>
                </a:solidFill>
                <a:latin typeface="UD デジタル 教科書体 N-B" panose="02020700000000000000" pitchFamily="17" charset="-128"/>
                <a:ea typeface="UD デジタル 教科書体 N-B" panose="02020700000000000000" pitchFamily="17" charset="-128"/>
              </a:rPr>
              <a:t>一人でできる！背負い投げ</a:t>
            </a:r>
            <a:endParaRPr kumimoji="1" lang="en-US" altLang="ja-JP" sz="4800" b="1" dirty="0">
              <a:solidFill>
                <a:srgbClr val="FF0000"/>
              </a:solidFill>
              <a:latin typeface="UD デジタル 教科書体 N-B" panose="02020700000000000000" pitchFamily="17" charset="-128"/>
              <a:ea typeface="UD デジタル 教科書体 N-B" panose="02020700000000000000" pitchFamily="17" charset="-128"/>
            </a:endParaRPr>
          </a:p>
          <a:p>
            <a:endParaRPr kumimoji="1" lang="en-US" altLang="ja-JP" sz="4800" b="1" dirty="0">
              <a:solidFill>
                <a:srgbClr val="FF0000"/>
              </a:solidFill>
              <a:latin typeface="UD デジタル 教科書体 N-B" panose="02020700000000000000" pitchFamily="17" charset="-128"/>
              <a:ea typeface="UD デジタル 教科書体 N-B" panose="02020700000000000000" pitchFamily="17" charset="-128"/>
            </a:endParaRPr>
          </a:p>
          <a:p>
            <a:pPr algn="r"/>
            <a:r>
              <a:rPr kumimoji="1" lang="ja-JP" altLang="en-US" sz="4400" b="1" dirty="0">
                <a:solidFill>
                  <a:schemeClr val="tx1"/>
                </a:solidFill>
                <a:latin typeface="UD デジタル 教科書体 N-B" panose="02020700000000000000" pitchFamily="17" charset="-128"/>
                <a:ea typeface="UD デジタル 教科書体 N-B" panose="02020700000000000000" pitchFamily="17" charset="-128"/>
              </a:rPr>
              <a:t>早速次のスライドにクリック！</a:t>
            </a:r>
          </a:p>
        </p:txBody>
      </p:sp>
      <p:sp>
        <p:nvSpPr>
          <p:cNvPr id="10" name="Rectangle 2"/>
          <p:cNvSpPr>
            <a:spLocks noChangeArrowheads="1"/>
          </p:cNvSpPr>
          <p:nvPr/>
        </p:nvSpPr>
        <p:spPr bwMode="auto">
          <a:xfrm>
            <a:off x="0" y="-39668"/>
            <a:ext cx="9161304" cy="1089430"/>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11" name="正方形/長方形 10"/>
          <p:cNvSpPr/>
          <p:nvPr/>
        </p:nvSpPr>
        <p:spPr>
          <a:xfrm>
            <a:off x="0" y="34793"/>
            <a:ext cx="8950036" cy="92007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4400" b="1" dirty="0">
                <a:latin typeface="UD デジタル 教科書体 N-B" panose="02020700000000000000" pitchFamily="17" charset="-128"/>
                <a:ea typeface="UD デジタル 教科書体 N-B" panose="02020700000000000000" pitchFamily="17" charset="-128"/>
              </a:rPr>
              <a:t>③一人でできる！技の習得ドリル</a:t>
            </a:r>
            <a:r>
              <a:rPr kumimoji="1" lang="ja-JP" altLang="en-US" sz="4400" b="1" dirty="0">
                <a:latin typeface="HGP創英角ｺﾞｼｯｸUB" panose="020B0900000000000000" pitchFamily="50" charset="-128"/>
                <a:ea typeface="HGP創英角ｺﾞｼｯｸUB" panose="020B0900000000000000" pitchFamily="50" charset="-128"/>
              </a:rPr>
              <a:t>　</a:t>
            </a:r>
            <a:endParaRPr kumimoji="1" lang="en-US" altLang="ja-JP" sz="4400" b="1"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855871921"/>
      </p:ext>
    </p:extLst>
  </p:cSld>
  <p:clrMapOvr>
    <a:masterClrMapping/>
  </p:clrMapOvr>
  <p:transition spd="med">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646" y="3800901"/>
            <a:ext cx="4529721" cy="2999492"/>
          </a:xfrm>
          <a:prstGeom prst="rect">
            <a:avLst/>
          </a:prstGeom>
        </p:spPr>
      </p:pic>
      <p:sp>
        <p:nvSpPr>
          <p:cNvPr id="1221" name="スライド番号プレースホルダー 2"/>
          <p:cNvSpPr>
            <a:spLocks noGrp="1"/>
          </p:cNvSpPr>
          <p:nvPr>
            <p:ph type="sldNum" sz="quarter" idx="12"/>
          </p:nvPr>
        </p:nvSpPr>
        <p:spPr/>
        <p:txBody>
          <a:bodyPr/>
          <a:lstStyle/>
          <a:p>
            <a:fld id="{13555A0A-D93E-4972-9BDE-BD19E4BDC622}" type="slidenum">
              <a:rPr kumimoji="1" lang="ja-JP" altLang="en-US" smtClean="0"/>
              <a:t>24</a:t>
            </a:fld>
            <a:endParaRPr kumimoji="1" lang="ja-JP" altLang="en-US"/>
          </a:p>
        </p:txBody>
      </p:sp>
      <p:pic>
        <p:nvPicPr>
          <p:cNvPr id="1222" name="図 16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26821" y="1630589"/>
            <a:ext cx="1403978" cy="1595099"/>
          </a:xfrm>
          <a:prstGeom prst="rect">
            <a:avLst/>
          </a:prstGeom>
        </p:spPr>
      </p:pic>
      <p:pic>
        <p:nvPicPr>
          <p:cNvPr id="1223" name="図 16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74263" y="1662177"/>
            <a:ext cx="1343727" cy="1563511"/>
          </a:xfrm>
          <a:prstGeom prst="rect">
            <a:avLst/>
          </a:prstGeom>
        </p:spPr>
      </p:pic>
      <p:sp>
        <p:nvSpPr>
          <p:cNvPr id="1224" name="図形 175"/>
          <p:cNvSpPr/>
          <p:nvPr/>
        </p:nvSpPr>
        <p:spPr>
          <a:xfrm>
            <a:off x="6672838" y="2050437"/>
            <a:ext cx="516419" cy="79597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226" name="図形 169"/>
          <p:cNvSpPr/>
          <p:nvPr/>
        </p:nvSpPr>
        <p:spPr>
          <a:xfrm>
            <a:off x="100264" y="3198404"/>
            <a:ext cx="1691416" cy="501316"/>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r>
              <a:rPr lang="ja-JP" altLang="en-US" sz="2400" b="1" dirty="0">
                <a:latin typeface="UD デジタル 教科書体 N-B" panose="02020700000000000000" pitchFamily="17" charset="-128"/>
                <a:ea typeface="UD デジタル 教科書体 N-B" panose="02020700000000000000" pitchFamily="17" charset="-128"/>
              </a:rPr>
              <a:t>練習👉</a:t>
            </a:r>
            <a:r>
              <a:rPr lang="ja-JP" altLang="en-US" sz="2000" dirty="0">
                <a:latin typeface="UD デジタル 教科書体 N-B"/>
                <a:ea typeface="UD デジタル 教科書体 N-B"/>
              </a:rPr>
              <a:t>　</a:t>
            </a:r>
            <a:endParaRPr lang="ja-JP" altLang="en-US" dirty="0">
              <a:latin typeface="UD デジタル 教科書体 N-B"/>
              <a:ea typeface="UD デジタル 教科書体 N-B"/>
            </a:endParaRPr>
          </a:p>
        </p:txBody>
      </p:sp>
      <p:sp>
        <p:nvSpPr>
          <p:cNvPr id="1227" name="テキスト 172"/>
          <p:cNvSpPr txBox="1"/>
          <p:nvPr/>
        </p:nvSpPr>
        <p:spPr>
          <a:xfrm>
            <a:off x="1876686" y="3258875"/>
            <a:ext cx="6180112" cy="461665"/>
          </a:xfrm>
          <a:prstGeom prst="rect">
            <a:avLst/>
          </a:prstGeom>
        </p:spPr>
        <p:txBody>
          <a:bodyPr wrap="square">
            <a:spAutoFit/>
          </a:bodyPr>
          <a:lstStyle/>
          <a:p>
            <a:pPr>
              <a:defRPr lang="ja-JP" altLang="en-US"/>
            </a:pPr>
            <a:r>
              <a:rPr lang="ja-JP" altLang="en-US" sz="2400" b="1" dirty="0">
                <a:latin typeface="UD デジタル 教科書体 N-B" panose="02020700000000000000" pitchFamily="17" charset="-128"/>
                <a:ea typeface="UD デジタル 教科書体 N-B" panose="02020700000000000000" pitchFamily="17" charset="-128"/>
              </a:rPr>
              <a:t>ボールのまわりで半円を描く練習に挑戦</a:t>
            </a:r>
          </a:p>
        </p:txBody>
      </p:sp>
      <p:sp>
        <p:nvSpPr>
          <p:cNvPr id="1228" name="図形 233"/>
          <p:cNvSpPr/>
          <p:nvPr/>
        </p:nvSpPr>
        <p:spPr>
          <a:xfrm>
            <a:off x="100264" y="1740664"/>
            <a:ext cx="5028948" cy="1272449"/>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r>
              <a:rPr lang="ja-JP" altLang="en-US" sz="2400" b="1" dirty="0">
                <a:solidFill>
                  <a:schemeClr val="tx1"/>
                </a:solidFill>
                <a:latin typeface="UD デジタル 教科書体 N-B" panose="02020700000000000000" pitchFamily="17" charset="-128"/>
                <a:ea typeface="UD デジタル 教科書体 N-B" panose="02020700000000000000" pitchFamily="17" charset="-128"/>
              </a:rPr>
              <a:t>👀刈り足(右脚)のポイント</a:t>
            </a:r>
            <a:endParaRPr lang="en-US" altLang="ja-JP" sz="2400" b="1" dirty="0">
              <a:solidFill>
                <a:schemeClr val="tx1"/>
              </a:solidFill>
              <a:latin typeface="UD デジタル 教科書体 N-B" panose="02020700000000000000" pitchFamily="17" charset="-128"/>
              <a:ea typeface="UD デジタル 教科書体 N-B" panose="02020700000000000000" pitchFamily="17" charset="-128"/>
            </a:endParaRPr>
          </a:p>
          <a:p>
            <a:pPr algn="ctr">
              <a:defRPr lang="ja-JP" altLang="en-US"/>
            </a:pPr>
            <a:endParaRPr lang="en-US" altLang="ja-JP" sz="2400" b="1" dirty="0">
              <a:solidFill>
                <a:schemeClr val="tx1"/>
              </a:solidFill>
              <a:latin typeface="UD デジタル 教科書体 N-B" panose="02020700000000000000" pitchFamily="17" charset="-128"/>
              <a:ea typeface="UD デジタル 教科書体 N-B" panose="02020700000000000000" pitchFamily="17" charset="-128"/>
            </a:endParaRPr>
          </a:p>
          <a:p>
            <a:pPr algn="ctr">
              <a:defRPr lang="ja-JP" altLang="en-US"/>
            </a:pPr>
            <a:r>
              <a:rPr lang="ja-JP" altLang="en-US" sz="3200" b="1" dirty="0">
                <a:solidFill>
                  <a:srgbClr val="002060"/>
                </a:solidFill>
                <a:latin typeface="UD デジタル 教科書体 N-B" panose="02020700000000000000" pitchFamily="17" charset="-128"/>
                <a:ea typeface="UD デジタル 教科書体 N-B" panose="02020700000000000000" pitchFamily="17" charset="-128"/>
              </a:rPr>
              <a:t>半円を描くように刈る</a:t>
            </a:r>
          </a:p>
        </p:txBody>
      </p:sp>
      <p:sp>
        <p:nvSpPr>
          <p:cNvPr id="1229" name="テキスト 283"/>
          <p:cNvSpPr txBox="1"/>
          <p:nvPr/>
        </p:nvSpPr>
        <p:spPr>
          <a:xfrm>
            <a:off x="100266" y="1073173"/>
            <a:ext cx="7981672" cy="584775"/>
          </a:xfrm>
          <a:prstGeom prst="rect">
            <a:avLst/>
          </a:prstGeom>
          <a:solidFill>
            <a:schemeClr val="bg1"/>
          </a:solidFill>
        </p:spPr>
        <p:txBody>
          <a:bodyPr wrap="none">
            <a:spAutoFit/>
          </a:bodyPr>
          <a:lstStyle/>
          <a:p>
            <a:pPr>
              <a:defRPr lang="ja-JP" altLang="en-US"/>
            </a:pPr>
            <a:r>
              <a:rPr lang="ja-JP" altLang="en-US" sz="3200" b="1" dirty="0">
                <a:solidFill>
                  <a:schemeClr val="tx1"/>
                </a:solidFill>
                <a:latin typeface="UD デジタル 教科書体 N-B" panose="02020700000000000000" pitchFamily="17" charset="-128"/>
                <a:ea typeface="UD デジタル 教科書体 N-B" panose="02020700000000000000" pitchFamily="17" charset="-128"/>
              </a:rPr>
              <a:t>刈り足（右脚）の動きをマスターしよう！</a:t>
            </a:r>
            <a:endParaRPr lang="ja-JP" altLang="en-US" sz="2800" b="1"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16" name="Rectangle 2"/>
          <p:cNvSpPr>
            <a:spLocks noChangeArrowheads="1"/>
          </p:cNvSpPr>
          <p:nvPr/>
        </p:nvSpPr>
        <p:spPr>
          <a:xfrm>
            <a:off x="-17304" y="6"/>
            <a:ext cx="9161304" cy="1033231"/>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buNone/>
            </a:pPr>
            <a:r>
              <a:rPr lang="ja-JP" altLang="en-US" sz="5400" b="1" dirty="0">
                <a:latin typeface="UD デジタル 教科書体 N-B" panose="02020700000000000000" pitchFamily="17" charset="-128"/>
                <a:ea typeface="UD デジタル 教科書体 N-B" panose="02020700000000000000" pitchFamily="17" charset="-128"/>
              </a:rPr>
              <a:t>１</a:t>
            </a:r>
            <a:r>
              <a:rPr lang="en-US" altLang="ja-JP" sz="5400" b="1" dirty="0">
                <a:latin typeface="UD デジタル 教科書体 N-B" panose="02020700000000000000" pitchFamily="17" charset="-128"/>
                <a:ea typeface="UD デジタル 教科書体 N-B" panose="02020700000000000000" pitchFamily="17" charset="-128"/>
              </a:rPr>
              <a:t>.</a:t>
            </a:r>
            <a:r>
              <a:rPr lang="ja-JP" altLang="en-US" sz="5400" b="1" dirty="0">
                <a:latin typeface="UD デジタル 教科書体 N-B" panose="02020700000000000000" pitchFamily="17" charset="-128"/>
                <a:ea typeface="UD デジタル 教科書体 N-B" panose="02020700000000000000" pitchFamily="17" charset="-128"/>
              </a:rPr>
              <a:t>一人でできる！大内刈り</a:t>
            </a:r>
            <a:r>
              <a:rPr lang="ja-JP" altLang="en-US" sz="4000" b="1" dirty="0">
                <a:latin typeface="メイリオ" panose="020B0604030504040204" pitchFamily="50" charset="-128"/>
                <a:ea typeface="メイリオ" panose="020B0604030504040204" pitchFamily="50" charset="-128"/>
              </a:rPr>
              <a:t>　</a:t>
            </a:r>
            <a:endParaRPr lang="en-US" altLang="ja-JP" sz="4000" b="1" dirty="0">
              <a:latin typeface="メイリオ" panose="020B0604030504040204" pitchFamily="50" charset="-128"/>
              <a:ea typeface="メイリオ" panose="020B0604030504040204" pitchFamily="50" charset="-128"/>
            </a:endParaRPr>
          </a:p>
        </p:txBody>
      </p:sp>
      <p:sp>
        <p:nvSpPr>
          <p:cNvPr id="2" name="角丸四角形 1"/>
          <p:cNvSpPr/>
          <p:nvPr/>
        </p:nvSpPr>
        <p:spPr>
          <a:xfrm>
            <a:off x="526010" y="2394610"/>
            <a:ext cx="4202588" cy="651164"/>
          </a:xfrm>
          <a:prstGeom prst="roundRect">
            <a:avLst/>
          </a:prstGeom>
          <a:noFill/>
          <a:ln w="825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3" name="図形 362"/>
          <p:cNvSpPr/>
          <p:nvPr/>
        </p:nvSpPr>
        <p:spPr>
          <a:xfrm>
            <a:off x="4728598" y="4221716"/>
            <a:ext cx="4246766" cy="1915816"/>
          </a:xfrm>
          <a:prstGeom prst="wedgeRoundRectCallout">
            <a:avLst>
              <a:gd name="adj1" fmla="val -67903"/>
              <a:gd name="adj2" fmla="val -9388"/>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lang="ja-JP" altLang="en-US"/>
            </a:pPr>
            <a:r>
              <a:rPr lang="ja-JP" altLang="en-US" sz="3200" b="1" dirty="0">
                <a:solidFill>
                  <a:schemeClr val="tx1"/>
                </a:solidFill>
                <a:latin typeface="UD デジタル 教科書体 N-B" panose="02020700000000000000" pitchFamily="17" charset="-128"/>
                <a:ea typeface="UD デジタル 教科書体 N-B" panose="02020700000000000000" pitchFamily="17" charset="-128"/>
              </a:rPr>
              <a:t>ボールに触れずに、右脚で大きな半円を描きながら刈ろう！</a:t>
            </a:r>
          </a:p>
        </p:txBody>
      </p:sp>
      <p:sp>
        <p:nvSpPr>
          <p:cNvPr id="20" name="スライド番号プレースホルダー 2"/>
          <p:cNvSpPr txBox="1">
            <a:spLocks/>
          </p:cNvSpPr>
          <p:nvPr/>
        </p:nvSpPr>
        <p:spPr>
          <a:xfrm>
            <a:off x="5226821" y="6414167"/>
            <a:ext cx="3559456" cy="40240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1000" dirty="0">
                <a:solidFill>
                  <a:schemeClr val="tx1"/>
                </a:solidFill>
                <a:latin typeface="UD デジタル 教科書体 N-B" panose="02020700000000000000" pitchFamily="17" charset="-128"/>
                <a:ea typeface="UD デジタル 教科書体 N-B" panose="02020700000000000000" pitchFamily="17" charset="-128"/>
              </a:rPr>
              <a:t>写真「学校体育実技指導資料第２集柔道指導の手引</a:t>
            </a:r>
            <a:endParaRPr kumimoji="1" lang="en-US" altLang="ja-JP" sz="1000" dirty="0">
              <a:solidFill>
                <a:schemeClr val="tx1"/>
              </a:solidFill>
              <a:latin typeface="UD デジタル 教科書体 N-B" panose="02020700000000000000" pitchFamily="17" charset="-128"/>
              <a:ea typeface="UD デジタル 教科書体 N-B" panose="02020700000000000000" pitchFamily="17" charset="-128"/>
            </a:endParaRPr>
          </a:p>
          <a:p>
            <a:r>
              <a:rPr kumimoji="1" lang="ja-JP" altLang="en-US" sz="1000" dirty="0">
                <a:solidFill>
                  <a:schemeClr val="tx1"/>
                </a:solidFill>
                <a:latin typeface="UD デジタル 教科書体 N-B" panose="02020700000000000000" pitchFamily="17" charset="-128"/>
                <a:ea typeface="UD デジタル 教科書体 N-B" panose="02020700000000000000" pitchFamily="17" charset="-128"/>
              </a:rPr>
              <a:t>（三訂版）平成</a:t>
            </a:r>
            <a:r>
              <a:rPr kumimoji="1" lang="en-US" altLang="ja-JP" sz="1000" dirty="0">
                <a:solidFill>
                  <a:schemeClr val="tx1"/>
                </a:solidFill>
                <a:latin typeface="UD デジタル 教科書体 N-B" panose="02020700000000000000" pitchFamily="17" charset="-128"/>
                <a:ea typeface="UD デジタル 教科書体 N-B" panose="02020700000000000000" pitchFamily="17" charset="-128"/>
              </a:rPr>
              <a:t>25</a:t>
            </a:r>
            <a:r>
              <a:rPr kumimoji="1" lang="ja-JP" altLang="en-US" sz="1000" dirty="0">
                <a:solidFill>
                  <a:schemeClr val="tx1"/>
                </a:solidFill>
                <a:latin typeface="UD デジタル 教科書体 N-B" panose="02020700000000000000" pitchFamily="17" charset="-128"/>
                <a:ea typeface="UD デジタル 教科書体 N-B" panose="02020700000000000000" pitchFamily="17" charset="-128"/>
              </a:rPr>
              <a:t>年</a:t>
            </a:r>
            <a:r>
              <a:rPr kumimoji="1" lang="en-US" altLang="ja-JP" sz="1000" dirty="0">
                <a:solidFill>
                  <a:schemeClr val="tx1"/>
                </a:solidFill>
                <a:latin typeface="UD デジタル 教科書体 N-B" panose="02020700000000000000" pitchFamily="17" charset="-128"/>
                <a:ea typeface="UD デジタル 教科書体 N-B" panose="02020700000000000000" pitchFamily="17" charset="-128"/>
              </a:rPr>
              <a:t>3</a:t>
            </a:r>
            <a:r>
              <a:rPr kumimoji="1" lang="ja-JP" altLang="en-US" sz="1000" dirty="0">
                <a:solidFill>
                  <a:schemeClr val="tx1"/>
                </a:solidFill>
                <a:latin typeface="UD デジタル 教科書体 N-B" panose="02020700000000000000" pitchFamily="17" charset="-128"/>
                <a:ea typeface="UD デジタル 教科書体 N-B" panose="02020700000000000000" pitchFamily="17" charset="-128"/>
              </a:rPr>
              <a:t>月文部科学省」</a:t>
            </a:r>
            <a:r>
              <a:rPr kumimoji="1" lang="en-US" altLang="ja-JP" sz="1000" dirty="0">
                <a:solidFill>
                  <a:schemeClr val="tx1"/>
                </a:solidFill>
                <a:latin typeface="UD デジタル 教科書体 N-B" panose="02020700000000000000" pitchFamily="17" charset="-128"/>
                <a:ea typeface="UD デジタル 教科書体 N-B" panose="02020700000000000000" pitchFamily="17" charset="-128"/>
              </a:rPr>
              <a:t>P138</a:t>
            </a:r>
            <a:r>
              <a:rPr kumimoji="1" lang="ja-JP" altLang="en-US" sz="1000" dirty="0">
                <a:solidFill>
                  <a:schemeClr val="tx1"/>
                </a:solidFill>
                <a:latin typeface="UD デジタル 教科書体 N-B" panose="02020700000000000000" pitchFamily="17" charset="-128"/>
                <a:ea typeface="UD デジタル 教科書体 N-B" panose="02020700000000000000" pitchFamily="17" charset="-128"/>
              </a:rPr>
              <a:t>より抜粋</a:t>
            </a:r>
          </a:p>
        </p:txBody>
      </p:sp>
      <p:grpSp>
        <p:nvGrpSpPr>
          <p:cNvPr id="32" name="グループ化 31"/>
          <p:cNvGrpSpPr/>
          <p:nvPr/>
        </p:nvGrpSpPr>
        <p:grpSpPr>
          <a:xfrm>
            <a:off x="217368" y="6373241"/>
            <a:ext cx="3873734" cy="357147"/>
            <a:chOff x="3446852" y="4961413"/>
            <a:chExt cx="3873734" cy="357147"/>
          </a:xfrm>
          <a:solidFill>
            <a:srgbClr val="FFFF00"/>
          </a:solidFill>
        </p:grpSpPr>
        <p:sp>
          <p:nvSpPr>
            <p:cNvPr id="33" name="角丸四角形 32"/>
            <p:cNvSpPr/>
            <p:nvPr/>
          </p:nvSpPr>
          <p:spPr>
            <a:xfrm>
              <a:off x="3446852" y="4961413"/>
              <a:ext cx="3873734" cy="357147"/>
            </a:xfrm>
            <a:prstGeom prst="roundRect">
              <a:avLst/>
            </a:prstGeom>
            <a:grp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400" dirty="0" smtClean="0">
                  <a:solidFill>
                    <a:schemeClr val="tx1"/>
                  </a:solidFill>
                </a:rPr>
                <a:t>写真をクリックして動画を見てみよう！</a:t>
              </a:r>
              <a:endParaRPr kumimoji="1" lang="ja-JP" altLang="en-US" sz="1400" dirty="0">
                <a:solidFill>
                  <a:schemeClr val="tx1"/>
                </a:solidFill>
              </a:endParaRPr>
            </a:p>
          </p:txBody>
        </p:sp>
        <p:pic>
          <p:nvPicPr>
            <p:cNvPr id="34" name="図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41647" y="4996339"/>
              <a:ext cx="347191" cy="322221"/>
            </a:xfrm>
            <a:prstGeom prst="rect">
              <a:avLst/>
            </a:prstGeom>
            <a:grpFill/>
            <a:ln>
              <a:noFill/>
            </a:ln>
          </p:spPr>
          <p:style>
            <a:lnRef idx="1">
              <a:schemeClr val="accent4"/>
            </a:lnRef>
            <a:fillRef idx="2">
              <a:schemeClr val="accent4"/>
            </a:fillRef>
            <a:effectRef idx="1">
              <a:schemeClr val="accent4"/>
            </a:effectRef>
            <a:fontRef idx="minor">
              <a:schemeClr val="dk1"/>
            </a:fontRef>
          </p:style>
        </p:pic>
      </p:grpSp>
    </p:spTree>
    <p:extLst>
      <p:ext uri="{BB962C8B-B14F-4D97-AF65-F5344CB8AC3E}">
        <p14:creationId xmlns:p14="http://schemas.microsoft.com/office/powerpoint/2010/main" val="108884530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8">
                                            <p:txEl>
                                              <p:pRg st="2" end="2"/>
                                            </p:txEl>
                                          </p:spTgt>
                                        </p:tgtEl>
                                        <p:attrNameLst>
                                          <p:attrName>style.visibility</p:attrName>
                                        </p:attrNameLst>
                                      </p:cBhvr>
                                      <p:to>
                                        <p:strVal val="visible"/>
                                      </p:to>
                                    </p:set>
                                    <p:animEffect transition="in" filter="fade">
                                      <p:cBhvr>
                                        <p:cTn id="7" dur="500"/>
                                        <p:tgtEl>
                                          <p:spTgt spid="1228">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
                                        <p:tgtEl>
                                          <p:spTgt spid="20"/>
                                        </p:tgtEl>
                                      </p:cBhvr>
                                    </p:animEffect>
                                  </p:childTnLst>
                                </p:cTn>
                              </p:par>
                              <p:par>
                                <p:cTn id="11" presetID="53" presetClass="entr" presetSubtype="16"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p:cTn id="13" dur="500" fill="hold"/>
                                        <p:tgtEl>
                                          <p:spTgt spid="32"/>
                                        </p:tgtEl>
                                        <p:attrNameLst>
                                          <p:attrName>ppt_w</p:attrName>
                                        </p:attrNameLst>
                                      </p:cBhvr>
                                      <p:tavLst>
                                        <p:tav tm="0">
                                          <p:val>
                                            <p:fltVal val="0"/>
                                          </p:val>
                                        </p:tav>
                                        <p:tav tm="100000">
                                          <p:val>
                                            <p:strVal val="#ppt_w"/>
                                          </p:val>
                                        </p:tav>
                                      </p:tavLst>
                                    </p:anim>
                                    <p:anim calcmode="lin" valueType="num">
                                      <p:cBhvr>
                                        <p:cTn id="14" dur="500" fill="hold"/>
                                        <p:tgtEl>
                                          <p:spTgt spid="32"/>
                                        </p:tgtEl>
                                        <p:attrNameLst>
                                          <p:attrName>ppt_h</p:attrName>
                                        </p:attrNameLst>
                                      </p:cBhvr>
                                      <p:tavLst>
                                        <p:tav tm="0">
                                          <p:val>
                                            <p:fltVal val="0"/>
                                          </p:val>
                                        </p:tav>
                                        <p:tav tm="100000">
                                          <p:val>
                                            <p:strVal val="#ppt_h"/>
                                          </p:val>
                                        </p:tav>
                                      </p:tavLst>
                                    </p:anim>
                                    <p:animEffect transition="in" filter="fade">
                                      <p:cBhvr>
                                        <p:cTn id="1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4171" y="1519705"/>
            <a:ext cx="5145974" cy="5328677"/>
          </a:xfrm>
        </p:spPr>
        <p:txBody>
          <a:bodyPr>
            <a:normAutofit fontScale="92500"/>
          </a:bodyPr>
          <a:lstStyle/>
          <a:p>
            <a:pPr marL="0" indent="0">
              <a:buNone/>
            </a:pPr>
            <a:r>
              <a:rPr lang="ja-JP" altLang="en-US" sz="3200" b="1" dirty="0">
                <a:latin typeface="UD デジタル 教科書体 N-B" panose="02020700000000000000" pitchFamily="17" charset="-128"/>
                <a:ea typeface="UD デジタル 教科書体 N-B" panose="02020700000000000000" pitchFamily="17" charset="-128"/>
              </a:rPr>
              <a:t>準備・作成①</a:t>
            </a:r>
            <a:endParaRPr lang="en-US" altLang="ja-JP" sz="3200" b="1"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3000" dirty="0">
                <a:latin typeface="UD デジタル 教科書体 N-B" panose="02020700000000000000" pitchFamily="17" charset="-128"/>
                <a:ea typeface="UD デジタル 教科書体 N-B" panose="02020700000000000000" pitchFamily="17" charset="-128"/>
              </a:rPr>
              <a:t>「受」の柔道学習教材　</a:t>
            </a:r>
            <a:endParaRPr lang="en-US" altLang="ja-JP" sz="30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5800" b="1" dirty="0">
                <a:solidFill>
                  <a:srgbClr val="FF0000"/>
                </a:solidFill>
                <a:latin typeface="UD デジタル 教科書体 N-B" panose="02020700000000000000" pitchFamily="17" charset="-128"/>
                <a:ea typeface="UD デジタル 教科書体 N-B" panose="02020700000000000000" pitchFamily="17" charset="-128"/>
              </a:rPr>
              <a:t>「柔</a:t>
            </a:r>
            <a:r>
              <a:rPr lang="ja-JP" altLang="en-US" sz="3500" b="1" dirty="0">
                <a:solidFill>
                  <a:srgbClr val="FF0000"/>
                </a:solidFill>
                <a:latin typeface="UD デジタル 教科書体 N-B" panose="02020700000000000000" pitchFamily="17" charset="-128"/>
                <a:ea typeface="UD デジタル 教科書体 N-B" panose="02020700000000000000" pitchFamily="17" charset="-128"/>
              </a:rPr>
              <a:t>（やわら）</a:t>
            </a:r>
            <a:r>
              <a:rPr lang="ja-JP" altLang="en-US" sz="5800" b="1" dirty="0">
                <a:solidFill>
                  <a:srgbClr val="FF0000"/>
                </a:solidFill>
                <a:latin typeface="UD デジタル 教科書体 N-B" panose="02020700000000000000" pitchFamily="17" charset="-128"/>
                <a:ea typeface="UD デジタル 教科書体 N-B" panose="02020700000000000000" pitchFamily="17" charset="-128"/>
              </a:rPr>
              <a:t>君」　　　　</a:t>
            </a:r>
            <a:endParaRPr lang="en-US" altLang="ja-JP" sz="5800" b="1" dirty="0">
              <a:solidFill>
                <a:srgbClr val="FF0000"/>
              </a:solidFill>
              <a:latin typeface="UD デジタル 教科書体 N-B" panose="02020700000000000000" pitchFamily="17" charset="-128"/>
              <a:ea typeface="UD デジタル 教科書体 N-B" panose="02020700000000000000" pitchFamily="17" charset="-128"/>
            </a:endParaRPr>
          </a:p>
          <a:p>
            <a:pPr marL="0" indent="0" algn="ctr">
              <a:buNone/>
            </a:pPr>
            <a:r>
              <a:rPr lang="ja-JP" altLang="en-US" sz="3000" dirty="0">
                <a:latin typeface="UD デジタル 教科書体 N-B" panose="02020700000000000000" pitchFamily="17" charset="-128"/>
                <a:ea typeface="UD デジタル 教科書体 N-B" panose="02020700000000000000" pitchFamily="17" charset="-128"/>
              </a:rPr>
              <a:t>を作ろう！</a:t>
            </a:r>
            <a:endParaRPr lang="en-US" altLang="ja-JP" sz="30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4000" b="1" dirty="0">
                <a:latin typeface="UD デジタル 教科書体 N-B" panose="02020700000000000000" pitchFamily="17" charset="-128"/>
                <a:ea typeface="UD デジタル 教科書体 N-B" panose="02020700000000000000" pitchFamily="17" charset="-128"/>
              </a:rPr>
              <a:t>☆準備物</a:t>
            </a:r>
            <a:endParaRPr lang="en-US" altLang="ja-JP" sz="4000" b="1"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4000" b="1" dirty="0">
                <a:latin typeface="UD デジタル 教科書体 N-B" panose="02020700000000000000" pitchFamily="17" charset="-128"/>
                <a:ea typeface="UD デジタル 教科書体 N-B" panose="02020700000000000000" pitchFamily="17" charset="-128"/>
              </a:rPr>
              <a:t>・柔道衣（上）</a:t>
            </a:r>
            <a:endParaRPr lang="en-US" altLang="ja-JP" sz="4000" b="1"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4000" b="1" dirty="0">
                <a:latin typeface="UD デジタル 教科書体 N-B" panose="02020700000000000000" pitchFamily="17" charset="-128"/>
                <a:ea typeface="UD デジタル 教科書体 N-B" panose="02020700000000000000" pitchFamily="17" charset="-128"/>
              </a:rPr>
              <a:t>・帯</a:t>
            </a:r>
            <a:endParaRPr lang="en-US" altLang="ja-JP" sz="4000" b="1"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4000" b="1" dirty="0">
                <a:latin typeface="UD デジタル 教科書体 N-B" panose="02020700000000000000" pitchFamily="17" charset="-128"/>
                <a:ea typeface="UD デジタル 教科書体 N-B" panose="02020700000000000000" pitchFamily="17" charset="-128"/>
              </a:rPr>
              <a:t>・座布団</a:t>
            </a:r>
            <a:endParaRPr lang="en-US" altLang="ja-JP" sz="4000" b="1"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sz="2700" dirty="0">
              <a:latin typeface="UD デジタル 教科書体 N-B" panose="02020700000000000000" pitchFamily="17" charset="-128"/>
              <a:ea typeface="UD デジタル 教科書体 N-B" panose="02020700000000000000" pitchFamily="17" charset="-128"/>
            </a:endParaRPr>
          </a:p>
        </p:txBody>
      </p:sp>
      <p:pic>
        <p:nvPicPr>
          <p:cNvPr id="5" name="図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35285" y="1343151"/>
            <a:ext cx="4128924" cy="5505232"/>
          </a:xfrm>
          <a:prstGeom prst="rect">
            <a:avLst/>
          </a:prstGeom>
        </p:spPr>
      </p:pic>
      <p:sp>
        <p:nvSpPr>
          <p:cNvPr id="6" name="Rectangle 2"/>
          <p:cNvSpPr>
            <a:spLocks noChangeArrowheads="1"/>
          </p:cNvSpPr>
          <p:nvPr/>
        </p:nvSpPr>
        <p:spPr bwMode="auto">
          <a:xfrm>
            <a:off x="0" y="0"/>
            <a:ext cx="9161304" cy="1145829"/>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2" name="タイトル 1"/>
          <p:cNvSpPr>
            <a:spLocks noGrp="1"/>
          </p:cNvSpPr>
          <p:nvPr>
            <p:ph type="title"/>
          </p:nvPr>
        </p:nvSpPr>
        <p:spPr>
          <a:xfrm>
            <a:off x="0" y="18069"/>
            <a:ext cx="9144000" cy="1307012"/>
          </a:xfrm>
        </p:spPr>
        <p:txBody>
          <a:bodyPr>
            <a:normAutofit/>
          </a:bodyPr>
          <a:lstStyle/>
          <a:p>
            <a:r>
              <a:rPr lang="ja-JP" altLang="en-US" sz="2800" dirty="0">
                <a:solidFill>
                  <a:srgbClr val="002060"/>
                </a:solidFill>
                <a:latin typeface="UD デジタル 教科書体 N-B" panose="02020700000000000000" pitchFamily="17" charset="-128"/>
                <a:ea typeface="UD デジタル 教科書体 N-B" panose="02020700000000000000" pitchFamily="17" charset="-128"/>
              </a:rPr>
              <a:t>「</a:t>
            </a:r>
            <a:r>
              <a:rPr lang="ja-JP" altLang="en-US" sz="2800" b="1" dirty="0">
                <a:latin typeface="UD デジタル 教科書体 N-B" panose="02020700000000000000" pitchFamily="17" charset="-128"/>
                <a:ea typeface="UD デジタル 教科書体 N-B" panose="02020700000000000000" pitchFamily="17" charset="-128"/>
              </a:rPr>
              <a:t>一人でできる！上四方固め</a:t>
            </a:r>
            <a:r>
              <a:rPr lang="en-US" altLang="ja-JP" sz="2800" b="1" dirty="0">
                <a:latin typeface="UD デジタル 教科書体 N-B" panose="02020700000000000000" pitchFamily="17" charset="-128"/>
                <a:ea typeface="UD デジタル 教科書体 N-B" panose="02020700000000000000" pitchFamily="17" charset="-128"/>
              </a:rPr>
              <a:t>,</a:t>
            </a:r>
            <a:r>
              <a:rPr lang="ja-JP" altLang="en-US" sz="2800" b="1" dirty="0">
                <a:latin typeface="UD デジタル 教科書体 N-B" panose="02020700000000000000" pitchFamily="17" charset="-128"/>
                <a:ea typeface="UD デジタル 教科書体 N-B" panose="02020700000000000000" pitchFamily="17" charset="-128"/>
              </a:rPr>
              <a:t>背負い投げ」・・・</a:t>
            </a:r>
            <a:r>
              <a:rPr lang="en-US" altLang="ja-JP" sz="2800" b="1" dirty="0">
                <a:latin typeface="UD デジタル 教科書体 N-B" panose="02020700000000000000" pitchFamily="17" charset="-128"/>
                <a:ea typeface="UD デジタル 教科書体 N-B" panose="02020700000000000000" pitchFamily="17" charset="-128"/>
              </a:rPr>
              <a:t/>
            </a:r>
            <a:br>
              <a:rPr lang="en-US" altLang="ja-JP" sz="2800" b="1" dirty="0">
                <a:latin typeface="UD デジタル 教科書体 N-B" panose="02020700000000000000" pitchFamily="17" charset="-128"/>
                <a:ea typeface="UD デジタル 教科書体 N-B" panose="02020700000000000000" pitchFamily="17" charset="-128"/>
              </a:rPr>
            </a:br>
            <a:r>
              <a:rPr lang="ja-JP" altLang="en-US" sz="4800" b="1" dirty="0">
                <a:latin typeface="UD デジタル 教科書体 N-B" panose="02020700000000000000" pitchFamily="17" charset="-128"/>
                <a:ea typeface="UD デジタル 教科書体 N-B" panose="02020700000000000000" pitchFamily="17" charset="-128"/>
              </a:rPr>
              <a:t>ちょっとその前に！教材準備</a:t>
            </a:r>
          </a:p>
        </p:txBody>
      </p:sp>
      <p:sp>
        <p:nvSpPr>
          <p:cNvPr id="4" name="円形吹き出し 3"/>
          <p:cNvSpPr/>
          <p:nvPr/>
        </p:nvSpPr>
        <p:spPr>
          <a:xfrm>
            <a:off x="6927273" y="2535381"/>
            <a:ext cx="1094509" cy="637309"/>
          </a:xfrm>
          <a:prstGeom prst="wedgeEllipseCallout">
            <a:avLst>
              <a:gd name="adj1" fmla="val -61774"/>
              <a:gd name="adj2" fmla="val 5492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dirty="0">
                <a:solidFill>
                  <a:schemeClr val="tx1"/>
                </a:solidFill>
                <a:latin typeface="UD デジタル 教科書体 N-B" panose="02020700000000000000" pitchFamily="17" charset="-128"/>
                <a:ea typeface="UD デジタル 教科書体 N-B" panose="02020700000000000000" pitchFamily="17" charset="-128"/>
              </a:rPr>
              <a:t>3</a:t>
            </a:r>
            <a:r>
              <a:rPr kumimoji="1" lang="ja-JP" altLang="en-US" sz="1200" dirty="0">
                <a:solidFill>
                  <a:schemeClr val="tx1"/>
                </a:solidFill>
                <a:latin typeface="UD デジタル 教科書体 N-B" panose="02020700000000000000" pitchFamily="17" charset="-128"/>
                <a:ea typeface="UD デジタル 教科書体 N-B" panose="02020700000000000000" pitchFamily="17" charset="-128"/>
              </a:rPr>
              <a:t>点</a:t>
            </a:r>
            <a:endParaRPr kumimoji="1" lang="en-US" altLang="ja-JP" sz="1200" dirty="0">
              <a:solidFill>
                <a:schemeClr val="tx1"/>
              </a:solidFill>
              <a:latin typeface="UD デジタル 教科書体 N-B" panose="02020700000000000000" pitchFamily="17" charset="-128"/>
              <a:ea typeface="UD デジタル 教科書体 N-B" panose="02020700000000000000" pitchFamily="17" charset="-128"/>
            </a:endParaRPr>
          </a:p>
          <a:p>
            <a:r>
              <a:rPr kumimoji="1" lang="ja-JP" altLang="en-US" sz="1000" dirty="0">
                <a:solidFill>
                  <a:schemeClr val="tx1"/>
                </a:solidFill>
                <a:latin typeface="UD デジタル 教科書体 N-B" panose="02020700000000000000" pitchFamily="17" charset="-128"/>
                <a:ea typeface="UD デジタル 教科書体 N-B" panose="02020700000000000000" pitchFamily="17" charset="-128"/>
              </a:rPr>
              <a:t>セ</a:t>
            </a:r>
            <a:r>
              <a:rPr kumimoji="1" lang="ja-JP" altLang="en-US" sz="1200" dirty="0">
                <a:solidFill>
                  <a:schemeClr val="tx1"/>
                </a:solidFill>
                <a:latin typeface="UD デジタル 教科書体 N-B" panose="02020700000000000000" pitchFamily="17" charset="-128"/>
                <a:ea typeface="UD デジタル 教科書体 N-B" panose="02020700000000000000" pitchFamily="17" charset="-128"/>
              </a:rPr>
              <a:t>ット！</a:t>
            </a:r>
          </a:p>
        </p:txBody>
      </p:sp>
    </p:spTree>
    <p:extLst>
      <p:ext uri="{BB962C8B-B14F-4D97-AF65-F5344CB8AC3E}">
        <p14:creationId xmlns:p14="http://schemas.microsoft.com/office/powerpoint/2010/main" val="2872195722"/>
      </p:ext>
    </p:extLst>
  </p:cSld>
  <p:clrMapOvr>
    <a:masterClrMapping/>
  </p:clrMapOvr>
  <p:transition spd="med">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76103" y="1717964"/>
            <a:ext cx="4386843" cy="4987636"/>
          </a:xfrm>
        </p:spPr>
        <p:txBody>
          <a:bodyPr>
            <a:normAutofit/>
          </a:bodyPr>
          <a:lstStyle/>
          <a:p>
            <a:pPr marL="0" indent="0">
              <a:buNone/>
            </a:pPr>
            <a:r>
              <a:rPr lang="ja-JP" altLang="en-US" sz="3200" b="1" dirty="0">
                <a:latin typeface="UD デジタル 教科書体 N-B" panose="02020700000000000000" pitchFamily="17" charset="-128"/>
                <a:ea typeface="UD デジタル 教科書体 N-B" panose="02020700000000000000" pitchFamily="17" charset="-128"/>
              </a:rPr>
              <a:t>準備・作成②</a:t>
            </a:r>
            <a:endParaRPr lang="en-US" altLang="ja-JP" sz="3200" b="1"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sz="3600" dirty="0">
              <a:latin typeface="UD デジタル 教科書体 N-B" panose="02020700000000000000" pitchFamily="17" charset="-128"/>
              <a:ea typeface="UD デジタル 教科書体 N-B" panose="02020700000000000000" pitchFamily="17" charset="-128"/>
            </a:endParaRPr>
          </a:p>
          <a:p>
            <a:pPr marL="0" indent="0">
              <a:buNone/>
            </a:pPr>
            <a:r>
              <a:rPr lang="en-US" altLang="ja-JP" sz="3600" dirty="0">
                <a:latin typeface="UD デジタル 教科書体 N-B" panose="02020700000000000000" pitchFamily="17" charset="-128"/>
                <a:ea typeface="UD デジタル 教科書体 N-B" panose="02020700000000000000" pitchFamily="17" charset="-128"/>
              </a:rPr>
              <a:t>【</a:t>
            </a:r>
            <a:r>
              <a:rPr lang="ja-JP" altLang="en-US" sz="3600" dirty="0">
                <a:latin typeface="UD デジタル 教科書体 N-B" panose="02020700000000000000" pitchFamily="17" charset="-128"/>
                <a:ea typeface="UD デジタル 教科書体 N-B" panose="02020700000000000000" pitchFamily="17" charset="-128"/>
              </a:rPr>
              <a:t>行程その１</a:t>
            </a:r>
            <a:r>
              <a:rPr lang="en-US" altLang="ja-JP" sz="3600" dirty="0">
                <a:latin typeface="UD デジタル 教科書体 N-B" panose="02020700000000000000" pitchFamily="17" charset="-128"/>
                <a:ea typeface="UD デジタル 教科書体 N-B" panose="02020700000000000000" pitchFamily="17" charset="-128"/>
              </a:rPr>
              <a:t>】</a:t>
            </a:r>
          </a:p>
          <a:p>
            <a:pPr marL="0" indent="0">
              <a:buNone/>
            </a:pPr>
            <a:r>
              <a:rPr lang="ja-JP" altLang="en-US" sz="3600" b="1" dirty="0">
                <a:latin typeface="UD デジタル 教科書体 N-B" panose="02020700000000000000" pitchFamily="17" charset="-128"/>
                <a:ea typeface="UD デジタル 教科書体 N-B" panose="02020700000000000000" pitchFamily="17" charset="-128"/>
              </a:rPr>
              <a:t>柔道衣の中に</a:t>
            </a:r>
            <a:endParaRPr lang="en-US" altLang="ja-JP" sz="3600" b="1"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3600" b="1" dirty="0">
                <a:latin typeface="UD デジタル 教科書体 N-B" panose="02020700000000000000" pitchFamily="17" charset="-128"/>
                <a:ea typeface="UD デジタル 教科書体 N-B" panose="02020700000000000000" pitchFamily="17" charset="-128"/>
              </a:rPr>
              <a:t>折り曲げた</a:t>
            </a:r>
            <a:endParaRPr lang="en-US" altLang="ja-JP" sz="3600" b="1"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3600" b="1" dirty="0">
                <a:latin typeface="UD デジタル 教科書体 N-B" panose="02020700000000000000" pitchFamily="17" charset="-128"/>
                <a:ea typeface="UD デジタル 教科書体 N-B" panose="02020700000000000000" pitchFamily="17" charset="-128"/>
              </a:rPr>
              <a:t>座布団を挟みます。</a:t>
            </a:r>
            <a:endParaRPr lang="en-US" altLang="ja-JP" sz="3600" b="1" dirty="0">
              <a:latin typeface="UD デジタル 教科書体 N-B" panose="02020700000000000000" pitchFamily="17" charset="-128"/>
              <a:ea typeface="UD デジタル 教科書体 N-B" panose="02020700000000000000" pitchFamily="17" charset="-128"/>
            </a:endParaRPr>
          </a:p>
        </p:txBody>
      </p:sp>
      <p:pic>
        <p:nvPicPr>
          <p:cNvPr id="7" name="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62946" y="1428226"/>
            <a:ext cx="4015181" cy="5353574"/>
          </a:xfrm>
          <a:prstGeom prst="rect">
            <a:avLst/>
          </a:prstGeom>
        </p:spPr>
      </p:pic>
      <p:sp>
        <p:nvSpPr>
          <p:cNvPr id="8" name="タイトル 1"/>
          <p:cNvSpPr>
            <a:spLocks noGrp="1"/>
          </p:cNvSpPr>
          <p:nvPr>
            <p:ph type="title"/>
          </p:nvPr>
        </p:nvSpPr>
        <p:spPr>
          <a:xfrm>
            <a:off x="0" y="18069"/>
            <a:ext cx="9144000" cy="1307012"/>
          </a:xfrm>
          <a:solidFill>
            <a:srgbClr val="FFFF00"/>
          </a:solidFill>
        </p:spPr>
        <p:txBody>
          <a:bodyPr>
            <a:normAutofit/>
          </a:bodyPr>
          <a:lstStyle/>
          <a:p>
            <a:r>
              <a:rPr lang="ja-JP" altLang="en-US" sz="2800" dirty="0">
                <a:solidFill>
                  <a:srgbClr val="002060"/>
                </a:solidFill>
                <a:latin typeface="UD デジタル 教科書体 N-B" panose="02020700000000000000" pitchFamily="17" charset="-128"/>
                <a:ea typeface="UD デジタル 教科書体 N-B" panose="02020700000000000000" pitchFamily="17" charset="-128"/>
              </a:rPr>
              <a:t>「</a:t>
            </a:r>
            <a:r>
              <a:rPr lang="ja-JP" altLang="en-US" sz="2800" b="1" dirty="0">
                <a:latin typeface="UD デジタル 教科書体 N-B" panose="02020700000000000000" pitchFamily="17" charset="-128"/>
                <a:ea typeface="UD デジタル 教科書体 N-B" panose="02020700000000000000" pitchFamily="17" charset="-128"/>
              </a:rPr>
              <a:t>一人でできる！上四方固め</a:t>
            </a:r>
            <a:r>
              <a:rPr lang="en-US" altLang="ja-JP" sz="2800" b="1" dirty="0">
                <a:latin typeface="UD デジタル 教科書体 N-B" panose="02020700000000000000" pitchFamily="17" charset="-128"/>
                <a:ea typeface="UD デジタル 教科書体 N-B" panose="02020700000000000000" pitchFamily="17" charset="-128"/>
              </a:rPr>
              <a:t>,</a:t>
            </a:r>
            <a:r>
              <a:rPr lang="ja-JP" altLang="en-US" sz="2800" b="1" dirty="0">
                <a:latin typeface="UD デジタル 教科書体 N-B" panose="02020700000000000000" pitchFamily="17" charset="-128"/>
                <a:ea typeface="UD デジタル 教科書体 N-B" panose="02020700000000000000" pitchFamily="17" charset="-128"/>
              </a:rPr>
              <a:t>背負い投げ」・・・</a:t>
            </a:r>
            <a:r>
              <a:rPr lang="en-US" altLang="ja-JP" sz="2800" b="1" dirty="0">
                <a:latin typeface="UD デジタル 教科書体 N-B" panose="02020700000000000000" pitchFamily="17" charset="-128"/>
                <a:ea typeface="UD デジタル 教科書体 N-B" panose="02020700000000000000" pitchFamily="17" charset="-128"/>
              </a:rPr>
              <a:t/>
            </a:r>
            <a:br>
              <a:rPr lang="en-US" altLang="ja-JP" sz="2800" b="1" dirty="0">
                <a:latin typeface="UD デジタル 教科書体 N-B" panose="02020700000000000000" pitchFamily="17" charset="-128"/>
                <a:ea typeface="UD デジタル 教科書体 N-B" panose="02020700000000000000" pitchFamily="17" charset="-128"/>
              </a:rPr>
            </a:br>
            <a:r>
              <a:rPr lang="ja-JP" altLang="en-US" sz="4800" b="1" dirty="0">
                <a:latin typeface="UD デジタル 教科書体 N-B" panose="02020700000000000000" pitchFamily="17" charset="-128"/>
                <a:ea typeface="UD デジタル 教科書体 N-B" panose="02020700000000000000" pitchFamily="17" charset="-128"/>
              </a:rPr>
              <a:t>ちょっとその前に！教材準備</a:t>
            </a:r>
          </a:p>
        </p:txBody>
      </p:sp>
      <p:sp>
        <p:nvSpPr>
          <p:cNvPr id="5" name="円形吹き出し 4"/>
          <p:cNvSpPr/>
          <p:nvPr/>
        </p:nvSpPr>
        <p:spPr>
          <a:xfrm>
            <a:off x="7509164" y="2549237"/>
            <a:ext cx="1368963" cy="789708"/>
          </a:xfrm>
          <a:prstGeom prst="wedgeEllipseCallout">
            <a:avLst>
              <a:gd name="adj1" fmla="val -65822"/>
              <a:gd name="adj2" fmla="val 7246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UD デジタル 教科書体 N-B" panose="02020700000000000000" pitchFamily="17" charset="-128"/>
                <a:ea typeface="UD デジタル 教科書体 N-B" panose="02020700000000000000" pitchFamily="17" charset="-128"/>
              </a:rPr>
              <a:t>しっかり</a:t>
            </a:r>
            <a:endParaRPr kumimoji="1" lang="en-US" altLang="ja-JP" sz="1200" dirty="0">
              <a:solidFill>
                <a:schemeClr val="tx1"/>
              </a:solidFill>
              <a:latin typeface="UD デジタル 教科書体 N-B" panose="02020700000000000000" pitchFamily="17" charset="-128"/>
              <a:ea typeface="UD デジタル 教科書体 N-B" panose="02020700000000000000" pitchFamily="17" charset="-128"/>
            </a:endParaRPr>
          </a:p>
          <a:p>
            <a:r>
              <a:rPr kumimoji="1" lang="ja-JP" altLang="en-US" sz="1200" dirty="0">
                <a:solidFill>
                  <a:schemeClr val="tx1"/>
                </a:solidFill>
                <a:latin typeface="UD デジタル 教科書体 N-B" panose="02020700000000000000" pitchFamily="17" charset="-128"/>
                <a:ea typeface="UD デジタル 教科書体 N-B" panose="02020700000000000000" pitchFamily="17" charset="-128"/>
              </a:rPr>
              <a:t>包んでね！</a:t>
            </a:r>
            <a:endParaRPr kumimoji="1" lang="en-US" altLang="ja-JP" sz="1200" dirty="0">
              <a:solidFill>
                <a:schemeClr val="tx1"/>
              </a:solidFill>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389044183"/>
      </p:ext>
    </p:extLst>
  </p:cSld>
  <p:clrMapOvr>
    <a:masterClrMapping/>
  </p:clrMapOvr>
  <p:transition spd="med">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76103" y="1718488"/>
            <a:ext cx="8120321" cy="3955310"/>
          </a:xfrm>
        </p:spPr>
        <p:txBody>
          <a:bodyPr>
            <a:normAutofit/>
          </a:bodyPr>
          <a:lstStyle/>
          <a:p>
            <a:pPr marL="0" indent="0">
              <a:buNone/>
            </a:pPr>
            <a:r>
              <a:rPr lang="ja-JP" altLang="en-US" sz="3200" b="1" dirty="0">
                <a:latin typeface="UD デジタル 教科書体 N-B" panose="02020700000000000000" pitchFamily="17" charset="-128"/>
                <a:ea typeface="UD デジタル 教科書体 N-B" panose="02020700000000000000" pitchFamily="17" charset="-128"/>
              </a:rPr>
              <a:t>準備・作成③</a:t>
            </a:r>
            <a:endParaRPr lang="en-US" altLang="ja-JP" sz="3200" b="1"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sz="2700" dirty="0">
              <a:latin typeface="UD デジタル 教科書体 N-B" panose="02020700000000000000" pitchFamily="17" charset="-128"/>
              <a:ea typeface="UD デジタル 教科書体 N-B" panose="02020700000000000000" pitchFamily="17" charset="-128"/>
            </a:endParaRPr>
          </a:p>
          <a:p>
            <a:pPr marL="0" indent="0">
              <a:buNone/>
            </a:pPr>
            <a:r>
              <a:rPr lang="en-US" altLang="ja-JP" sz="3600" dirty="0">
                <a:latin typeface="UD デジタル 教科書体 N-B" panose="02020700000000000000" pitchFamily="17" charset="-128"/>
                <a:ea typeface="UD デジタル 教科書体 N-B" panose="02020700000000000000" pitchFamily="17" charset="-128"/>
              </a:rPr>
              <a:t>【</a:t>
            </a:r>
            <a:r>
              <a:rPr lang="ja-JP" altLang="en-US" sz="3600" dirty="0">
                <a:latin typeface="UD デジタル 教科書体 N-B" panose="02020700000000000000" pitchFamily="17" charset="-128"/>
                <a:ea typeface="UD デジタル 教科書体 N-B" panose="02020700000000000000" pitchFamily="17" charset="-128"/>
              </a:rPr>
              <a:t>行程その２</a:t>
            </a:r>
            <a:r>
              <a:rPr lang="en-US" altLang="ja-JP" sz="3600" dirty="0">
                <a:latin typeface="UD デジタル 教科書体 N-B" panose="02020700000000000000" pitchFamily="17" charset="-128"/>
                <a:ea typeface="UD デジタル 教科書体 N-B" panose="02020700000000000000" pitchFamily="17" charset="-128"/>
              </a:rPr>
              <a:t>】</a:t>
            </a:r>
          </a:p>
          <a:p>
            <a:pPr marL="0" indent="0">
              <a:buNone/>
            </a:pPr>
            <a:r>
              <a:rPr lang="ja-JP" altLang="en-US" sz="3600" b="1" dirty="0">
                <a:latin typeface="UD デジタル 教科書体 N-B" panose="02020700000000000000" pitchFamily="17" charset="-128"/>
                <a:ea typeface="UD デジタル 教科書体 N-B" panose="02020700000000000000" pitchFamily="17" charset="-128"/>
              </a:rPr>
              <a:t>帯で結べば</a:t>
            </a:r>
            <a:endParaRPr lang="en-US" altLang="ja-JP" sz="3600" b="1"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6000" b="1" dirty="0">
                <a:solidFill>
                  <a:srgbClr val="FF0000"/>
                </a:solidFill>
                <a:latin typeface="UD デジタル 教科書体 N-B" panose="02020700000000000000" pitchFamily="17" charset="-128"/>
                <a:ea typeface="UD デジタル 教科書体 N-B" panose="02020700000000000000" pitchFamily="17" charset="-128"/>
              </a:rPr>
              <a:t>「柔君」</a:t>
            </a:r>
            <a:r>
              <a:rPr lang="ja-JP" altLang="en-US" sz="3600" b="1" dirty="0">
                <a:latin typeface="UD デジタル 教科書体 N-B" panose="02020700000000000000" pitchFamily="17" charset="-128"/>
                <a:ea typeface="UD デジタル 教科書体 N-B" panose="02020700000000000000" pitchFamily="17" charset="-128"/>
              </a:rPr>
              <a:t>（受）</a:t>
            </a:r>
            <a:endParaRPr lang="en-US" altLang="ja-JP" sz="3600" b="1"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3600" b="1" dirty="0">
                <a:latin typeface="UD デジタル 教科書体 N-B" panose="02020700000000000000" pitchFamily="17" charset="-128"/>
                <a:ea typeface="UD デジタル 教科書体 N-B" panose="02020700000000000000" pitchFamily="17" charset="-128"/>
              </a:rPr>
              <a:t>の完成です！</a:t>
            </a:r>
            <a:endParaRPr lang="en-US" altLang="ja-JP" sz="3600" b="1" dirty="0">
              <a:latin typeface="UD デジタル 教科書体 N-B" panose="02020700000000000000" pitchFamily="17" charset="-128"/>
              <a:ea typeface="UD デジタル 教科書体 N-B" panose="02020700000000000000" pitchFamily="17" charset="-128"/>
            </a:endParaRPr>
          </a:p>
        </p:txBody>
      </p:sp>
      <p:pic>
        <p:nvPicPr>
          <p:cNvPr id="5" name="図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90655" y="1459058"/>
            <a:ext cx="3979557" cy="5306076"/>
          </a:xfrm>
          <a:prstGeom prst="rect">
            <a:avLst/>
          </a:prstGeom>
        </p:spPr>
      </p:pic>
      <p:sp>
        <p:nvSpPr>
          <p:cNvPr id="7" name="吹き出し: 円形 13">
            <a:extLst>
              <a:ext uri="{FF2B5EF4-FFF2-40B4-BE49-F238E27FC236}">
                <a16:creationId xmlns:a16="http://schemas.microsoft.com/office/drawing/2014/main" id="{E5330022-2C77-48BE-A5D6-E992C24B2991}"/>
              </a:ext>
            </a:extLst>
          </p:cNvPr>
          <p:cNvSpPr/>
          <p:nvPr/>
        </p:nvSpPr>
        <p:spPr>
          <a:xfrm>
            <a:off x="7457048" y="2781743"/>
            <a:ext cx="1413164" cy="609600"/>
          </a:xfrm>
          <a:prstGeom prst="wedgeEllipseCallout">
            <a:avLst>
              <a:gd name="adj1" fmla="val -75198"/>
              <a:gd name="adj2" fmla="val 145379"/>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UD デジタル 教科書体 N-B" panose="02020700000000000000" pitchFamily="17" charset="-128"/>
                <a:ea typeface="UD デジタル 教科書体 N-B" panose="02020700000000000000" pitchFamily="17" charset="-128"/>
              </a:rPr>
              <a:t>帯は固く結んでね。</a:t>
            </a:r>
            <a:endParaRPr kumimoji="1" lang="en-US" altLang="ja-JP" sz="1400" b="1"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8" name="吹き出し: 円形 13">
            <a:extLst>
              <a:ext uri="{FF2B5EF4-FFF2-40B4-BE49-F238E27FC236}">
                <a16:creationId xmlns:a16="http://schemas.microsoft.com/office/drawing/2014/main" id="{E5330022-2C77-48BE-A5D6-E992C24B2991}"/>
              </a:ext>
            </a:extLst>
          </p:cNvPr>
          <p:cNvSpPr/>
          <p:nvPr/>
        </p:nvSpPr>
        <p:spPr>
          <a:xfrm>
            <a:off x="3474314" y="5684480"/>
            <a:ext cx="4881121" cy="1080654"/>
          </a:xfrm>
          <a:prstGeom prst="wedgeEllipseCallout">
            <a:avLst>
              <a:gd name="adj1" fmla="val 6584"/>
              <a:gd name="adj2" fmla="val -131576"/>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latin typeface="UD デジタル 教科書体 N-B" panose="02020700000000000000" pitchFamily="17" charset="-128"/>
                <a:ea typeface="UD デジタル 教科書体 N-B" panose="02020700000000000000" pitchFamily="17" charset="-128"/>
              </a:rPr>
              <a:t>さぁ、僕と一緒に「上四方固め」と「背負い投げ」をやろう！</a:t>
            </a:r>
          </a:p>
        </p:txBody>
      </p:sp>
      <p:sp>
        <p:nvSpPr>
          <p:cNvPr id="9" name="タイトル 1"/>
          <p:cNvSpPr>
            <a:spLocks noGrp="1"/>
          </p:cNvSpPr>
          <p:nvPr>
            <p:ph type="title"/>
          </p:nvPr>
        </p:nvSpPr>
        <p:spPr>
          <a:xfrm>
            <a:off x="0" y="18069"/>
            <a:ext cx="9144000" cy="1307012"/>
          </a:xfrm>
          <a:solidFill>
            <a:srgbClr val="FFFF00"/>
          </a:solidFill>
        </p:spPr>
        <p:txBody>
          <a:bodyPr>
            <a:normAutofit/>
          </a:bodyPr>
          <a:lstStyle/>
          <a:p>
            <a:r>
              <a:rPr lang="ja-JP" altLang="en-US" sz="2800" dirty="0">
                <a:solidFill>
                  <a:srgbClr val="002060"/>
                </a:solidFill>
                <a:latin typeface="UD デジタル 教科書体 N-B" panose="02020700000000000000" pitchFamily="17" charset="-128"/>
                <a:ea typeface="UD デジタル 教科書体 N-B" panose="02020700000000000000" pitchFamily="17" charset="-128"/>
              </a:rPr>
              <a:t>「</a:t>
            </a:r>
            <a:r>
              <a:rPr lang="ja-JP" altLang="en-US" sz="2800" b="1" dirty="0">
                <a:latin typeface="UD デジタル 教科書体 N-B" panose="02020700000000000000" pitchFamily="17" charset="-128"/>
                <a:ea typeface="UD デジタル 教科書体 N-B" panose="02020700000000000000" pitchFamily="17" charset="-128"/>
              </a:rPr>
              <a:t>一人でできる！上四方固め</a:t>
            </a:r>
            <a:r>
              <a:rPr lang="en-US" altLang="ja-JP" sz="2800" b="1" dirty="0">
                <a:latin typeface="UD デジタル 教科書体 N-B" panose="02020700000000000000" pitchFamily="17" charset="-128"/>
                <a:ea typeface="UD デジタル 教科書体 N-B" panose="02020700000000000000" pitchFamily="17" charset="-128"/>
              </a:rPr>
              <a:t>,</a:t>
            </a:r>
            <a:r>
              <a:rPr lang="ja-JP" altLang="en-US" sz="2800" b="1" dirty="0">
                <a:latin typeface="UD デジタル 教科書体 N-B" panose="02020700000000000000" pitchFamily="17" charset="-128"/>
                <a:ea typeface="UD デジタル 教科書体 N-B" panose="02020700000000000000" pitchFamily="17" charset="-128"/>
              </a:rPr>
              <a:t>背負い投げ」・・・</a:t>
            </a:r>
            <a:r>
              <a:rPr lang="en-US" altLang="ja-JP" sz="2800" b="1" dirty="0">
                <a:latin typeface="UD デジタル 教科書体 N-B" panose="02020700000000000000" pitchFamily="17" charset="-128"/>
                <a:ea typeface="UD デジタル 教科書体 N-B" panose="02020700000000000000" pitchFamily="17" charset="-128"/>
              </a:rPr>
              <a:t/>
            </a:r>
            <a:br>
              <a:rPr lang="en-US" altLang="ja-JP" sz="2800" b="1" dirty="0">
                <a:latin typeface="UD デジタル 教科書体 N-B" panose="02020700000000000000" pitchFamily="17" charset="-128"/>
                <a:ea typeface="UD デジタル 教科書体 N-B" panose="02020700000000000000" pitchFamily="17" charset="-128"/>
              </a:rPr>
            </a:br>
            <a:r>
              <a:rPr lang="ja-JP" altLang="en-US" sz="4800" b="1" dirty="0">
                <a:latin typeface="UD デジタル 教科書体 N-B" panose="02020700000000000000" pitchFamily="17" charset="-128"/>
                <a:ea typeface="UD デジタル 教科書体 N-B" panose="02020700000000000000" pitchFamily="17" charset="-128"/>
              </a:rPr>
              <a:t>ちょっとその前に！教材準備</a:t>
            </a:r>
          </a:p>
        </p:txBody>
      </p:sp>
    </p:spTree>
    <p:extLst>
      <p:ext uri="{BB962C8B-B14F-4D97-AF65-F5344CB8AC3E}">
        <p14:creationId xmlns:p14="http://schemas.microsoft.com/office/powerpoint/2010/main" val="2153928170"/>
      </p:ext>
    </p:extLst>
  </p:cSld>
  <p:clrMapOvr>
    <a:masterClrMapping/>
  </p:clrMapOvr>
  <p:transition spd="med">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屋内, 人, 座る, 若い が含まれている画像&#10;&#10;自動的に生成された説明">
            <a:extLst>
              <a:ext uri="{FF2B5EF4-FFF2-40B4-BE49-F238E27FC236}">
                <a16:creationId xmlns:a16="http://schemas.microsoft.com/office/drawing/2014/main" id="{0A59288D-3B85-4705-8477-385353B96BC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1880" y="1798431"/>
            <a:ext cx="2851349" cy="3895787"/>
          </a:xfrm>
          <a:prstGeom prst="rect">
            <a:avLst/>
          </a:prstGeom>
        </p:spPr>
      </p:pic>
      <p:pic>
        <p:nvPicPr>
          <p:cNvPr id="8" name="図 7" descr="屋内, 人, 男, 若い が含まれている画像&#10;&#10;自動的に生成された説明">
            <a:extLst>
              <a:ext uri="{FF2B5EF4-FFF2-40B4-BE49-F238E27FC236}">
                <a16:creationId xmlns:a16="http://schemas.microsoft.com/office/drawing/2014/main" id="{2191A94D-59EA-49D7-A5BD-0A848F0DB0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62530" y="1798432"/>
            <a:ext cx="2826088" cy="3932744"/>
          </a:xfrm>
          <a:prstGeom prst="rect">
            <a:avLst/>
          </a:prstGeom>
        </p:spPr>
      </p:pic>
      <p:pic>
        <p:nvPicPr>
          <p:cNvPr id="10" name="図 9" descr="屋内, 人, ブルー, 男 が含まれている画像&#10;&#10;自動的に生成された説明">
            <a:extLst>
              <a:ext uri="{FF2B5EF4-FFF2-40B4-BE49-F238E27FC236}">
                <a16:creationId xmlns:a16="http://schemas.microsoft.com/office/drawing/2014/main" id="{5DAED3D4-A497-4F8F-B4DF-45D9B248C7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26615" y="1798432"/>
            <a:ext cx="2884425" cy="3969702"/>
          </a:xfrm>
          <a:prstGeom prst="rect">
            <a:avLst/>
          </a:prstGeom>
        </p:spPr>
      </p:pic>
      <p:sp>
        <p:nvSpPr>
          <p:cNvPr id="5" name="矢印: 右 4">
            <a:extLst>
              <a:ext uri="{FF2B5EF4-FFF2-40B4-BE49-F238E27FC236}">
                <a16:creationId xmlns:a16="http://schemas.microsoft.com/office/drawing/2014/main" id="{1316F1C1-E987-4C9C-9B81-49FC030757D1}"/>
              </a:ext>
            </a:extLst>
          </p:cNvPr>
          <p:cNvSpPr/>
          <p:nvPr/>
        </p:nvSpPr>
        <p:spPr>
          <a:xfrm>
            <a:off x="2816377" y="3130099"/>
            <a:ext cx="517428" cy="15742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1" name="矢印: 右 10">
            <a:extLst>
              <a:ext uri="{FF2B5EF4-FFF2-40B4-BE49-F238E27FC236}">
                <a16:creationId xmlns:a16="http://schemas.microsoft.com/office/drawing/2014/main" id="{18C3CDE2-04B4-4D60-B3C1-8468CC8D8CE6}"/>
              </a:ext>
            </a:extLst>
          </p:cNvPr>
          <p:cNvSpPr/>
          <p:nvPr/>
        </p:nvSpPr>
        <p:spPr>
          <a:xfrm>
            <a:off x="5790364" y="3128838"/>
            <a:ext cx="525862" cy="15742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7" name="四角形: 角を丸くする 6">
            <a:extLst>
              <a:ext uri="{FF2B5EF4-FFF2-40B4-BE49-F238E27FC236}">
                <a16:creationId xmlns:a16="http://schemas.microsoft.com/office/drawing/2014/main" id="{E9079DC5-3E18-4294-A0DE-4ECD29CE2B33}"/>
              </a:ext>
            </a:extLst>
          </p:cNvPr>
          <p:cNvSpPr/>
          <p:nvPr/>
        </p:nvSpPr>
        <p:spPr>
          <a:xfrm>
            <a:off x="180109" y="5488956"/>
            <a:ext cx="8596424" cy="1288798"/>
          </a:xfrm>
          <a:prstGeom prst="round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800" b="1" dirty="0">
                <a:solidFill>
                  <a:schemeClr val="tx1"/>
                </a:solidFill>
                <a:latin typeface="UD デジタル 教科書体 N-B" panose="02020700000000000000" pitchFamily="17" charset="-128"/>
                <a:ea typeface="UD デジタル 教科書体 N-B" panose="02020700000000000000" pitchFamily="17" charset="-128"/>
              </a:rPr>
              <a:t>Point</a:t>
            </a:r>
            <a:r>
              <a:rPr kumimoji="1" lang="ja-JP" altLang="en-US" sz="2800" b="1" dirty="0">
                <a:solidFill>
                  <a:schemeClr val="tx1"/>
                </a:solidFill>
                <a:latin typeface="UD デジタル 教科書体 N-B" panose="02020700000000000000" pitchFamily="17" charset="-128"/>
                <a:ea typeface="UD デジタル 教科書体 N-B" panose="02020700000000000000" pitchFamily="17" charset="-128"/>
              </a:rPr>
              <a:t> 「柔君」の肩の下から両手で帯を持ち</a:t>
            </a:r>
            <a:endParaRPr kumimoji="1" lang="en-US" altLang="ja-JP" sz="2800" b="1" dirty="0">
              <a:solidFill>
                <a:schemeClr val="tx1"/>
              </a:solidFill>
              <a:latin typeface="UD デジタル 教科書体 N-B" panose="02020700000000000000" pitchFamily="17" charset="-128"/>
              <a:ea typeface="UD デジタル 教科書体 N-B" panose="02020700000000000000" pitchFamily="17" charset="-128"/>
            </a:endParaRPr>
          </a:p>
          <a:p>
            <a:pPr algn="ctr"/>
            <a:r>
              <a:rPr kumimoji="1" lang="ja-JP" altLang="en-US" sz="2800" b="1" dirty="0">
                <a:solidFill>
                  <a:schemeClr val="tx1"/>
                </a:solidFill>
                <a:latin typeface="UD デジタル 教科書体 N-B" panose="02020700000000000000" pitchFamily="17" charset="-128"/>
                <a:ea typeface="UD デジタル 教科書体 N-B" panose="02020700000000000000" pitchFamily="17" charset="-128"/>
              </a:rPr>
              <a:t>　　「柔君」の頭と胸をおなかで抑えましょう</a:t>
            </a:r>
            <a:r>
              <a:rPr kumimoji="1" lang="en-US" altLang="ja-JP" sz="2800" b="1" dirty="0">
                <a:solidFill>
                  <a:schemeClr val="tx1"/>
                </a:solidFill>
                <a:latin typeface="UD デジタル 教科書体 N-B" panose="02020700000000000000" pitchFamily="17" charset="-128"/>
                <a:ea typeface="UD デジタル 教科書体 N-B" panose="02020700000000000000" pitchFamily="17" charset="-128"/>
              </a:rPr>
              <a:t>!</a:t>
            </a:r>
          </a:p>
        </p:txBody>
      </p:sp>
      <p:sp>
        <p:nvSpPr>
          <p:cNvPr id="12" name="吹き出し: 円形 11">
            <a:extLst>
              <a:ext uri="{FF2B5EF4-FFF2-40B4-BE49-F238E27FC236}">
                <a16:creationId xmlns:a16="http://schemas.microsoft.com/office/drawing/2014/main" id="{0257866B-D099-421C-AA00-A56816897582}"/>
              </a:ext>
            </a:extLst>
          </p:cNvPr>
          <p:cNvSpPr/>
          <p:nvPr/>
        </p:nvSpPr>
        <p:spPr>
          <a:xfrm>
            <a:off x="405678" y="1902964"/>
            <a:ext cx="2341725" cy="442500"/>
          </a:xfrm>
          <a:prstGeom prst="wedgeEllipseCallout">
            <a:avLst>
              <a:gd name="adj1" fmla="val -26368"/>
              <a:gd name="adj2" fmla="val 10158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UD デジタル 教科書体 N-B" panose="02020700000000000000" pitchFamily="17" charset="-128"/>
                <a:ea typeface="UD デジタル 教科書体 N-B" panose="02020700000000000000" pitchFamily="17" charset="-128"/>
              </a:rPr>
              <a:t>お願いします</a:t>
            </a:r>
          </a:p>
        </p:txBody>
      </p:sp>
      <p:sp>
        <p:nvSpPr>
          <p:cNvPr id="13" name="吹き出し: 円形 12">
            <a:extLst>
              <a:ext uri="{FF2B5EF4-FFF2-40B4-BE49-F238E27FC236}">
                <a16:creationId xmlns:a16="http://schemas.microsoft.com/office/drawing/2014/main" id="{5EC51532-E7B1-4762-8D09-0906F6F0CA88}"/>
              </a:ext>
            </a:extLst>
          </p:cNvPr>
          <p:cNvSpPr/>
          <p:nvPr/>
        </p:nvSpPr>
        <p:spPr>
          <a:xfrm>
            <a:off x="3264831" y="1854033"/>
            <a:ext cx="1700416" cy="922364"/>
          </a:xfrm>
          <a:prstGeom prst="wedgeEllipseCallout">
            <a:avLst>
              <a:gd name="adj1" fmla="val 11475"/>
              <a:gd name="adj2" fmla="val 8044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UD デジタル 教科書体 N-B" panose="02020700000000000000" pitchFamily="17" charset="-128"/>
                <a:ea typeface="UD デジタル 教科書体 N-B" panose="02020700000000000000" pitchFamily="17" charset="-128"/>
              </a:rPr>
              <a:t>両手で帯を持って・・</a:t>
            </a:r>
          </a:p>
        </p:txBody>
      </p:sp>
      <p:sp>
        <p:nvSpPr>
          <p:cNvPr id="14" name="吹き出し: 円形 13">
            <a:extLst>
              <a:ext uri="{FF2B5EF4-FFF2-40B4-BE49-F238E27FC236}">
                <a16:creationId xmlns:a16="http://schemas.microsoft.com/office/drawing/2014/main" id="{E5330022-2C77-48BE-A5D6-E992C24B2991}"/>
              </a:ext>
            </a:extLst>
          </p:cNvPr>
          <p:cNvSpPr/>
          <p:nvPr/>
        </p:nvSpPr>
        <p:spPr>
          <a:xfrm>
            <a:off x="6392485" y="2189018"/>
            <a:ext cx="1934097" cy="1030380"/>
          </a:xfrm>
          <a:prstGeom prst="wedgeEllipseCallout">
            <a:avLst>
              <a:gd name="adj1" fmla="val -2334"/>
              <a:gd name="adj2" fmla="val 9299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UD デジタル 教科書体 N-B" panose="02020700000000000000" pitchFamily="17" charset="-128"/>
                <a:ea typeface="UD デジタル 教科書体 N-B" panose="02020700000000000000" pitchFamily="17" charset="-128"/>
              </a:rPr>
              <a:t>おなかで「ぎゅ！」</a:t>
            </a:r>
          </a:p>
        </p:txBody>
      </p:sp>
      <p:sp>
        <p:nvSpPr>
          <p:cNvPr id="15" name="思考の吹き出し: 雲形 14">
            <a:extLst>
              <a:ext uri="{FF2B5EF4-FFF2-40B4-BE49-F238E27FC236}">
                <a16:creationId xmlns:a16="http://schemas.microsoft.com/office/drawing/2014/main" id="{D91F6CD6-5EFA-4735-9533-BE0DE0DDC365}"/>
              </a:ext>
            </a:extLst>
          </p:cNvPr>
          <p:cNvSpPr/>
          <p:nvPr/>
        </p:nvSpPr>
        <p:spPr>
          <a:xfrm>
            <a:off x="6913418" y="4703061"/>
            <a:ext cx="1931345" cy="785895"/>
          </a:xfrm>
          <a:prstGeom prst="cloudCallout">
            <a:avLst>
              <a:gd name="adj1" fmla="val 7677"/>
              <a:gd name="adj2" fmla="val -9975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UD デジタル 教科書体 N-B" panose="02020700000000000000" pitchFamily="17" charset="-128"/>
                <a:ea typeface="UD デジタル 教科書体 N-B" panose="02020700000000000000" pitchFamily="17" charset="-128"/>
              </a:rPr>
              <a:t>僕をしっかり抑え込んでね！</a:t>
            </a:r>
          </a:p>
        </p:txBody>
      </p:sp>
      <p:sp>
        <p:nvSpPr>
          <p:cNvPr id="16" name="Rectangle 2"/>
          <p:cNvSpPr>
            <a:spLocks noChangeArrowheads="1"/>
          </p:cNvSpPr>
          <p:nvPr/>
        </p:nvSpPr>
        <p:spPr bwMode="auto">
          <a:xfrm>
            <a:off x="0" y="0"/>
            <a:ext cx="9161304" cy="1145829"/>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lvl="0" defTabSz="652278" eaLnBrk="1" fontAlgn="base" hangingPunct="1">
              <a:spcBef>
                <a:spcPct val="0"/>
              </a:spcBef>
              <a:spcAft>
                <a:spcPct val="0"/>
              </a:spcAft>
              <a:buNone/>
              <a:defRPr/>
            </a:pPr>
            <a:r>
              <a:rPr lang="ja-JP" altLang="en-US" sz="4800" b="1" dirty="0">
                <a:latin typeface="UD デジタル 教科書体 N-B" panose="02020700000000000000" pitchFamily="17" charset="-128"/>
                <a:ea typeface="UD デジタル 教科書体 N-B" panose="02020700000000000000" pitchFamily="17" charset="-128"/>
              </a:rPr>
              <a:t>２</a:t>
            </a:r>
            <a:r>
              <a:rPr lang="en-US" altLang="ja-JP" sz="4800" b="1" dirty="0">
                <a:latin typeface="UD デジタル 教科書体 N-B" panose="02020700000000000000" pitchFamily="17" charset="-128"/>
                <a:ea typeface="UD デジタル 教科書体 N-B" panose="02020700000000000000" pitchFamily="17" charset="-128"/>
              </a:rPr>
              <a:t>.</a:t>
            </a:r>
            <a:r>
              <a:rPr lang="ja-JP" altLang="en-US" sz="4800" b="1" dirty="0">
                <a:latin typeface="UD デジタル 教科書体 N-B" panose="02020700000000000000" pitchFamily="17" charset="-128"/>
                <a:ea typeface="UD デジタル 教科書体 N-B" panose="02020700000000000000" pitchFamily="17" charset="-128"/>
              </a:rPr>
              <a:t>一人でできる！上四方固め</a:t>
            </a:r>
            <a:endParaRPr kumimoji="1" lang="en-US" altLang="ja-JP" sz="4800" b="1" i="0" u="none" strike="noStrike" kern="0" cap="none" spc="0" normalizeH="0" baseline="0" noProof="0" dirty="0">
              <a:ln>
                <a:noFill/>
              </a:ln>
              <a:effectLst/>
              <a:uLnTx/>
              <a:uFillTx/>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3571537930"/>
      </p:ext>
    </p:extLst>
  </p:cSld>
  <p:clrMapOvr>
    <a:masterClrMapping/>
  </p:clrMapOvr>
  <p:transition spd="med">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87362" y="1370108"/>
            <a:ext cx="8784605" cy="3585994"/>
          </a:xfrm>
        </p:spPr>
        <p:txBody>
          <a:bodyPr>
            <a:normAutofit/>
          </a:bodyPr>
          <a:lstStyle/>
          <a:p>
            <a:pPr marL="0" indent="0">
              <a:buNone/>
            </a:pPr>
            <a:r>
              <a:rPr lang="ja-JP" altLang="en-US" sz="3600" b="1" dirty="0">
                <a:latin typeface="UD デジタル 教科書体 N-B" panose="02020700000000000000" pitchFamily="17" charset="-128"/>
                <a:ea typeface="UD デジタル 教科書体 N-B" panose="02020700000000000000" pitchFamily="17" charset="-128"/>
              </a:rPr>
              <a:t>〇横からの図</a:t>
            </a:r>
            <a:endParaRPr lang="en-US" altLang="ja-JP" sz="3600" b="1" dirty="0">
              <a:latin typeface="UD デジタル 教科書体 N-B" panose="02020700000000000000" pitchFamily="17" charset="-128"/>
              <a:ea typeface="UD デジタル 教科書体 N-B" panose="02020700000000000000" pitchFamily="17" charset="-128"/>
            </a:endParaRPr>
          </a:p>
        </p:txBody>
      </p:sp>
      <p:pic>
        <p:nvPicPr>
          <p:cNvPr id="5" name="図 4">
            <a:extLst>
              <a:ext uri="{FF2B5EF4-FFF2-40B4-BE49-F238E27FC236}">
                <a16:creationId xmlns:a16="http://schemas.microsoft.com/office/drawing/2014/main" id="{7E6685CF-B483-4EB2-A620-0B97E1E926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247" y="2022764"/>
            <a:ext cx="2131217" cy="3238165"/>
          </a:xfrm>
          <a:prstGeom prst="rect">
            <a:avLst/>
          </a:prstGeom>
        </p:spPr>
      </p:pic>
      <p:pic>
        <p:nvPicPr>
          <p:cNvPr id="8" name="図 7">
            <a:extLst>
              <a:ext uri="{FF2B5EF4-FFF2-40B4-BE49-F238E27FC236}">
                <a16:creationId xmlns:a16="http://schemas.microsoft.com/office/drawing/2014/main" id="{BCBD551D-7C10-4BB1-B24F-19D78A62A5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20948" y="2022764"/>
            <a:ext cx="2254655" cy="3238165"/>
          </a:xfrm>
          <a:prstGeom prst="rect">
            <a:avLst/>
          </a:prstGeom>
        </p:spPr>
      </p:pic>
      <p:pic>
        <p:nvPicPr>
          <p:cNvPr id="10" name="図 9" descr="屋内, 若い, 立つ, 持つ が含まれている画像&#10;&#10;自動的に生成された説明">
            <a:extLst>
              <a:ext uri="{FF2B5EF4-FFF2-40B4-BE49-F238E27FC236}">
                <a16:creationId xmlns:a16="http://schemas.microsoft.com/office/drawing/2014/main" id="{16BF2D4E-E342-4FF3-8011-816F12114E5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28721" y="2022764"/>
            <a:ext cx="2213271" cy="3238164"/>
          </a:xfrm>
          <a:prstGeom prst="rect">
            <a:avLst/>
          </a:prstGeom>
        </p:spPr>
      </p:pic>
      <p:pic>
        <p:nvPicPr>
          <p:cNvPr id="12" name="図 11" descr="床, 屋内, 人, 男 が含まれている画像&#10;&#10;自動的に生成された説明">
            <a:extLst>
              <a:ext uri="{FF2B5EF4-FFF2-40B4-BE49-F238E27FC236}">
                <a16:creationId xmlns:a16="http://schemas.microsoft.com/office/drawing/2014/main" id="{D5C718B0-4355-4E9A-A474-E034A1156DE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653" y="2022764"/>
            <a:ext cx="2310427" cy="3238164"/>
          </a:xfrm>
          <a:prstGeom prst="rect">
            <a:avLst/>
          </a:prstGeom>
        </p:spPr>
      </p:pic>
      <p:sp>
        <p:nvSpPr>
          <p:cNvPr id="9" name="矢印: 右 8">
            <a:extLst>
              <a:ext uri="{FF2B5EF4-FFF2-40B4-BE49-F238E27FC236}">
                <a16:creationId xmlns:a16="http://schemas.microsoft.com/office/drawing/2014/main" id="{6A390A8E-1975-4876-A4E2-D24AD0A0FF04}"/>
              </a:ext>
            </a:extLst>
          </p:cNvPr>
          <p:cNvSpPr/>
          <p:nvPr/>
        </p:nvSpPr>
        <p:spPr>
          <a:xfrm>
            <a:off x="1943325" y="2854734"/>
            <a:ext cx="536639" cy="15742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1" name="矢印: 右 10">
            <a:extLst>
              <a:ext uri="{FF2B5EF4-FFF2-40B4-BE49-F238E27FC236}">
                <a16:creationId xmlns:a16="http://schemas.microsoft.com/office/drawing/2014/main" id="{1676858A-539A-49AE-A10A-3EC4736CDCD6}"/>
              </a:ext>
            </a:extLst>
          </p:cNvPr>
          <p:cNvSpPr/>
          <p:nvPr/>
        </p:nvSpPr>
        <p:spPr>
          <a:xfrm>
            <a:off x="4125756" y="2863554"/>
            <a:ext cx="501064" cy="15742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3" name="矢印: 右 12">
            <a:extLst>
              <a:ext uri="{FF2B5EF4-FFF2-40B4-BE49-F238E27FC236}">
                <a16:creationId xmlns:a16="http://schemas.microsoft.com/office/drawing/2014/main" id="{3D606DE4-D380-4937-A72A-2CC825253758}"/>
              </a:ext>
            </a:extLst>
          </p:cNvPr>
          <p:cNvSpPr/>
          <p:nvPr/>
        </p:nvSpPr>
        <p:spPr>
          <a:xfrm>
            <a:off x="6380412" y="2863554"/>
            <a:ext cx="613736" cy="15742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矢印: 下カーブ 1">
            <a:extLst>
              <a:ext uri="{FF2B5EF4-FFF2-40B4-BE49-F238E27FC236}">
                <a16:creationId xmlns:a16="http://schemas.microsoft.com/office/drawing/2014/main" id="{5A7CF0AA-53D8-4D65-84D0-5DDF99D4AB2D}"/>
              </a:ext>
            </a:extLst>
          </p:cNvPr>
          <p:cNvSpPr/>
          <p:nvPr/>
        </p:nvSpPr>
        <p:spPr>
          <a:xfrm rot="2312612">
            <a:off x="7941099" y="2463712"/>
            <a:ext cx="1219730" cy="526769"/>
          </a:xfrm>
          <a:prstGeom prst="curved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solidFill>
                <a:schemeClr val="tx1"/>
              </a:solidFill>
            </a:endParaRPr>
          </a:p>
        </p:txBody>
      </p:sp>
      <p:sp>
        <p:nvSpPr>
          <p:cNvPr id="7" name="吹き出し: 円形 6">
            <a:extLst>
              <a:ext uri="{FF2B5EF4-FFF2-40B4-BE49-F238E27FC236}">
                <a16:creationId xmlns:a16="http://schemas.microsoft.com/office/drawing/2014/main" id="{4EB1FA85-97F3-432D-8692-7363927D401F}"/>
              </a:ext>
            </a:extLst>
          </p:cNvPr>
          <p:cNvSpPr/>
          <p:nvPr/>
        </p:nvSpPr>
        <p:spPr>
          <a:xfrm>
            <a:off x="3269673" y="1822147"/>
            <a:ext cx="1217664" cy="537972"/>
          </a:xfrm>
          <a:prstGeom prst="wedgeEllipseCallout">
            <a:avLst>
              <a:gd name="adj1" fmla="val -37799"/>
              <a:gd name="adj2" fmla="val 7026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UD デジタル 教科書体 N-B" panose="02020700000000000000" pitchFamily="17" charset="-128"/>
                <a:ea typeface="UD デジタル 教科書体 N-B" panose="02020700000000000000" pitchFamily="17" charset="-128"/>
              </a:rPr>
              <a:t>イチ！</a:t>
            </a:r>
          </a:p>
        </p:txBody>
      </p:sp>
      <p:sp>
        <p:nvSpPr>
          <p:cNvPr id="16" name="吹き出し: 円形 15">
            <a:extLst>
              <a:ext uri="{FF2B5EF4-FFF2-40B4-BE49-F238E27FC236}">
                <a16:creationId xmlns:a16="http://schemas.microsoft.com/office/drawing/2014/main" id="{6FF352BA-5E67-49DF-A628-1C34AC37D3D4}"/>
              </a:ext>
            </a:extLst>
          </p:cNvPr>
          <p:cNvSpPr/>
          <p:nvPr/>
        </p:nvSpPr>
        <p:spPr>
          <a:xfrm>
            <a:off x="5799989" y="1872096"/>
            <a:ext cx="932108" cy="537972"/>
          </a:xfrm>
          <a:prstGeom prst="wedgeEllipseCallout">
            <a:avLst>
              <a:gd name="adj1" fmla="val -49449"/>
              <a:gd name="adj2" fmla="val 9601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UD デジタル 教科書体 N-B" panose="02020700000000000000" pitchFamily="17" charset="-128"/>
                <a:ea typeface="UD デジタル 教科書体 N-B" panose="02020700000000000000" pitchFamily="17" charset="-128"/>
              </a:rPr>
              <a:t>ニ！</a:t>
            </a:r>
          </a:p>
        </p:txBody>
      </p:sp>
      <p:sp>
        <p:nvSpPr>
          <p:cNvPr id="17" name="吹き出し: 円形 16">
            <a:extLst>
              <a:ext uri="{FF2B5EF4-FFF2-40B4-BE49-F238E27FC236}">
                <a16:creationId xmlns:a16="http://schemas.microsoft.com/office/drawing/2014/main" id="{8BCF0EB0-6BAA-49B8-9F87-2F164AD363D5}"/>
              </a:ext>
            </a:extLst>
          </p:cNvPr>
          <p:cNvSpPr/>
          <p:nvPr/>
        </p:nvSpPr>
        <p:spPr>
          <a:xfrm>
            <a:off x="6840723" y="1847845"/>
            <a:ext cx="1230993" cy="537972"/>
          </a:xfrm>
          <a:prstGeom prst="wedgeEllipseCallout">
            <a:avLst>
              <a:gd name="adj1" fmla="val 20531"/>
              <a:gd name="adj2" fmla="val 8249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UD デジタル 教科書体 N-B" panose="02020700000000000000" pitchFamily="17" charset="-128"/>
                <a:ea typeface="UD デジタル 教科書体 N-B" panose="02020700000000000000" pitchFamily="17" charset="-128"/>
              </a:rPr>
              <a:t>サン！</a:t>
            </a:r>
          </a:p>
        </p:txBody>
      </p:sp>
      <p:sp>
        <p:nvSpPr>
          <p:cNvPr id="18" name="吹き出し: 円形 17">
            <a:extLst>
              <a:ext uri="{FF2B5EF4-FFF2-40B4-BE49-F238E27FC236}">
                <a16:creationId xmlns:a16="http://schemas.microsoft.com/office/drawing/2014/main" id="{3E039B6A-DF02-470A-8FF4-F5CDE9DF32C8}"/>
              </a:ext>
            </a:extLst>
          </p:cNvPr>
          <p:cNvSpPr/>
          <p:nvPr/>
        </p:nvSpPr>
        <p:spPr>
          <a:xfrm>
            <a:off x="88631" y="1872096"/>
            <a:ext cx="1990042" cy="442500"/>
          </a:xfrm>
          <a:prstGeom prst="wedgeEllipseCallout">
            <a:avLst>
              <a:gd name="adj1" fmla="val 24369"/>
              <a:gd name="adj2" fmla="val 6636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UD デジタル 教科書体 N-B" panose="02020700000000000000" pitchFamily="17" charset="-128"/>
                <a:ea typeface="UD デジタル 教科書体 N-B" panose="02020700000000000000" pitchFamily="17" charset="-128"/>
              </a:rPr>
              <a:t>お願いします</a:t>
            </a:r>
          </a:p>
        </p:txBody>
      </p:sp>
      <p:sp>
        <p:nvSpPr>
          <p:cNvPr id="19" name="思考の吹き出し: 雲形 18">
            <a:extLst>
              <a:ext uri="{FF2B5EF4-FFF2-40B4-BE49-F238E27FC236}">
                <a16:creationId xmlns:a16="http://schemas.microsoft.com/office/drawing/2014/main" id="{72DDDEFA-4BB2-4B38-B822-2CE919025339}"/>
              </a:ext>
            </a:extLst>
          </p:cNvPr>
          <p:cNvSpPr/>
          <p:nvPr/>
        </p:nvSpPr>
        <p:spPr>
          <a:xfrm>
            <a:off x="7439891" y="4539014"/>
            <a:ext cx="1532077" cy="721913"/>
          </a:xfrm>
          <a:prstGeom prst="cloudCallout">
            <a:avLst>
              <a:gd name="adj1" fmla="val 18900"/>
              <a:gd name="adj2" fmla="val -82456"/>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a:solidFill>
                  <a:schemeClr val="tx1"/>
                </a:solidFill>
                <a:latin typeface="UD デジタル 教科書体 N-B" panose="02020700000000000000" pitchFamily="17" charset="-128"/>
                <a:ea typeface="UD デジタル 教科書体 N-B" panose="02020700000000000000" pitchFamily="17" charset="-128"/>
              </a:rPr>
              <a:t>僕も受け身を取ってるよ！</a:t>
            </a:r>
          </a:p>
        </p:txBody>
      </p:sp>
      <p:sp>
        <p:nvSpPr>
          <p:cNvPr id="20" name="四角形: 角を丸くする 19">
            <a:extLst>
              <a:ext uri="{FF2B5EF4-FFF2-40B4-BE49-F238E27FC236}">
                <a16:creationId xmlns:a16="http://schemas.microsoft.com/office/drawing/2014/main" id="{7BE20BEB-ECEB-4932-A045-6ADF4F04C86E}"/>
              </a:ext>
            </a:extLst>
          </p:cNvPr>
          <p:cNvSpPr/>
          <p:nvPr/>
        </p:nvSpPr>
        <p:spPr>
          <a:xfrm>
            <a:off x="136856" y="5314969"/>
            <a:ext cx="8885615" cy="1460303"/>
          </a:xfrm>
          <a:prstGeom prst="round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800" b="1" dirty="0">
                <a:solidFill>
                  <a:schemeClr val="tx1"/>
                </a:solidFill>
                <a:latin typeface="UD デジタル 教科書体 N-B" panose="02020700000000000000" pitchFamily="17" charset="-128"/>
                <a:ea typeface="UD デジタル 教科書体 N-B" panose="02020700000000000000" pitchFamily="17" charset="-128"/>
              </a:rPr>
              <a:t>Point</a:t>
            </a:r>
            <a:r>
              <a:rPr kumimoji="1" lang="ja-JP" altLang="en-US" sz="2800" b="1" dirty="0">
                <a:solidFill>
                  <a:schemeClr val="tx1"/>
                </a:solidFill>
                <a:latin typeface="UD デジタル 教科書体 N-B" panose="02020700000000000000" pitchFamily="17" charset="-128"/>
                <a:ea typeface="UD デジタル 教科書体 N-B" panose="02020700000000000000" pitchFamily="17" charset="-128"/>
              </a:rPr>
              <a:t>   足は右足、左足の順番で踏み込み、軽く膝を </a:t>
            </a:r>
            <a:endParaRPr kumimoji="1" lang="en-US" altLang="ja-JP" sz="2800" b="1" dirty="0">
              <a:solidFill>
                <a:schemeClr val="tx1"/>
              </a:solidFill>
              <a:latin typeface="UD デジタル 教科書体 N-B" panose="02020700000000000000" pitchFamily="17" charset="-128"/>
              <a:ea typeface="UD デジタル 教科書体 N-B" panose="02020700000000000000" pitchFamily="17" charset="-128"/>
            </a:endParaRPr>
          </a:p>
          <a:p>
            <a:r>
              <a:rPr kumimoji="1" lang="en-US" altLang="ja-JP" sz="2800" b="1" dirty="0">
                <a:solidFill>
                  <a:schemeClr val="tx1"/>
                </a:solidFill>
                <a:latin typeface="UD デジタル 教科書体 N-B" panose="02020700000000000000" pitchFamily="17" charset="-128"/>
                <a:ea typeface="UD デジタル 教科書体 N-B" panose="02020700000000000000" pitchFamily="17" charset="-128"/>
              </a:rPr>
              <a:t>        </a:t>
            </a:r>
            <a:r>
              <a:rPr kumimoji="1" lang="ja-JP" altLang="en-US" sz="2800" b="1" dirty="0" smtClean="0">
                <a:solidFill>
                  <a:schemeClr val="tx1"/>
                </a:solidFill>
                <a:latin typeface="UD デジタル 教科書体 N-B" panose="02020700000000000000" pitchFamily="17" charset="-128"/>
                <a:ea typeface="UD デジタル 教科書体 N-B" panose="02020700000000000000" pitchFamily="17" charset="-128"/>
              </a:rPr>
              <a:t>　曲げて</a:t>
            </a:r>
            <a:r>
              <a:rPr kumimoji="1" lang="ja-JP" altLang="en-US" sz="2800" b="1" dirty="0">
                <a:solidFill>
                  <a:schemeClr val="tx1"/>
                </a:solidFill>
                <a:latin typeface="UD デジタル 教科書体 N-B" panose="02020700000000000000" pitchFamily="17" charset="-128"/>
                <a:ea typeface="UD デジタル 教科書体 N-B" panose="02020700000000000000" pitchFamily="17" charset="-128"/>
              </a:rPr>
              <a:t>「柔君」を背中に背負い、最後は</a:t>
            </a:r>
            <a:r>
              <a:rPr kumimoji="1" lang="ja-JP" altLang="en-US" sz="2800" b="1" dirty="0" smtClean="0">
                <a:solidFill>
                  <a:schemeClr val="tx1"/>
                </a:solidFill>
                <a:latin typeface="UD デジタル 教科書体 N-B" panose="02020700000000000000" pitchFamily="17" charset="-128"/>
                <a:ea typeface="UD デジタル 教科書体 N-B" panose="02020700000000000000" pitchFamily="17" charset="-128"/>
              </a:rPr>
              <a:t>回す</a:t>
            </a:r>
            <a:endParaRPr kumimoji="1" lang="en-US" altLang="ja-JP" sz="2800" b="1" dirty="0">
              <a:solidFill>
                <a:schemeClr val="tx1"/>
              </a:solidFill>
              <a:latin typeface="UD デジタル 教科書体 N-B" panose="02020700000000000000" pitchFamily="17" charset="-128"/>
              <a:ea typeface="UD デジタル 教科書体 N-B" panose="02020700000000000000" pitchFamily="17" charset="-128"/>
            </a:endParaRPr>
          </a:p>
          <a:p>
            <a:r>
              <a:rPr kumimoji="1" lang="ja-JP" altLang="en-US" sz="2800" b="1" dirty="0">
                <a:solidFill>
                  <a:schemeClr val="tx1"/>
                </a:solidFill>
                <a:latin typeface="UD デジタル 教科書体 N-B" panose="02020700000000000000" pitchFamily="17" charset="-128"/>
                <a:ea typeface="UD デジタル 教科書体 N-B" panose="02020700000000000000" pitchFamily="17" charset="-128"/>
              </a:rPr>
              <a:t>　　　</a:t>
            </a:r>
            <a:r>
              <a:rPr kumimoji="1" lang="ja-JP" altLang="en-US" sz="2800" b="1" dirty="0" smtClean="0">
                <a:solidFill>
                  <a:schemeClr val="tx1"/>
                </a:solidFill>
                <a:latin typeface="UD デジタル 教科書体 N-B" panose="02020700000000000000" pitchFamily="17" charset="-128"/>
                <a:ea typeface="UD デジタル 教科書体 N-B" panose="02020700000000000000" pitchFamily="17" charset="-128"/>
              </a:rPr>
              <a:t>よう</a:t>
            </a:r>
            <a:r>
              <a:rPr kumimoji="1" lang="ja-JP" altLang="en-US" sz="2800" b="1" dirty="0">
                <a:solidFill>
                  <a:schemeClr val="tx1"/>
                </a:solidFill>
                <a:latin typeface="UD デジタル 教科書体 N-B" panose="02020700000000000000" pitchFamily="17" charset="-128"/>
                <a:ea typeface="UD デジタル 教科書体 N-B" panose="02020700000000000000" pitchFamily="17" charset="-128"/>
              </a:rPr>
              <a:t>に投げます。</a:t>
            </a:r>
            <a:endParaRPr kumimoji="1" lang="en-US" altLang="ja-JP" sz="2800" b="1"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21" name="Rectangle 2"/>
          <p:cNvSpPr>
            <a:spLocks noChangeArrowheads="1"/>
          </p:cNvSpPr>
          <p:nvPr/>
        </p:nvSpPr>
        <p:spPr bwMode="auto">
          <a:xfrm>
            <a:off x="0" y="0"/>
            <a:ext cx="9161304" cy="1145829"/>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buNone/>
            </a:pPr>
            <a:r>
              <a:rPr lang="ja-JP" altLang="en-US" sz="4800" b="1" dirty="0">
                <a:latin typeface="UD デジタル 教科書体 N-B" panose="02020700000000000000" pitchFamily="17" charset="-128"/>
                <a:ea typeface="UD デジタル 教科書体 N-B" panose="02020700000000000000" pitchFamily="17" charset="-128"/>
              </a:rPr>
              <a:t>３</a:t>
            </a:r>
            <a:r>
              <a:rPr lang="en-US" altLang="ja-JP" sz="4800" b="1" dirty="0">
                <a:latin typeface="UD デジタル 教科書体 N-B" panose="02020700000000000000" pitchFamily="17" charset="-128"/>
                <a:ea typeface="UD デジタル 教科書体 N-B" panose="02020700000000000000" pitchFamily="17" charset="-128"/>
              </a:rPr>
              <a:t>.</a:t>
            </a:r>
            <a:r>
              <a:rPr lang="ja-JP" altLang="en-US" sz="4800" b="1" dirty="0">
                <a:latin typeface="UD デジタル 教科書体 N-B" panose="02020700000000000000" pitchFamily="17" charset="-128"/>
                <a:ea typeface="UD デジタル 教科書体 N-B" panose="02020700000000000000" pitchFamily="17" charset="-128"/>
              </a:rPr>
              <a:t>一人でできる！背負い投げ</a:t>
            </a:r>
            <a:endParaRPr lang="en-US" altLang="ja-JP" sz="4800" b="1"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2729304629"/>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2"/>
            <a:ext cx="9161304" cy="757379"/>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277209" y="2523299"/>
            <a:ext cx="8572277" cy="886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8" name="正方形/長方形 7"/>
          <p:cNvSpPr/>
          <p:nvPr/>
        </p:nvSpPr>
        <p:spPr>
          <a:xfrm>
            <a:off x="514453" y="1355518"/>
            <a:ext cx="8406090" cy="305422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4800" dirty="0"/>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3</a:t>
            </a:fld>
            <a:endParaRPr kumimoji="1" lang="ja-JP" altLang="en-US" dirty="0"/>
          </a:p>
        </p:txBody>
      </p:sp>
      <p:sp>
        <p:nvSpPr>
          <p:cNvPr id="9" name="正方形/長方形 8"/>
          <p:cNvSpPr/>
          <p:nvPr/>
        </p:nvSpPr>
        <p:spPr>
          <a:xfrm>
            <a:off x="0" y="2183448"/>
            <a:ext cx="8991599" cy="3291417"/>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7200" b="1" dirty="0">
                <a:latin typeface="UD デジタル 教科書体 N-B" panose="02020700000000000000" pitchFamily="17" charset="-128"/>
                <a:ea typeface="UD デジタル 教科書体 N-B" panose="02020700000000000000" pitchFamily="17" charset="-128"/>
              </a:rPr>
              <a:t>１</a:t>
            </a:r>
            <a:r>
              <a:rPr kumimoji="1" lang="en-US" altLang="ja-JP" sz="7200" b="1" dirty="0">
                <a:latin typeface="UD デジタル 教科書体 N-B" panose="02020700000000000000" pitchFamily="17" charset="-128"/>
                <a:ea typeface="UD デジタル 教科書体 N-B" panose="02020700000000000000" pitchFamily="17" charset="-128"/>
              </a:rPr>
              <a:t>.</a:t>
            </a:r>
            <a:r>
              <a:rPr kumimoji="1" lang="ja-JP" altLang="en-US" sz="7200" b="1" dirty="0">
                <a:latin typeface="UD デジタル 教科書体 N-B" panose="02020700000000000000" pitchFamily="17" charset="-128"/>
                <a:ea typeface="UD デジタル 教科書体 N-B" panose="02020700000000000000" pitchFamily="17" charset="-128"/>
              </a:rPr>
              <a:t>「知識及び技能」</a:t>
            </a:r>
            <a:endParaRPr kumimoji="1" lang="en-US" altLang="ja-JP" sz="7200" b="1" dirty="0">
              <a:latin typeface="UD デジタル 教科書体 N-B" panose="02020700000000000000" pitchFamily="17" charset="-128"/>
              <a:ea typeface="UD デジタル 教科書体 N-B" panose="02020700000000000000" pitchFamily="17" charset="-128"/>
            </a:endParaRPr>
          </a:p>
          <a:p>
            <a:pPr algn="ctr"/>
            <a:endParaRPr kumimoji="1" lang="en-US" altLang="ja-JP" sz="2000" b="1" dirty="0">
              <a:latin typeface="UD デジタル 教科書体 N-B" panose="02020700000000000000" pitchFamily="17" charset="-128"/>
              <a:ea typeface="UD デジタル 教科書体 N-B" panose="02020700000000000000" pitchFamily="17" charset="-128"/>
            </a:endParaRPr>
          </a:p>
          <a:p>
            <a:pPr algn="ctr"/>
            <a:r>
              <a:rPr kumimoji="1" lang="ja-JP" altLang="en-US" sz="9600" b="1" dirty="0">
                <a:latin typeface="UD デジタル 教科書体 N-B" panose="02020700000000000000" pitchFamily="17" charset="-128"/>
                <a:ea typeface="UD デジタル 教科書体 N-B" panose="02020700000000000000" pitchFamily="17" charset="-128"/>
              </a:rPr>
              <a:t>知識編</a:t>
            </a:r>
            <a:endParaRPr kumimoji="1" lang="en-US" altLang="ja-JP" sz="9600" b="1" dirty="0">
              <a:latin typeface="UD デジタル 教科書体 N-B" panose="02020700000000000000" pitchFamily="17" charset="-128"/>
              <a:ea typeface="UD デジタル 教科書体 N-B" panose="02020700000000000000" pitchFamily="17" charset="-128"/>
            </a:endParaRPr>
          </a:p>
          <a:p>
            <a:pPr algn="ctr"/>
            <a:endParaRPr kumimoji="1" lang="en-US" altLang="ja-JP" sz="4000" dirty="0">
              <a:latin typeface="HGP創英角ｺﾞｼｯｸUB" panose="020B0900000000000000" pitchFamily="50" charset="-128"/>
              <a:ea typeface="HGP創英角ｺﾞｼｯｸUB" panose="020B0900000000000000" pitchFamily="50" charset="-128"/>
            </a:endParaRPr>
          </a:p>
        </p:txBody>
      </p:sp>
      <p:pic>
        <p:nvPicPr>
          <p:cNvPr id="10" name="図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3789" y="4749595"/>
            <a:ext cx="1386999" cy="1849332"/>
          </a:xfrm>
          <a:prstGeom prst="rect">
            <a:avLst/>
          </a:prstGeom>
        </p:spPr>
      </p:pic>
    </p:spTree>
    <p:extLst>
      <p:ext uri="{BB962C8B-B14F-4D97-AF65-F5344CB8AC3E}">
        <p14:creationId xmlns:p14="http://schemas.microsoft.com/office/powerpoint/2010/main" val="1521585045"/>
      </p:ext>
    </p:extLst>
  </p:cSld>
  <p:clrMapOvr>
    <a:masterClrMapping/>
  </p:clrMapOvr>
  <p:transition spd="med">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hlinkClick r:id="rId2"/>
            <a:extLst>
              <a:ext uri="{FF2B5EF4-FFF2-40B4-BE49-F238E27FC236}">
                <a16:creationId xmlns:a16="http://schemas.microsoft.com/office/drawing/2014/main" id="{9E42F29F-D5F1-412E-B381-2DFD32BCBF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03663" y="3407722"/>
            <a:ext cx="4249392" cy="3187044"/>
          </a:xfrm>
          <a:prstGeom prst="rect">
            <a:avLst/>
          </a:prstGeom>
        </p:spPr>
      </p:pic>
      <p:pic>
        <p:nvPicPr>
          <p:cNvPr id="10" name="図 9">
            <a:hlinkClick r:id="rId4"/>
            <a:extLst>
              <a:ext uri="{FF2B5EF4-FFF2-40B4-BE49-F238E27FC236}">
                <a16:creationId xmlns:a16="http://schemas.microsoft.com/office/drawing/2014/main" id="{1FB30465-0A04-4275-97A6-3211F544805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5527" y="1870364"/>
            <a:ext cx="4368136" cy="3276101"/>
          </a:xfrm>
          <a:prstGeom prst="rect">
            <a:avLst/>
          </a:prstGeom>
        </p:spPr>
      </p:pic>
      <p:sp>
        <p:nvSpPr>
          <p:cNvPr id="3" name="コンテンツ プレースホルダー 2"/>
          <p:cNvSpPr>
            <a:spLocks noGrp="1"/>
          </p:cNvSpPr>
          <p:nvPr>
            <p:ph idx="1"/>
          </p:nvPr>
        </p:nvSpPr>
        <p:spPr>
          <a:xfrm>
            <a:off x="96219" y="1290572"/>
            <a:ext cx="8120321" cy="3237614"/>
          </a:xfrm>
        </p:spPr>
        <p:txBody>
          <a:bodyPr>
            <a:normAutofit/>
          </a:bodyPr>
          <a:lstStyle/>
          <a:p>
            <a:pPr marL="0" indent="0">
              <a:buNone/>
            </a:pPr>
            <a:r>
              <a:rPr lang="ja-JP" altLang="en-US" sz="3000" b="1" dirty="0">
                <a:latin typeface="UD デジタル 教科書体 N-B" panose="02020700000000000000" pitchFamily="17" charset="-128"/>
                <a:ea typeface="UD デジタル 教科書体 N-B" panose="02020700000000000000" pitchFamily="17" charset="-128"/>
              </a:rPr>
              <a:t>〇「背負い投げ」を動画でチェック</a:t>
            </a:r>
            <a:endParaRPr lang="en-US" altLang="ja-JP" sz="3000" b="1" dirty="0">
              <a:latin typeface="UD デジタル 教科書体 N-B" panose="02020700000000000000" pitchFamily="17" charset="-128"/>
              <a:ea typeface="UD デジタル 教科書体 N-B" panose="02020700000000000000" pitchFamily="17" charset="-128"/>
            </a:endParaRPr>
          </a:p>
        </p:txBody>
      </p:sp>
      <p:sp>
        <p:nvSpPr>
          <p:cNvPr id="20" name="吹き出し: 円形 26">
            <a:extLst>
              <a:ext uri="{FF2B5EF4-FFF2-40B4-BE49-F238E27FC236}">
                <a16:creationId xmlns:a16="http://schemas.microsoft.com/office/drawing/2014/main" id="{3A3B88D0-92BC-44E2-A207-2E36D03C14B5}"/>
              </a:ext>
            </a:extLst>
          </p:cNvPr>
          <p:cNvSpPr/>
          <p:nvPr/>
        </p:nvSpPr>
        <p:spPr>
          <a:xfrm>
            <a:off x="4603663" y="1904830"/>
            <a:ext cx="1697704" cy="1339940"/>
          </a:xfrm>
          <a:prstGeom prst="wedgeEllipseCallout">
            <a:avLst>
              <a:gd name="adj1" fmla="val -108599"/>
              <a:gd name="adj2" fmla="val -102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UD デジタル 教科書体 N-B" panose="02020700000000000000" pitchFamily="17" charset="-128"/>
                <a:ea typeface="UD デジタル 教科書体 N-B" panose="02020700000000000000" pitchFamily="17" charset="-128"/>
              </a:rPr>
              <a:t>横から</a:t>
            </a:r>
          </a:p>
        </p:txBody>
      </p:sp>
      <p:sp>
        <p:nvSpPr>
          <p:cNvPr id="7" name="正方形/長方形 6"/>
          <p:cNvSpPr/>
          <p:nvPr/>
        </p:nvSpPr>
        <p:spPr>
          <a:xfrm>
            <a:off x="235527" y="1870365"/>
            <a:ext cx="8617528" cy="4724400"/>
          </a:xfrm>
          <a:prstGeom prst="rect">
            <a:avLst/>
          </a:prstGeom>
          <a:no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2" name="吹き出し: 円形 26">
            <a:extLst>
              <a:ext uri="{FF2B5EF4-FFF2-40B4-BE49-F238E27FC236}">
                <a16:creationId xmlns:a16="http://schemas.microsoft.com/office/drawing/2014/main" id="{3A3B88D0-92BC-44E2-A207-2E36D03C14B5}"/>
              </a:ext>
            </a:extLst>
          </p:cNvPr>
          <p:cNvSpPr/>
          <p:nvPr/>
        </p:nvSpPr>
        <p:spPr>
          <a:xfrm>
            <a:off x="3386342" y="4995486"/>
            <a:ext cx="1584611" cy="1551539"/>
          </a:xfrm>
          <a:prstGeom prst="wedgeEllipseCallout">
            <a:avLst>
              <a:gd name="adj1" fmla="val 73540"/>
              <a:gd name="adj2" fmla="val -3902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UD デジタル 教科書体 N-B" panose="02020700000000000000" pitchFamily="17" charset="-128"/>
                <a:ea typeface="UD デジタル 教科書体 N-B" panose="02020700000000000000" pitchFamily="17" charset="-128"/>
              </a:rPr>
              <a:t>前から</a:t>
            </a:r>
          </a:p>
        </p:txBody>
      </p:sp>
      <p:sp>
        <p:nvSpPr>
          <p:cNvPr id="11" name="Rectangle 2"/>
          <p:cNvSpPr>
            <a:spLocks noChangeArrowheads="1"/>
          </p:cNvSpPr>
          <p:nvPr/>
        </p:nvSpPr>
        <p:spPr bwMode="auto">
          <a:xfrm>
            <a:off x="0" y="0"/>
            <a:ext cx="9161304" cy="1145829"/>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buNone/>
            </a:pPr>
            <a:r>
              <a:rPr lang="ja-JP" altLang="en-US" sz="4800" b="1" dirty="0">
                <a:latin typeface="UD デジタル 教科書体 N-B" panose="02020700000000000000" pitchFamily="17" charset="-128"/>
                <a:ea typeface="UD デジタル 教科書体 N-B" panose="02020700000000000000" pitchFamily="17" charset="-128"/>
              </a:rPr>
              <a:t>３</a:t>
            </a:r>
            <a:r>
              <a:rPr lang="en-US" altLang="ja-JP" sz="4800" b="1" dirty="0">
                <a:latin typeface="UD デジタル 教科書体 N-B" panose="02020700000000000000" pitchFamily="17" charset="-128"/>
                <a:ea typeface="UD デジタル 教科書体 N-B" panose="02020700000000000000" pitchFamily="17" charset="-128"/>
              </a:rPr>
              <a:t>.</a:t>
            </a:r>
            <a:r>
              <a:rPr lang="ja-JP" altLang="en-US" sz="4800" b="1" dirty="0">
                <a:latin typeface="UD デジタル 教科書体 N-B" panose="02020700000000000000" pitchFamily="17" charset="-128"/>
                <a:ea typeface="UD デジタル 教科書体 N-B" panose="02020700000000000000" pitchFamily="17" charset="-128"/>
              </a:rPr>
              <a:t>一人でできる！背負い投げ</a:t>
            </a:r>
            <a:endParaRPr lang="en-US" altLang="ja-JP" sz="4800" b="1" dirty="0">
              <a:latin typeface="UD デジタル 教科書体 N-B" panose="02020700000000000000" pitchFamily="17" charset="-128"/>
              <a:ea typeface="UD デジタル 教科書体 N-B" panose="02020700000000000000" pitchFamily="17" charset="-128"/>
            </a:endParaRPr>
          </a:p>
        </p:txBody>
      </p:sp>
      <p:grpSp>
        <p:nvGrpSpPr>
          <p:cNvPr id="13" name="グループ化 12"/>
          <p:cNvGrpSpPr/>
          <p:nvPr/>
        </p:nvGrpSpPr>
        <p:grpSpPr>
          <a:xfrm>
            <a:off x="363181" y="5871001"/>
            <a:ext cx="2901129" cy="653142"/>
            <a:chOff x="5643154" y="1959429"/>
            <a:chExt cx="3047405" cy="653142"/>
          </a:xfrm>
          <a:solidFill>
            <a:srgbClr val="FFFF00"/>
          </a:solidFill>
        </p:grpSpPr>
        <p:sp>
          <p:nvSpPr>
            <p:cNvPr id="14" name="角丸四角形 13"/>
            <p:cNvSpPr/>
            <p:nvPr/>
          </p:nvSpPr>
          <p:spPr>
            <a:xfrm>
              <a:off x="5643154" y="1959429"/>
              <a:ext cx="3047405" cy="653142"/>
            </a:xfrm>
            <a:prstGeom prst="roundRect">
              <a:avLst/>
            </a:prstGeom>
            <a:grp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r>
                <a:rPr lang="ja-JP" altLang="en-US" dirty="0" smtClean="0">
                  <a:solidFill>
                    <a:schemeClr val="tx1"/>
                  </a:solidFill>
                </a:rPr>
                <a:t>写真をクリックして</a:t>
              </a:r>
              <a:endParaRPr lang="en-US" altLang="ja-JP" dirty="0" smtClean="0">
                <a:solidFill>
                  <a:schemeClr val="tx1"/>
                </a:solidFill>
              </a:endParaRPr>
            </a:p>
            <a:p>
              <a:r>
                <a:rPr lang="ja-JP" altLang="en-US" dirty="0" smtClean="0">
                  <a:solidFill>
                    <a:schemeClr val="tx1"/>
                  </a:solidFill>
                </a:rPr>
                <a:t>動画を見てみよう！</a:t>
              </a:r>
              <a:endParaRPr kumimoji="1" lang="ja-JP" altLang="en-US" dirty="0">
                <a:solidFill>
                  <a:schemeClr val="tx1"/>
                </a:solidFill>
              </a:endParaRPr>
            </a:p>
          </p:txBody>
        </p:sp>
        <p:pic>
          <p:nvPicPr>
            <p:cNvPr id="15" name="図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93650" y="1987929"/>
              <a:ext cx="596141" cy="596141"/>
            </a:xfrm>
            <a:prstGeom prst="rect">
              <a:avLst/>
            </a:prstGeom>
            <a:grpFill/>
            <a:ln>
              <a:noFill/>
            </a:ln>
          </p:spPr>
          <p:style>
            <a:lnRef idx="1">
              <a:schemeClr val="accent4"/>
            </a:lnRef>
            <a:fillRef idx="2">
              <a:schemeClr val="accent4"/>
            </a:fillRef>
            <a:effectRef idx="1">
              <a:schemeClr val="accent4"/>
            </a:effectRef>
            <a:fontRef idx="minor">
              <a:schemeClr val="dk1"/>
            </a:fontRef>
          </p:style>
        </p:pic>
      </p:grpSp>
    </p:spTree>
    <p:extLst>
      <p:ext uri="{BB962C8B-B14F-4D97-AF65-F5344CB8AC3E}">
        <p14:creationId xmlns:p14="http://schemas.microsoft.com/office/powerpoint/2010/main" val="209301883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0" y="-16870"/>
            <a:ext cx="9161304" cy="55789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4" name="Text Box 4"/>
          <p:cNvSpPr txBox="1">
            <a:spLocks noChangeArrowheads="1"/>
          </p:cNvSpPr>
          <p:nvPr/>
        </p:nvSpPr>
        <p:spPr bwMode="auto">
          <a:xfrm>
            <a:off x="859018" y="2372046"/>
            <a:ext cx="7708595" cy="1921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4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8" name="正方形/長方形 7"/>
          <p:cNvSpPr/>
          <p:nvPr/>
        </p:nvSpPr>
        <p:spPr>
          <a:xfrm>
            <a:off x="442383" y="1615601"/>
            <a:ext cx="8701617" cy="444229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8800" dirty="0">
                <a:latin typeface="UD デジタル 教科書体 N-B" panose="02020700000000000000" pitchFamily="17" charset="-128"/>
                <a:ea typeface="UD デジタル 教科書体 N-B" panose="02020700000000000000" pitchFamily="17" charset="-128"/>
              </a:rPr>
              <a:t>２</a:t>
            </a:r>
            <a:r>
              <a:rPr kumimoji="1" lang="en-US" altLang="ja-JP" sz="8800" dirty="0">
                <a:latin typeface="UD デジタル 教科書体 N-B" panose="02020700000000000000" pitchFamily="17" charset="-128"/>
                <a:ea typeface="UD デジタル 教科書体 N-B" panose="02020700000000000000" pitchFamily="17" charset="-128"/>
              </a:rPr>
              <a:t>.</a:t>
            </a:r>
            <a:r>
              <a:rPr kumimoji="1" lang="ja-JP" altLang="en-US" sz="8800" dirty="0">
                <a:latin typeface="UD デジタル 教科書体 N-B" panose="02020700000000000000" pitchFamily="17" charset="-128"/>
                <a:ea typeface="UD デジタル 教科書体 N-B" panose="02020700000000000000" pitchFamily="17" charset="-128"/>
              </a:rPr>
              <a:t>本時のまとめ</a:t>
            </a:r>
            <a:endParaRPr kumimoji="1" lang="en-US" altLang="ja-JP" sz="8800" dirty="0">
              <a:latin typeface="UD デジタル 教科書体 N-B" panose="02020700000000000000" pitchFamily="17" charset="-128"/>
              <a:ea typeface="UD デジタル 教科書体 N-B" panose="02020700000000000000" pitchFamily="17" charset="-128"/>
            </a:endParaRPr>
          </a:p>
          <a:p>
            <a:pPr algn="ctr"/>
            <a:endParaRPr kumimoji="1" lang="en-US" altLang="ja-JP" sz="1600" dirty="0">
              <a:latin typeface="UD デジタル 教科書体 N-B" panose="02020700000000000000" pitchFamily="17" charset="-128"/>
              <a:ea typeface="UD デジタル 教科書体 N-B" panose="02020700000000000000" pitchFamily="17" charset="-128"/>
            </a:endParaRPr>
          </a:p>
          <a:p>
            <a:r>
              <a:rPr lang="en-US" altLang="ja-JP" sz="3200" b="1" dirty="0">
                <a:latin typeface="UD デジタル 教科書体 N-B" panose="02020700000000000000" pitchFamily="17" charset="-128"/>
                <a:ea typeface="UD デジタル 教科書体 N-B" panose="02020700000000000000" pitchFamily="17" charset="-128"/>
              </a:rPr>
              <a:t>※</a:t>
            </a:r>
            <a:r>
              <a:rPr lang="ja-JP" altLang="en-US" sz="3200" b="1" dirty="0">
                <a:latin typeface="UD デジタル 教科書体 N-B" panose="02020700000000000000" pitchFamily="17" charset="-128"/>
                <a:ea typeface="UD デジタル 教科書体 N-B" panose="02020700000000000000" pitchFamily="17" charset="-128"/>
              </a:rPr>
              <a:t>本日の学習はどうでしたか？</a:t>
            </a:r>
            <a:endParaRPr lang="en-US" altLang="ja-JP" sz="3200" b="1" dirty="0">
              <a:latin typeface="UD デジタル 教科書体 N-B" panose="02020700000000000000" pitchFamily="17" charset="-128"/>
              <a:ea typeface="UD デジタル 教科書体 N-B" panose="02020700000000000000" pitchFamily="17" charset="-128"/>
            </a:endParaRPr>
          </a:p>
          <a:p>
            <a:pPr algn="r"/>
            <a:r>
              <a:rPr lang="ja-JP" altLang="en-US" sz="3200" b="1" dirty="0">
                <a:latin typeface="UD デジタル 教科書体 N-B" panose="02020700000000000000" pitchFamily="17" charset="-128"/>
                <a:ea typeface="UD デジタル 教科書体 N-B" panose="02020700000000000000" pitchFamily="17" charset="-128"/>
              </a:rPr>
              <a:t>　⇒</a:t>
            </a:r>
            <a:r>
              <a:rPr lang="ja-JP" altLang="en-US" sz="3200" b="1" u="sng" dirty="0">
                <a:solidFill>
                  <a:srgbClr val="FF0000"/>
                </a:solidFill>
                <a:latin typeface="UD デジタル 教科書体 N-B" panose="02020700000000000000" pitchFamily="17" charset="-128"/>
                <a:ea typeface="UD デジタル 教科書体 N-B" panose="02020700000000000000" pitchFamily="17" charset="-128"/>
              </a:rPr>
              <a:t>最後</a:t>
            </a:r>
            <a:r>
              <a:rPr lang="ja-JP" altLang="en-US" sz="3200" b="1" u="sng" dirty="0" smtClean="0">
                <a:solidFill>
                  <a:srgbClr val="FF0000"/>
                </a:solidFill>
                <a:latin typeface="UD デジタル 教科書体 N-B" panose="02020700000000000000" pitchFamily="17" charset="-128"/>
                <a:ea typeface="UD デジタル 教科書体 N-B" panose="02020700000000000000" pitchFamily="17" charset="-128"/>
              </a:rPr>
              <a:t>に学習カード「</a:t>
            </a:r>
            <a:r>
              <a:rPr lang="ja-JP" altLang="en-US" sz="3200" b="1" u="sng" dirty="0">
                <a:solidFill>
                  <a:srgbClr val="FF0000"/>
                </a:solidFill>
                <a:latin typeface="UD デジタル 教科書体 N-B" panose="02020700000000000000" pitchFamily="17" charset="-128"/>
                <a:ea typeface="UD デジタル 教科書体 N-B" panose="02020700000000000000" pitchFamily="17" charset="-128"/>
              </a:rPr>
              <a:t>学習の振返り」</a:t>
            </a:r>
            <a:endParaRPr lang="en-US" altLang="ja-JP" sz="3200" b="1" u="sng" dirty="0">
              <a:solidFill>
                <a:srgbClr val="FF0000"/>
              </a:solidFill>
              <a:latin typeface="UD デジタル 教科書体 N-B" panose="02020700000000000000" pitchFamily="17" charset="-128"/>
              <a:ea typeface="UD デジタル 教科書体 N-B" panose="02020700000000000000" pitchFamily="17" charset="-128"/>
            </a:endParaRPr>
          </a:p>
          <a:p>
            <a:pPr algn="r"/>
            <a:r>
              <a:rPr lang="ja-JP" altLang="en-US" sz="3200" b="1" u="sng" dirty="0">
                <a:solidFill>
                  <a:srgbClr val="FF0000"/>
                </a:solidFill>
                <a:latin typeface="UD デジタル 教科書体 N-B" panose="02020700000000000000" pitchFamily="17" charset="-128"/>
                <a:ea typeface="UD デジタル 教科書体 N-B" panose="02020700000000000000" pitchFamily="17" charset="-128"/>
              </a:rPr>
              <a:t>に記入しましょう。</a:t>
            </a:r>
            <a:endParaRPr kumimoji="1" lang="en-US" altLang="ja-JP" sz="3200" dirty="0">
              <a:latin typeface="UD デジタル 教科書体 N-B" panose="02020700000000000000" pitchFamily="17" charset="-128"/>
              <a:ea typeface="UD デジタル 教科書体 N-B" panose="02020700000000000000" pitchFamily="17" charset="-128"/>
            </a:endParaRPr>
          </a:p>
          <a:p>
            <a:r>
              <a:rPr kumimoji="1" lang="ja-JP" altLang="en-US" sz="4400" dirty="0">
                <a:latin typeface="UD デジタル 教科書体 N-B" panose="02020700000000000000" pitchFamily="17" charset="-128"/>
                <a:ea typeface="UD デジタル 教科書体 N-B" panose="02020700000000000000" pitchFamily="17" charset="-128"/>
              </a:rPr>
              <a:t>　</a:t>
            </a:r>
            <a:endParaRPr kumimoji="1" lang="en-US" altLang="ja-JP" sz="4400" dirty="0">
              <a:latin typeface="UD デジタル 教科書体 N-B" panose="02020700000000000000" pitchFamily="17" charset="-128"/>
              <a:ea typeface="UD デジタル 教科書体 N-B" panose="02020700000000000000" pitchFamily="17" charset="-128"/>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31</a:t>
            </a:fld>
            <a:endParaRPr kumimoji="1" lang="ja-JP" altLang="en-US"/>
          </a:p>
        </p:txBody>
      </p:sp>
    </p:spTree>
    <p:extLst>
      <p:ext uri="{BB962C8B-B14F-4D97-AF65-F5344CB8AC3E}">
        <p14:creationId xmlns:p14="http://schemas.microsoft.com/office/powerpoint/2010/main" val="36390042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804A7D67-8A5F-43F3-BA18-BA59607677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901" y="4811016"/>
            <a:ext cx="1455790" cy="1941053"/>
          </a:xfrm>
          <a:prstGeom prst="rect">
            <a:avLst/>
          </a:prstGeom>
        </p:spPr>
      </p:pic>
      <p:sp>
        <p:nvSpPr>
          <p:cNvPr id="3" name="コンテンツ プレースホルダー 2"/>
          <p:cNvSpPr>
            <a:spLocks noGrp="1"/>
          </p:cNvSpPr>
          <p:nvPr>
            <p:ph idx="1"/>
          </p:nvPr>
        </p:nvSpPr>
        <p:spPr>
          <a:xfrm>
            <a:off x="309459" y="1550722"/>
            <a:ext cx="8675370" cy="5020426"/>
          </a:xfrm>
        </p:spPr>
        <p:txBody>
          <a:bodyPr>
            <a:normAutofit fontScale="92500"/>
          </a:bodyPr>
          <a:lstStyle/>
          <a:p>
            <a:pPr marL="0" indent="0">
              <a:buNone/>
            </a:pPr>
            <a:r>
              <a:rPr lang="ja-JP" altLang="en-US" sz="4400" dirty="0">
                <a:latin typeface="UD デジタル 教科書体 N-B" panose="02020700000000000000" pitchFamily="17" charset="-128"/>
                <a:ea typeface="UD デジタル 教科書体 N-B" panose="02020700000000000000" pitchFamily="17" charset="-128"/>
              </a:rPr>
              <a:t>「知る！できる！」って楽しいね！</a:t>
            </a:r>
            <a:endParaRPr lang="en-US" altLang="ja-JP" sz="44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4400" dirty="0">
                <a:latin typeface="UD デジタル 教科書体 N-B" panose="02020700000000000000" pitchFamily="17" charset="-128"/>
                <a:ea typeface="UD デジタル 教科書体 N-B" panose="02020700000000000000" pitchFamily="17" charset="-128"/>
              </a:rPr>
              <a:t>次の授業が楽しみだね！</a:t>
            </a:r>
            <a:endParaRPr lang="en-US" altLang="ja-JP" sz="4400"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sz="3600" dirty="0"/>
          </a:p>
          <a:p>
            <a:pPr marL="0" indent="0">
              <a:buNone/>
            </a:pPr>
            <a:endParaRPr lang="en-US" altLang="ja-JP" sz="3600" dirty="0"/>
          </a:p>
          <a:p>
            <a:pPr marL="0" indent="0">
              <a:buNone/>
            </a:pPr>
            <a:endParaRPr lang="en-US" altLang="ja-JP" sz="3600" dirty="0"/>
          </a:p>
          <a:p>
            <a:pPr marL="0" indent="0" algn="r">
              <a:buNone/>
            </a:pPr>
            <a:endParaRPr lang="en-US" altLang="ja-JP" sz="3000" dirty="0"/>
          </a:p>
          <a:p>
            <a:pPr marL="0" indent="0" algn="r">
              <a:buNone/>
            </a:pPr>
            <a:endParaRPr lang="en-US" altLang="ja-JP" sz="3000" dirty="0"/>
          </a:p>
          <a:p>
            <a:pPr marL="0" indent="0" algn="r">
              <a:buNone/>
            </a:pPr>
            <a:r>
              <a:rPr lang="ja-JP" altLang="en-US" sz="3200" dirty="0">
                <a:latin typeface="UD デジタル 教科書体 N-B" panose="02020700000000000000" pitchFamily="17" charset="-128"/>
                <a:ea typeface="UD デジタル 教科書体 N-B" panose="02020700000000000000" pitchFamily="17" charset="-128"/>
              </a:rPr>
              <a:t>〇〇中学校保健体育科一同</a:t>
            </a:r>
            <a:endParaRPr lang="en-US" altLang="ja-JP" sz="3200" dirty="0">
              <a:latin typeface="UD デジタル 教科書体 N-B" panose="02020700000000000000" pitchFamily="17" charset="-128"/>
              <a:ea typeface="UD デジタル 教科書体 N-B" panose="02020700000000000000" pitchFamily="17" charset="-128"/>
            </a:endParaRPr>
          </a:p>
        </p:txBody>
      </p:sp>
      <p:sp>
        <p:nvSpPr>
          <p:cNvPr id="8" name="Rectangle 2"/>
          <p:cNvSpPr>
            <a:spLocks noChangeArrowheads="1"/>
          </p:cNvSpPr>
          <p:nvPr/>
        </p:nvSpPr>
        <p:spPr bwMode="auto">
          <a:xfrm>
            <a:off x="0" y="-16871"/>
            <a:ext cx="9109710" cy="145774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2" name="タイトル 1"/>
          <p:cNvSpPr>
            <a:spLocks noGrp="1"/>
          </p:cNvSpPr>
          <p:nvPr>
            <p:ph type="title"/>
          </p:nvPr>
        </p:nvSpPr>
        <p:spPr>
          <a:xfrm>
            <a:off x="92290" y="138809"/>
            <a:ext cx="9109709" cy="1270088"/>
          </a:xfrm>
        </p:spPr>
        <p:txBody>
          <a:bodyPr>
            <a:normAutofit fontScale="90000"/>
          </a:bodyPr>
          <a:lstStyle/>
          <a:p>
            <a:r>
              <a:rPr lang="ja-JP" altLang="en-US" sz="5400" dirty="0">
                <a:latin typeface="UD デジタル 教科書体 N-B" panose="02020700000000000000" pitchFamily="17" charset="-128"/>
                <a:ea typeface="UD デジタル 教科書体 N-B" panose="02020700000000000000" pitchFamily="17" charset="-128"/>
              </a:rPr>
              <a:t>さぁて、知識及び技能は習得できたかな？</a:t>
            </a:r>
          </a:p>
        </p:txBody>
      </p:sp>
      <p:sp>
        <p:nvSpPr>
          <p:cNvPr id="7" name="角丸四角形吹き出し 6"/>
          <p:cNvSpPr/>
          <p:nvPr/>
        </p:nvSpPr>
        <p:spPr>
          <a:xfrm>
            <a:off x="92290" y="2892011"/>
            <a:ext cx="8938500" cy="2267029"/>
          </a:xfrm>
          <a:prstGeom prst="wedgeRoundRectCallout">
            <a:avLst>
              <a:gd name="adj1" fmla="val -36930"/>
              <a:gd name="adj2" fmla="val 67213"/>
              <a:gd name="adj3" fmla="val 16667"/>
            </a:avLst>
          </a:prstGeom>
          <a:solidFill>
            <a:schemeClr val="accent4">
              <a:lumMod val="40000"/>
              <a:lumOff val="60000"/>
            </a:schemeClr>
          </a:solidFill>
          <a:ln w="317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4400" b="1" dirty="0">
                <a:solidFill>
                  <a:schemeClr val="tx1"/>
                </a:solidFill>
                <a:latin typeface="UD デジタル 教科書体 N-B" panose="02020700000000000000" pitchFamily="17" charset="-128"/>
                <a:ea typeface="UD デジタル 教科書体 N-B" panose="02020700000000000000" pitchFamily="17" charset="-128"/>
              </a:rPr>
              <a:t>成長したみんなを道場（学校）で待ってるよ！</a:t>
            </a:r>
          </a:p>
        </p:txBody>
      </p:sp>
    </p:spTree>
    <p:extLst>
      <p:ext uri="{BB962C8B-B14F-4D97-AF65-F5344CB8AC3E}">
        <p14:creationId xmlns:p14="http://schemas.microsoft.com/office/powerpoint/2010/main" val="31942138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4" name="Text Box 4"/>
          <p:cNvSpPr txBox="1">
            <a:spLocks noChangeArrowheads="1"/>
          </p:cNvSpPr>
          <p:nvPr/>
        </p:nvSpPr>
        <p:spPr bwMode="auto">
          <a:xfrm>
            <a:off x="859018" y="2372046"/>
            <a:ext cx="7708595" cy="1921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4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4</a:t>
            </a:fld>
            <a:endParaRPr kumimoji="1" lang="ja-JP" altLang="en-US" dirty="0"/>
          </a:p>
        </p:txBody>
      </p:sp>
      <p:sp>
        <p:nvSpPr>
          <p:cNvPr id="10" name="正方形/長方形 9"/>
          <p:cNvSpPr/>
          <p:nvPr/>
        </p:nvSpPr>
        <p:spPr>
          <a:xfrm>
            <a:off x="420624" y="1031163"/>
            <a:ext cx="8330184" cy="53251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6000" b="1" dirty="0" smtClean="0">
                <a:latin typeface="UD デジタル 教科書体 N-B" panose="02020700000000000000" pitchFamily="17" charset="-128"/>
                <a:ea typeface="UD デジタル 教科書体 N-B" panose="02020700000000000000" pitchFamily="17" charset="-128"/>
              </a:rPr>
              <a:t>「１、２年次</a:t>
            </a:r>
            <a:r>
              <a:rPr kumimoji="1" lang="ja-JP" altLang="en-US" sz="6000" b="1" dirty="0">
                <a:latin typeface="UD デジタル 教科書体 N-B" panose="02020700000000000000" pitchFamily="17" charset="-128"/>
                <a:ea typeface="UD デジタル 教科書体 N-B" panose="02020700000000000000" pitchFamily="17" charset="-128"/>
              </a:rPr>
              <a:t>の復習」</a:t>
            </a:r>
            <a:endParaRPr kumimoji="1" lang="en-US" altLang="ja-JP" sz="6000" b="1" dirty="0">
              <a:latin typeface="UD デジタル 教科書体 N-B" panose="02020700000000000000" pitchFamily="17" charset="-128"/>
              <a:ea typeface="UD デジタル 教科書体 N-B" panose="02020700000000000000" pitchFamily="17" charset="-128"/>
            </a:endParaRPr>
          </a:p>
          <a:p>
            <a:pPr algn="ctr"/>
            <a:endParaRPr kumimoji="1" lang="en-US" altLang="ja-JP" sz="1000" b="1" dirty="0">
              <a:latin typeface="UD デジタル 教科書体 N-B" panose="02020700000000000000" pitchFamily="17" charset="-128"/>
              <a:ea typeface="UD デジタル 教科書体 N-B" panose="02020700000000000000" pitchFamily="17" charset="-128"/>
            </a:endParaRPr>
          </a:p>
          <a:p>
            <a:pPr algn="r"/>
            <a:r>
              <a:rPr kumimoji="1" lang="ja-JP" altLang="en-US" sz="4400" dirty="0">
                <a:latin typeface="UD デジタル 教科書体 N-B" panose="02020700000000000000" pitchFamily="17" charset="-128"/>
                <a:ea typeface="UD デジタル 教科書体 N-B" panose="02020700000000000000" pitchFamily="17" charset="-128"/>
              </a:rPr>
              <a:t>から始めましょう！</a:t>
            </a:r>
            <a:endParaRPr kumimoji="1" lang="en-US" altLang="ja-JP" sz="4400" dirty="0">
              <a:latin typeface="UD デジタル 教科書体 N-B" panose="02020700000000000000" pitchFamily="17" charset="-128"/>
              <a:ea typeface="UD デジタル 教科書体 N-B" panose="02020700000000000000" pitchFamily="17" charset="-128"/>
            </a:endParaRPr>
          </a:p>
          <a:p>
            <a:pPr algn="ctr"/>
            <a:r>
              <a:rPr kumimoji="1" lang="ja-JP" altLang="en-US" sz="6600" dirty="0">
                <a:solidFill>
                  <a:srgbClr val="0070C0"/>
                </a:solidFill>
                <a:latin typeface="HGP創英角ｺﾞｼｯｸUB" panose="020B0900000000000000" pitchFamily="50" charset="-128"/>
                <a:ea typeface="HGP創英角ｺﾞｼｯｸUB" panose="020B0900000000000000" pitchFamily="50" charset="-128"/>
              </a:rPr>
              <a:t>全４問</a:t>
            </a:r>
            <a:r>
              <a:rPr kumimoji="1" lang="ja-JP" altLang="en-US" sz="6600" dirty="0">
                <a:latin typeface="HGP創英角ｺﾞｼｯｸUB" panose="020B0900000000000000" pitchFamily="50" charset="-128"/>
                <a:ea typeface="HGP創英角ｺﾞｼｯｸUB" panose="020B0900000000000000" pitchFamily="50" charset="-128"/>
              </a:rPr>
              <a:t>　</a:t>
            </a:r>
            <a:endParaRPr kumimoji="1" lang="en-US" altLang="ja-JP" sz="6600" dirty="0">
              <a:latin typeface="HGP創英角ｺﾞｼｯｸUB" panose="020B0900000000000000" pitchFamily="50" charset="-128"/>
              <a:ea typeface="HGP創英角ｺﾞｼｯｸUB" panose="020B0900000000000000" pitchFamily="50" charset="-128"/>
            </a:endParaRPr>
          </a:p>
        </p:txBody>
      </p:sp>
      <p:sp>
        <p:nvSpPr>
          <p:cNvPr id="2" name="円形吹き出し 1"/>
          <p:cNvSpPr/>
          <p:nvPr/>
        </p:nvSpPr>
        <p:spPr>
          <a:xfrm>
            <a:off x="298365" y="788325"/>
            <a:ext cx="2971308" cy="862011"/>
          </a:xfrm>
          <a:prstGeom prst="wedgeEllipseCallout">
            <a:avLst>
              <a:gd name="adj1" fmla="val 29144"/>
              <a:gd name="adj2" fmla="val 69656"/>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UD デジタル 教科書体 N-B" panose="02020700000000000000" pitchFamily="17" charset="-128"/>
                <a:ea typeface="UD デジタル 教科書体 N-B" panose="02020700000000000000" pitchFamily="17" charset="-128"/>
              </a:rPr>
              <a:t>まずは・・</a:t>
            </a:r>
          </a:p>
        </p:txBody>
      </p:sp>
    </p:spTree>
    <p:extLst>
      <p:ext uri="{BB962C8B-B14F-4D97-AF65-F5344CB8AC3E}">
        <p14:creationId xmlns:p14="http://schemas.microsoft.com/office/powerpoint/2010/main" val="2108600101"/>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0" y="0"/>
            <a:ext cx="9161304" cy="786175"/>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lvl="0" defTabSz="652278" eaLnBrk="1" fontAlgn="base" hangingPunct="1">
              <a:spcBef>
                <a:spcPct val="0"/>
              </a:spcBef>
              <a:spcAft>
                <a:spcPct val="0"/>
              </a:spcAft>
              <a:buNone/>
              <a:defRPr/>
            </a:pPr>
            <a:r>
              <a:rPr lang="ja-JP" altLang="en-US" sz="4800" b="1" dirty="0">
                <a:latin typeface="UD デジタル 教科書体 N-B" panose="02020700000000000000" pitchFamily="17" charset="-128"/>
                <a:ea typeface="UD デジタル 教科書体 N-B" panose="02020700000000000000" pitchFamily="17" charset="-128"/>
              </a:rPr>
              <a:t>問１：柔道の創始者</a:t>
            </a:r>
            <a:endParaRPr kumimoji="1" lang="ja-JP" altLang="en-US" sz="4800"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5</a:t>
            </a:fld>
            <a:endParaRPr kumimoji="1" lang="ja-JP" altLang="en-US"/>
          </a:p>
        </p:txBody>
      </p:sp>
      <p:pic>
        <p:nvPicPr>
          <p:cNvPr id="2" name="図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792704" y="996696"/>
            <a:ext cx="3121490" cy="4379788"/>
          </a:xfrm>
          <a:prstGeom prst="rect">
            <a:avLst/>
          </a:prstGeom>
        </p:spPr>
      </p:pic>
      <p:sp>
        <p:nvSpPr>
          <p:cNvPr id="11" name="正方形/長方形 10"/>
          <p:cNvSpPr/>
          <p:nvPr/>
        </p:nvSpPr>
        <p:spPr>
          <a:xfrm>
            <a:off x="166690" y="996696"/>
            <a:ext cx="5584886" cy="264704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lstStyle/>
          <a:p>
            <a:r>
              <a:rPr kumimoji="1" lang="ja-JP" altLang="en-US" sz="2800" b="1" dirty="0">
                <a:latin typeface="UD デジタル 教科書体 N-B" panose="02020700000000000000" pitchFamily="17" charset="-128"/>
                <a:ea typeface="UD デジタル 教科書体 N-B" panose="02020700000000000000" pitchFamily="17" charset="-128"/>
              </a:rPr>
              <a:t>日本古来の武術である「柔術」を磨き上げて、柔道に進化させた。</a:t>
            </a:r>
            <a:endParaRPr kumimoji="1" lang="en-US" altLang="ja-JP" sz="2800" b="1" dirty="0">
              <a:latin typeface="UD デジタル 教科書体 N-B" panose="02020700000000000000" pitchFamily="17" charset="-128"/>
              <a:ea typeface="UD デジタル 教科書体 N-B" panose="02020700000000000000" pitchFamily="17" charset="-128"/>
            </a:endParaRPr>
          </a:p>
          <a:p>
            <a:endParaRPr kumimoji="1" lang="en-US" altLang="ja-JP" sz="1000" b="1" dirty="0">
              <a:latin typeface="UD デジタル 教科書体 N-B" panose="02020700000000000000" pitchFamily="17" charset="-128"/>
              <a:ea typeface="UD デジタル 教科書体 N-B" panose="02020700000000000000" pitchFamily="17" charset="-128"/>
            </a:endParaRPr>
          </a:p>
          <a:p>
            <a:r>
              <a:rPr kumimoji="1" lang="ja-JP" altLang="en-US" sz="2800" b="1" dirty="0">
                <a:latin typeface="UD デジタル 教科書体 N-B" panose="02020700000000000000" pitchFamily="17" charset="-128"/>
                <a:ea typeface="UD デジタル 教科書体 N-B" panose="02020700000000000000" pitchFamily="17" charset="-128"/>
              </a:rPr>
              <a:t>　“道”（原理）があって</a:t>
            </a:r>
            <a:endParaRPr kumimoji="1" lang="en-US" altLang="ja-JP" sz="2800" b="1" dirty="0">
              <a:latin typeface="UD デジタル 教科書体 N-B" panose="02020700000000000000" pitchFamily="17" charset="-128"/>
              <a:ea typeface="UD デジタル 教科書体 N-B" panose="02020700000000000000" pitchFamily="17" charset="-128"/>
            </a:endParaRPr>
          </a:p>
          <a:p>
            <a:r>
              <a:rPr kumimoji="1" lang="ja-JP" altLang="en-US" sz="2800" b="1" dirty="0">
                <a:latin typeface="UD デジタル 教科書体 N-B" panose="02020700000000000000" pitchFamily="17" charset="-128"/>
                <a:ea typeface="UD デジタル 教科書体 N-B" panose="02020700000000000000" pitchFamily="17" charset="-128"/>
              </a:rPr>
              <a:t>  “術”（技芸）が生まれる</a:t>
            </a:r>
            <a:endParaRPr kumimoji="1" lang="en-US" altLang="ja-JP" sz="2800" b="1" dirty="0">
              <a:latin typeface="UD デジタル 教科書体 N-B" panose="02020700000000000000" pitchFamily="17" charset="-128"/>
              <a:ea typeface="UD デジタル 教科書体 N-B" panose="02020700000000000000" pitchFamily="17" charset="-128"/>
            </a:endParaRPr>
          </a:p>
          <a:p>
            <a:endParaRPr kumimoji="1" lang="en-US" altLang="ja-JP" sz="1000" b="1" dirty="0">
              <a:latin typeface="UD デジタル 教科書体 N-B" panose="02020700000000000000" pitchFamily="17" charset="-128"/>
              <a:ea typeface="UD デジタル 教科書体 N-B" panose="02020700000000000000" pitchFamily="17" charset="-128"/>
            </a:endParaRPr>
          </a:p>
          <a:p>
            <a:r>
              <a:rPr kumimoji="1" lang="ja-JP" altLang="en-US" sz="2800" b="1" dirty="0">
                <a:latin typeface="UD デジタル 教科書体 N-B" panose="02020700000000000000" pitchFamily="17" charset="-128"/>
                <a:ea typeface="UD デジタル 教科書体 N-B" panose="02020700000000000000" pitchFamily="17" charset="-128"/>
              </a:rPr>
              <a:t>との考えから「柔道」と名付けた。 </a:t>
            </a:r>
            <a:endParaRPr kumimoji="1" lang="en-US" altLang="ja-JP" sz="2800" b="1" dirty="0">
              <a:latin typeface="UD デジタル 教科書体 N-B" panose="02020700000000000000" pitchFamily="17" charset="-128"/>
              <a:ea typeface="UD デジタル 教科書体 N-B" panose="02020700000000000000" pitchFamily="17" charset="-128"/>
            </a:endParaRPr>
          </a:p>
        </p:txBody>
      </p:sp>
      <p:sp>
        <p:nvSpPr>
          <p:cNvPr id="12" name="正方形/長方形 11"/>
          <p:cNvSpPr/>
          <p:nvPr/>
        </p:nvSpPr>
        <p:spPr>
          <a:xfrm>
            <a:off x="125562" y="3582256"/>
            <a:ext cx="6124898" cy="142775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3200" b="1" dirty="0">
                <a:solidFill>
                  <a:srgbClr val="FF0000"/>
                </a:solidFill>
                <a:latin typeface="UD デジタル 教科書体 N-B" panose="02020700000000000000" pitchFamily="17" charset="-128"/>
                <a:ea typeface="UD デジタル 教科書体 N-B" panose="02020700000000000000" pitchFamily="17" charset="-128"/>
              </a:rPr>
              <a:t>柔道の創始者を答えなさい。</a:t>
            </a:r>
            <a:endParaRPr kumimoji="1" lang="en-US" altLang="ja-JP" sz="3200" b="1" dirty="0">
              <a:solidFill>
                <a:srgbClr val="FF0000"/>
              </a:solidFill>
              <a:latin typeface="UD デジタル 教科書体 N-B" panose="02020700000000000000" pitchFamily="17" charset="-128"/>
              <a:ea typeface="UD デジタル 教科書体 N-B" panose="02020700000000000000" pitchFamily="17" charset="-128"/>
            </a:endParaRPr>
          </a:p>
          <a:p>
            <a:pPr algn="ctr"/>
            <a:r>
              <a:rPr kumimoji="1" lang="ja-JP" altLang="en-US" sz="2800" b="1" dirty="0">
                <a:solidFill>
                  <a:srgbClr val="FF0000"/>
                </a:solidFill>
                <a:latin typeface="UD デジタル 教科書体 N-B" panose="02020700000000000000" pitchFamily="17" charset="-128"/>
                <a:ea typeface="UD デジタル 教科書体 N-B" panose="02020700000000000000" pitchFamily="17" charset="-128"/>
              </a:rPr>
              <a:t>（制限時間</a:t>
            </a:r>
            <a:r>
              <a:rPr kumimoji="1" lang="ja-JP" altLang="en-US" sz="2800" b="1" dirty="0" smtClean="0">
                <a:solidFill>
                  <a:srgbClr val="FF0000"/>
                </a:solidFill>
                <a:latin typeface="UD デジタル 教科書体 N-B" panose="02020700000000000000" pitchFamily="17" charset="-128"/>
                <a:ea typeface="UD デジタル 教科書体 N-B" panose="02020700000000000000" pitchFamily="17" charset="-128"/>
              </a:rPr>
              <a:t>：５秒</a:t>
            </a:r>
            <a:r>
              <a:rPr kumimoji="1" lang="ja-JP" altLang="en-US" sz="2800" b="1" dirty="0">
                <a:solidFill>
                  <a:srgbClr val="FF0000"/>
                </a:solidFill>
                <a:latin typeface="UD デジタル 教科書体 N-B" panose="02020700000000000000" pitchFamily="17" charset="-128"/>
                <a:ea typeface="UD デジタル 教科書体 N-B" panose="02020700000000000000" pitchFamily="17" charset="-128"/>
              </a:rPr>
              <a:t>）</a:t>
            </a:r>
            <a:r>
              <a:rPr kumimoji="1" lang="ja-JP" altLang="en-US" sz="3200" dirty="0">
                <a:latin typeface="UD デジタル 教科書体 N-B" panose="02020700000000000000" pitchFamily="17" charset="-128"/>
                <a:ea typeface="UD デジタル 教科書体 N-B" panose="02020700000000000000" pitchFamily="17" charset="-128"/>
              </a:rPr>
              <a:t>　</a:t>
            </a:r>
            <a:endParaRPr kumimoji="1" lang="en-US" altLang="ja-JP" sz="3200" dirty="0">
              <a:latin typeface="UD デジタル 教科書体 N-B" panose="02020700000000000000" pitchFamily="17" charset="-128"/>
              <a:ea typeface="UD デジタル 教科書体 N-B" panose="02020700000000000000" pitchFamily="17" charset="-128"/>
            </a:endParaRPr>
          </a:p>
        </p:txBody>
      </p:sp>
      <p:sp>
        <p:nvSpPr>
          <p:cNvPr id="21" name="正方形/長方形 20"/>
          <p:cNvSpPr/>
          <p:nvPr/>
        </p:nvSpPr>
        <p:spPr>
          <a:xfrm>
            <a:off x="1688117" y="5346683"/>
            <a:ext cx="2050355" cy="848842"/>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400" dirty="0">
                <a:latin typeface="HGP創英角ｺﾞｼｯｸUB" panose="020B0900000000000000" pitchFamily="50" charset="-128"/>
                <a:ea typeface="HGP創英角ｺﾞｼｯｸUB" panose="020B0900000000000000" pitchFamily="50" charset="-128"/>
              </a:rPr>
              <a:t>５</a:t>
            </a:r>
            <a:endParaRPr kumimoji="1" lang="en-US" altLang="ja-JP" sz="4400" dirty="0">
              <a:latin typeface="HGP創英角ｺﾞｼｯｸUB" panose="020B0900000000000000" pitchFamily="50" charset="-128"/>
              <a:ea typeface="HGP創英角ｺﾞｼｯｸUB" panose="020B0900000000000000" pitchFamily="50" charset="-128"/>
            </a:endParaRPr>
          </a:p>
        </p:txBody>
      </p:sp>
      <p:sp>
        <p:nvSpPr>
          <p:cNvPr id="22" name="正方形/長方形 21"/>
          <p:cNvSpPr/>
          <p:nvPr/>
        </p:nvSpPr>
        <p:spPr>
          <a:xfrm>
            <a:off x="1663158" y="5329305"/>
            <a:ext cx="2050355" cy="848842"/>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400" dirty="0">
                <a:latin typeface="HGP創英角ｺﾞｼｯｸUB" panose="020B0900000000000000" pitchFamily="50" charset="-128"/>
                <a:ea typeface="HGP創英角ｺﾞｼｯｸUB" panose="020B0900000000000000" pitchFamily="50" charset="-128"/>
              </a:rPr>
              <a:t>４</a:t>
            </a:r>
            <a:endParaRPr kumimoji="1" lang="en-US" altLang="ja-JP" sz="4400" dirty="0">
              <a:latin typeface="HGP創英角ｺﾞｼｯｸUB" panose="020B0900000000000000" pitchFamily="50" charset="-128"/>
              <a:ea typeface="HGP創英角ｺﾞｼｯｸUB" panose="020B0900000000000000" pitchFamily="50" charset="-128"/>
            </a:endParaRPr>
          </a:p>
        </p:txBody>
      </p:sp>
      <p:sp>
        <p:nvSpPr>
          <p:cNvPr id="23" name="正方形/長方形 22"/>
          <p:cNvSpPr/>
          <p:nvPr/>
        </p:nvSpPr>
        <p:spPr>
          <a:xfrm>
            <a:off x="1688117" y="5362413"/>
            <a:ext cx="2050355" cy="848842"/>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400" dirty="0">
                <a:latin typeface="HGP創英角ｺﾞｼｯｸUB" panose="020B0900000000000000" pitchFamily="50" charset="-128"/>
                <a:ea typeface="HGP創英角ｺﾞｼｯｸUB" panose="020B0900000000000000" pitchFamily="50" charset="-128"/>
              </a:rPr>
              <a:t>３</a:t>
            </a:r>
            <a:endParaRPr kumimoji="1" lang="en-US" altLang="ja-JP" sz="4400" dirty="0">
              <a:latin typeface="HGP創英角ｺﾞｼｯｸUB" panose="020B0900000000000000" pitchFamily="50" charset="-128"/>
              <a:ea typeface="HGP創英角ｺﾞｼｯｸUB" panose="020B0900000000000000" pitchFamily="50" charset="-128"/>
            </a:endParaRPr>
          </a:p>
        </p:txBody>
      </p:sp>
      <p:sp>
        <p:nvSpPr>
          <p:cNvPr id="24" name="正方形/長方形 23"/>
          <p:cNvSpPr/>
          <p:nvPr/>
        </p:nvSpPr>
        <p:spPr>
          <a:xfrm>
            <a:off x="1663157" y="5362413"/>
            <a:ext cx="2050355" cy="848842"/>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400" dirty="0">
                <a:latin typeface="HGP創英角ｺﾞｼｯｸUB" panose="020B0900000000000000" pitchFamily="50" charset="-128"/>
                <a:ea typeface="HGP創英角ｺﾞｼｯｸUB" panose="020B0900000000000000" pitchFamily="50" charset="-128"/>
              </a:rPr>
              <a:t>２</a:t>
            </a:r>
            <a:endParaRPr kumimoji="1" lang="en-US" altLang="ja-JP" sz="4400" dirty="0">
              <a:latin typeface="HGP創英角ｺﾞｼｯｸUB" panose="020B0900000000000000" pitchFamily="50" charset="-128"/>
              <a:ea typeface="HGP創英角ｺﾞｼｯｸUB" panose="020B0900000000000000" pitchFamily="50" charset="-128"/>
            </a:endParaRPr>
          </a:p>
        </p:txBody>
      </p:sp>
      <p:sp>
        <p:nvSpPr>
          <p:cNvPr id="25" name="正方形/長方形 24"/>
          <p:cNvSpPr/>
          <p:nvPr/>
        </p:nvSpPr>
        <p:spPr>
          <a:xfrm>
            <a:off x="1688117" y="5345035"/>
            <a:ext cx="2050355" cy="848842"/>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400" dirty="0">
                <a:latin typeface="HGP創英角ｺﾞｼｯｸUB" panose="020B0900000000000000" pitchFamily="50" charset="-128"/>
                <a:ea typeface="HGP創英角ｺﾞｼｯｸUB" panose="020B0900000000000000" pitchFamily="50" charset="-128"/>
              </a:rPr>
              <a:t>１</a:t>
            </a:r>
            <a:endParaRPr kumimoji="1" lang="en-US" altLang="ja-JP" sz="4400" dirty="0">
              <a:latin typeface="HGP創英角ｺﾞｼｯｸUB" panose="020B0900000000000000" pitchFamily="50" charset="-128"/>
              <a:ea typeface="HGP創英角ｺﾞｼｯｸUB" panose="020B0900000000000000" pitchFamily="50" charset="-128"/>
            </a:endParaRPr>
          </a:p>
        </p:txBody>
      </p:sp>
      <p:sp>
        <p:nvSpPr>
          <p:cNvPr id="13" name="正方形/長方形 12"/>
          <p:cNvSpPr/>
          <p:nvPr/>
        </p:nvSpPr>
        <p:spPr>
          <a:xfrm>
            <a:off x="945197" y="5453854"/>
            <a:ext cx="3963350" cy="902701"/>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400" dirty="0">
                <a:solidFill>
                  <a:srgbClr val="FF0000"/>
                </a:solidFill>
                <a:latin typeface="HGP創英角ｺﾞｼｯｸUB" panose="020B0900000000000000" pitchFamily="50" charset="-128"/>
                <a:ea typeface="HGP創英角ｺﾞｼｯｸUB" panose="020B0900000000000000" pitchFamily="50" charset="-128"/>
              </a:rPr>
              <a:t>　</a:t>
            </a:r>
            <a:r>
              <a:rPr kumimoji="1" lang="ja-JP" altLang="en-US" sz="4400" b="1" dirty="0">
                <a:solidFill>
                  <a:srgbClr val="FF0000"/>
                </a:solidFill>
                <a:latin typeface="UD デジタル 教科書体 N-B" panose="02020700000000000000" pitchFamily="17" charset="-128"/>
                <a:ea typeface="UD デジタル 教科書体 N-B" panose="02020700000000000000" pitchFamily="17" charset="-128"/>
              </a:rPr>
              <a:t>嘉納 治五郎</a:t>
            </a:r>
            <a:r>
              <a:rPr kumimoji="1" lang="ja-JP" altLang="en-US" sz="4400" dirty="0">
                <a:latin typeface="HGP創英角ｺﾞｼｯｸUB" panose="020B0900000000000000" pitchFamily="50" charset="-128"/>
                <a:ea typeface="HGP創英角ｺﾞｼｯｸUB" panose="020B0900000000000000" pitchFamily="50" charset="-128"/>
              </a:rPr>
              <a:t>　</a:t>
            </a:r>
            <a:endParaRPr kumimoji="1" lang="en-US" altLang="ja-JP" sz="4400" dirty="0">
              <a:latin typeface="HGP創英角ｺﾞｼｯｸUB" panose="020B0900000000000000" pitchFamily="50" charset="-128"/>
              <a:ea typeface="HGP創英角ｺﾞｼｯｸUB" panose="020B0900000000000000" pitchFamily="50" charset="-128"/>
            </a:endParaRPr>
          </a:p>
        </p:txBody>
      </p:sp>
      <p:sp>
        <p:nvSpPr>
          <p:cNvPr id="26" name="正方形/長方形 25"/>
          <p:cNvSpPr/>
          <p:nvPr/>
        </p:nvSpPr>
        <p:spPr>
          <a:xfrm>
            <a:off x="722604" y="5329305"/>
            <a:ext cx="4050792" cy="105294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6000" b="1" dirty="0">
                <a:solidFill>
                  <a:srgbClr val="FF0000"/>
                </a:solidFill>
                <a:latin typeface="UD デジタル 教科書体 N-B" panose="02020700000000000000" pitchFamily="17" charset="-128"/>
                <a:ea typeface="UD デジタル 教科書体 N-B" panose="02020700000000000000" pitchFamily="17" charset="-128"/>
              </a:rPr>
              <a:t>Ａ</a:t>
            </a:r>
            <a:r>
              <a:rPr kumimoji="1" lang="ja-JP" altLang="en-US" sz="4400" dirty="0">
                <a:solidFill>
                  <a:srgbClr val="FF0000"/>
                </a:solidFill>
                <a:latin typeface="UD デジタル 教科書体 N-B" panose="02020700000000000000" pitchFamily="17" charset="-128"/>
                <a:ea typeface="UD デジタル 教科書体 N-B" panose="02020700000000000000" pitchFamily="17" charset="-128"/>
              </a:rPr>
              <a:t>　</a:t>
            </a:r>
          </a:p>
        </p:txBody>
      </p:sp>
    </p:spTree>
    <p:extLst>
      <p:ext uri="{BB962C8B-B14F-4D97-AF65-F5344CB8AC3E}">
        <p14:creationId xmlns:p14="http://schemas.microsoft.com/office/powerpoint/2010/main" val="224201479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500"/>
                                        <p:tgtEl>
                                          <p:spTgt spid="12"/>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200"/>
                                        <p:tgtEl>
                                          <p:spTgt spid="21"/>
                                        </p:tgtEl>
                                      </p:cBhvr>
                                    </p:animEffect>
                                  </p:childTnLst>
                                </p:cTn>
                              </p:par>
                            </p:childTnLst>
                          </p:cTn>
                        </p:par>
                        <p:par>
                          <p:cTn id="19" fill="hold">
                            <p:stCondLst>
                              <p:cond delay="2700"/>
                            </p:stCondLst>
                            <p:childTnLst>
                              <p:par>
                                <p:cTn id="20" presetID="10" presetClass="entr" presetSubtype="0"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200"/>
                                        <p:tgtEl>
                                          <p:spTgt spid="22"/>
                                        </p:tgtEl>
                                      </p:cBhvr>
                                    </p:animEffect>
                                  </p:childTnLst>
                                </p:cTn>
                              </p:par>
                            </p:childTnLst>
                          </p:cTn>
                        </p:par>
                        <p:par>
                          <p:cTn id="23" fill="hold">
                            <p:stCondLst>
                              <p:cond delay="3900"/>
                            </p:stCondLst>
                            <p:childTnLst>
                              <p:par>
                                <p:cTn id="24" presetID="10"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200"/>
                                        <p:tgtEl>
                                          <p:spTgt spid="23"/>
                                        </p:tgtEl>
                                      </p:cBhvr>
                                    </p:animEffect>
                                  </p:childTnLst>
                                </p:cTn>
                              </p:par>
                            </p:childTnLst>
                          </p:cTn>
                        </p:par>
                        <p:par>
                          <p:cTn id="27" fill="hold">
                            <p:stCondLst>
                              <p:cond delay="5100"/>
                            </p:stCondLst>
                            <p:childTnLst>
                              <p:par>
                                <p:cTn id="28" presetID="10"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1200"/>
                                        <p:tgtEl>
                                          <p:spTgt spid="24"/>
                                        </p:tgtEl>
                                      </p:cBhvr>
                                    </p:animEffect>
                                  </p:childTnLst>
                                </p:cTn>
                              </p:par>
                            </p:childTnLst>
                          </p:cTn>
                        </p:par>
                        <p:par>
                          <p:cTn id="31" fill="hold">
                            <p:stCondLst>
                              <p:cond delay="6300"/>
                            </p:stCondLst>
                            <p:childTnLst>
                              <p:par>
                                <p:cTn id="32" presetID="10" presetClass="entr" presetSubtype="0"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2000"/>
                                        <p:tgtEl>
                                          <p:spTgt spid="25"/>
                                        </p:tgtEl>
                                      </p:cBhvr>
                                    </p:animEffect>
                                  </p:childTnLst>
                                </p:cTn>
                              </p:par>
                            </p:childTnLst>
                          </p:cTn>
                        </p:par>
                        <p:par>
                          <p:cTn id="35" fill="hold">
                            <p:stCondLst>
                              <p:cond delay="8300"/>
                            </p:stCondLst>
                            <p:childTnLst>
                              <p:par>
                                <p:cTn id="36" presetID="10"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1" grpId="0" animBg="1"/>
      <p:bldP spid="22" grpId="0" animBg="1"/>
      <p:bldP spid="23" grpId="0" animBg="1"/>
      <p:bldP spid="24" grpId="0" animBg="1"/>
      <p:bldP spid="25"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838912"/>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defTabSz="652278" eaLnBrk="1" fontAlgn="base" hangingPunct="1">
              <a:spcBef>
                <a:spcPct val="0"/>
              </a:spcBef>
              <a:spcAft>
                <a:spcPct val="0"/>
              </a:spcAft>
              <a:buNone/>
              <a:defRPr/>
            </a:pPr>
            <a:r>
              <a:rPr lang="ja-JP" altLang="en-US" sz="4800" b="1" dirty="0">
                <a:latin typeface="UD デジタル 教科書体 N-B" panose="02020700000000000000" pitchFamily="17" charset="-128"/>
                <a:ea typeface="UD デジタル 教科書体 N-B" panose="02020700000000000000" pitchFamily="17" charset="-128"/>
              </a:rPr>
              <a:t>問２：伝統的な行動の仕方　</a:t>
            </a:r>
            <a:endParaRPr lang="en-US" altLang="ja-JP" sz="4800" b="1" dirty="0">
              <a:latin typeface="UD デジタル 教科書体 N-B" panose="02020700000000000000" pitchFamily="17" charset="-128"/>
              <a:ea typeface="UD デジタル 教科書体 N-B" panose="02020700000000000000" pitchFamily="17" charset="-128"/>
            </a:endParaRPr>
          </a:p>
        </p:txBody>
      </p:sp>
      <p:sp>
        <p:nvSpPr>
          <p:cNvPr id="3" name="スライド番号プレースホルダー 2"/>
          <p:cNvSpPr>
            <a:spLocks noGrp="1"/>
          </p:cNvSpPr>
          <p:nvPr>
            <p:ph type="sldNum" sz="quarter" idx="12"/>
          </p:nvPr>
        </p:nvSpPr>
        <p:spPr>
          <a:xfrm>
            <a:off x="7086600" y="6472464"/>
            <a:ext cx="2057400" cy="365125"/>
          </a:xfrm>
        </p:spPr>
        <p:txBody>
          <a:bodyPr/>
          <a:lstStyle/>
          <a:p>
            <a:fld id="{13555A0A-D93E-4972-9BDE-BD19E4BDC622}" type="slidenum">
              <a:rPr kumimoji="1" lang="ja-JP" altLang="en-US" smtClean="0"/>
              <a:t>6</a:t>
            </a:fld>
            <a:endParaRPr kumimoji="1" lang="ja-JP" altLang="en-US"/>
          </a:p>
        </p:txBody>
      </p:sp>
      <p:sp>
        <p:nvSpPr>
          <p:cNvPr id="10" name="正方形/長方形 9"/>
          <p:cNvSpPr/>
          <p:nvPr/>
        </p:nvSpPr>
        <p:spPr>
          <a:xfrm>
            <a:off x="-17304" y="928222"/>
            <a:ext cx="9161304" cy="2851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lstStyle/>
          <a:p>
            <a:r>
              <a:rPr kumimoji="1" lang="ja-JP" altLang="en-US" sz="2800" b="1" dirty="0">
                <a:latin typeface="UD デジタル 教科書体 N-B" panose="02020700000000000000" pitchFamily="17" charset="-128"/>
                <a:ea typeface="UD デジタル 教科書体 N-B" panose="02020700000000000000" pitchFamily="17" charset="-128"/>
              </a:rPr>
              <a:t>・日本古来の武道である柔道の基本精神は</a:t>
            </a:r>
            <a:r>
              <a:rPr kumimoji="1" lang="ja-JP" altLang="en-US" sz="2800" b="1" u="sng" dirty="0">
                <a:solidFill>
                  <a:schemeClr val="tx1"/>
                </a:solidFill>
                <a:latin typeface="UD デジタル 教科書体 N-B" panose="02020700000000000000" pitchFamily="17" charset="-128"/>
                <a:ea typeface="UD デジタル 教科書体 N-B" panose="02020700000000000000" pitchFamily="17" charset="-128"/>
              </a:rPr>
              <a:t>「礼に始まり　</a:t>
            </a:r>
            <a:endParaRPr kumimoji="1" lang="en-US" altLang="ja-JP" sz="2800" b="1" u="sng" dirty="0">
              <a:solidFill>
                <a:schemeClr val="tx1"/>
              </a:solidFill>
              <a:latin typeface="UD デジタル 教科書体 N-B" panose="02020700000000000000" pitchFamily="17" charset="-128"/>
              <a:ea typeface="UD デジタル 教科書体 N-B" panose="02020700000000000000" pitchFamily="17" charset="-128"/>
            </a:endParaRPr>
          </a:p>
          <a:p>
            <a:r>
              <a:rPr kumimoji="1" lang="ja-JP" altLang="en-US" sz="2800" b="1" dirty="0">
                <a:solidFill>
                  <a:schemeClr val="tx1"/>
                </a:solidFill>
                <a:latin typeface="UD デジタル 教科書体 N-B" panose="02020700000000000000" pitchFamily="17" charset="-128"/>
                <a:ea typeface="UD デジタル 教科書体 N-B" panose="02020700000000000000" pitchFamily="17" charset="-128"/>
              </a:rPr>
              <a:t>　</a:t>
            </a:r>
            <a:r>
              <a:rPr kumimoji="1" lang="ja-JP" altLang="en-US" sz="2800" b="1" u="sng" dirty="0">
                <a:solidFill>
                  <a:schemeClr val="tx1"/>
                </a:solidFill>
                <a:latin typeface="UD デジタル 教科書体 N-B" panose="02020700000000000000" pitchFamily="17" charset="-128"/>
                <a:ea typeface="UD デジタル 教科書体 N-B" panose="02020700000000000000" pitchFamily="17" charset="-128"/>
              </a:rPr>
              <a:t>礼に終わる」</a:t>
            </a:r>
            <a:r>
              <a:rPr kumimoji="1" lang="ja-JP" altLang="en-US" sz="2800" b="1" dirty="0">
                <a:solidFill>
                  <a:schemeClr val="tx1"/>
                </a:solidFill>
                <a:latin typeface="UD デジタル 教科書体 N-B" panose="02020700000000000000" pitchFamily="17" charset="-128"/>
                <a:ea typeface="UD デジタル 教科書体 N-B" panose="02020700000000000000" pitchFamily="17" charset="-128"/>
              </a:rPr>
              <a:t>にある。</a:t>
            </a:r>
            <a:r>
              <a:rPr kumimoji="1" lang="ja-JP" altLang="en-US" sz="2400" b="1" dirty="0">
                <a:solidFill>
                  <a:schemeClr val="tx1"/>
                </a:solidFill>
                <a:latin typeface="UD デジタル 教科書体 N-B" panose="02020700000000000000" pitchFamily="17" charset="-128"/>
                <a:ea typeface="UD デジタル 教科書体 N-B" panose="02020700000000000000" pitchFamily="17" charset="-128"/>
              </a:rPr>
              <a:t>（剣道、相撲なども同様）</a:t>
            </a:r>
            <a:endParaRPr kumimoji="1" lang="en-US" altLang="ja-JP" sz="2400" b="1" dirty="0">
              <a:solidFill>
                <a:schemeClr val="tx1"/>
              </a:solidFill>
              <a:latin typeface="UD デジタル 教科書体 N-B" panose="02020700000000000000" pitchFamily="17" charset="-128"/>
              <a:ea typeface="UD デジタル 教科書体 N-B" panose="02020700000000000000" pitchFamily="17" charset="-128"/>
            </a:endParaRPr>
          </a:p>
          <a:p>
            <a:r>
              <a:rPr kumimoji="1" lang="ja-JP" altLang="en-US" sz="2800" b="1" dirty="0">
                <a:latin typeface="UD デジタル 教科書体 N-B" panose="02020700000000000000" pitchFamily="17" charset="-128"/>
                <a:ea typeface="UD デジタル 教科書体 N-B" panose="02020700000000000000" pitchFamily="17" charset="-128"/>
              </a:rPr>
              <a:t>・道場への入退場時や練習や試合の前後など、相手への　</a:t>
            </a:r>
            <a:endParaRPr kumimoji="1" lang="en-US" altLang="ja-JP" sz="2800" b="1" dirty="0">
              <a:latin typeface="UD デジタル 教科書体 N-B" panose="02020700000000000000" pitchFamily="17" charset="-128"/>
              <a:ea typeface="UD デジタル 教科書体 N-B" panose="02020700000000000000" pitchFamily="17" charset="-128"/>
            </a:endParaRPr>
          </a:p>
          <a:p>
            <a:r>
              <a:rPr kumimoji="1" lang="ja-JP" altLang="en-US" sz="2800" b="1" dirty="0">
                <a:latin typeface="UD デジタル 教科書体 N-B" panose="02020700000000000000" pitchFamily="17" charset="-128"/>
                <a:ea typeface="UD デジタル 教科書体 N-B" panose="02020700000000000000" pitchFamily="17" charset="-128"/>
              </a:rPr>
              <a:t>　敬意を表すため、心を込めて必ず「礼」を行う。</a:t>
            </a:r>
            <a:endParaRPr kumimoji="1" lang="en-US" altLang="ja-JP" sz="800" b="1" dirty="0">
              <a:latin typeface="UD デジタル 教科書体 N-B" panose="02020700000000000000" pitchFamily="17" charset="-128"/>
              <a:ea typeface="UD デジタル 教科書体 N-B" panose="02020700000000000000" pitchFamily="17" charset="-128"/>
            </a:endParaRPr>
          </a:p>
          <a:p>
            <a:r>
              <a:rPr kumimoji="1" lang="ja-JP" altLang="en-US" sz="600" b="1" dirty="0">
                <a:latin typeface="UD デジタル 教科書体 N-B" panose="02020700000000000000" pitchFamily="17" charset="-128"/>
                <a:ea typeface="UD デジタル 教科書体 N-B" panose="02020700000000000000" pitchFamily="17" charset="-128"/>
              </a:rPr>
              <a:t>　　　　</a:t>
            </a:r>
            <a:r>
              <a:rPr kumimoji="1" lang="ja-JP" altLang="en-US" sz="2400" b="1" dirty="0">
                <a:solidFill>
                  <a:srgbClr val="FF0000"/>
                </a:solidFill>
                <a:latin typeface="UD デジタル 教科書体 N-B" panose="02020700000000000000" pitchFamily="17" charset="-128"/>
                <a:ea typeface="UD デジタル 教科書体 N-B" panose="02020700000000000000" pitchFamily="17" charset="-128"/>
              </a:rPr>
              <a:t>（</a:t>
            </a:r>
            <a:r>
              <a:rPr kumimoji="1" lang="ja-JP" altLang="en-US" sz="2400" b="1" u="sng" dirty="0">
                <a:solidFill>
                  <a:srgbClr val="FF0000"/>
                </a:solidFill>
                <a:latin typeface="UD デジタル 教科書体 N-B" panose="02020700000000000000" pitchFamily="17" charset="-128"/>
                <a:ea typeface="UD デジタル 教科書体 N-B" panose="02020700000000000000" pitchFamily="17" charset="-128"/>
              </a:rPr>
              <a:t>自分自身を高めることができるのは、切磋琢磨できる</a:t>
            </a:r>
            <a:endParaRPr kumimoji="1" lang="en-US" altLang="ja-JP" sz="2400" b="1" u="sng" dirty="0">
              <a:solidFill>
                <a:srgbClr val="FF0000"/>
              </a:solidFill>
              <a:latin typeface="UD デジタル 教科書体 N-B" panose="02020700000000000000" pitchFamily="17" charset="-128"/>
              <a:ea typeface="UD デジタル 教科書体 N-B" panose="02020700000000000000" pitchFamily="17" charset="-128"/>
            </a:endParaRPr>
          </a:p>
          <a:p>
            <a:pPr algn="r"/>
            <a:r>
              <a:rPr kumimoji="1" lang="ja-JP" altLang="en-US" sz="2400" b="1" dirty="0">
                <a:solidFill>
                  <a:srgbClr val="FF0000"/>
                </a:solidFill>
                <a:latin typeface="UD デジタル 教科書体 N-B" panose="02020700000000000000" pitchFamily="17" charset="-128"/>
                <a:ea typeface="UD デジタル 教科書体 N-B" panose="02020700000000000000" pitchFamily="17" charset="-128"/>
              </a:rPr>
              <a:t>　</a:t>
            </a:r>
            <a:r>
              <a:rPr kumimoji="1" lang="ja-JP" altLang="en-US" sz="3200" b="1" u="sng" dirty="0">
                <a:solidFill>
                  <a:srgbClr val="FF0000"/>
                </a:solidFill>
                <a:latin typeface="UD デジタル 教科書体 N-B" panose="02020700000000000000" pitchFamily="17" charset="-128"/>
                <a:ea typeface="UD デジタル 教科書体 N-B" panose="02020700000000000000" pitchFamily="17" charset="-128"/>
              </a:rPr>
              <a:t>「相手」</a:t>
            </a:r>
            <a:r>
              <a:rPr kumimoji="1" lang="ja-JP" altLang="en-US" sz="2400" b="1" u="sng" dirty="0">
                <a:solidFill>
                  <a:srgbClr val="FF0000"/>
                </a:solidFill>
                <a:latin typeface="UD デジタル 教科書体 N-B" panose="02020700000000000000" pitchFamily="17" charset="-128"/>
                <a:ea typeface="UD デジタル 教科書体 N-B" panose="02020700000000000000" pitchFamily="17" charset="-128"/>
              </a:rPr>
              <a:t>がいるからこそである。</a:t>
            </a:r>
            <a:r>
              <a:rPr kumimoji="1" lang="ja-JP" altLang="en-US" sz="2400" b="1" dirty="0">
                <a:solidFill>
                  <a:srgbClr val="FF0000"/>
                </a:solidFill>
                <a:latin typeface="UD デジタル 教科書体 N-B" panose="02020700000000000000" pitchFamily="17" charset="-128"/>
                <a:ea typeface="UD デジタル 教科書体 N-B" panose="02020700000000000000" pitchFamily="17" charset="-128"/>
              </a:rPr>
              <a:t>）</a:t>
            </a:r>
            <a:endParaRPr kumimoji="1" lang="en-US" altLang="ja-JP" sz="2400" b="1" dirty="0">
              <a:solidFill>
                <a:srgbClr val="FF0000"/>
              </a:solidFill>
              <a:latin typeface="UD デジタル 教科書体 N-B" panose="02020700000000000000" pitchFamily="17" charset="-128"/>
              <a:ea typeface="UD デジタル 教科書体 N-B" panose="02020700000000000000" pitchFamily="17" charset="-128"/>
            </a:endParaRPr>
          </a:p>
          <a:p>
            <a:r>
              <a:rPr kumimoji="1" lang="ja-JP" altLang="en-US" sz="2800" b="1" dirty="0">
                <a:latin typeface="UD デジタル 教科書体 N-B" panose="02020700000000000000" pitchFamily="17" charset="-128"/>
                <a:ea typeface="UD デジタル 教科書体 N-B" panose="02020700000000000000" pitchFamily="17" charset="-128"/>
              </a:rPr>
              <a:t>・礼儀を重んじる厳格なルールに則ったスポーツである。</a:t>
            </a:r>
            <a:r>
              <a:rPr kumimoji="1" lang="ja-JP" altLang="en-US" sz="2800" b="1" dirty="0">
                <a:latin typeface="メイリオ" panose="020B0604030504040204" pitchFamily="50" charset="-128"/>
                <a:ea typeface="メイリオ" panose="020B0604030504040204" pitchFamily="50" charset="-128"/>
              </a:rPr>
              <a:t>　</a:t>
            </a:r>
            <a:r>
              <a:rPr kumimoji="1" lang="ja-JP" altLang="en-US" sz="2800" dirty="0">
                <a:latin typeface="HGP創英角ｺﾞｼｯｸUB" panose="020B0900000000000000" pitchFamily="50" charset="-128"/>
                <a:ea typeface="HGP創英角ｺﾞｼｯｸUB" panose="020B0900000000000000" pitchFamily="50" charset="-128"/>
              </a:rPr>
              <a:t> </a:t>
            </a:r>
            <a:endParaRPr kumimoji="1" lang="en-US" altLang="ja-JP" sz="2800" dirty="0">
              <a:latin typeface="HGP創英角ｺﾞｼｯｸUB" panose="020B0900000000000000" pitchFamily="50" charset="-128"/>
              <a:ea typeface="HGP創英角ｺﾞｼｯｸUB" panose="020B0900000000000000" pitchFamily="50" charset="-128"/>
            </a:endParaRPr>
          </a:p>
        </p:txBody>
      </p:sp>
      <p:sp>
        <p:nvSpPr>
          <p:cNvPr id="14" name="正方形/長方形 13"/>
          <p:cNvSpPr/>
          <p:nvPr/>
        </p:nvSpPr>
        <p:spPr>
          <a:xfrm>
            <a:off x="299892" y="4080479"/>
            <a:ext cx="8582318" cy="90790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3200" b="1" dirty="0">
                <a:solidFill>
                  <a:srgbClr val="FF0000"/>
                </a:solidFill>
                <a:latin typeface="UD デジタル 教科書体 N-B" panose="02020700000000000000" pitchFamily="17" charset="-128"/>
                <a:ea typeface="UD デジタル 教科書体 N-B" panose="02020700000000000000" pitchFamily="17" charset="-128"/>
              </a:rPr>
              <a:t>礼儀作法の中の立ち方・座り方を表した言葉を答えなさい。</a:t>
            </a:r>
            <a:r>
              <a:rPr kumimoji="1" lang="ja-JP" altLang="en-US" sz="2800" b="1" dirty="0">
                <a:solidFill>
                  <a:srgbClr val="FF0000"/>
                </a:solidFill>
                <a:latin typeface="UD デジタル 教科書体 N-B" panose="02020700000000000000" pitchFamily="17" charset="-128"/>
                <a:ea typeface="UD デジタル 教科書体 N-B" panose="02020700000000000000" pitchFamily="17" charset="-128"/>
              </a:rPr>
              <a:t>（制限時間</a:t>
            </a:r>
            <a:r>
              <a:rPr kumimoji="1" lang="ja-JP" altLang="en-US" sz="2800" b="1" dirty="0" smtClean="0">
                <a:solidFill>
                  <a:srgbClr val="FF0000"/>
                </a:solidFill>
                <a:latin typeface="UD デジタル 教科書体 N-B" panose="02020700000000000000" pitchFamily="17" charset="-128"/>
                <a:ea typeface="UD デジタル 教科書体 N-B" panose="02020700000000000000" pitchFamily="17" charset="-128"/>
              </a:rPr>
              <a:t>：５秒</a:t>
            </a:r>
            <a:r>
              <a:rPr kumimoji="1" lang="ja-JP" altLang="en-US" sz="2800" b="1" dirty="0">
                <a:solidFill>
                  <a:srgbClr val="FF0000"/>
                </a:solidFill>
                <a:latin typeface="UD デジタル 教科書体 N-B" panose="02020700000000000000" pitchFamily="17" charset="-128"/>
                <a:ea typeface="UD デジタル 教科書体 N-B" panose="02020700000000000000" pitchFamily="17" charset="-128"/>
              </a:rPr>
              <a:t>）</a:t>
            </a:r>
            <a:r>
              <a:rPr kumimoji="1" lang="ja-JP" altLang="en-US" sz="2800" dirty="0">
                <a:solidFill>
                  <a:srgbClr val="FF0000"/>
                </a:solidFill>
                <a:latin typeface="HGP創英角ｺﾞｼｯｸUB" panose="020B0900000000000000" pitchFamily="50" charset="-128"/>
                <a:ea typeface="HGP創英角ｺﾞｼｯｸUB" panose="020B0900000000000000" pitchFamily="50" charset="-128"/>
              </a:rPr>
              <a:t>　</a:t>
            </a:r>
            <a:endParaRPr kumimoji="1" lang="en-US" altLang="ja-JP" sz="280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17" name="正方形/長方形 16"/>
          <p:cNvSpPr/>
          <p:nvPr/>
        </p:nvSpPr>
        <p:spPr>
          <a:xfrm>
            <a:off x="4831418" y="5435554"/>
            <a:ext cx="4050792" cy="116091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6000" b="1" dirty="0">
                <a:solidFill>
                  <a:srgbClr val="FF0000"/>
                </a:solidFill>
                <a:latin typeface="UD デジタル 教科書体 N-B" panose="02020700000000000000" pitchFamily="17" charset="-128"/>
                <a:ea typeface="UD デジタル 教科書体 N-B" panose="02020700000000000000" pitchFamily="17" charset="-128"/>
              </a:rPr>
              <a:t>Ａ</a:t>
            </a:r>
            <a:r>
              <a:rPr kumimoji="1" lang="ja-JP" altLang="en-US" sz="4400" dirty="0">
                <a:solidFill>
                  <a:srgbClr val="FF0000"/>
                </a:solidFill>
              </a:rPr>
              <a:t>　</a:t>
            </a:r>
          </a:p>
        </p:txBody>
      </p:sp>
      <p:sp>
        <p:nvSpPr>
          <p:cNvPr id="23" name="正方形/長方形 22"/>
          <p:cNvSpPr/>
          <p:nvPr/>
        </p:nvSpPr>
        <p:spPr>
          <a:xfrm>
            <a:off x="6038479" y="5613389"/>
            <a:ext cx="2648790" cy="920079"/>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400" dirty="0">
                <a:solidFill>
                  <a:schemeClr val="tx1"/>
                </a:solidFill>
                <a:latin typeface="HGP創英角ｺﾞｼｯｸUB" panose="020B0900000000000000" pitchFamily="50" charset="-128"/>
                <a:ea typeface="HGP創英角ｺﾞｼｯｸUB" panose="020B0900000000000000" pitchFamily="50" charset="-128"/>
              </a:rPr>
              <a:t>５</a:t>
            </a:r>
            <a:r>
              <a:rPr kumimoji="1" lang="ja-JP" altLang="en-US" sz="4400" dirty="0">
                <a:latin typeface="HGP創英角ｺﾞｼｯｸUB" panose="020B0900000000000000" pitchFamily="50" charset="-128"/>
                <a:ea typeface="HGP創英角ｺﾞｼｯｸUB" panose="020B0900000000000000" pitchFamily="50" charset="-128"/>
              </a:rPr>
              <a:t>　</a:t>
            </a:r>
            <a:endParaRPr kumimoji="1" lang="en-US" altLang="ja-JP" sz="4400" dirty="0">
              <a:latin typeface="HGP創英角ｺﾞｼｯｸUB" panose="020B0900000000000000" pitchFamily="50" charset="-128"/>
              <a:ea typeface="HGP創英角ｺﾞｼｯｸUB" panose="020B0900000000000000" pitchFamily="50" charset="-128"/>
            </a:endParaRPr>
          </a:p>
        </p:txBody>
      </p:sp>
      <p:sp>
        <p:nvSpPr>
          <p:cNvPr id="24" name="正方形/長方形 23"/>
          <p:cNvSpPr/>
          <p:nvPr/>
        </p:nvSpPr>
        <p:spPr>
          <a:xfrm>
            <a:off x="6038479" y="5593480"/>
            <a:ext cx="2648790" cy="920079"/>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400" dirty="0">
                <a:solidFill>
                  <a:schemeClr val="tx1"/>
                </a:solidFill>
                <a:latin typeface="HGP創英角ｺﾞｼｯｸUB" panose="020B0900000000000000" pitchFamily="50" charset="-128"/>
                <a:ea typeface="HGP創英角ｺﾞｼｯｸUB" panose="020B0900000000000000" pitchFamily="50" charset="-128"/>
              </a:rPr>
              <a:t>４</a:t>
            </a:r>
            <a:r>
              <a:rPr kumimoji="1" lang="ja-JP" altLang="en-US" sz="4400" dirty="0">
                <a:latin typeface="HGP創英角ｺﾞｼｯｸUB" panose="020B0900000000000000" pitchFamily="50" charset="-128"/>
                <a:ea typeface="HGP創英角ｺﾞｼｯｸUB" panose="020B0900000000000000" pitchFamily="50" charset="-128"/>
              </a:rPr>
              <a:t>　</a:t>
            </a:r>
            <a:endParaRPr kumimoji="1" lang="en-US" altLang="ja-JP" sz="4400" dirty="0">
              <a:latin typeface="HGP創英角ｺﾞｼｯｸUB" panose="020B0900000000000000" pitchFamily="50" charset="-128"/>
              <a:ea typeface="HGP創英角ｺﾞｼｯｸUB" panose="020B0900000000000000" pitchFamily="50" charset="-128"/>
            </a:endParaRPr>
          </a:p>
        </p:txBody>
      </p:sp>
      <p:sp>
        <p:nvSpPr>
          <p:cNvPr id="25" name="正方形/長方形 24"/>
          <p:cNvSpPr/>
          <p:nvPr/>
        </p:nvSpPr>
        <p:spPr>
          <a:xfrm>
            <a:off x="6038479" y="5564562"/>
            <a:ext cx="2648790" cy="920079"/>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400" dirty="0">
                <a:solidFill>
                  <a:schemeClr val="tx1"/>
                </a:solidFill>
                <a:latin typeface="HGP創英角ｺﾞｼｯｸUB" panose="020B0900000000000000" pitchFamily="50" charset="-128"/>
                <a:ea typeface="HGP創英角ｺﾞｼｯｸUB" panose="020B0900000000000000" pitchFamily="50" charset="-128"/>
              </a:rPr>
              <a:t>３</a:t>
            </a:r>
            <a:r>
              <a:rPr kumimoji="1" lang="ja-JP" altLang="en-US" sz="4400" dirty="0">
                <a:latin typeface="HGP創英角ｺﾞｼｯｸUB" panose="020B0900000000000000" pitchFamily="50" charset="-128"/>
                <a:ea typeface="HGP創英角ｺﾞｼｯｸUB" panose="020B0900000000000000" pitchFamily="50" charset="-128"/>
              </a:rPr>
              <a:t>　</a:t>
            </a:r>
            <a:endParaRPr kumimoji="1" lang="en-US" altLang="ja-JP" sz="4400" dirty="0">
              <a:latin typeface="HGP創英角ｺﾞｼｯｸUB" panose="020B0900000000000000" pitchFamily="50" charset="-128"/>
              <a:ea typeface="HGP創英角ｺﾞｼｯｸUB" panose="020B0900000000000000" pitchFamily="50" charset="-128"/>
            </a:endParaRPr>
          </a:p>
        </p:txBody>
      </p:sp>
      <p:sp>
        <p:nvSpPr>
          <p:cNvPr id="26" name="正方形/長方形 25"/>
          <p:cNvSpPr/>
          <p:nvPr/>
        </p:nvSpPr>
        <p:spPr>
          <a:xfrm>
            <a:off x="6038479" y="5593479"/>
            <a:ext cx="2648790" cy="920079"/>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400" dirty="0">
                <a:solidFill>
                  <a:schemeClr val="tx1"/>
                </a:solidFill>
                <a:latin typeface="HGP創英角ｺﾞｼｯｸUB" panose="020B0900000000000000" pitchFamily="50" charset="-128"/>
                <a:ea typeface="HGP創英角ｺﾞｼｯｸUB" panose="020B0900000000000000" pitchFamily="50" charset="-128"/>
              </a:rPr>
              <a:t>２</a:t>
            </a:r>
            <a:r>
              <a:rPr kumimoji="1" lang="ja-JP" altLang="en-US" sz="4400" dirty="0">
                <a:latin typeface="HGP創英角ｺﾞｼｯｸUB" panose="020B0900000000000000" pitchFamily="50" charset="-128"/>
                <a:ea typeface="HGP創英角ｺﾞｼｯｸUB" panose="020B0900000000000000" pitchFamily="50" charset="-128"/>
              </a:rPr>
              <a:t>　</a:t>
            </a:r>
            <a:endParaRPr kumimoji="1" lang="en-US" altLang="ja-JP" sz="4400" dirty="0">
              <a:latin typeface="HGP創英角ｺﾞｼｯｸUB" panose="020B0900000000000000" pitchFamily="50" charset="-128"/>
              <a:ea typeface="HGP創英角ｺﾞｼｯｸUB" panose="020B0900000000000000" pitchFamily="50" charset="-128"/>
            </a:endParaRPr>
          </a:p>
        </p:txBody>
      </p:sp>
      <p:sp>
        <p:nvSpPr>
          <p:cNvPr id="27" name="正方形/長方形 26"/>
          <p:cNvSpPr/>
          <p:nvPr/>
        </p:nvSpPr>
        <p:spPr>
          <a:xfrm>
            <a:off x="6038479" y="5589372"/>
            <a:ext cx="2648790" cy="902178"/>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400" dirty="0">
                <a:solidFill>
                  <a:schemeClr val="tx1"/>
                </a:solidFill>
                <a:latin typeface="HGP創英角ｺﾞｼｯｸUB" panose="020B0900000000000000" pitchFamily="50" charset="-128"/>
                <a:ea typeface="HGP創英角ｺﾞｼｯｸUB" panose="020B0900000000000000" pitchFamily="50" charset="-128"/>
              </a:rPr>
              <a:t>１</a:t>
            </a:r>
            <a:r>
              <a:rPr kumimoji="1" lang="ja-JP" altLang="en-US" sz="4400" dirty="0">
                <a:latin typeface="HGP創英角ｺﾞｼｯｸUB" panose="020B0900000000000000" pitchFamily="50" charset="-128"/>
                <a:ea typeface="HGP創英角ｺﾞｼｯｸUB" panose="020B0900000000000000" pitchFamily="50" charset="-128"/>
              </a:rPr>
              <a:t>　</a:t>
            </a:r>
            <a:endParaRPr kumimoji="1" lang="en-US" altLang="ja-JP" sz="4400" dirty="0">
              <a:latin typeface="HGP創英角ｺﾞｼｯｸUB" panose="020B0900000000000000" pitchFamily="50" charset="-128"/>
              <a:ea typeface="HGP創英角ｺﾞｼｯｸUB" panose="020B0900000000000000" pitchFamily="50" charset="-128"/>
            </a:endParaRPr>
          </a:p>
        </p:txBody>
      </p:sp>
      <p:sp>
        <p:nvSpPr>
          <p:cNvPr id="28" name="正方形/長方形 27"/>
          <p:cNvSpPr/>
          <p:nvPr/>
        </p:nvSpPr>
        <p:spPr>
          <a:xfrm>
            <a:off x="6038479" y="5654923"/>
            <a:ext cx="2648790" cy="692238"/>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400" b="1" dirty="0">
                <a:solidFill>
                  <a:srgbClr val="FF0000"/>
                </a:solidFill>
                <a:latin typeface="UD デジタル 教科書体 N-B" panose="02020700000000000000" pitchFamily="17" charset="-128"/>
                <a:ea typeface="UD デジタル 教科書体 N-B" panose="02020700000000000000" pitchFamily="17" charset="-128"/>
              </a:rPr>
              <a:t>左座右起</a:t>
            </a:r>
            <a:r>
              <a:rPr kumimoji="1" lang="ja-JP" altLang="en-US" sz="4400" b="1" dirty="0">
                <a:latin typeface="メイリオ" panose="020B0604030504040204" pitchFamily="50" charset="-128"/>
                <a:ea typeface="メイリオ" panose="020B0604030504040204" pitchFamily="50" charset="-128"/>
              </a:rPr>
              <a:t>　</a:t>
            </a:r>
            <a:endParaRPr kumimoji="1" lang="en-US" altLang="ja-JP" sz="4400" b="1" dirty="0">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1749068" y="4481455"/>
            <a:ext cx="1359209" cy="2510112"/>
          </a:xfrm>
          <a:prstGeom prst="rect">
            <a:avLst/>
          </a:prstGeom>
        </p:spPr>
      </p:pic>
      <p:sp>
        <p:nvSpPr>
          <p:cNvPr id="16" name="スライド番号プレースホルダー 2"/>
          <p:cNvSpPr txBox="1">
            <a:spLocks/>
          </p:cNvSpPr>
          <p:nvPr/>
        </p:nvSpPr>
        <p:spPr>
          <a:xfrm>
            <a:off x="696286" y="6416116"/>
            <a:ext cx="3491668" cy="40240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1000" dirty="0">
                <a:solidFill>
                  <a:schemeClr val="tx1"/>
                </a:solidFill>
                <a:latin typeface="UD デジタル 教科書体 N-B" panose="02020700000000000000" pitchFamily="17" charset="-128"/>
                <a:ea typeface="UD デジタル 教科書体 N-B" panose="02020700000000000000" pitchFamily="17" charset="-128"/>
              </a:rPr>
              <a:t>「学校体育実技指導資料第２集柔道指導の手引（三訂版）平成</a:t>
            </a:r>
            <a:r>
              <a:rPr kumimoji="1" lang="en-US" altLang="ja-JP" sz="1000" dirty="0">
                <a:solidFill>
                  <a:schemeClr val="tx1"/>
                </a:solidFill>
                <a:latin typeface="UD デジタル 教科書体 N-B" panose="02020700000000000000" pitchFamily="17" charset="-128"/>
                <a:ea typeface="UD デジタル 教科書体 N-B" panose="02020700000000000000" pitchFamily="17" charset="-128"/>
              </a:rPr>
              <a:t>25</a:t>
            </a:r>
            <a:r>
              <a:rPr kumimoji="1" lang="ja-JP" altLang="en-US" sz="1000" dirty="0">
                <a:solidFill>
                  <a:schemeClr val="tx1"/>
                </a:solidFill>
                <a:latin typeface="UD デジタル 教科書体 N-B" panose="02020700000000000000" pitchFamily="17" charset="-128"/>
                <a:ea typeface="UD デジタル 教科書体 N-B" panose="02020700000000000000" pitchFamily="17" charset="-128"/>
              </a:rPr>
              <a:t>年</a:t>
            </a:r>
            <a:r>
              <a:rPr kumimoji="1" lang="en-US" altLang="ja-JP" sz="1000" dirty="0">
                <a:solidFill>
                  <a:schemeClr val="tx1"/>
                </a:solidFill>
                <a:latin typeface="UD デジタル 教科書体 N-B" panose="02020700000000000000" pitchFamily="17" charset="-128"/>
                <a:ea typeface="UD デジタル 教科書体 N-B" panose="02020700000000000000" pitchFamily="17" charset="-128"/>
              </a:rPr>
              <a:t>3</a:t>
            </a:r>
            <a:r>
              <a:rPr kumimoji="1" lang="ja-JP" altLang="en-US" sz="1000" dirty="0">
                <a:solidFill>
                  <a:schemeClr val="tx1"/>
                </a:solidFill>
                <a:latin typeface="UD デジタル 教科書体 N-B" panose="02020700000000000000" pitchFamily="17" charset="-128"/>
                <a:ea typeface="UD デジタル 教科書体 N-B" panose="02020700000000000000" pitchFamily="17" charset="-128"/>
              </a:rPr>
              <a:t>月文部科学省」</a:t>
            </a:r>
            <a:r>
              <a:rPr kumimoji="1" lang="en-US" altLang="ja-JP" sz="1000" dirty="0">
                <a:solidFill>
                  <a:schemeClr val="tx1"/>
                </a:solidFill>
                <a:latin typeface="UD デジタル 教科書体 N-B" panose="02020700000000000000" pitchFamily="17" charset="-128"/>
                <a:ea typeface="UD デジタル 教科書体 N-B" panose="02020700000000000000" pitchFamily="17" charset="-128"/>
              </a:rPr>
              <a:t>P192</a:t>
            </a:r>
            <a:r>
              <a:rPr kumimoji="1" lang="ja-JP" altLang="en-US" sz="1000" dirty="0">
                <a:solidFill>
                  <a:schemeClr val="tx1"/>
                </a:solidFill>
                <a:latin typeface="UD デジタル 教科書体 N-B" panose="02020700000000000000" pitchFamily="17" charset="-128"/>
                <a:ea typeface="UD デジタル 教科書体 N-B" panose="02020700000000000000" pitchFamily="17" charset="-128"/>
              </a:rPr>
              <a:t>より抜粋</a:t>
            </a:r>
          </a:p>
        </p:txBody>
      </p:sp>
    </p:spTree>
    <p:extLst>
      <p:ext uri="{BB962C8B-B14F-4D97-AF65-F5344CB8AC3E}">
        <p14:creationId xmlns:p14="http://schemas.microsoft.com/office/powerpoint/2010/main" val="368390713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000"/>
                                        <p:tgtEl>
                                          <p:spTgt spid="14"/>
                                        </p:tgtEl>
                                      </p:cBhvr>
                                    </p:animEffect>
                                  </p:childTnLst>
                                </p:cTn>
                              </p:par>
                            </p:childTnLst>
                          </p:cTn>
                        </p:par>
                        <p:par>
                          <p:cTn id="13" fill="hold">
                            <p:stCondLst>
                              <p:cond delay="2000"/>
                            </p:stCondLst>
                            <p:childTnLst>
                              <p:par>
                                <p:cTn id="14" presetID="14" presetClass="entr" presetSubtype="1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1000"/>
                                        <p:tgtEl>
                                          <p:spTgt spid="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
                                        <p:tgtEl>
                                          <p:spTgt spid="16"/>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1200"/>
                                        <p:tgtEl>
                                          <p:spTgt spid="23"/>
                                        </p:tgtEl>
                                      </p:cBhvr>
                                    </p:animEffect>
                                  </p:childTnLst>
                                </p:cTn>
                              </p:par>
                            </p:childTnLst>
                          </p:cTn>
                        </p:par>
                        <p:par>
                          <p:cTn id="24" fill="hold">
                            <p:stCondLst>
                              <p:cond delay="4200"/>
                            </p:stCondLst>
                            <p:childTnLst>
                              <p:par>
                                <p:cTn id="25" presetID="10"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200"/>
                                        <p:tgtEl>
                                          <p:spTgt spid="24"/>
                                        </p:tgtEl>
                                      </p:cBhvr>
                                    </p:animEffect>
                                  </p:childTnLst>
                                </p:cTn>
                              </p:par>
                            </p:childTnLst>
                          </p:cTn>
                        </p:par>
                        <p:par>
                          <p:cTn id="28" fill="hold">
                            <p:stCondLst>
                              <p:cond delay="5400"/>
                            </p:stCondLst>
                            <p:childTnLst>
                              <p:par>
                                <p:cTn id="29" presetID="10" presetClass="entr" presetSubtype="0"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200"/>
                                        <p:tgtEl>
                                          <p:spTgt spid="25"/>
                                        </p:tgtEl>
                                      </p:cBhvr>
                                    </p:animEffect>
                                  </p:childTnLst>
                                </p:cTn>
                              </p:par>
                            </p:childTnLst>
                          </p:cTn>
                        </p:par>
                        <p:par>
                          <p:cTn id="32" fill="hold">
                            <p:stCondLst>
                              <p:cond delay="6600"/>
                            </p:stCondLst>
                            <p:childTnLst>
                              <p:par>
                                <p:cTn id="33" presetID="10" presetClass="entr" presetSubtype="0"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1200"/>
                                        <p:tgtEl>
                                          <p:spTgt spid="26"/>
                                        </p:tgtEl>
                                      </p:cBhvr>
                                    </p:animEffect>
                                  </p:childTnLst>
                                </p:cTn>
                              </p:par>
                            </p:childTnLst>
                          </p:cTn>
                        </p:par>
                        <p:par>
                          <p:cTn id="36" fill="hold">
                            <p:stCondLst>
                              <p:cond delay="7800"/>
                            </p:stCondLst>
                            <p:childTnLst>
                              <p:par>
                                <p:cTn id="37" presetID="10" presetClass="entr" presetSubtype="0"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2000"/>
                                        <p:tgtEl>
                                          <p:spTgt spid="27"/>
                                        </p:tgtEl>
                                      </p:cBhvr>
                                    </p:animEffect>
                                  </p:childTnLst>
                                </p:cTn>
                              </p:par>
                            </p:childTnLst>
                          </p:cTn>
                        </p:par>
                        <p:par>
                          <p:cTn id="40" fill="hold">
                            <p:stCondLst>
                              <p:cond delay="9800"/>
                            </p:stCondLst>
                            <p:childTnLst>
                              <p:par>
                                <p:cTn id="41" presetID="10" presetClass="entr" presetSubtype="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23" grpId="0" animBg="1"/>
      <p:bldP spid="24" grpId="0" animBg="1"/>
      <p:bldP spid="25" grpId="0" animBg="1"/>
      <p:bldP spid="26" grpId="0" animBg="1"/>
      <p:bldP spid="27" grpId="0" animBg="1"/>
      <p:bldP spid="28"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40581"/>
            <a:ext cx="9161304" cy="838912"/>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lvl="0" defTabSz="652278" eaLnBrk="1" fontAlgn="base" hangingPunct="1">
              <a:spcBef>
                <a:spcPct val="0"/>
              </a:spcBef>
              <a:spcAft>
                <a:spcPct val="0"/>
              </a:spcAft>
              <a:buNone/>
              <a:defRPr/>
            </a:pPr>
            <a:r>
              <a:rPr lang="ja-JP" altLang="en-US" sz="4800" b="1" dirty="0">
                <a:latin typeface="UD デジタル 教科書体 N-B" panose="02020700000000000000" pitchFamily="17" charset="-128"/>
                <a:ea typeface="UD デジタル 教科書体 N-B" panose="02020700000000000000" pitchFamily="17" charset="-128"/>
              </a:rPr>
              <a:t>問３：オリンピック</a:t>
            </a:r>
            <a:r>
              <a:rPr lang="ja-JP" altLang="en-US" sz="4800" b="1" dirty="0" smtClean="0">
                <a:latin typeface="UD デジタル 教科書体 N-B" panose="02020700000000000000" pitchFamily="17" charset="-128"/>
                <a:ea typeface="UD デジタル 教科書体 N-B" panose="02020700000000000000" pitchFamily="17" charset="-128"/>
              </a:rPr>
              <a:t>種目「</a:t>
            </a:r>
            <a:r>
              <a:rPr lang="ja-JP" altLang="en-US" sz="4800" b="1" dirty="0">
                <a:latin typeface="UD デジタル 教科書体 N-B" panose="02020700000000000000" pitchFamily="17" charset="-128"/>
                <a:ea typeface="UD デジタル 教科書体 N-B" panose="02020700000000000000" pitchFamily="17" charset="-128"/>
              </a:rPr>
              <a:t>柔道」</a:t>
            </a:r>
            <a:endParaRPr kumimoji="1" lang="ja-JP" altLang="en-US" sz="4800"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endParaRPr>
          </a:p>
        </p:txBody>
      </p:sp>
      <p:sp>
        <p:nvSpPr>
          <p:cNvPr id="3" name="スライド番号プレースホルダー 2"/>
          <p:cNvSpPr>
            <a:spLocks noGrp="1"/>
          </p:cNvSpPr>
          <p:nvPr>
            <p:ph type="sldNum" sz="quarter" idx="12"/>
          </p:nvPr>
        </p:nvSpPr>
        <p:spPr>
          <a:xfrm>
            <a:off x="6960870" y="6369191"/>
            <a:ext cx="2057400" cy="365125"/>
          </a:xfrm>
        </p:spPr>
        <p:txBody>
          <a:bodyPr/>
          <a:lstStyle/>
          <a:p>
            <a:fld id="{13555A0A-D93E-4972-9BDE-BD19E4BDC622}" type="slidenum">
              <a:rPr kumimoji="1" lang="ja-JP" altLang="en-US" smtClean="0"/>
              <a:t>7</a:t>
            </a:fld>
            <a:endParaRPr kumimoji="1" lang="ja-JP" altLang="en-US" dirty="0"/>
          </a:p>
        </p:txBody>
      </p:sp>
      <p:pic>
        <p:nvPicPr>
          <p:cNvPr id="14" name="図 1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280978" y="1112571"/>
            <a:ext cx="1737291" cy="957846"/>
          </a:xfrm>
          <a:prstGeom prst="rect">
            <a:avLst/>
          </a:prstGeom>
        </p:spPr>
      </p:pic>
      <p:sp>
        <p:nvSpPr>
          <p:cNvPr id="15" name="正方形/長方形 14"/>
          <p:cNvSpPr/>
          <p:nvPr/>
        </p:nvSpPr>
        <p:spPr>
          <a:xfrm>
            <a:off x="-17304" y="1107170"/>
            <a:ext cx="9079500" cy="35270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lstStyle/>
          <a:p>
            <a:r>
              <a:rPr kumimoji="1" lang="ja-JP" altLang="en-US" sz="2800" dirty="0" smtClean="0">
                <a:latin typeface="游明朝" panose="02020400000000000000" pitchFamily="18" charset="-128"/>
                <a:ea typeface="游明朝" panose="02020400000000000000" pitchFamily="18" charset="-128"/>
              </a:rPr>
              <a:t>・</a:t>
            </a:r>
            <a:r>
              <a:rPr kumimoji="1" lang="en-US" altLang="ja-JP" sz="2800" b="1" dirty="0" smtClean="0">
                <a:latin typeface="游明朝" panose="02020400000000000000" pitchFamily="18" charset="-128"/>
                <a:ea typeface="游明朝" panose="02020400000000000000" pitchFamily="18" charset="-128"/>
              </a:rPr>
              <a:t>1882</a:t>
            </a:r>
            <a:r>
              <a:rPr kumimoji="1" lang="ja-JP" altLang="en-US" sz="2800" b="1" dirty="0" smtClean="0">
                <a:latin typeface="游明朝" panose="02020400000000000000" pitchFamily="18" charset="-128"/>
                <a:ea typeface="游明朝" panose="02020400000000000000" pitchFamily="18" charset="-128"/>
              </a:rPr>
              <a:t>年（明治</a:t>
            </a:r>
            <a:r>
              <a:rPr kumimoji="1" lang="en-US" altLang="ja-JP" sz="2800" b="1" dirty="0" smtClean="0">
                <a:latin typeface="游明朝" panose="02020400000000000000" pitchFamily="18" charset="-128"/>
                <a:ea typeface="游明朝" panose="02020400000000000000" pitchFamily="18" charset="-128"/>
              </a:rPr>
              <a:t>15</a:t>
            </a:r>
            <a:r>
              <a:rPr kumimoji="1" lang="ja-JP" altLang="en-US" sz="2800" b="1" dirty="0" smtClean="0">
                <a:latin typeface="游明朝" panose="02020400000000000000" pitchFamily="18" charset="-128"/>
                <a:ea typeface="游明朝" panose="02020400000000000000" pitchFamily="18" charset="-128"/>
              </a:rPr>
              <a:t>年）</a:t>
            </a:r>
            <a:r>
              <a:rPr kumimoji="1" lang="ja-JP" altLang="en-US" sz="2800" b="1" dirty="0">
                <a:latin typeface="游明朝" panose="02020400000000000000" pitchFamily="18" charset="-128"/>
                <a:ea typeface="游明朝" panose="02020400000000000000" pitchFamily="18" charset="-128"/>
              </a:rPr>
              <a:t>に嘉納治五郎が</a:t>
            </a:r>
            <a:endParaRPr kumimoji="1" lang="en-US" altLang="ja-JP" sz="2800" b="1" dirty="0">
              <a:latin typeface="游明朝" panose="02020400000000000000" pitchFamily="18" charset="-128"/>
              <a:ea typeface="游明朝" panose="02020400000000000000" pitchFamily="18" charset="-128"/>
            </a:endParaRPr>
          </a:p>
          <a:p>
            <a:r>
              <a:rPr kumimoji="1" lang="ja-JP" altLang="en-US" sz="2800" b="1" dirty="0">
                <a:latin typeface="游明朝" panose="02020400000000000000" pitchFamily="18" charset="-128"/>
                <a:ea typeface="游明朝" panose="02020400000000000000" pitchFamily="18" charset="-128"/>
              </a:rPr>
              <a:t>　指導を始め、日本中に広がる。</a:t>
            </a:r>
            <a:endParaRPr kumimoji="1" lang="en-US" altLang="ja-JP" sz="2800" b="1" dirty="0">
              <a:latin typeface="游明朝" panose="02020400000000000000" pitchFamily="18" charset="-128"/>
              <a:ea typeface="游明朝" panose="02020400000000000000" pitchFamily="18" charset="-128"/>
            </a:endParaRPr>
          </a:p>
          <a:p>
            <a:endParaRPr kumimoji="1" lang="en-US" altLang="ja-JP" sz="2800" b="1" dirty="0">
              <a:latin typeface="游明朝" panose="02020400000000000000" pitchFamily="18" charset="-128"/>
              <a:ea typeface="游明朝" panose="02020400000000000000" pitchFamily="18" charset="-128"/>
            </a:endParaRPr>
          </a:p>
          <a:p>
            <a:r>
              <a:rPr kumimoji="1" lang="ja-JP" altLang="en-US" sz="2800" b="1" dirty="0">
                <a:latin typeface="游明朝" panose="02020400000000000000" pitchFamily="18" charset="-128"/>
                <a:ea typeface="游明朝" panose="02020400000000000000" pitchFamily="18" charset="-128"/>
              </a:rPr>
              <a:t>・「柔道」は後に、世界各国にも</a:t>
            </a:r>
            <a:r>
              <a:rPr kumimoji="1" lang="ja-JP" altLang="en-US" sz="2800" b="1" dirty="0" smtClean="0">
                <a:latin typeface="游明朝" panose="02020400000000000000" pitchFamily="18" charset="-128"/>
                <a:ea typeface="游明朝" panose="02020400000000000000" pitchFamily="18" charset="-128"/>
              </a:rPr>
              <a:t>伝わり</a:t>
            </a:r>
            <a:r>
              <a:rPr kumimoji="1" lang="en-US" altLang="ja-JP" sz="2800" b="1" dirty="0" smtClean="0">
                <a:latin typeface="游明朝" panose="02020400000000000000" pitchFamily="18" charset="-128"/>
                <a:ea typeface="游明朝" panose="02020400000000000000" pitchFamily="18" charset="-128"/>
              </a:rPr>
              <a:t>1964</a:t>
            </a:r>
            <a:r>
              <a:rPr kumimoji="1" lang="ja-JP" altLang="en-US" sz="2800" b="1" dirty="0" smtClean="0">
                <a:latin typeface="游明朝" panose="02020400000000000000" pitchFamily="18" charset="-128"/>
                <a:ea typeface="游明朝" panose="02020400000000000000" pitchFamily="18" charset="-128"/>
              </a:rPr>
              <a:t>年</a:t>
            </a:r>
            <a:r>
              <a:rPr kumimoji="1" lang="ja-JP" altLang="en-US" sz="2800" b="1" dirty="0">
                <a:latin typeface="游明朝" panose="02020400000000000000" pitchFamily="18" charset="-128"/>
                <a:ea typeface="游明朝" panose="02020400000000000000" pitchFamily="18" charset="-128"/>
              </a:rPr>
              <a:t>　</a:t>
            </a:r>
            <a:endParaRPr kumimoji="1" lang="en-US" altLang="ja-JP" sz="2800" b="1" dirty="0">
              <a:latin typeface="游明朝" panose="02020400000000000000" pitchFamily="18" charset="-128"/>
              <a:ea typeface="游明朝" panose="02020400000000000000" pitchFamily="18" charset="-128"/>
            </a:endParaRPr>
          </a:p>
          <a:p>
            <a:r>
              <a:rPr kumimoji="1" lang="ja-JP" altLang="en-US" sz="2800" b="1" dirty="0">
                <a:latin typeface="游明朝" panose="02020400000000000000" pitchFamily="18" charset="-128"/>
                <a:ea typeface="游明朝" panose="02020400000000000000" pitchFamily="18" charset="-128"/>
              </a:rPr>
              <a:t>　（</a:t>
            </a:r>
            <a:r>
              <a:rPr kumimoji="1" lang="ja-JP" altLang="en-US" sz="2800" b="1" dirty="0" smtClean="0">
                <a:latin typeface="游明朝" panose="02020400000000000000" pitchFamily="18" charset="-128"/>
                <a:ea typeface="游明朝" panose="02020400000000000000" pitchFamily="18" charset="-128"/>
              </a:rPr>
              <a:t>昭和</a:t>
            </a:r>
            <a:r>
              <a:rPr kumimoji="1" lang="en-US" altLang="ja-JP" sz="2800" b="1" dirty="0" smtClean="0">
                <a:latin typeface="游明朝" panose="02020400000000000000" pitchFamily="18" charset="-128"/>
                <a:ea typeface="游明朝" panose="02020400000000000000" pitchFamily="18" charset="-128"/>
              </a:rPr>
              <a:t>39</a:t>
            </a:r>
            <a:r>
              <a:rPr kumimoji="1" lang="ja-JP" altLang="en-US" sz="2800" b="1" dirty="0" smtClean="0">
                <a:latin typeface="游明朝" panose="02020400000000000000" pitchFamily="18" charset="-128"/>
                <a:ea typeface="游明朝" panose="02020400000000000000" pitchFamily="18" charset="-128"/>
              </a:rPr>
              <a:t>年）</a:t>
            </a:r>
            <a:r>
              <a:rPr kumimoji="1" lang="ja-JP" altLang="en-US" sz="2800" b="1" dirty="0">
                <a:latin typeface="游明朝" panose="02020400000000000000" pitchFamily="18" charset="-128"/>
                <a:ea typeface="游明朝" panose="02020400000000000000" pitchFamily="18" charset="-128"/>
              </a:rPr>
              <a:t>初めて正式種目（男子のみ）となる。</a:t>
            </a:r>
            <a:endParaRPr kumimoji="1" lang="en-US" altLang="ja-JP" sz="2800" b="1" dirty="0">
              <a:latin typeface="游明朝" panose="02020400000000000000" pitchFamily="18" charset="-128"/>
              <a:ea typeface="游明朝" panose="02020400000000000000" pitchFamily="18" charset="-128"/>
            </a:endParaRPr>
          </a:p>
          <a:p>
            <a:endParaRPr kumimoji="1" lang="en-US" altLang="ja-JP" sz="2800" b="1" dirty="0">
              <a:latin typeface="游明朝" panose="02020400000000000000" pitchFamily="18" charset="-128"/>
              <a:ea typeface="游明朝" panose="02020400000000000000" pitchFamily="18" charset="-128"/>
            </a:endParaRPr>
          </a:p>
          <a:p>
            <a:r>
              <a:rPr kumimoji="1" lang="ja-JP" altLang="en-US" sz="2800" b="1" dirty="0">
                <a:latin typeface="游明朝" panose="02020400000000000000" pitchFamily="18" charset="-128"/>
                <a:ea typeface="游明朝" panose="02020400000000000000" pitchFamily="18" charset="-128"/>
              </a:rPr>
              <a:t>・女子の「柔道」</a:t>
            </a:r>
            <a:r>
              <a:rPr kumimoji="1" lang="ja-JP" altLang="en-US" sz="2800" b="1" dirty="0" smtClean="0">
                <a:latin typeface="游明朝" panose="02020400000000000000" pitchFamily="18" charset="-128"/>
                <a:ea typeface="游明朝" panose="02020400000000000000" pitchFamily="18" charset="-128"/>
              </a:rPr>
              <a:t>は</a:t>
            </a:r>
            <a:r>
              <a:rPr kumimoji="1" lang="en-US" altLang="ja-JP" sz="2800" b="1" dirty="0" smtClean="0">
                <a:latin typeface="游明朝" panose="02020400000000000000" pitchFamily="18" charset="-128"/>
                <a:ea typeface="游明朝" panose="02020400000000000000" pitchFamily="18" charset="-128"/>
              </a:rPr>
              <a:t>1992</a:t>
            </a:r>
            <a:r>
              <a:rPr kumimoji="1" lang="ja-JP" altLang="en-US" sz="2800" b="1" dirty="0" smtClean="0">
                <a:latin typeface="游明朝" panose="02020400000000000000" pitchFamily="18" charset="-128"/>
                <a:ea typeface="游明朝" panose="02020400000000000000" pitchFamily="18" charset="-128"/>
              </a:rPr>
              <a:t>年（</a:t>
            </a:r>
            <a:r>
              <a:rPr kumimoji="1" lang="ja-JP" altLang="en-US" sz="2800" b="1" dirty="0">
                <a:latin typeface="游明朝" panose="02020400000000000000" pitchFamily="18" charset="-128"/>
                <a:ea typeface="游明朝" panose="02020400000000000000" pitchFamily="18" charset="-128"/>
              </a:rPr>
              <a:t>平成４年</a:t>
            </a:r>
            <a:r>
              <a:rPr kumimoji="1" lang="ja-JP" altLang="en-US" sz="2800" b="1" dirty="0" smtClean="0">
                <a:latin typeface="游明朝" panose="02020400000000000000" pitchFamily="18" charset="-128"/>
                <a:ea typeface="游明朝" panose="02020400000000000000" pitchFamily="18" charset="-128"/>
              </a:rPr>
              <a:t>）</a:t>
            </a:r>
            <a:endParaRPr kumimoji="1" lang="en-US" altLang="ja-JP" sz="2800" b="1" dirty="0" smtClean="0">
              <a:latin typeface="游明朝" panose="02020400000000000000" pitchFamily="18" charset="-128"/>
              <a:ea typeface="游明朝" panose="02020400000000000000" pitchFamily="18" charset="-128"/>
            </a:endParaRPr>
          </a:p>
          <a:p>
            <a:r>
              <a:rPr kumimoji="1" lang="ja-JP" altLang="en-US" sz="2800" b="1" dirty="0">
                <a:latin typeface="游明朝" panose="02020400000000000000" pitchFamily="18" charset="-128"/>
                <a:ea typeface="游明朝" panose="02020400000000000000" pitchFamily="18" charset="-128"/>
              </a:rPr>
              <a:t>　</a:t>
            </a:r>
            <a:r>
              <a:rPr kumimoji="1" lang="ja-JP" altLang="en-US" sz="2800" b="1" dirty="0" smtClean="0">
                <a:latin typeface="游明朝" panose="02020400000000000000" pitchFamily="18" charset="-128"/>
                <a:ea typeface="游明朝" panose="02020400000000000000" pitchFamily="18" charset="-128"/>
              </a:rPr>
              <a:t>バルセロナオリンピックから正式種目となる。</a:t>
            </a:r>
            <a:endParaRPr kumimoji="1" lang="en-US" altLang="ja-JP" sz="2800" b="1" dirty="0">
              <a:latin typeface="游明朝" panose="02020400000000000000" pitchFamily="18" charset="-128"/>
              <a:ea typeface="游明朝" panose="02020400000000000000" pitchFamily="18" charset="-128"/>
            </a:endParaRPr>
          </a:p>
        </p:txBody>
      </p:sp>
      <p:sp>
        <p:nvSpPr>
          <p:cNvPr id="7" name="正方形/長方形 6"/>
          <p:cNvSpPr/>
          <p:nvPr/>
        </p:nvSpPr>
        <p:spPr>
          <a:xfrm>
            <a:off x="152400" y="4676631"/>
            <a:ext cx="9308592" cy="13783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2800" b="1" dirty="0">
                <a:solidFill>
                  <a:srgbClr val="FF0000"/>
                </a:solidFill>
                <a:latin typeface="游明朝" panose="02020400000000000000" pitchFamily="18" charset="-128"/>
                <a:ea typeface="游明朝" panose="02020400000000000000" pitchFamily="18" charset="-128"/>
              </a:rPr>
              <a:t>初めて「柔道」が正式種目となった</a:t>
            </a:r>
            <a:r>
              <a:rPr kumimoji="1" lang="en-US" altLang="ja-JP" sz="2800" b="1" dirty="0">
                <a:solidFill>
                  <a:srgbClr val="FF0000"/>
                </a:solidFill>
                <a:latin typeface="游明朝" panose="02020400000000000000" pitchFamily="18" charset="-128"/>
                <a:ea typeface="游明朝" panose="02020400000000000000" pitchFamily="18" charset="-128"/>
              </a:rPr>
              <a:t>1964</a:t>
            </a:r>
            <a:r>
              <a:rPr kumimoji="1" lang="ja-JP" altLang="en-US" sz="2800" b="1" dirty="0">
                <a:solidFill>
                  <a:srgbClr val="FF0000"/>
                </a:solidFill>
                <a:latin typeface="游明朝" panose="02020400000000000000" pitchFamily="18" charset="-128"/>
                <a:ea typeface="游明朝" panose="02020400000000000000" pitchFamily="18" charset="-128"/>
              </a:rPr>
              <a:t>年（昭和</a:t>
            </a:r>
            <a:r>
              <a:rPr kumimoji="1" lang="en-US" altLang="ja-JP" sz="2800" b="1" dirty="0">
                <a:solidFill>
                  <a:srgbClr val="FF0000"/>
                </a:solidFill>
                <a:latin typeface="游明朝" panose="02020400000000000000" pitchFamily="18" charset="-128"/>
                <a:ea typeface="游明朝" panose="02020400000000000000" pitchFamily="18" charset="-128"/>
              </a:rPr>
              <a:t>39</a:t>
            </a:r>
            <a:r>
              <a:rPr kumimoji="1" lang="ja-JP" altLang="en-US" sz="2800" b="1" dirty="0">
                <a:solidFill>
                  <a:srgbClr val="FF0000"/>
                </a:solidFill>
                <a:latin typeface="游明朝" panose="02020400000000000000" pitchFamily="18" charset="-128"/>
                <a:ea typeface="游明朝" panose="02020400000000000000" pitchFamily="18" charset="-128"/>
              </a:rPr>
              <a:t>年）のオリンピックの開催国（都市）を答えなさい。</a:t>
            </a:r>
            <a:endParaRPr kumimoji="1" lang="en-US" altLang="ja-JP" sz="2800" b="1" dirty="0">
              <a:solidFill>
                <a:srgbClr val="FF0000"/>
              </a:solidFill>
              <a:latin typeface="游明朝" panose="02020400000000000000" pitchFamily="18" charset="-128"/>
              <a:ea typeface="游明朝" panose="02020400000000000000" pitchFamily="18" charset="-128"/>
            </a:endParaRPr>
          </a:p>
          <a:p>
            <a:r>
              <a:rPr kumimoji="1" lang="ja-JP" altLang="en-US" sz="2800" b="1" dirty="0">
                <a:solidFill>
                  <a:srgbClr val="FF0000"/>
                </a:solidFill>
                <a:latin typeface="游明朝" panose="02020400000000000000" pitchFamily="18" charset="-128"/>
                <a:ea typeface="游明朝" panose="02020400000000000000" pitchFamily="18" charset="-128"/>
              </a:rPr>
              <a:t>　（制限時間</a:t>
            </a:r>
            <a:r>
              <a:rPr kumimoji="1" lang="ja-JP" altLang="en-US" sz="2800" b="1" dirty="0" smtClean="0">
                <a:solidFill>
                  <a:srgbClr val="FF0000"/>
                </a:solidFill>
                <a:latin typeface="游明朝" panose="02020400000000000000" pitchFamily="18" charset="-128"/>
                <a:ea typeface="游明朝" panose="02020400000000000000" pitchFamily="18" charset="-128"/>
              </a:rPr>
              <a:t>：</a:t>
            </a:r>
            <a:r>
              <a:rPr kumimoji="1" lang="ja-JP" altLang="en-US" sz="2800" b="1" dirty="0">
                <a:solidFill>
                  <a:srgbClr val="FF0000"/>
                </a:solidFill>
                <a:latin typeface="游明朝" panose="02020400000000000000" pitchFamily="18" charset="-128"/>
                <a:ea typeface="游明朝" panose="02020400000000000000" pitchFamily="18" charset="-128"/>
              </a:rPr>
              <a:t>５</a:t>
            </a:r>
            <a:r>
              <a:rPr kumimoji="1" lang="ja-JP" altLang="en-US" sz="2800" b="1" dirty="0" smtClean="0">
                <a:solidFill>
                  <a:srgbClr val="FF0000"/>
                </a:solidFill>
                <a:latin typeface="游明朝" panose="02020400000000000000" pitchFamily="18" charset="-128"/>
                <a:ea typeface="游明朝" panose="02020400000000000000" pitchFamily="18" charset="-128"/>
              </a:rPr>
              <a:t>秒</a:t>
            </a:r>
            <a:r>
              <a:rPr kumimoji="1" lang="ja-JP" altLang="en-US" sz="2800" b="1" dirty="0">
                <a:solidFill>
                  <a:srgbClr val="FF0000"/>
                </a:solidFill>
                <a:latin typeface="游明朝" panose="02020400000000000000" pitchFamily="18" charset="-128"/>
                <a:ea typeface="游明朝" panose="02020400000000000000" pitchFamily="18" charset="-128"/>
              </a:rPr>
              <a:t>）</a:t>
            </a:r>
            <a:r>
              <a:rPr kumimoji="1" lang="ja-JP" altLang="en-US" sz="3200" b="1" dirty="0">
                <a:solidFill>
                  <a:srgbClr val="FF0000"/>
                </a:solidFill>
                <a:latin typeface="メイリオ" panose="020B0604030504040204" pitchFamily="50" charset="-128"/>
                <a:ea typeface="メイリオ" panose="020B0604030504040204" pitchFamily="50" charset="-128"/>
              </a:rPr>
              <a:t>　</a:t>
            </a:r>
            <a:endParaRPr kumimoji="1" lang="en-US" altLang="ja-JP" sz="3200" b="1" dirty="0">
              <a:solidFill>
                <a:srgbClr val="FF0000"/>
              </a:solidFill>
              <a:latin typeface="メイリオ" panose="020B0604030504040204" pitchFamily="50" charset="-128"/>
              <a:ea typeface="メイリオ" panose="020B0604030504040204" pitchFamily="50" charset="-128"/>
            </a:endParaRPr>
          </a:p>
        </p:txBody>
      </p:sp>
      <p:sp>
        <p:nvSpPr>
          <p:cNvPr id="16" name="正方形/長方形 15"/>
          <p:cNvSpPr/>
          <p:nvPr/>
        </p:nvSpPr>
        <p:spPr>
          <a:xfrm>
            <a:off x="4423410" y="5681367"/>
            <a:ext cx="4484640" cy="105294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6000" b="1" dirty="0">
                <a:solidFill>
                  <a:srgbClr val="FF0000"/>
                </a:solidFill>
                <a:latin typeface="UD デジタル 教科書体 N-B" panose="02020700000000000000" pitchFamily="17" charset="-128"/>
                <a:ea typeface="UD デジタル 教科書体 N-B" panose="02020700000000000000" pitchFamily="17" charset="-128"/>
              </a:rPr>
              <a:t>Ａ</a:t>
            </a:r>
            <a:r>
              <a:rPr kumimoji="1" lang="ja-JP" altLang="en-US" sz="4400" dirty="0">
                <a:solidFill>
                  <a:srgbClr val="FF0000"/>
                </a:solidFill>
              </a:rPr>
              <a:t>　</a:t>
            </a:r>
          </a:p>
        </p:txBody>
      </p:sp>
      <p:sp>
        <p:nvSpPr>
          <p:cNvPr id="11" name="正方形/長方形 10"/>
          <p:cNvSpPr/>
          <p:nvPr/>
        </p:nvSpPr>
        <p:spPr>
          <a:xfrm>
            <a:off x="5338915" y="5740711"/>
            <a:ext cx="2928359" cy="920079"/>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400" dirty="0">
                <a:solidFill>
                  <a:schemeClr val="tx1"/>
                </a:solidFill>
                <a:latin typeface="HGP創英角ｺﾞｼｯｸUB" panose="020B0900000000000000" pitchFamily="50" charset="-128"/>
                <a:ea typeface="HGP創英角ｺﾞｼｯｸUB" panose="020B0900000000000000" pitchFamily="50" charset="-128"/>
              </a:rPr>
              <a:t>５</a:t>
            </a:r>
            <a:r>
              <a:rPr kumimoji="1" lang="ja-JP" altLang="en-US" sz="4400" dirty="0">
                <a:latin typeface="HGP創英角ｺﾞｼｯｸUB" panose="020B0900000000000000" pitchFamily="50" charset="-128"/>
                <a:ea typeface="HGP創英角ｺﾞｼｯｸUB" panose="020B0900000000000000" pitchFamily="50" charset="-128"/>
              </a:rPr>
              <a:t>　</a:t>
            </a:r>
            <a:endParaRPr kumimoji="1" lang="en-US" altLang="ja-JP" sz="4400" dirty="0">
              <a:latin typeface="HGP創英角ｺﾞｼｯｸUB" panose="020B0900000000000000" pitchFamily="50" charset="-128"/>
              <a:ea typeface="HGP創英角ｺﾞｼｯｸUB" panose="020B0900000000000000" pitchFamily="50" charset="-128"/>
            </a:endParaRPr>
          </a:p>
        </p:txBody>
      </p:sp>
      <p:sp>
        <p:nvSpPr>
          <p:cNvPr id="18" name="正方形/長方形 17"/>
          <p:cNvSpPr/>
          <p:nvPr/>
        </p:nvSpPr>
        <p:spPr>
          <a:xfrm>
            <a:off x="5338914" y="5752778"/>
            <a:ext cx="2928359" cy="920079"/>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400" dirty="0">
                <a:solidFill>
                  <a:schemeClr val="tx1"/>
                </a:solidFill>
                <a:latin typeface="HGP創英角ｺﾞｼｯｸUB" panose="020B0900000000000000" pitchFamily="50" charset="-128"/>
                <a:ea typeface="HGP創英角ｺﾞｼｯｸUB" panose="020B0900000000000000" pitchFamily="50" charset="-128"/>
              </a:rPr>
              <a:t>４</a:t>
            </a:r>
            <a:r>
              <a:rPr kumimoji="1" lang="ja-JP" altLang="en-US" sz="4400" dirty="0">
                <a:latin typeface="HGP創英角ｺﾞｼｯｸUB" panose="020B0900000000000000" pitchFamily="50" charset="-128"/>
                <a:ea typeface="HGP創英角ｺﾞｼｯｸUB" panose="020B0900000000000000" pitchFamily="50" charset="-128"/>
              </a:rPr>
              <a:t>　</a:t>
            </a:r>
            <a:endParaRPr kumimoji="1" lang="en-US" altLang="ja-JP" sz="4400" dirty="0">
              <a:latin typeface="HGP創英角ｺﾞｼｯｸUB" panose="020B0900000000000000" pitchFamily="50" charset="-128"/>
              <a:ea typeface="HGP創英角ｺﾞｼｯｸUB" panose="020B0900000000000000" pitchFamily="50" charset="-128"/>
            </a:endParaRPr>
          </a:p>
        </p:txBody>
      </p:sp>
      <p:sp>
        <p:nvSpPr>
          <p:cNvPr id="19" name="正方形/長方形 18"/>
          <p:cNvSpPr/>
          <p:nvPr/>
        </p:nvSpPr>
        <p:spPr>
          <a:xfrm>
            <a:off x="5338913" y="5747801"/>
            <a:ext cx="2928359" cy="920079"/>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400" dirty="0">
                <a:solidFill>
                  <a:schemeClr val="tx1"/>
                </a:solidFill>
                <a:latin typeface="HGP創英角ｺﾞｼｯｸUB" panose="020B0900000000000000" pitchFamily="50" charset="-128"/>
                <a:ea typeface="HGP創英角ｺﾞｼｯｸUB" panose="020B0900000000000000" pitchFamily="50" charset="-128"/>
              </a:rPr>
              <a:t>３</a:t>
            </a:r>
            <a:r>
              <a:rPr kumimoji="1" lang="ja-JP" altLang="en-US" sz="4400" dirty="0">
                <a:latin typeface="HGP創英角ｺﾞｼｯｸUB" panose="020B0900000000000000" pitchFamily="50" charset="-128"/>
                <a:ea typeface="HGP創英角ｺﾞｼｯｸUB" panose="020B0900000000000000" pitchFamily="50" charset="-128"/>
              </a:rPr>
              <a:t>　</a:t>
            </a:r>
            <a:endParaRPr kumimoji="1" lang="en-US" altLang="ja-JP" sz="4400" dirty="0">
              <a:latin typeface="HGP創英角ｺﾞｼｯｸUB" panose="020B0900000000000000" pitchFamily="50" charset="-128"/>
              <a:ea typeface="HGP創英角ｺﾞｼｯｸUB" panose="020B0900000000000000" pitchFamily="50" charset="-128"/>
            </a:endParaRPr>
          </a:p>
        </p:txBody>
      </p:sp>
      <p:sp>
        <p:nvSpPr>
          <p:cNvPr id="20" name="正方形/長方形 19"/>
          <p:cNvSpPr/>
          <p:nvPr/>
        </p:nvSpPr>
        <p:spPr>
          <a:xfrm>
            <a:off x="5264898" y="5764845"/>
            <a:ext cx="2928359" cy="920079"/>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400" dirty="0">
                <a:solidFill>
                  <a:schemeClr val="tx1"/>
                </a:solidFill>
                <a:latin typeface="HGP創英角ｺﾞｼｯｸUB" panose="020B0900000000000000" pitchFamily="50" charset="-128"/>
                <a:ea typeface="HGP創英角ｺﾞｼｯｸUB" panose="020B0900000000000000" pitchFamily="50" charset="-128"/>
              </a:rPr>
              <a:t>２</a:t>
            </a:r>
            <a:r>
              <a:rPr kumimoji="1" lang="ja-JP" altLang="en-US" sz="4400" dirty="0">
                <a:latin typeface="HGP創英角ｺﾞｼｯｸUB" panose="020B0900000000000000" pitchFamily="50" charset="-128"/>
                <a:ea typeface="HGP創英角ｺﾞｼｯｸUB" panose="020B0900000000000000" pitchFamily="50" charset="-128"/>
              </a:rPr>
              <a:t>　</a:t>
            </a:r>
            <a:endParaRPr kumimoji="1" lang="en-US" altLang="ja-JP" sz="4400" dirty="0">
              <a:latin typeface="HGP創英角ｺﾞｼｯｸUB" panose="020B0900000000000000" pitchFamily="50" charset="-128"/>
              <a:ea typeface="HGP創英角ｺﾞｼｯｸUB" panose="020B0900000000000000" pitchFamily="50" charset="-128"/>
            </a:endParaRPr>
          </a:p>
        </p:txBody>
      </p:sp>
      <p:sp>
        <p:nvSpPr>
          <p:cNvPr id="21" name="正方形/長方形 20"/>
          <p:cNvSpPr/>
          <p:nvPr/>
        </p:nvSpPr>
        <p:spPr>
          <a:xfrm>
            <a:off x="5338913" y="5746112"/>
            <a:ext cx="2928359" cy="920079"/>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400" dirty="0">
                <a:solidFill>
                  <a:schemeClr val="tx1"/>
                </a:solidFill>
                <a:latin typeface="HGP創英角ｺﾞｼｯｸUB" panose="020B0900000000000000" pitchFamily="50" charset="-128"/>
                <a:ea typeface="HGP創英角ｺﾞｼｯｸUB" panose="020B0900000000000000" pitchFamily="50" charset="-128"/>
              </a:rPr>
              <a:t>１</a:t>
            </a:r>
            <a:r>
              <a:rPr kumimoji="1" lang="ja-JP" altLang="en-US" sz="4400" dirty="0">
                <a:latin typeface="HGP創英角ｺﾞｼｯｸUB" panose="020B0900000000000000" pitchFamily="50" charset="-128"/>
                <a:ea typeface="HGP創英角ｺﾞｼｯｸUB" panose="020B0900000000000000" pitchFamily="50" charset="-128"/>
              </a:rPr>
              <a:t>　</a:t>
            </a:r>
            <a:endParaRPr kumimoji="1" lang="en-US" altLang="ja-JP" sz="4400" dirty="0">
              <a:latin typeface="HGP創英角ｺﾞｼｯｸUB" panose="020B0900000000000000" pitchFamily="50" charset="-128"/>
              <a:ea typeface="HGP創英角ｺﾞｼｯｸUB" panose="020B0900000000000000" pitchFamily="50" charset="-128"/>
            </a:endParaRPr>
          </a:p>
        </p:txBody>
      </p:sp>
      <p:sp>
        <p:nvSpPr>
          <p:cNvPr id="22" name="正方形/長方形 21"/>
          <p:cNvSpPr/>
          <p:nvPr/>
        </p:nvSpPr>
        <p:spPr>
          <a:xfrm>
            <a:off x="5338913" y="5723667"/>
            <a:ext cx="3367364" cy="920079"/>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000" b="1" dirty="0">
                <a:solidFill>
                  <a:srgbClr val="FF0000"/>
                </a:solidFill>
                <a:latin typeface="UD デジタル 教科書体 N-B" panose="02020700000000000000" pitchFamily="17" charset="-128"/>
                <a:ea typeface="UD デジタル 教科書体 N-B" panose="02020700000000000000" pitchFamily="17" charset="-128"/>
              </a:rPr>
              <a:t>日本（東京）</a:t>
            </a:r>
            <a:r>
              <a:rPr kumimoji="1" lang="ja-JP" altLang="en-US" sz="4400" dirty="0">
                <a:latin typeface="HGP創英角ｺﾞｼｯｸUB" panose="020B0900000000000000" pitchFamily="50" charset="-128"/>
                <a:ea typeface="HGP創英角ｺﾞｼｯｸUB" panose="020B0900000000000000" pitchFamily="50" charset="-128"/>
              </a:rPr>
              <a:t>　</a:t>
            </a:r>
            <a:endParaRPr kumimoji="1" lang="en-US" altLang="ja-JP" sz="44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49203892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200"/>
                                        <p:tgtEl>
                                          <p:spTgt spid="11"/>
                                        </p:tgtEl>
                                      </p:cBhvr>
                                    </p:animEffect>
                                  </p:childTnLst>
                                </p:cTn>
                              </p:par>
                            </p:childTnLst>
                          </p:cTn>
                        </p:par>
                        <p:par>
                          <p:cTn id="20" fill="hold">
                            <p:stCondLst>
                              <p:cond delay="320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300"/>
                                        <p:tgtEl>
                                          <p:spTgt spid="18"/>
                                        </p:tgtEl>
                                      </p:cBhvr>
                                    </p:animEffect>
                                  </p:childTnLst>
                                </p:cTn>
                              </p:par>
                            </p:childTnLst>
                          </p:cTn>
                        </p:par>
                        <p:par>
                          <p:cTn id="24" fill="hold">
                            <p:stCondLst>
                              <p:cond delay="4500"/>
                            </p:stCondLst>
                            <p:childTnLst>
                              <p:par>
                                <p:cTn id="25" presetID="10"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200"/>
                                        <p:tgtEl>
                                          <p:spTgt spid="19"/>
                                        </p:tgtEl>
                                      </p:cBhvr>
                                    </p:animEffect>
                                  </p:childTnLst>
                                </p:cTn>
                              </p:par>
                            </p:childTnLst>
                          </p:cTn>
                        </p:par>
                        <p:par>
                          <p:cTn id="28" fill="hold">
                            <p:stCondLst>
                              <p:cond delay="5700"/>
                            </p:stCondLst>
                            <p:childTnLst>
                              <p:par>
                                <p:cTn id="29" presetID="10"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200"/>
                                        <p:tgtEl>
                                          <p:spTgt spid="20"/>
                                        </p:tgtEl>
                                      </p:cBhvr>
                                    </p:animEffect>
                                  </p:childTnLst>
                                </p:cTn>
                              </p:par>
                            </p:childTnLst>
                          </p:cTn>
                        </p:par>
                        <p:par>
                          <p:cTn id="32" fill="hold">
                            <p:stCondLst>
                              <p:cond delay="69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2000"/>
                                        <p:tgtEl>
                                          <p:spTgt spid="21"/>
                                        </p:tgtEl>
                                      </p:cBhvr>
                                    </p:animEffect>
                                  </p:childTnLst>
                                </p:cTn>
                              </p:par>
                            </p:childTnLst>
                          </p:cTn>
                        </p:par>
                        <p:par>
                          <p:cTn id="36" fill="hold">
                            <p:stCondLst>
                              <p:cond delay="8900"/>
                            </p:stCondLst>
                            <p:childTnLst>
                              <p:par>
                                <p:cTn id="37" presetID="10"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7" grpId="0"/>
      <p:bldP spid="11" grpId="0" animBg="1"/>
      <p:bldP spid="18" grpId="0" animBg="1"/>
      <p:bldP spid="19" grpId="0" animBg="1"/>
      <p:bldP spid="20" grpId="0" animBg="1"/>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40581"/>
            <a:ext cx="9161304" cy="838912"/>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defTabSz="652278" eaLnBrk="1" fontAlgn="base" hangingPunct="1">
              <a:spcBef>
                <a:spcPct val="0"/>
              </a:spcBef>
              <a:spcAft>
                <a:spcPct val="0"/>
              </a:spcAft>
              <a:buNone/>
              <a:defRPr/>
            </a:pPr>
            <a:r>
              <a:rPr lang="ja-JP" altLang="en-US" sz="4000" b="1" dirty="0">
                <a:latin typeface="UD デジタル 教科書体 N-B" panose="02020700000000000000" pitchFamily="17" charset="-128"/>
                <a:ea typeface="UD デジタル 教科書体 N-B" panose="02020700000000000000" pitchFamily="17" charset="-128"/>
              </a:rPr>
              <a:t>問４：数多くの金メダリストが誕生　</a:t>
            </a:r>
            <a:endParaRPr lang="en-US" altLang="ja-JP" sz="4000" b="1" dirty="0">
              <a:latin typeface="UD デジタル 教科書体 N-B" panose="02020700000000000000" pitchFamily="17" charset="-128"/>
              <a:ea typeface="UD デジタル 教科書体 N-B" panose="02020700000000000000" pitchFamily="17" charset="-128"/>
            </a:endParaRPr>
          </a:p>
        </p:txBody>
      </p:sp>
      <p:sp>
        <p:nvSpPr>
          <p:cNvPr id="15" name="正方形/長方形 14"/>
          <p:cNvSpPr/>
          <p:nvPr/>
        </p:nvSpPr>
        <p:spPr>
          <a:xfrm>
            <a:off x="-17304" y="807433"/>
            <a:ext cx="9161304" cy="7719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lstStyle/>
          <a:p>
            <a:r>
              <a:rPr kumimoji="1" lang="ja-JP" altLang="en-US" sz="2400" b="1" dirty="0">
                <a:latin typeface="UD デジタル 教科書体 N-B" panose="02020700000000000000" pitchFamily="17" charset="-128"/>
                <a:ea typeface="UD デジタル 教科書体 N-B" panose="02020700000000000000" pitchFamily="17" charset="-128"/>
              </a:rPr>
              <a:t>　</a:t>
            </a:r>
            <a:r>
              <a:rPr kumimoji="1" lang="en-US" altLang="ja-JP" sz="2400" b="1" dirty="0" smtClean="0">
                <a:latin typeface="游明朝" panose="02020400000000000000" pitchFamily="18" charset="-128"/>
                <a:ea typeface="游明朝" panose="02020400000000000000" pitchFamily="18" charset="-128"/>
              </a:rPr>
              <a:t>1964</a:t>
            </a:r>
            <a:r>
              <a:rPr kumimoji="1" lang="ja-JP" altLang="en-US" sz="2400" b="1" dirty="0" smtClean="0">
                <a:latin typeface="游明朝" panose="02020400000000000000" pitchFamily="18" charset="-128"/>
                <a:ea typeface="游明朝" panose="02020400000000000000" pitchFamily="18" charset="-128"/>
              </a:rPr>
              <a:t>年（昭和</a:t>
            </a:r>
            <a:r>
              <a:rPr kumimoji="1" lang="en-US" altLang="ja-JP" sz="2400" b="1" dirty="0" smtClean="0">
                <a:latin typeface="游明朝" panose="02020400000000000000" pitchFamily="18" charset="-128"/>
                <a:ea typeface="游明朝" panose="02020400000000000000" pitchFamily="18" charset="-128"/>
              </a:rPr>
              <a:t>39</a:t>
            </a:r>
            <a:r>
              <a:rPr kumimoji="1" lang="ja-JP" altLang="en-US" sz="2400" b="1" dirty="0" smtClean="0">
                <a:latin typeface="游明朝" panose="02020400000000000000" pitchFamily="18" charset="-128"/>
                <a:ea typeface="游明朝" panose="02020400000000000000" pitchFamily="18" charset="-128"/>
              </a:rPr>
              <a:t>年）東京オリンピックから</a:t>
            </a:r>
            <a:endParaRPr kumimoji="1" lang="en-US" altLang="ja-JP" sz="2400" b="1" dirty="0">
              <a:latin typeface="游明朝" panose="02020400000000000000" pitchFamily="18" charset="-128"/>
              <a:ea typeface="游明朝" panose="02020400000000000000" pitchFamily="18" charset="-128"/>
            </a:endParaRPr>
          </a:p>
          <a:p>
            <a:r>
              <a:rPr kumimoji="1" lang="en-US" altLang="ja-JP" sz="2400" b="1" dirty="0">
                <a:latin typeface="游明朝" panose="02020400000000000000" pitchFamily="18" charset="-128"/>
                <a:ea typeface="游明朝" panose="02020400000000000000" pitchFamily="18" charset="-128"/>
              </a:rPr>
              <a:t>  </a:t>
            </a:r>
            <a:r>
              <a:rPr kumimoji="1" lang="en-US" altLang="ja-JP" sz="2400" b="1" dirty="0" smtClean="0">
                <a:latin typeface="游明朝" panose="02020400000000000000" pitchFamily="18" charset="-128"/>
                <a:ea typeface="游明朝" panose="02020400000000000000" pitchFamily="18" charset="-128"/>
              </a:rPr>
              <a:t>2016</a:t>
            </a:r>
            <a:r>
              <a:rPr kumimoji="1" lang="ja-JP" altLang="en-US" sz="2400" b="1" dirty="0" smtClean="0">
                <a:latin typeface="游明朝" panose="02020400000000000000" pitchFamily="18" charset="-128"/>
                <a:ea typeface="游明朝" panose="02020400000000000000" pitchFamily="18" charset="-128"/>
              </a:rPr>
              <a:t>年</a:t>
            </a:r>
            <a:r>
              <a:rPr kumimoji="1" lang="en-US" altLang="ja-JP" sz="2400" b="1" dirty="0" smtClean="0">
                <a:latin typeface="游明朝" panose="02020400000000000000" pitchFamily="18" charset="-128"/>
                <a:ea typeface="游明朝" panose="02020400000000000000" pitchFamily="18" charset="-128"/>
              </a:rPr>
              <a:t>(</a:t>
            </a:r>
            <a:r>
              <a:rPr kumimoji="1" lang="ja-JP" altLang="en-US" sz="2400" b="1" dirty="0" smtClean="0">
                <a:latin typeface="游明朝" panose="02020400000000000000" pitchFamily="18" charset="-128"/>
                <a:ea typeface="游明朝" panose="02020400000000000000" pitchFamily="18" charset="-128"/>
              </a:rPr>
              <a:t>平成</a:t>
            </a:r>
            <a:r>
              <a:rPr kumimoji="1" lang="en-US" altLang="ja-JP" sz="2400" b="1" dirty="0" smtClean="0">
                <a:latin typeface="游明朝" panose="02020400000000000000" pitchFamily="18" charset="-128"/>
                <a:ea typeface="游明朝" panose="02020400000000000000" pitchFamily="18" charset="-128"/>
              </a:rPr>
              <a:t>28</a:t>
            </a:r>
            <a:r>
              <a:rPr kumimoji="1" lang="ja-JP" altLang="en-US" sz="2400" b="1" dirty="0" smtClean="0">
                <a:latin typeface="游明朝" panose="02020400000000000000" pitchFamily="18" charset="-128"/>
                <a:ea typeface="游明朝" panose="02020400000000000000" pitchFamily="18" charset="-128"/>
              </a:rPr>
              <a:t>年</a:t>
            </a:r>
            <a:r>
              <a:rPr kumimoji="1" lang="en-US" altLang="ja-JP" sz="2400" b="1" dirty="0" smtClean="0">
                <a:latin typeface="游明朝" panose="02020400000000000000" pitchFamily="18" charset="-128"/>
                <a:ea typeface="游明朝" panose="02020400000000000000" pitchFamily="18" charset="-128"/>
              </a:rPr>
              <a:t>)</a:t>
            </a:r>
            <a:r>
              <a:rPr kumimoji="1" lang="ja-JP" altLang="en-US" sz="2400" b="1" dirty="0" smtClean="0">
                <a:latin typeface="游明朝" panose="02020400000000000000" pitchFamily="18" charset="-128"/>
                <a:ea typeface="游明朝" panose="02020400000000000000" pitchFamily="18" charset="-128"/>
              </a:rPr>
              <a:t>リオデジャネイロオリンピックまで</a:t>
            </a:r>
            <a:endParaRPr kumimoji="1" lang="en-US" altLang="ja-JP" sz="2400" b="1" dirty="0">
              <a:latin typeface="游明朝" panose="02020400000000000000" pitchFamily="18" charset="-128"/>
              <a:ea typeface="游明朝" panose="02020400000000000000" pitchFamily="18" charset="-128"/>
            </a:endParaRPr>
          </a:p>
        </p:txBody>
      </p:sp>
      <p:sp>
        <p:nvSpPr>
          <p:cNvPr id="7" name="正方形/長方形 6"/>
          <p:cNvSpPr/>
          <p:nvPr/>
        </p:nvSpPr>
        <p:spPr>
          <a:xfrm>
            <a:off x="146607" y="1530759"/>
            <a:ext cx="8997391" cy="91828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2800" dirty="0">
                <a:solidFill>
                  <a:srgbClr val="FF0000"/>
                </a:solidFill>
                <a:latin typeface="UD デジタル 教科書体 N-B" panose="02020700000000000000" pitchFamily="17" charset="-128"/>
                <a:ea typeface="UD デジタル 教科書体 N-B" panose="02020700000000000000" pitchFamily="17" charset="-128"/>
              </a:rPr>
              <a:t>日本柔道の歴代金メダリスト。君は何人言えるかな？</a:t>
            </a:r>
            <a:endParaRPr kumimoji="1" lang="en-US" altLang="ja-JP" sz="2000" dirty="0">
              <a:solidFill>
                <a:srgbClr val="FF0000"/>
              </a:solidFill>
              <a:latin typeface="UD デジタル 教科書体 N-B" panose="02020700000000000000" pitchFamily="17" charset="-128"/>
              <a:ea typeface="UD デジタル 教科書体 N-B" panose="02020700000000000000" pitchFamily="17" charset="-128"/>
            </a:endParaRPr>
          </a:p>
          <a:p>
            <a:pPr algn="r"/>
            <a:r>
              <a:rPr kumimoji="1" lang="ja-JP" altLang="en-US" sz="2400" dirty="0">
                <a:solidFill>
                  <a:srgbClr val="FF0000"/>
                </a:solidFill>
                <a:latin typeface="UD デジタル 教科書体 N-B" panose="02020700000000000000" pitchFamily="17" charset="-128"/>
                <a:ea typeface="UD デジタル 教科書体 N-B" panose="02020700000000000000" pitchFamily="17" charset="-128"/>
              </a:rPr>
              <a:t>（制限時間：</a:t>
            </a:r>
            <a:r>
              <a:rPr kumimoji="1" lang="en-US" altLang="ja-JP" sz="2400" dirty="0">
                <a:solidFill>
                  <a:srgbClr val="FF0000"/>
                </a:solidFill>
                <a:latin typeface="UD デジタル 教科書体 N-B" panose="02020700000000000000" pitchFamily="17" charset="-128"/>
                <a:ea typeface="UD デジタル 教科書体 N-B" panose="02020700000000000000" pitchFamily="17" charset="-128"/>
              </a:rPr>
              <a:t>5</a:t>
            </a:r>
            <a:r>
              <a:rPr kumimoji="1" lang="ja-JP" altLang="en-US" sz="2400" dirty="0">
                <a:solidFill>
                  <a:srgbClr val="FF0000"/>
                </a:solidFill>
                <a:latin typeface="UD デジタル 教科書体 N-B" panose="02020700000000000000" pitchFamily="17" charset="-128"/>
                <a:ea typeface="UD デジタル 教科書体 N-B" panose="02020700000000000000" pitchFamily="17" charset="-128"/>
              </a:rPr>
              <a:t>秒）</a:t>
            </a:r>
            <a:endParaRPr kumimoji="1" lang="en-US" altLang="ja-JP" sz="3600" dirty="0">
              <a:solidFill>
                <a:srgbClr val="FF0000"/>
              </a:solidFill>
              <a:latin typeface="UD デジタル 教科書体 N-B" panose="02020700000000000000" pitchFamily="17" charset="-128"/>
              <a:ea typeface="UD デジタル 教科書体 N-B" panose="02020700000000000000" pitchFamily="17" charset="-128"/>
            </a:endParaRPr>
          </a:p>
        </p:txBody>
      </p:sp>
      <p:sp>
        <p:nvSpPr>
          <p:cNvPr id="17" name="正方形/長方形 16"/>
          <p:cNvSpPr/>
          <p:nvPr/>
        </p:nvSpPr>
        <p:spPr>
          <a:xfrm>
            <a:off x="2881296" y="3661949"/>
            <a:ext cx="3364103" cy="113433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6000" b="1" dirty="0">
                <a:solidFill>
                  <a:srgbClr val="FF0000"/>
                </a:solidFill>
                <a:latin typeface="UD デジタル 教科書体 N-B" panose="02020700000000000000" pitchFamily="17" charset="-128"/>
                <a:ea typeface="UD デジタル 教科書体 N-B" panose="02020700000000000000" pitchFamily="17" charset="-128"/>
              </a:rPr>
              <a:t>Ａ </a:t>
            </a:r>
            <a:r>
              <a:rPr kumimoji="1" lang="ja-JP" altLang="en-US" sz="2000" dirty="0">
                <a:solidFill>
                  <a:srgbClr val="FF0000"/>
                </a:solidFill>
              </a:rPr>
              <a:t>　</a:t>
            </a:r>
          </a:p>
        </p:txBody>
      </p:sp>
      <p:sp>
        <p:nvSpPr>
          <p:cNvPr id="27" name="正方形/長方形 26"/>
          <p:cNvSpPr/>
          <p:nvPr/>
        </p:nvSpPr>
        <p:spPr>
          <a:xfrm>
            <a:off x="3996439" y="3725502"/>
            <a:ext cx="1608932" cy="900478"/>
          </a:xfrm>
          <a:prstGeom prst="rect">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chemeClr val="tx1"/>
                </a:solidFill>
              </a:rPr>
              <a:t>５</a:t>
            </a:r>
          </a:p>
        </p:txBody>
      </p:sp>
      <p:sp>
        <p:nvSpPr>
          <p:cNvPr id="24" name="正方形/長方形 23"/>
          <p:cNvSpPr/>
          <p:nvPr/>
        </p:nvSpPr>
        <p:spPr>
          <a:xfrm>
            <a:off x="3996439" y="3725502"/>
            <a:ext cx="1608932" cy="900478"/>
          </a:xfrm>
          <a:prstGeom prst="rect">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chemeClr val="tx1"/>
                </a:solidFill>
              </a:rPr>
              <a:t>４</a:t>
            </a:r>
          </a:p>
        </p:txBody>
      </p:sp>
      <p:sp>
        <p:nvSpPr>
          <p:cNvPr id="26" name="正方形/長方形 25"/>
          <p:cNvSpPr/>
          <p:nvPr/>
        </p:nvSpPr>
        <p:spPr>
          <a:xfrm>
            <a:off x="3996439" y="3759968"/>
            <a:ext cx="1608932" cy="900478"/>
          </a:xfrm>
          <a:prstGeom prst="rect">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chemeClr val="tx1"/>
                </a:solidFill>
              </a:rPr>
              <a:t>３</a:t>
            </a:r>
          </a:p>
        </p:txBody>
      </p:sp>
      <p:sp>
        <p:nvSpPr>
          <p:cNvPr id="25" name="正方形/長方形 24"/>
          <p:cNvSpPr/>
          <p:nvPr/>
        </p:nvSpPr>
        <p:spPr>
          <a:xfrm>
            <a:off x="3996439" y="3725502"/>
            <a:ext cx="1608932" cy="900478"/>
          </a:xfrm>
          <a:prstGeom prst="rect">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chemeClr val="tx1"/>
                </a:solidFill>
              </a:rPr>
              <a:t>２</a:t>
            </a:r>
          </a:p>
        </p:txBody>
      </p:sp>
      <p:sp>
        <p:nvSpPr>
          <p:cNvPr id="22" name="正方形/長方形 21"/>
          <p:cNvSpPr/>
          <p:nvPr/>
        </p:nvSpPr>
        <p:spPr>
          <a:xfrm>
            <a:off x="4031955" y="3725502"/>
            <a:ext cx="1608932" cy="900478"/>
          </a:xfrm>
          <a:prstGeom prst="rect">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chemeClr val="tx1"/>
                </a:solidFill>
              </a:rPr>
              <a:t>１</a:t>
            </a:r>
          </a:p>
        </p:txBody>
      </p:sp>
      <p:sp>
        <p:nvSpPr>
          <p:cNvPr id="2" name="正方形/長方形 1"/>
          <p:cNvSpPr/>
          <p:nvPr/>
        </p:nvSpPr>
        <p:spPr>
          <a:xfrm>
            <a:off x="-17306" y="2299568"/>
            <a:ext cx="9161304" cy="4558431"/>
          </a:xfrm>
          <a:prstGeom prst="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3200" b="1" dirty="0">
                <a:ln w="12700">
                  <a:solidFill>
                    <a:schemeClr val="tx1"/>
                  </a:solidFill>
                </a:ln>
                <a:solidFill>
                  <a:srgbClr val="FFFF00"/>
                </a:solidFill>
                <a:latin typeface="UD デジタル 教科書体 N-B" panose="02020700000000000000" pitchFamily="17" charset="-128"/>
                <a:ea typeface="UD デジタル 教科書体 N-B" panose="02020700000000000000" pitchFamily="17" charset="-128"/>
              </a:rPr>
              <a:t>【男子</a:t>
            </a:r>
            <a:r>
              <a:rPr lang="ja-JP" altLang="en-US" sz="3200" b="1" dirty="0">
                <a:ln w="12700">
                  <a:solidFill>
                    <a:schemeClr val="tx1"/>
                  </a:solidFill>
                </a:ln>
                <a:solidFill>
                  <a:srgbClr val="FFFF00"/>
                </a:solidFill>
                <a:latin typeface="UD デジタル 教科書体 N-B" panose="02020700000000000000" pitchFamily="17" charset="-128"/>
                <a:ea typeface="UD デジタル 教科書体 N-B" panose="02020700000000000000" pitchFamily="17" charset="-128"/>
              </a:rPr>
              <a:t>　２４人で２８個の金メダル！</a:t>
            </a:r>
            <a:r>
              <a:rPr lang="ja-JP" altLang="ja-JP" sz="3200" b="1" dirty="0">
                <a:ln w="12700">
                  <a:solidFill>
                    <a:schemeClr val="tx1"/>
                  </a:solidFill>
                </a:ln>
                <a:solidFill>
                  <a:srgbClr val="FFFF00"/>
                </a:solidFill>
                <a:latin typeface="UD デジタル 教科書体 N-B" panose="02020700000000000000" pitchFamily="17" charset="-128"/>
                <a:ea typeface="UD デジタル 教科書体 N-B" panose="02020700000000000000" pitchFamily="17" charset="-128"/>
              </a:rPr>
              <a:t>】</a:t>
            </a:r>
          </a:p>
          <a:p>
            <a:r>
              <a:rPr lang="ja-JP" altLang="en-US" sz="2400" dirty="0">
                <a:ln w="12700">
                  <a:solidFill>
                    <a:schemeClr val="tx1"/>
                  </a:solidFill>
                </a:ln>
                <a:latin typeface="UD デジタル 教科書体 N-B" panose="02020700000000000000" pitchFamily="17" charset="-128"/>
                <a:ea typeface="UD デジタル 教科書体 N-B" panose="02020700000000000000" pitchFamily="17" charset="-128"/>
              </a:rPr>
              <a:t>　</a:t>
            </a:r>
            <a:r>
              <a:rPr lang="ja-JP" altLang="ja-JP" sz="2400" dirty="0">
                <a:ln w="12700">
                  <a:noFill/>
                </a:ln>
                <a:solidFill>
                  <a:srgbClr val="0070C0"/>
                </a:solidFill>
                <a:latin typeface="UD デジタル 教科書体 N-B" panose="02020700000000000000" pitchFamily="17" charset="-128"/>
                <a:ea typeface="UD デジタル 教科書体 N-B" panose="02020700000000000000" pitchFamily="17" charset="-128"/>
              </a:rPr>
              <a:t>ベイカー茉秋、大野将平、石井慧、内柴正人</a:t>
            </a:r>
            <a:r>
              <a:rPr lang="en-US" altLang="ja-JP" sz="2400" dirty="0">
                <a:ln w="12700">
                  <a:noFill/>
                </a:ln>
                <a:solidFill>
                  <a:srgbClr val="0070C0"/>
                </a:solidFill>
                <a:latin typeface="UD デジタル 教科書体 N-B" panose="02020700000000000000" pitchFamily="17" charset="-128"/>
                <a:ea typeface="UD デジタル 教科書体 N-B" panose="02020700000000000000" pitchFamily="17" charset="-128"/>
              </a:rPr>
              <a:t>(</a:t>
            </a:r>
            <a:r>
              <a:rPr lang="ja-JP" altLang="ja-JP" sz="2400" dirty="0">
                <a:ln w="12700">
                  <a:noFill/>
                </a:ln>
                <a:solidFill>
                  <a:srgbClr val="0070C0"/>
                </a:solidFill>
                <a:latin typeface="UD デジタル 教科書体 N-B" panose="02020700000000000000" pitchFamily="17" charset="-128"/>
                <a:ea typeface="UD デジタル 教科書体 N-B" panose="02020700000000000000" pitchFamily="17" charset="-128"/>
              </a:rPr>
              <a:t>２回</a:t>
            </a:r>
            <a:r>
              <a:rPr lang="en-US" altLang="ja-JP" sz="2400" dirty="0">
                <a:ln w="12700">
                  <a:noFill/>
                </a:ln>
                <a:solidFill>
                  <a:srgbClr val="0070C0"/>
                </a:solidFill>
                <a:latin typeface="UD デジタル 教科書体 N-B" panose="02020700000000000000" pitchFamily="17" charset="-128"/>
                <a:ea typeface="UD デジタル 教科書体 N-B" panose="02020700000000000000" pitchFamily="17" charset="-128"/>
              </a:rPr>
              <a:t>)</a:t>
            </a:r>
            <a:r>
              <a:rPr lang="ja-JP" altLang="ja-JP" sz="2400" dirty="0" err="1">
                <a:ln w="12700">
                  <a:noFill/>
                </a:ln>
                <a:solidFill>
                  <a:srgbClr val="0070C0"/>
                </a:solidFill>
                <a:latin typeface="UD デジタル 教科書体 N-B" panose="02020700000000000000" pitchFamily="17" charset="-128"/>
                <a:ea typeface="UD デジタル 教科書体 N-B" panose="02020700000000000000" pitchFamily="17" charset="-128"/>
              </a:rPr>
              <a:t>、</a:t>
            </a:r>
            <a:r>
              <a:rPr lang="ja-JP" altLang="ja-JP" sz="2400" dirty="0">
                <a:ln w="12700">
                  <a:noFill/>
                </a:ln>
                <a:solidFill>
                  <a:srgbClr val="0070C0"/>
                </a:solidFill>
                <a:latin typeface="UD デジタル 教科書体 N-B" panose="02020700000000000000" pitchFamily="17" charset="-128"/>
                <a:ea typeface="UD デジタル 教科書体 N-B" panose="02020700000000000000" pitchFamily="17" charset="-128"/>
              </a:rPr>
              <a:t>鈴木桂治、</a:t>
            </a:r>
            <a:r>
              <a:rPr lang="ja-JP" altLang="en-US" sz="2400" dirty="0">
                <a:ln w="12700">
                  <a:noFill/>
                </a:ln>
                <a:solidFill>
                  <a:srgbClr val="0070C0"/>
                </a:solidFill>
                <a:latin typeface="UD デジタル 教科書体 N-B" panose="02020700000000000000" pitchFamily="17" charset="-128"/>
                <a:ea typeface="UD デジタル 教科書体 N-B" panose="02020700000000000000" pitchFamily="17" charset="-128"/>
              </a:rPr>
              <a:t>　</a:t>
            </a:r>
            <a:endParaRPr lang="en-US" altLang="ja-JP" sz="2400" dirty="0">
              <a:ln w="12700">
                <a:noFill/>
              </a:ln>
              <a:solidFill>
                <a:srgbClr val="0070C0"/>
              </a:solidFill>
              <a:latin typeface="UD デジタル 教科書体 N-B" panose="02020700000000000000" pitchFamily="17" charset="-128"/>
              <a:ea typeface="UD デジタル 教科書体 N-B" panose="02020700000000000000" pitchFamily="17" charset="-128"/>
            </a:endParaRPr>
          </a:p>
          <a:p>
            <a:r>
              <a:rPr lang="ja-JP" altLang="en-US" sz="2400" dirty="0">
                <a:ln w="12700">
                  <a:noFill/>
                </a:ln>
                <a:solidFill>
                  <a:srgbClr val="0070C0"/>
                </a:solidFill>
                <a:latin typeface="UD デジタル 教科書体 N-B" panose="02020700000000000000" pitchFamily="17" charset="-128"/>
                <a:ea typeface="UD デジタル 教科書体 N-B" panose="02020700000000000000" pitchFamily="17" charset="-128"/>
              </a:rPr>
              <a:t>　</a:t>
            </a:r>
            <a:r>
              <a:rPr lang="ja-JP" altLang="ja-JP" sz="2400" dirty="0">
                <a:ln w="12700">
                  <a:noFill/>
                </a:ln>
                <a:solidFill>
                  <a:srgbClr val="0070C0"/>
                </a:solidFill>
                <a:latin typeface="UD デジタル 教科書体 N-B" panose="02020700000000000000" pitchFamily="17" charset="-128"/>
                <a:ea typeface="UD デジタル 教科書体 N-B" panose="02020700000000000000" pitchFamily="17" charset="-128"/>
              </a:rPr>
              <a:t>野村忠宏</a:t>
            </a:r>
            <a:r>
              <a:rPr lang="en-US" altLang="ja-JP" sz="2400" dirty="0">
                <a:ln w="12700">
                  <a:noFill/>
                </a:ln>
                <a:solidFill>
                  <a:srgbClr val="0070C0"/>
                </a:solidFill>
                <a:latin typeface="UD デジタル 教科書体 N-B" panose="02020700000000000000" pitchFamily="17" charset="-128"/>
                <a:ea typeface="UD デジタル 教科書体 N-B" panose="02020700000000000000" pitchFamily="17" charset="-128"/>
              </a:rPr>
              <a:t>(</a:t>
            </a:r>
            <a:r>
              <a:rPr lang="ja-JP" altLang="ja-JP" sz="2400" dirty="0">
                <a:ln w="12700">
                  <a:noFill/>
                </a:ln>
                <a:solidFill>
                  <a:srgbClr val="0070C0"/>
                </a:solidFill>
                <a:latin typeface="UD デジタル 教科書体 N-B" panose="02020700000000000000" pitchFamily="17" charset="-128"/>
                <a:ea typeface="UD デジタル 教科書体 N-B" panose="02020700000000000000" pitchFamily="17" charset="-128"/>
              </a:rPr>
              <a:t>３回</a:t>
            </a:r>
            <a:r>
              <a:rPr lang="en-US" altLang="ja-JP" sz="2400" dirty="0">
                <a:ln w="12700">
                  <a:noFill/>
                </a:ln>
                <a:solidFill>
                  <a:srgbClr val="0070C0"/>
                </a:solidFill>
                <a:latin typeface="UD デジタル 教科書体 N-B" panose="02020700000000000000" pitchFamily="17" charset="-128"/>
                <a:ea typeface="UD デジタル 教科書体 N-B" panose="02020700000000000000" pitchFamily="17" charset="-128"/>
              </a:rPr>
              <a:t>)</a:t>
            </a:r>
            <a:r>
              <a:rPr lang="ja-JP" altLang="ja-JP" sz="2400" dirty="0" err="1">
                <a:ln w="12700">
                  <a:noFill/>
                </a:ln>
                <a:solidFill>
                  <a:srgbClr val="0070C0"/>
                </a:solidFill>
                <a:latin typeface="UD デジタル 教科書体 N-B" panose="02020700000000000000" pitchFamily="17" charset="-128"/>
                <a:ea typeface="UD デジタル 教科書体 N-B" panose="02020700000000000000" pitchFamily="17" charset="-128"/>
              </a:rPr>
              <a:t>、</a:t>
            </a:r>
            <a:r>
              <a:rPr lang="ja-JP" altLang="ja-JP" sz="2400" dirty="0">
                <a:ln w="12700">
                  <a:noFill/>
                </a:ln>
                <a:solidFill>
                  <a:srgbClr val="0070C0"/>
                </a:solidFill>
                <a:latin typeface="UD デジタル 教科書体 N-B" panose="02020700000000000000" pitchFamily="17" charset="-128"/>
                <a:ea typeface="UD デジタル 教科書体 N-B" panose="02020700000000000000" pitchFamily="17" charset="-128"/>
              </a:rPr>
              <a:t>井上康生、瀧本誠、中村兼三、古賀稔彦、</a:t>
            </a:r>
            <a:endParaRPr lang="en-US" altLang="ja-JP" sz="2400" dirty="0">
              <a:ln w="12700">
                <a:noFill/>
              </a:ln>
              <a:solidFill>
                <a:srgbClr val="0070C0"/>
              </a:solidFill>
              <a:latin typeface="UD デジタル 教科書体 N-B" panose="02020700000000000000" pitchFamily="17" charset="-128"/>
              <a:ea typeface="UD デジタル 教科書体 N-B" panose="02020700000000000000" pitchFamily="17" charset="-128"/>
            </a:endParaRPr>
          </a:p>
          <a:p>
            <a:r>
              <a:rPr lang="ja-JP" altLang="en-US" sz="2400" dirty="0">
                <a:ln w="12700">
                  <a:noFill/>
                </a:ln>
                <a:solidFill>
                  <a:srgbClr val="0070C0"/>
                </a:solidFill>
                <a:latin typeface="UD デジタル 教科書体 N-B" panose="02020700000000000000" pitchFamily="17" charset="-128"/>
                <a:ea typeface="UD デジタル 教科書体 N-B" panose="02020700000000000000" pitchFamily="17" charset="-128"/>
              </a:rPr>
              <a:t>　</a:t>
            </a:r>
            <a:r>
              <a:rPr lang="ja-JP" altLang="ja-JP" sz="2400" dirty="0">
                <a:ln w="12700">
                  <a:noFill/>
                </a:ln>
                <a:solidFill>
                  <a:srgbClr val="0070C0"/>
                </a:solidFill>
                <a:latin typeface="UD デジタル 教科書体 N-B" panose="02020700000000000000" pitchFamily="17" charset="-128"/>
                <a:ea typeface="UD デジタル 教科書体 N-B" panose="02020700000000000000" pitchFamily="17" charset="-128"/>
              </a:rPr>
              <a:t>吉田秀彦、斉藤仁</a:t>
            </a:r>
            <a:r>
              <a:rPr lang="en-US" altLang="ja-JP" sz="2400" dirty="0">
                <a:ln w="12700">
                  <a:noFill/>
                </a:ln>
                <a:solidFill>
                  <a:srgbClr val="0070C0"/>
                </a:solidFill>
                <a:latin typeface="UD デジタル 教科書体 N-B" panose="02020700000000000000" pitchFamily="17" charset="-128"/>
                <a:ea typeface="UD デジタル 教科書体 N-B" panose="02020700000000000000" pitchFamily="17" charset="-128"/>
              </a:rPr>
              <a:t>(</a:t>
            </a:r>
            <a:r>
              <a:rPr lang="ja-JP" altLang="ja-JP" sz="2400" dirty="0">
                <a:ln w="12700">
                  <a:noFill/>
                </a:ln>
                <a:solidFill>
                  <a:srgbClr val="0070C0"/>
                </a:solidFill>
                <a:latin typeface="UD デジタル 教科書体 N-B" panose="02020700000000000000" pitchFamily="17" charset="-128"/>
                <a:ea typeface="UD デジタル 教科書体 N-B" panose="02020700000000000000" pitchFamily="17" charset="-128"/>
              </a:rPr>
              <a:t>２回</a:t>
            </a:r>
            <a:r>
              <a:rPr lang="en-US" altLang="ja-JP" sz="2400" dirty="0">
                <a:ln w="12700">
                  <a:noFill/>
                </a:ln>
                <a:solidFill>
                  <a:srgbClr val="0070C0"/>
                </a:solidFill>
                <a:latin typeface="UD デジタル 教科書体 N-B" panose="02020700000000000000" pitchFamily="17" charset="-128"/>
                <a:ea typeface="UD デジタル 教科書体 N-B" panose="02020700000000000000" pitchFamily="17" charset="-128"/>
              </a:rPr>
              <a:t>)</a:t>
            </a:r>
            <a:r>
              <a:rPr lang="ja-JP" altLang="ja-JP" sz="2400" dirty="0" err="1">
                <a:ln w="12700">
                  <a:noFill/>
                </a:ln>
                <a:solidFill>
                  <a:srgbClr val="0070C0"/>
                </a:solidFill>
                <a:latin typeface="UD デジタル 教科書体 N-B" panose="02020700000000000000" pitchFamily="17" charset="-128"/>
                <a:ea typeface="UD デジタル 教科書体 N-B" panose="02020700000000000000" pitchFamily="17" charset="-128"/>
              </a:rPr>
              <a:t>、</a:t>
            </a:r>
            <a:r>
              <a:rPr lang="ja-JP" altLang="ja-JP" sz="2400" dirty="0">
                <a:ln w="12700">
                  <a:noFill/>
                </a:ln>
                <a:solidFill>
                  <a:srgbClr val="0070C0"/>
                </a:solidFill>
                <a:latin typeface="UD デジタル 教科書体 N-B" panose="02020700000000000000" pitchFamily="17" charset="-128"/>
                <a:ea typeface="UD デジタル 教科書体 N-B" panose="02020700000000000000" pitchFamily="17" charset="-128"/>
              </a:rPr>
              <a:t>山下泰裕、松岡義之、細川伸二、</a:t>
            </a:r>
            <a:endParaRPr lang="en-US" altLang="ja-JP" sz="2400" dirty="0">
              <a:ln w="12700">
                <a:noFill/>
              </a:ln>
              <a:solidFill>
                <a:srgbClr val="0070C0"/>
              </a:solidFill>
              <a:latin typeface="UD デジタル 教科書体 N-B" panose="02020700000000000000" pitchFamily="17" charset="-128"/>
              <a:ea typeface="UD デジタル 教科書体 N-B" panose="02020700000000000000" pitchFamily="17" charset="-128"/>
            </a:endParaRPr>
          </a:p>
          <a:p>
            <a:r>
              <a:rPr lang="ja-JP" altLang="en-US" sz="2400" dirty="0">
                <a:ln w="12700">
                  <a:noFill/>
                </a:ln>
                <a:solidFill>
                  <a:srgbClr val="0070C0"/>
                </a:solidFill>
                <a:latin typeface="UD デジタル 教科書体 N-B" panose="02020700000000000000" pitchFamily="17" charset="-128"/>
                <a:ea typeface="UD デジタル 教科書体 N-B" panose="02020700000000000000" pitchFamily="17" charset="-128"/>
              </a:rPr>
              <a:t>　</a:t>
            </a:r>
            <a:r>
              <a:rPr lang="ja-JP" altLang="ja-JP" sz="2400" dirty="0">
                <a:ln w="12700">
                  <a:noFill/>
                </a:ln>
                <a:solidFill>
                  <a:srgbClr val="0070C0"/>
                </a:solidFill>
                <a:latin typeface="UD デジタル 教科書体 N-B" panose="02020700000000000000" pitchFamily="17" charset="-128"/>
                <a:ea typeface="UD デジタル 教科書体 N-B" panose="02020700000000000000" pitchFamily="17" charset="-128"/>
              </a:rPr>
              <a:t>上村春樹、園田勇、二宮和弘、川口孝夫、野村豊和、関根忍、</a:t>
            </a:r>
            <a:endParaRPr lang="en-US" altLang="ja-JP" sz="2400" dirty="0">
              <a:ln w="12700">
                <a:noFill/>
              </a:ln>
              <a:solidFill>
                <a:srgbClr val="0070C0"/>
              </a:solidFill>
              <a:latin typeface="UD デジタル 教科書体 N-B" panose="02020700000000000000" pitchFamily="17" charset="-128"/>
              <a:ea typeface="UD デジタル 教科書体 N-B" panose="02020700000000000000" pitchFamily="17" charset="-128"/>
            </a:endParaRPr>
          </a:p>
          <a:p>
            <a:r>
              <a:rPr lang="ja-JP" altLang="en-US" sz="2400" dirty="0">
                <a:ln w="12700">
                  <a:noFill/>
                </a:ln>
                <a:solidFill>
                  <a:srgbClr val="0070C0"/>
                </a:solidFill>
                <a:latin typeface="UD デジタル 教科書体 N-B" panose="02020700000000000000" pitchFamily="17" charset="-128"/>
                <a:ea typeface="UD デジタル 教科書体 N-B" panose="02020700000000000000" pitchFamily="17" charset="-128"/>
              </a:rPr>
              <a:t>　</a:t>
            </a:r>
            <a:r>
              <a:rPr lang="ja-JP" altLang="ja-JP" sz="2400" dirty="0">
                <a:ln w="12700">
                  <a:noFill/>
                </a:ln>
                <a:solidFill>
                  <a:srgbClr val="0070C0"/>
                </a:solidFill>
                <a:latin typeface="UD デジタル 教科書体 N-B" panose="02020700000000000000" pitchFamily="17" charset="-128"/>
                <a:ea typeface="UD デジタル 教科書体 N-B" panose="02020700000000000000" pitchFamily="17" charset="-128"/>
              </a:rPr>
              <a:t>猪熊功、岡野功、中谷雄英</a:t>
            </a:r>
          </a:p>
          <a:p>
            <a:r>
              <a:rPr lang="en-US" altLang="ja-JP" sz="2400" dirty="0">
                <a:ln w="12700">
                  <a:solidFill>
                    <a:schemeClr val="tx1"/>
                  </a:solidFill>
                </a:ln>
                <a:solidFill>
                  <a:srgbClr val="0070C0"/>
                </a:solidFill>
                <a:latin typeface="UD デジタル 教科書体 N-B" panose="02020700000000000000" pitchFamily="17" charset="-128"/>
                <a:ea typeface="UD デジタル 教科書体 N-B" panose="02020700000000000000" pitchFamily="17" charset="-128"/>
              </a:rPr>
              <a:t> </a:t>
            </a:r>
            <a:r>
              <a:rPr lang="ja-JP" altLang="ja-JP" sz="3200" b="1" dirty="0">
                <a:ln w="12700">
                  <a:solidFill>
                    <a:schemeClr val="tx1"/>
                  </a:solidFill>
                </a:ln>
                <a:solidFill>
                  <a:srgbClr val="FFFF00"/>
                </a:solidFill>
                <a:latin typeface="UD デジタル 教科書体 N-B" panose="02020700000000000000" pitchFamily="17" charset="-128"/>
                <a:ea typeface="UD デジタル 教科書体 N-B" panose="02020700000000000000" pitchFamily="17" charset="-128"/>
              </a:rPr>
              <a:t>【女子</a:t>
            </a:r>
            <a:r>
              <a:rPr lang="ja-JP" altLang="en-US" sz="3200" b="1" dirty="0">
                <a:ln w="12700">
                  <a:solidFill>
                    <a:schemeClr val="tx1"/>
                  </a:solidFill>
                </a:ln>
                <a:solidFill>
                  <a:srgbClr val="FFFF00"/>
                </a:solidFill>
                <a:latin typeface="UD デジタル 教科書体 N-B" panose="02020700000000000000" pitchFamily="17" charset="-128"/>
                <a:ea typeface="UD デジタル 教科書体 N-B" panose="02020700000000000000" pitchFamily="17" charset="-128"/>
              </a:rPr>
              <a:t>　８人で１１個の金メダル！</a:t>
            </a:r>
            <a:r>
              <a:rPr lang="ja-JP" altLang="ja-JP" sz="3200" b="1" dirty="0">
                <a:ln w="12700">
                  <a:solidFill>
                    <a:schemeClr val="tx1"/>
                  </a:solidFill>
                </a:ln>
                <a:solidFill>
                  <a:srgbClr val="FFFF00"/>
                </a:solidFill>
                <a:latin typeface="UD デジタル 教科書体 N-B" panose="02020700000000000000" pitchFamily="17" charset="-128"/>
                <a:ea typeface="UD デジタル 教科書体 N-B" panose="02020700000000000000" pitchFamily="17" charset="-128"/>
              </a:rPr>
              <a:t>】</a:t>
            </a:r>
          </a:p>
          <a:p>
            <a:r>
              <a:rPr lang="ja-JP" altLang="en-US" sz="2400" dirty="0">
                <a:ln w="12700">
                  <a:solidFill>
                    <a:schemeClr val="tx1"/>
                  </a:solidFill>
                </a:ln>
                <a:latin typeface="UD デジタル 教科書体 N-B" panose="02020700000000000000" pitchFamily="17" charset="-128"/>
                <a:ea typeface="UD デジタル 教科書体 N-B" panose="02020700000000000000" pitchFamily="17" charset="-128"/>
              </a:rPr>
              <a:t>　</a:t>
            </a:r>
            <a:r>
              <a:rPr lang="ja-JP" altLang="ja-JP" sz="2400" dirty="0">
                <a:ln w="12700">
                  <a:noFill/>
                </a:ln>
                <a:solidFill>
                  <a:srgbClr val="FF0000"/>
                </a:solidFill>
                <a:latin typeface="UD デジタル 教科書体 N-B" panose="02020700000000000000" pitchFamily="17" charset="-128"/>
                <a:ea typeface="UD デジタル 教科書体 N-B" panose="02020700000000000000" pitchFamily="17" charset="-128"/>
              </a:rPr>
              <a:t>田知本遥、松本薫、上野雅恵</a:t>
            </a:r>
            <a:r>
              <a:rPr lang="en-US" altLang="ja-JP" sz="2400" dirty="0">
                <a:ln w="12700">
                  <a:noFill/>
                </a:ln>
                <a:solidFill>
                  <a:srgbClr val="FF0000"/>
                </a:solidFill>
                <a:latin typeface="UD デジタル 教科書体 N-B" panose="02020700000000000000" pitchFamily="17" charset="-128"/>
                <a:ea typeface="UD デジタル 教科書体 N-B" panose="02020700000000000000" pitchFamily="17" charset="-128"/>
              </a:rPr>
              <a:t>(</a:t>
            </a:r>
            <a:r>
              <a:rPr lang="ja-JP" altLang="ja-JP" sz="2400" dirty="0">
                <a:ln w="12700">
                  <a:noFill/>
                </a:ln>
                <a:solidFill>
                  <a:srgbClr val="FF0000"/>
                </a:solidFill>
                <a:latin typeface="UD デジタル 教科書体 N-B" panose="02020700000000000000" pitchFamily="17" charset="-128"/>
                <a:ea typeface="UD デジタル 教科書体 N-B" panose="02020700000000000000" pitchFamily="17" charset="-128"/>
              </a:rPr>
              <a:t>２回</a:t>
            </a:r>
            <a:r>
              <a:rPr lang="en-US" altLang="ja-JP" sz="2400" dirty="0">
                <a:ln w="12700">
                  <a:noFill/>
                </a:ln>
                <a:solidFill>
                  <a:srgbClr val="FF0000"/>
                </a:solidFill>
                <a:latin typeface="UD デジタル 教科書体 N-B" panose="02020700000000000000" pitchFamily="17" charset="-128"/>
                <a:ea typeface="UD デジタル 教科書体 N-B" panose="02020700000000000000" pitchFamily="17" charset="-128"/>
              </a:rPr>
              <a:t>)</a:t>
            </a:r>
            <a:r>
              <a:rPr lang="ja-JP" altLang="ja-JP" sz="2400" dirty="0" err="1">
                <a:ln w="12700">
                  <a:noFill/>
                </a:ln>
                <a:solidFill>
                  <a:srgbClr val="FF0000"/>
                </a:solidFill>
                <a:latin typeface="UD デジタル 教科書体 N-B" panose="02020700000000000000" pitchFamily="17" charset="-128"/>
                <a:ea typeface="UD デジタル 教科書体 N-B" panose="02020700000000000000" pitchFamily="17" charset="-128"/>
              </a:rPr>
              <a:t>、</a:t>
            </a:r>
            <a:r>
              <a:rPr lang="ja-JP" altLang="ja-JP" sz="2400" dirty="0">
                <a:ln w="12700">
                  <a:noFill/>
                </a:ln>
                <a:solidFill>
                  <a:srgbClr val="FF0000"/>
                </a:solidFill>
                <a:latin typeface="UD デジタル 教科書体 N-B" panose="02020700000000000000" pitchFamily="17" charset="-128"/>
                <a:ea typeface="UD デジタル 教科書体 N-B" panose="02020700000000000000" pitchFamily="17" charset="-128"/>
              </a:rPr>
              <a:t>谷本歩実</a:t>
            </a:r>
            <a:r>
              <a:rPr lang="en-US" altLang="ja-JP" sz="2400" dirty="0">
                <a:ln w="12700">
                  <a:noFill/>
                </a:ln>
                <a:solidFill>
                  <a:srgbClr val="FF0000"/>
                </a:solidFill>
                <a:latin typeface="UD デジタル 教科書体 N-B" panose="02020700000000000000" pitchFamily="17" charset="-128"/>
                <a:ea typeface="UD デジタル 教科書体 N-B" panose="02020700000000000000" pitchFamily="17" charset="-128"/>
              </a:rPr>
              <a:t>(</a:t>
            </a:r>
            <a:r>
              <a:rPr lang="ja-JP" altLang="ja-JP" sz="2400" dirty="0">
                <a:ln w="12700">
                  <a:noFill/>
                </a:ln>
                <a:solidFill>
                  <a:srgbClr val="FF0000"/>
                </a:solidFill>
                <a:latin typeface="UD デジタル 教科書体 N-B" panose="02020700000000000000" pitchFamily="17" charset="-128"/>
                <a:ea typeface="UD デジタル 教科書体 N-B" panose="02020700000000000000" pitchFamily="17" charset="-128"/>
              </a:rPr>
              <a:t>２回</a:t>
            </a:r>
            <a:r>
              <a:rPr lang="en-US" altLang="ja-JP" sz="2400" dirty="0">
                <a:ln w="12700">
                  <a:noFill/>
                </a:ln>
                <a:solidFill>
                  <a:srgbClr val="FF0000"/>
                </a:solidFill>
                <a:latin typeface="UD デジタル 教科書体 N-B" panose="02020700000000000000" pitchFamily="17" charset="-128"/>
                <a:ea typeface="UD デジタル 教科書体 N-B" panose="02020700000000000000" pitchFamily="17" charset="-128"/>
              </a:rPr>
              <a:t>)</a:t>
            </a:r>
            <a:r>
              <a:rPr lang="ja-JP" altLang="ja-JP" sz="2400" dirty="0" err="1">
                <a:ln w="12700">
                  <a:noFill/>
                </a:ln>
                <a:solidFill>
                  <a:srgbClr val="FF0000"/>
                </a:solidFill>
                <a:latin typeface="UD デジタル 教科書体 N-B" panose="02020700000000000000" pitchFamily="17" charset="-128"/>
                <a:ea typeface="UD デジタル 教科書体 N-B" panose="02020700000000000000" pitchFamily="17" charset="-128"/>
              </a:rPr>
              <a:t>、</a:t>
            </a:r>
            <a:endParaRPr lang="en-US" altLang="ja-JP" sz="2400" dirty="0">
              <a:ln w="12700">
                <a:noFill/>
              </a:ln>
              <a:solidFill>
                <a:srgbClr val="FF0000"/>
              </a:solidFill>
              <a:latin typeface="UD デジタル 教科書体 N-B" panose="02020700000000000000" pitchFamily="17" charset="-128"/>
              <a:ea typeface="UD デジタル 教科書体 N-B" panose="02020700000000000000" pitchFamily="17" charset="-128"/>
            </a:endParaRPr>
          </a:p>
          <a:p>
            <a:r>
              <a:rPr lang="ja-JP" altLang="en-US" sz="2400" dirty="0">
                <a:ln w="12700">
                  <a:noFill/>
                </a:ln>
                <a:solidFill>
                  <a:srgbClr val="FF0000"/>
                </a:solidFill>
                <a:latin typeface="UD デジタル 教科書体 N-B" panose="02020700000000000000" pitchFamily="17" charset="-128"/>
                <a:ea typeface="UD デジタル 教科書体 N-B" panose="02020700000000000000" pitchFamily="17" charset="-128"/>
              </a:rPr>
              <a:t>　</a:t>
            </a:r>
            <a:r>
              <a:rPr lang="ja-JP" altLang="ja-JP" sz="2400" dirty="0">
                <a:ln w="12700">
                  <a:noFill/>
                </a:ln>
                <a:solidFill>
                  <a:srgbClr val="FF0000"/>
                </a:solidFill>
                <a:latin typeface="UD デジタル 教科書体 N-B" panose="02020700000000000000" pitchFamily="17" charset="-128"/>
                <a:ea typeface="UD デジタル 教科書体 N-B" panose="02020700000000000000" pitchFamily="17" charset="-128"/>
              </a:rPr>
              <a:t>塚田真希、阿武教子、谷亮子</a:t>
            </a:r>
            <a:r>
              <a:rPr lang="en-US" altLang="ja-JP" sz="2400" dirty="0">
                <a:ln w="12700">
                  <a:noFill/>
                </a:ln>
                <a:solidFill>
                  <a:srgbClr val="FF0000"/>
                </a:solidFill>
                <a:latin typeface="UD デジタル 教科書体 N-B" panose="02020700000000000000" pitchFamily="17" charset="-128"/>
                <a:ea typeface="UD デジタル 教科書体 N-B" panose="02020700000000000000" pitchFamily="17" charset="-128"/>
              </a:rPr>
              <a:t>(</a:t>
            </a:r>
            <a:r>
              <a:rPr lang="ja-JP" altLang="ja-JP" sz="2400" dirty="0">
                <a:ln w="12700">
                  <a:noFill/>
                </a:ln>
                <a:solidFill>
                  <a:srgbClr val="FF0000"/>
                </a:solidFill>
                <a:latin typeface="UD デジタル 教科書体 N-B" panose="02020700000000000000" pitchFamily="17" charset="-128"/>
                <a:ea typeface="UD デジタル 教科書体 N-B" panose="02020700000000000000" pitchFamily="17" charset="-128"/>
              </a:rPr>
              <a:t>旧姓田村：２回</a:t>
            </a:r>
            <a:r>
              <a:rPr lang="en-US" altLang="ja-JP" sz="2400" dirty="0">
                <a:ln w="12700">
                  <a:noFill/>
                </a:ln>
                <a:solidFill>
                  <a:srgbClr val="FF0000"/>
                </a:solidFill>
                <a:latin typeface="UD デジタル 教科書体 N-B" panose="02020700000000000000" pitchFamily="17" charset="-128"/>
                <a:ea typeface="UD デジタル 教科書体 N-B" panose="02020700000000000000" pitchFamily="17" charset="-128"/>
              </a:rPr>
              <a:t>) </a:t>
            </a:r>
            <a:r>
              <a:rPr lang="ja-JP" altLang="ja-JP" sz="2400" dirty="0" err="1">
                <a:ln w="12700">
                  <a:noFill/>
                </a:ln>
                <a:solidFill>
                  <a:srgbClr val="FF0000"/>
                </a:solidFill>
                <a:latin typeface="UD デジタル 教科書体 N-B" panose="02020700000000000000" pitchFamily="17" charset="-128"/>
                <a:ea typeface="UD デジタル 教科書体 N-B" panose="02020700000000000000" pitchFamily="17" charset="-128"/>
              </a:rPr>
              <a:t>、</a:t>
            </a:r>
            <a:r>
              <a:rPr lang="ja-JP" altLang="ja-JP" sz="2400" dirty="0">
                <a:ln w="12700">
                  <a:noFill/>
                </a:ln>
                <a:solidFill>
                  <a:srgbClr val="FF0000"/>
                </a:solidFill>
                <a:latin typeface="UD デジタル 教科書体 N-B" panose="02020700000000000000" pitchFamily="17" charset="-128"/>
                <a:ea typeface="UD デジタル 教科書体 N-B" panose="02020700000000000000" pitchFamily="17" charset="-128"/>
              </a:rPr>
              <a:t>恵本裕子</a:t>
            </a:r>
            <a:endParaRPr lang="en-US" altLang="ja-JP" sz="2400" dirty="0">
              <a:ln w="12700">
                <a:noFill/>
              </a:ln>
              <a:solidFill>
                <a:srgbClr val="FF0000"/>
              </a:solidFill>
              <a:latin typeface="UD デジタル 教科書体 N-B" panose="02020700000000000000" pitchFamily="17" charset="-128"/>
              <a:ea typeface="UD デジタル 教科書体 N-B" panose="02020700000000000000" pitchFamily="17" charset="-128"/>
            </a:endParaRPr>
          </a:p>
          <a:p>
            <a:pPr algn="r"/>
            <a:r>
              <a:rPr lang="ja-JP" altLang="en-US" sz="3200" i="1" u="sng" dirty="0">
                <a:ln w="12700">
                  <a:solidFill>
                    <a:schemeClr val="tx1"/>
                  </a:solidFill>
                </a:ln>
                <a:solidFill>
                  <a:schemeClr val="tx1"/>
                </a:solidFill>
                <a:latin typeface="UD デジタル 教科書体 N-B" panose="02020700000000000000" pitchFamily="17" charset="-128"/>
                <a:ea typeface="UD デジタル 教科書体 N-B" panose="02020700000000000000" pitchFamily="17" charset="-128"/>
              </a:rPr>
              <a:t>さすが！日本発祥の柔道。君は何人言えたかな？</a:t>
            </a:r>
            <a:endParaRPr lang="en-US" altLang="ja-JP" sz="3200" i="1" u="sng" dirty="0">
              <a:ln w="12700">
                <a:solidFill>
                  <a:schemeClr val="tx1"/>
                </a:solidFill>
              </a:ln>
              <a:solidFill>
                <a:schemeClr val="tx1"/>
              </a:solidFill>
              <a:latin typeface="UD デジタル 教科書体 N-B" panose="02020700000000000000" pitchFamily="17" charset="-128"/>
              <a:ea typeface="UD デジタル 教科書体 N-B" panose="02020700000000000000" pitchFamily="17" charset="-128"/>
            </a:endParaRPr>
          </a:p>
          <a:p>
            <a:pPr algn="r"/>
            <a:r>
              <a:rPr lang="en-US" altLang="ja-JP" sz="1400" dirty="0">
                <a:ln w="12700">
                  <a:solidFill>
                    <a:schemeClr val="tx1"/>
                  </a:solidFill>
                </a:ln>
                <a:solidFill>
                  <a:schemeClr val="tx1"/>
                </a:solidFill>
                <a:latin typeface="游明朝" panose="02020400000000000000" pitchFamily="18" charset="-128"/>
                <a:ea typeface="游明朝" panose="02020400000000000000" pitchFamily="18" charset="-128"/>
              </a:rPr>
              <a:t>※</a:t>
            </a:r>
            <a:r>
              <a:rPr lang="ja-JP" altLang="en-US" sz="1400" dirty="0">
                <a:ln w="12700">
                  <a:solidFill>
                    <a:schemeClr val="tx1"/>
                  </a:solidFill>
                </a:ln>
                <a:solidFill>
                  <a:schemeClr val="tx1"/>
                </a:solidFill>
                <a:latin typeface="游明朝" panose="02020400000000000000" pitchFamily="18" charset="-128"/>
                <a:ea typeface="游明朝" panose="02020400000000000000" pitchFamily="18" charset="-128"/>
              </a:rPr>
              <a:t>ただし、公開競技として実施された女子の</a:t>
            </a:r>
            <a:r>
              <a:rPr lang="en-US" altLang="ja-JP" sz="1400" dirty="0">
                <a:ln w="12700">
                  <a:solidFill>
                    <a:schemeClr val="tx1"/>
                  </a:solidFill>
                </a:ln>
                <a:solidFill>
                  <a:schemeClr val="tx1"/>
                </a:solidFill>
                <a:latin typeface="游明朝" panose="02020400000000000000" pitchFamily="18" charset="-128"/>
                <a:ea typeface="游明朝" panose="02020400000000000000" pitchFamily="18" charset="-128"/>
              </a:rPr>
              <a:t>1988</a:t>
            </a:r>
            <a:r>
              <a:rPr lang="ja-JP" altLang="en-US" sz="1400" dirty="0">
                <a:ln w="12700">
                  <a:solidFill>
                    <a:schemeClr val="tx1"/>
                  </a:solidFill>
                </a:ln>
                <a:solidFill>
                  <a:schemeClr val="tx1"/>
                </a:solidFill>
                <a:latin typeface="游明朝" panose="02020400000000000000" pitchFamily="18" charset="-128"/>
                <a:ea typeface="游明朝" panose="02020400000000000000" pitchFamily="18" charset="-128"/>
              </a:rPr>
              <a:t>年ソウルオリンピックは除く</a:t>
            </a:r>
            <a:endParaRPr lang="en-US" altLang="ja-JP" sz="1400" dirty="0">
              <a:ln w="12700">
                <a:solidFill>
                  <a:schemeClr val="tx1"/>
                </a:solidFill>
              </a:ln>
              <a:solidFill>
                <a:schemeClr val="tx1"/>
              </a:solidFill>
              <a:latin typeface="游明朝" panose="02020400000000000000" pitchFamily="18" charset="-128"/>
              <a:ea typeface="游明朝" panose="02020400000000000000" pitchFamily="18" charset="-128"/>
            </a:endParaRPr>
          </a:p>
        </p:txBody>
      </p:sp>
      <p:pic>
        <p:nvPicPr>
          <p:cNvPr id="14" name="図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8453887" y="5178385"/>
            <a:ext cx="612646" cy="835651"/>
          </a:xfrm>
          <a:prstGeom prst="rect">
            <a:avLst/>
          </a:prstGeom>
        </p:spPr>
      </p:pic>
      <p:sp>
        <p:nvSpPr>
          <p:cNvPr id="3" name="雲形吹き出し 2"/>
          <p:cNvSpPr/>
          <p:nvPr/>
        </p:nvSpPr>
        <p:spPr>
          <a:xfrm>
            <a:off x="6925991" y="4389274"/>
            <a:ext cx="2140542" cy="789111"/>
          </a:xfrm>
          <a:prstGeom prst="cloudCallout">
            <a:avLst>
              <a:gd name="adj1" fmla="val 24741"/>
              <a:gd name="adj2" fmla="val 59369"/>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ln w="12700">
                  <a:solidFill>
                    <a:schemeClr val="tx1"/>
                  </a:solidFill>
                </a:ln>
                <a:solidFill>
                  <a:srgbClr val="FF0000"/>
                </a:solidFill>
                <a:latin typeface="UD デジタル 教科書体 N-B" panose="02020700000000000000" pitchFamily="17" charset="-128"/>
                <a:ea typeface="UD デジタル 教科書体 N-B" panose="02020700000000000000" pitchFamily="17" charset="-128"/>
              </a:rPr>
              <a:t>次のメダリスト・・・</a:t>
            </a:r>
            <a:endParaRPr lang="en-US" altLang="ja-JP" sz="900" dirty="0">
              <a:ln w="12700">
                <a:solidFill>
                  <a:schemeClr val="tx1"/>
                </a:solidFill>
              </a:ln>
              <a:solidFill>
                <a:srgbClr val="FF0000"/>
              </a:solidFill>
              <a:latin typeface="UD デジタル 教科書体 N-B" panose="02020700000000000000" pitchFamily="17" charset="-128"/>
              <a:ea typeface="UD デジタル 教科書体 N-B" panose="02020700000000000000" pitchFamily="17" charset="-128"/>
            </a:endParaRPr>
          </a:p>
          <a:p>
            <a:r>
              <a:rPr lang="ja-JP" altLang="en-US" sz="900" dirty="0">
                <a:ln w="12700">
                  <a:solidFill>
                    <a:schemeClr val="tx1"/>
                  </a:solidFill>
                </a:ln>
                <a:solidFill>
                  <a:srgbClr val="FF0000"/>
                </a:solidFill>
                <a:latin typeface="UD デジタル 教科書体 N-B" panose="02020700000000000000" pitchFamily="17" charset="-128"/>
                <a:ea typeface="UD デジタル 教科書体 N-B" panose="02020700000000000000" pitchFamily="17" charset="-128"/>
              </a:rPr>
              <a:t>もしかして君かもね！</a:t>
            </a:r>
            <a:endParaRPr lang="ja-JP" altLang="ja-JP" sz="900" dirty="0">
              <a:ln w="12700">
                <a:solidFill>
                  <a:schemeClr val="tx1"/>
                </a:solidFill>
              </a:ln>
              <a:solidFill>
                <a:srgbClr val="FF0000"/>
              </a:solidFill>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356084122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500"/>
                                        <p:tgtEl>
                                          <p:spTgt spid="7"/>
                                        </p:tgtEl>
                                      </p:cBhvr>
                                    </p:animEffect>
                                  </p:childTnLst>
                                </p:cTn>
                              </p:par>
                            </p:childTnLst>
                          </p:cTn>
                        </p:par>
                        <p:par>
                          <p:cTn id="11" fill="hold">
                            <p:stCondLst>
                              <p:cond delay="2500"/>
                            </p:stCondLst>
                            <p:childTnLst>
                              <p:par>
                                <p:cTn id="12" presetID="10" presetClass="entr" presetSubtype="0" fill="hold" grpId="0"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3000"/>
                                        <p:tgtEl>
                                          <p:spTgt spid="27"/>
                                        </p:tgtEl>
                                      </p:cBhvr>
                                    </p:animEffect>
                                  </p:childTnLst>
                                </p:cTn>
                              </p:par>
                            </p:childTnLst>
                          </p:cTn>
                        </p:par>
                        <p:par>
                          <p:cTn id="15" fill="hold">
                            <p:stCondLst>
                              <p:cond delay="5500"/>
                            </p:stCondLst>
                            <p:childTnLst>
                              <p:par>
                                <p:cTn id="16" presetID="10" presetClass="entr" presetSubtype="0"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1500"/>
                                        <p:tgtEl>
                                          <p:spTgt spid="24"/>
                                        </p:tgtEl>
                                      </p:cBhvr>
                                    </p:animEffect>
                                  </p:childTnLst>
                                </p:cTn>
                              </p:par>
                            </p:childTnLst>
                          </p:cTn>
                        </p:par>
                        <p:par>
                          <p:cTn id="19" fill="hold">
                            <p:stCondLst>
                              <p:cond delay="7000"/>
                            </p:stCondLst>
                            <p:childTnLst>
                              <p:par>
                                <p:cTn id="20" presetID="10" presetClass="entr" presetSubtype="0"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500"/>
                                        <p:tgtEl>
                                          <p:spTgt spid="26"/>
                                        </p:tgtEl>
                                      </p:cBhvr>
                                    </p:animEffect>
                                  </p:childTnLst>
                                </p:cTn>
                              </p:par>
                            </p:childTnLst>
                          </p:cTn>
                        </p:par>
                        <p:par>
                          <p:cTn id="23" fill="hold">
                            <p:stCondLst>
                              <p:cond delay="8500"/>
                            </p:stCondLst>
                            <p:childTnLst>
                              <p:par>
                                <p:cTn id="24" presetID="10" presetClass="entr" presetSubtype="0"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1500"/>
                                        <p:tgtEl>
                                          <p:spTgt spid="25"/>
                                        </p:tgtEl>
                                      </p:cBhvr>
                                    </p:animEffect>
                                  </p:childTnLst>
                                </p:cTn>
                              </p:par>
                            </p:childTnLst>
                          </p:cTn>
                        </p:par>
                        <p:par>
                          <p:cTn id="27" fill="hold">
                            <p:stCondLst>
                              <p:cond delay="10000"/>
                            </p:stCondLst>
                            <p:childTnLst>
                              <p:par>
                                <p:cTn id="28" presetID="10" presetClass="entr" presetSubtype="0"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2500"/>
                                        <p:tgtEl>
                                          <p:spTgt spid="22"/>
                                        </p:tgtEl>
                                      </p:cBhvr>
                                    </p:animEffect>
                                  </p:childTnLst>
                                </p:cTn>
                              </p:par>
                            </p:childTnLst>
                          </p:cTn>
                        </p:par>
                        <p:par>
                          <p:cTn id="31" fill="hold">
                            <p:stCondLst>
                              <p:cond delay="12500"/>
                            </p:stCondLst>
                            <p:childTnLst>
                              <p:par>
                                <p:cTn id="32" presetID="10" presetClass="entr" presetSubtype="0"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1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1000"/>
                                        <p:tgtEl>
                                          <p:spTgt spid="3"/>
                                        </p:tgtEl>
                                      </p:cBhvr>
                                    </p:animEffect>
                                  </p:childTnLst>
                                </p:cTn>
                              </p:par>
                              <p:par>
                                <p:cTn id="40" presetID="10" presetClass="entr" presetSubtype="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7" grpId="0"/>
      <p:bldP spid="27" grpId="0" animBg="1"/>
      <p:bldP spid="24" grpId="0" animBg="1"/>
      <p:bldP spid="26" grpId="0" animBg="1"/>
      <p:bldP spid="25" grpId="0" animBg="1"/>
      <p:bldP spid="22" grpId="0" animBg="1"/>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2"/>
            <a:ext cx="9161304" cy="757379"/>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277209" y="2523299"/>
            <a:ext cx="8572277" cy="886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8" name="正方形/長方形 7"/>
          <p:cNvSpPr/>
          <p:nvPr/>
        </p:nvSpPr>
        <p:spPr>
          <a:xfrm>
            <a:off x="300790" y="1539153"/>
            <a:ext cx="8406090" cy="305422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4800" dirty="0"/>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9</a:t>
            </a:fld>
            <a:endParaRPr kumimoji="1" lang="ja-JP" altLang="en-US"/>
          </a:p>
        </p:txBody>
      </p:sp>
      <p:sp>
        <p:nvSpPr>
          <p:cNvPr id="9" name="正方形/長方形 8"/>
          <p:cNvSpPr/>
          <p:nvPr/>
        </p:nvSpPr>
        <p:spPr>
          <a:xfrm>
            <a:off x="76200" y="2183448"/>
            <a:ext cx="8991599" cy="3291417"/>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7200" b="1" dirty="0">
                <a:latin typeface="UD デジタル 教科書体 N-B" panose="02020700000000000000" pitchFamily="17" charset="-128"/>
                <a:ea typeface="UD デジタル 教科書体 N-B" panose="02020700000000000000" pitchFamily="17" charset="-128"/>
              </a:rPr>
              <a:t>知識</a:t>
            </a:r>
            <a:endParaRPr kumimoji="1" lang="en-US" altLang="ja-JP" sz="7200" b="1" dirty="0">
              <a:latin typeface="UD デジタル 教科書体 N-B" panose="02020700000000000000" pitchFamily="17" charset="-128"/>
              <a:ea typeface="UD デジタル 教科書体 N-B" panose="02020700000000000000" pitchFamily="17" charset="-128"/>
            </a:endParaRPr>
          </a:p>
          <a:p>
            <a:pPr algn="ctr"/>
            <a:r>
              <a:rPr kumimoji="1" lang="ja-JP" altLang="en-US" sz="7200" b="1" dirty="0">
                <a:latin typeface="UD デジタル 教科書体 N-B" panose="02020700000000000000" pitchFamily="17" charset="-128"/>
                <a:ea typeface="UD デジタル 教科書体 N-B" panose="02020700000000000000" pitchFamily="17" charset="-128"/>
              </a:rPr>
              <a:t>国際社会における</a:t>
            </a:r>
            <a:endParaRPr kumimoji="1" lang="en-US" altLang="ja-JP" sz="7200" b="1" dirty="0">
              <a:latin typeface="UD デジタル 教科書体 N-B" panose="02020700000000000000" pitchFamily="17" charset="-128"/>
              <a:ea typeface="UD デジタル 教科書体 N-B" panose="02020700000000000000" pitchFamily="17" charset="-128"/>
            </a:endParaRPr>
          </a:p>
          <a:p>
            <a:pPr algn="ctr"/>
            <a:r>
              <a:rPr kumimoji="1" lang="ja-JP" altLang="en-US" sz="7200" b="1" dirty="0">
                <a:latin typeface="UD デジタル 教科書体 N-B" panose="02020700000000000000" pitchFamily="17" charset="-128"/>
                <a:ea typeface="UD デジタル 教科書体 N-B" panose="02020700000000000000" pitchFamily="17" charset="-128"/>
              </a:rPr>
              <a:t>武道の持つ意義</a:t>
            </a:r>
            <a:endParaRPr kumimoji="1" lang="en-US" altLang="ja-JP" sz="7200" b="1" dirty="0">
              <a:latin typeface="UD デジタル 教科書体 N-B" panose="02020700000000000000" pitchFamily="17" charset="-128"/>
              <a:ea typeface="UD デジタル 教科書体 N-B" panose="02020700000000000000" pitchFamily="17" charset="-128"/>
            </a:endParaRPr>
          </a:p>
          <a:p>
            <a:pPr algn="ctr"/>
            <a:r>
              <a:rPr kumimoji="1" lang="ja-JP" altLang="en-US" sz="4800" b="1" dirty="0">
                <a:latin typeface="UD デジタル 教科書体 N-B" panose="02020700000000000000" pitchFamily="17" charset="-128"/>
                <a:ea typeface="UD デジタル 教科書体 N-B" panose="02020700000000000000" pitchFamily="17" charset="-128"/>
              </a:rPr>
              <a:t>（</a:t>
            </a:r>
            <a:r>
              <a:rPr kumimoji="1" lang="ja-JP" altLang="en-US" sz="4800" b="1" dirty="0" smtClean="0">
                <a:latin typeface="UD デジタル 教科書体 N-B" panose="02020700000000000000" pitchFamily="17" charset="-128"/>
                <a:ea typeface="UD デジタル 教科書体 N-B" panose="02020700000000000000" pitchFamily="17" charset="-128"/>
              </a:rPr>
              <a:t>第</a:t>
            </a:r>
            <a:r>
              <a:rPr kumimoji="1" lang="ja-JP" altLang="en-US" sz="4800" b="1" dirty="0">
                <a:latin typeface="UD デジタル 教科書体 N-B" panose="02020700000000000000" pitchFamily="17" charset="-128"/>
                <a:ea typeface="UD デジタル 教科書体 N-B" panose="02020700000000000000" pitchFamily="17" charset="-128"/>
              </a:rPr>
              <a:t>３</a:t>
            </a:r>
            <a:r>
              <a:rPr kumimoji="1" lang="ja-JP" altLang="en-US" sz="4800" b="1" dirty="0" smtClean="0">
                <a:latin typeface="UD デジタル 教科書体 N-B" panose="02020700000000000000" pitchFamily="17" charset="-128"/>
                <a:ea typeface="UD デジタル 教科書体 N-B" panose="02020700000000000000" pitchFamily="17" charset="-128"/>
              </a:rPr>
              <a:t>学年</a:t>
            </a:r>
            <a:r>
              <a:rPr kumimoji="1" lang="ja-JP" altLang="en-US" sz="4800" b="1" dirty="0">
                <a:latin typeface="UD デジタル 教科書体 N-B" panose="02020700000000000000" pitchFamily="17" charset="-128"/>
                <a:ea typeface="UD デジタル 教科書体 N-B" panose="02020700000000000000" pitchFamily="17" charset="-128"/>
              </a:rPr>
              <a:t>）</a:t>
            </a:r>
            <a:endParaRPr kumimoji="1" lang="en-US" altLang="ja-JP" sz="4800" b="1" dirty="0">
              <a:latin typeface="UD デジタル 教科書体 N-B" panose="02020700000000000000" pitchFamily="17" charset="-128"/>
              <a:ea typeface="UD デジタル 教科書体 N-B" panose="02020700000000000000" pitchFamily="17" charset="-128"/>
            </a:endParaRPr>
          </a:p>
          <a:p>
            <a:pPr algn="ctr"/>
            <a:endParaRPr kumimoji="1" lang="en-US" altLang="ja-JP" sz="40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4926048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2323</TotalTime>
  <Words>2490</Words>
  <Application>Microsoft Office PowerPoint</Application>
  <PresentationFormat>画面に合わせる (4:3)</PresentationFormat>
  <Paragraphs>346</Paragraphs>
  <Slides>32</Slides>
  <Notes>24</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32</vt:i4>
      </vt:variant>
    </vt:vector>
  </HeadingPairs>
  <TitlesOfParts>
    <vt:vector size="46" baseType="lpstr">
      <vt:lpstr>HGP創英角ｺﾞｼｯｸUB</vt:lpstr>
      <vt:lpstr>HGS創英角ｺﾞｼｯｸUB</vt:lpstr>
      <vt:lpstr>ＭＳ Ｐゴシック</vt:lpstr>
      <vt:lpstr>ＭＳ ゴシック</vt:lpstr>
      <vt:lpstr>UD デジタル 教科書体 N-B</vt:lpstr>
      <vt:lpstr>ZWAdobeF</vt:lpstr>
      <vt:lpstr>メイリオ</vt:lpstr>
      <vt:lpstr>游ゴシック</vt:lpstr>
      <vt:lpstr>游ゴシック Light</vt:lpstr>
      <vt:lpstr>游明朝</vt:lpstr>
      <vt:lpstr>Arial</vt:lpstr>
      <vt:lpstr>Calibri</vt:lpstr>
      <vt:lpstr>Calibri Light</vt:lpstr>
      <vt:lpstr>Office テーマ</vt:lpstr>
      <vt:lpstr>PowerPoint プレゼンテーション</vt:lpstr>
      <vt:lpstr>本日の学習計画</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「一人でできる！上四方固め,背負い投げ」・・・ ちょっとその前に！教材準備</vt:lpstr>
      <vt:lpstr>「一人でできる！上四方固め,背負い投げ」・・・ ちょっとその前に！教材準備</vt:lpstr>
      <vt:lpstr>「一人でできる！上四方固め,背負い投げ」・・・ ちょっとその前に！教材準備</vt:lpstr>
      <vt:lpstr>PowerPoint プレゼンテーション</vt:lpstr>
      <vt:lpstr>PowerPoint プレゼンテーション</vt:lpstr>
      <vt:lpstr>PowerPoint プレゼンテーション</vt:lpstr>
      <vt:lpstr>PowerPoint プレゼンテーション</vt:lpstr>
      <vt:lpstr>さぁて、知識及び技能は習得できたかな？</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福地 真一</dc:creator>
  <cp:lastModifiedBy>m</cp:lastModifiedBy>
  <cp:revision>545</cp:revision>
  <cp:lastPrinted>2020-09-10T04:24:32Z</cp:lastPrinted>
  <dcterms:modified xsi:type="dcterms:W3CDTF">2020-12-23T03:09:57Z</dcterms:modified>
  <cp:contentStatus/>
</cp:coreProperties>
</file>