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0" r:id="rId2"/>
    <p:sldId id="275" r:id="rId3"/>
    <p:sldId id="301" r:id="rId4"/>
    <p:sldId id="276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2" r:id="rId15"/>
    <p:sldId id="313" r:id="rId16"/>
    <p:sldId id="267" r:id="rId17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76" autoAdjust="0"/>
    <p:restoredTop sz="94660"/>
  </p:normalViewPr>
  <p:slideViewPr>
    <p:cSldViewPr>
      <p:cViewPr varScale="1">
        <p:scale>
          <a:sx n="69" d="100"/>
          <a:sy n="69" d="100"/>
        </p:scale>
        <p:origin x="3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48546-0F99-45F6-9BF0-C9FDE76845D9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DC0B6-7761-4ADF-9907-0463AAF29C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994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821D8-C863-400F-809F-A04D969A5EAC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6F409-8870-4C05-8600-EE8B5C21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465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21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C5AA-12AE-46E9-A3BC-983E4D5E4760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31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827E-B5AC-4972-9B3E-0BB0183B54B7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64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3205-7F40-423E-8825-063704D6BD40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24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7F67-E874-43E0-A449-7A93A425C782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38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438D-8E09-4731-A126-598B32BB40EB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57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E99A-DEE9-4B23-AC66-BA2477D676E2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4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C916-0CDC-4734-905E-97E1D3E6F082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51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8D8D-92B2-4560-A56A-9EDFA07A0F6E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83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5E13-417F-4428-A0FD-F239CFF8C71B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63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0393-C11B-48A5-A11B-CCF3368136AE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15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3CEB-662F-4BB1-95BD-B87783AFF8F1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2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57AE-4D51-4CB5-AA96-81BBDB53F224}" type="datetime1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8055E-85D8-41BC-8E02-195751F6E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36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中学校 保健体育（体育分野）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第３学年</a:t>
            </a:r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553" y="2405731"/>
            <a:ext cx="9026434" cy="22056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球技（ベースボール型）</a:t>
            </a:r>
            <a:endParaRPr kumimoji="1" lang="en-US" altLang="ja-JP" sz="4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「ソフトボール」</a:t>
            </a:r>
            <a:endParaRPr kumimoji="1" lang="en-US" altLang="ja-JP" sz="8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1727" y="4365104"/>
            <a:ext cx="9026434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思考力，判断力</a:t>
            </a:r>
            <a:r>
              <a:rPr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，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表現力</a:t>
            </a:r>
            <a:r>
              <a:rPr kumimoji="1"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等編</a:t>
            </a:r>
            <a:r>
              <a:rPr kumimoji="1" lang="en-US" altLang="ja-JP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436096" y="5877272"/>
            <a:ext cx="3024336" cy="5760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91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179512" y="4247291"/>
            <a:ext cx="8784976" cy="239909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/>
              <a:t>（効果的な練習方法は？）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</a:t>
            </a:r>
            <a:r>
              <a:rPr lang="ja-JP" altLang="en-US" sz="2600" dirty="0"/>
              <a:t>・柔らかいボールを使う、手でゴロやフライを投げてもらう</a:t>
            </a:r>
            <a:endParaRPr lang="en-US" altLang="ja-JP" sz="2600" dirty="0"/>
          </a:p>
          <a:p>
            <a:pPr algn="l"/>
            <a:r>
              <a:rPr lang="ja-JP" altLang="en-US" sz="2800" dirty="0"/>
              <a:t>　  </a:t>
            </a:r>
            <a:r>
              <a:rPr lang="ja-JP" altLang="en-US" sz="2800" u="sng" dirty="0">
                <a:solidFill>
                  <a:srgbClr val="FF0000"/>
                </a:solidFill>
              </a:rPr>
              <a:t>＜ボールへの恐怖心をなくす＞</a:t>
            </a:r>
            <a:endParaRPr lang="en-US" altLang="ja-JP" sz="2800" u="sng" dirty="0">
              <a:solidFill>
                <a:srgbClr val="FF0000"/>
              </a:solidFill>
            </a:endParaRPr>
          </a:p>
          <a:p>
            <a:pPr algn="l"/>
            <a:r>
              <a:rPr lang="ja-JP" altLang="en-US" sz="2800" dirty="0"/>
              <a:t>　</a:t>
            </a:r>
            <a:r>
              <a:rPr lang="ja-JP" altLang="en-US" sz="2600" dirty="0"/>
              <a:t>・ノック練習等（緩い打球から徐々にスピードを上げていく）</a:t>
            </a:r>
            <a:endParaRPr lang="en-US" altLang="ja-JP" sz="2600" dirty="0"/>
          </a:p>
          <a:p>
            <a:pPr algn="l"/>
            <a:r>
              <a:rPr lang="ja-JP" altLang="en-US" sz="2800" dirty="0"/>
              <a:t>　  </a:t>
            </a:r>
            <a:r>
              <a:rPr lang="ja-JP" altLang="en-US" sz="2600" u="sng" dirty="0">
                <a:solidFill>
                  <a:srgbClr val="FF0000"/>
                </a:solidFill>
              </a:rPr>
              <a:t>＜正しく捕球し、送球するまでの一連の流れをつかむ＞</a:t>
            </a:r>
            <a:endParaRPr lang="en-US" altLang="ja-JP" sz="2600" u="sng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548" y="1116933"/>
            <a:ext cx="8136904" cy="52322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sz="3200" dirty="0"/>
              <a:t> １：</a:t>
            </a:r>
            <a:r>
              <a:rPr lang="ja-JP" altLang="en-US" sz="3100" dirty="0"/>
              <a:t>打球が捕れない？　２：正しく送球ができない？</a:t>
            </a:r>
            <a:endParaRPr lang="en-US" altLang="ja-JP" sz="3200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10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70B3245-AA68-4F56-9179-67D8220C76D1}"/>
              </a:ext>
            </a:extLst>
          </p:cNvPr>
          <p:cNvSpPr txBox="1">
            <a:spLocks/>
          </p:cNvSpPr>
          <p:nvPr/>
        </p:nvSpPr>
        <p:spPr>
          <a:xfrm>
            <a:off x="863587" y="1822556"/>
            <a:ext cx="7416824" cy="1860038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/>
              <a:t>（考えられる原因は？）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・ボールを怖がっている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・捕る・</a:t>
            </a:r>
            <a:r>
              <a:rPr lang="ja-JP" altLang="en-US" sz="2800" dirty="0" err="1"/>
              <a:t>投げるの</a:t>
            </a:r>
            <a:r>
              <a:rPr lang="ja-JP" altLang="en-US" sz="2800" dirty="0"/>
              <a:t>基本が身についていない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・捕球から送球までの流れができていない</a:t>
            </a:r>
            <a:endParaRPr lang="en-US" altLang="ja-JP" sz="2800" dirty="0"/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2EC24EA-D50F-4902-BF87-20A8338FB47F}"/>
              </a:ext>
            </a:extLst>
          </p:cNvPr>
          <p:cNvSpPr/>
          <p:nvPr/>
        </p:nvSpPr>
        <p:spPr>
          <a:xfrm>
            <a:off x="3743907" y="3763753"/>
            <a:ext cx="1656184" cy="402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885C35FE-D980-4746-AE89-4518E1E5AF72}"/>
              </a:ext>
            </a:extLst>
          </p:cNvPr>
          <p:cNvSpPr txBox="1">
            <a:spLocks/>
          </p:cNvSpPr>
          <p:nvPr/>
        </p:nvSpPr>
        <p:spPr>
          <a:xfrm>
            <a:off x="1137132" y="429365"/>
            <a:ext cx="6869735" cy="52322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学習②</a:t>
            </a:r>
            <a:r>
              <a:rPr lang="en-US" altLang="ja-JP" sz="2800" dirty="0"/>
              <a:t>】</a:t>
            </a:r>
            <a:r>
              <a:rPr lang="ja-JP" altLang="en-US" sz="2800" dirty="0"/>
              <a:t>守備面における課題とその練習</a:t>
            </a:r>
            <a:endParaRPr lang="en-US" altLang="ja-JP" sz="2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4615F1-4041-4347-BDCB-C1AADA189894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6223F6B-3512-4B52-A47A-35A51F8016FF}"/>
              </a:ext>
            </a:extLst>
          </p:cNvPr>
          <p:cNvSpPr txBox="1"/>
          <p:nvPr/>
        </p:nvSpPr>
        <p:spPr>
          <a:xfrm>
            <a:off x="5409067" y="136525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等②　」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5241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179512" y="2969479"/>
            <a:ext cx="8784976" cy="239909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/>
              <a:t>（それ以外の練習方法は？）</a:t>
            </a:r>
            <a:endParaRPr lang="en-US" altLang="ja-JP" sz="3200" dirty="0"/>
          </a:p>
          <a:p>
            <a:pPr algn="l"/>
            <a:r>
              <a:rPr lang="ja-JP" altLang="en-US" sz="3200" dirty="0"/>
              <a:t>　他に効果的だと思う練習方法はないだろうか？</a:t>
            </a:r>
            <a:endParaRPr lang="en-US" altLang="ja-JP" sz="3200" dirty="0"/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考えてみよう！！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11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A9FB3C6B-54B1-463C-A2BE-BD26F66959E2}"/>
              </a:ext>
            </a:extLst>
          </p:cNvPr>
          <p:cNvSpPr txBox="1">
            <a:spLocks/>
          </p:cNvSpPr>
          <p:nvPr/>
        </p:nvSpPr>
        <p:spPr>
          <a:xfrm>
            <a:off x="627431" y="1781188"/>
            <a:ext cx="7889136" cy="6840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/>
              <a:t> １：</a:t>
            </a:r>
            <a:r>
              <a:rPr lang="ja-JP" altLang="en-US" sz="3100" dirty="0"/>
              <a:t>打球が捕れない？　２：正しく送球ができない？</a:t>
            </a:r>
            <a:endParaRPr lang="en-US" altLang="ja-JP" sz="3200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60F7CD68-A63B-4749-BCCB-68093DB53C5B}"/>
              </a:ext>
            </a:extLst>
          </p:cNvPr>
          <p:cNvSpPr txBox="1">
            <a:spLocks/>
          </p:cNvSpPr>
          <p:nvPr/>
        </p:nvSpPr>
        <p:spPr>
          <a:xfrm>
            <a:off x="1137131" y="668433"/>
            <a:ext cx="6869735" cy="52322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学習②</a:t>
            </a:r>
            <a:r>
              <a:rPr lang="en-US" altLang="ja-JP" sz="2800" dirty="0"/>
              <a:t>】</a:t>
            </a:r>
            <a:r>
              <a:rPr lang="ja-JP" altLang="en-US" sz="2800" dirty="0"/>
              <a:t>守備面における課題とその練習</a:t>
            </a:r>
            <a:endParaRPr lang="en-US" altLang="ja-JP" sz="2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91B0DC-F131-4D2B-A15C-41AAF99C2058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88D394A-19BA-400E-BD8B-4DFAB4F9AFB5}"/>
              </a:ext>
            </a:extLst>
          </p:cNvPr>
          <p:cNvSpPr txBox="1"/>
          <p:nvPr/>
        </p:nvSpPr>
        <p:spPr>
          <a:xfrm>
            <a:off x="5409067" y="136525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等②　」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925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251520" y="3715295"/>
            <a:ext cx="8640960" cy="2990011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600" dirty="0"/>
              <a:t>（効果的な練習方法は？）</a:t>
            </a:r>
            <a:endParaRPr lang="en-US" altLang="ja-JP" sz="2600" dirty="0"/>
          </a:p>
          <a:p>
            <a:pPr algn="l"/>
            <a:r>
              <a:rPr lang="ja-JP" altLang="en-US" sz="2600" dirty="0"/>
              <a:t>　・ルールを覚える</a:t>
            </a:r>
            <a:endParaRPr lang="en-US" altLang="ja-JP" sz="2600" dirty="0"/>
          </a:p>
          <a:p>
            <a:pPr algn="l"/>
            <a:r>
              <a:rPr lang="ja-JP" altLang="en-US" sz="2600" dirty="0">
                <a:solidFill>
                  <a:srgbClr val="FF0000"/>
                </a:solidFill>
              </a:rPr>
              <a:t>　</a:t>
            </a:r>
            <a:r>
              <a:rPr lang="ja-JP" altLang="en-US" sz="2600" u="sng" dirty="0">
                <a:solidFill>
                  <a:srgbClr val="FF0000"/>
                </a:solidFill>
              </a:rPr>
              <a:t>＜アウトになるプレーを理解する（タッチが必要なプレーか等）＞</a:t>
            </a:r>
            <a:endParaRPr lang="en-US" altLang="ja-JP" sz="3000" u="sng" dirty="0">
              <a:solidFill>
                <a:srgbClr val="FF0000"/>
              </a:solidFill>
            </a:endParaRPr>
          </a:p>
          <a:p>
            <a:pPr algn="l"/>
            <a:r>
              <a:rPr lang="ja-JP" altLang="en-US" sz="2800" dirty="0"/>
              <a:t>　</a:t>
            </a:r>
            <a:r>
              <a:rPr lang="ja-JP" altLang="en-US" sz="2600" dirty="0"/>
              <a:t>・ノック練習</a:t>
            </a:r>
            <a:endParaRPr lang="en-US" altLang="ja-JP" sz="2600" dirty="0"/>
          </a:p>
          <a:p>
            <a:pPr algn="l"/>
            <a:r>
              <a:rPr lang="ja-JP" altLang="en-US" sz="2800" dirty="0"/>
              <a:t>　</a:t>
            </a:r>
            <a:r>
              <a:rPr lang="ja-JP" altLang="en-US" sz="2800" u="sng" dirty="0">
                <a:solidFill>
                  <a:srgbClr val="FF0000"/>
                </a:solidFill>
              </a:rPr>
              <a:t>＜</a:t>
            </a:r>
            <a:r>
              <a:rPr lang="ja-JP" altLang="en-US" sz="2600" u="sng" dirty="0">
                <a:solidFill>
                  <a:srgbClr val="FF0000"/>
                </a:solidFill>
              </a:rPr>
              <a:t>捕球後の動きや、ベースカバー等について理解を深める＞</a:t>
            </a:r>
            <a:endParaRPr lang="en-US" altLang="ja-JP" sz="2600" u="sng" dirty="0">
              <a:solidFill>
                <a:srgbClr val="FF0000"/>
              </a:solidFill>
            </a:endParaRPr>
          </a:p>
          <a:p>
            <a:pPr algn="l"/>
            <a:r>
              <a:rPr lang="ja-JP" altLang="en-US" sz="2600" dirty="0">
                <a:solidFill>
                  <a:schemeClr val="tx1"/>
                </a:solidFill>
              </a:rPr>
              <a:t>　・ゲームを想定した練習</a:t>
            </a:r>
            <a:endParaRPr lang="en-US" altLang="ja-JP" sz="2600" dirty="0">
              <a:solidFill>
                <a:schemeClr val="tx1"/>
              </a:solidFill>
            </a:endParaRPr>
          </a:p>
          <a:p>
            <a:pPr algn="l"/>
            <a:r>
              <a:rPr lang="ja-JP" altLang="en-US" sz="2600" dirty="0">
                <a:solidFill>
                  <a:schemeClr val="tx1"/>
                </a:solidFill>
              </a:rPr>
              <a:t>　</a:t>
            </a:r>
            <a:r>
              <a:rPr lang="ja-JP" altLang="en-US" sz="2600" u="sng" dirty="0">
                <a:solidFill>
                  <a:srgbClr val="FF0000"/>
                </a:solidFill>
              </a:rPr>
              <a:t>＜実戦での状況判断ができるようになる＞</a:t>
            </a:r>
            <a:endParaRPr lang="en-US" altLang="ja-JP" sz="2600" u="sng" dirty="0">
              <a:solidFill>
                <a:srgbClr val="FF0000"/>
              </a:solidFill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8388424" y="6237312"/>
            <a:ext cx="576064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12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70B3245-AA68-4F56-9179-67D8220C76D1}"/>
              </a:ext>
            </a:extLst>
          </p:cNvPr>
          <p:cNvSpPr txBox="1">
            <a:spLocks/>
          </p:cNvSpPr>
          <p:nvPr/>
        </p:nvSpPr>
        <p:spPr>
          <a:xfrm>
            <a:off x="863588" y="1556792"/>
            <a:ext cx="7416824" cy="1806154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/>
              <a:t>（考えられる原因は？）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 ・ルールが理解できていない</a:t>
            </a:r>
            <a:endParaRPr lang="en-US" altLang="ja-JP" sz="2800" dirty="0"/>
          </a:p>
          <a:p>
            <a:pPr algn="l"/>
            <a:r>
              <a:rPr lang="ja-JP" altLang="en-US" sz="2800" dirty="0"/>
              <a:t>　 ・アウト数やランナーがどこにいるかなど、状況</a:t>
            </a:r>
            <a:endParaRPr lang="en-US" altLang="ja-JP" sz="2800" dirty="0"/>
          </a:p>
          <a:p>
            <a:pPr algn="l"/>
            <a:r>
              <a:rPr lang="ja-JP" altLang="en-US" sz="2800" dirty="0"/>
              <a:t>　</a:t>
            </a:r>
            <a:r>
              <a:rPr lang="en-US" altLang="ja-JP" sz="2800" dirty="0"/>
              <a:t>  </a:t>
            </a:r>
            <a:r>
              <a:rPr lang="ja-JP" altLang="en-US" sz="2800" dirty="0"/>
              <a:t>がわかっていない</a:t>
            </a:r>
            <a:endParaRPr lang="en-US" altLang="ja-JP" sz="2800" dirty="0"/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2EC24EA-D50F-4902-BF87-20A8338FB47F}"/>
              </a:ext>
            </a:extLst>
          </p:cNvPr>
          <p:cNvSpPr/>
          <p:nvPr/>
        </p:nvSpPr>
        <p:spPr>
          <a:xfrm>
            <a:off x="3743906" y="3428999"/>
            <a:ext cx="1656184" cy="260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2D1317F-4116-40EA-84EF-D23570377DBC}"/>
              </a:ext>
            </a:extLst>
          </p:cNvPr>
          <p:cNvSpPr txBox="1">
            <a:spLocks/>
          </p:cNvSpPr>
          <p:nvPr/>
        </p:nvSpPr>
        <p:spPr>
          <a:xfrm>
            <a:off x="755576" y="957245"/>
            <a:ext cx="7632848" cy="4942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 ３：ボールをどこに投げれば良いかわからない？</a:t>
            </a:r>
            <a:endParaRPr lang="en-US" altLang="ja-JP" sz="2800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B65DA6C6-8BBC-438B-9480-60FFAA5574D0}"/>
              </a:ext>
            </a:extLst>
          </p:cNvPr>
          <p:cNvSpPr txBox="1">
            <a:spLocks/>
          </p:cNvSpPr>
          <p:nvPr/>
        </p:nvSpPr>
        <p:spPr>
          <a:xfrm>
            <a:off x="1137130" y="403510"/>
            <a:ext cx="6869735" cy="508008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学習②</a:t>
            </a:r>
            <a:r>
              <a:rPr lang="en-US" altLang="ja-JP" sz="2800" dirty="0"/>
              <a:t>】</a:t>
            </a:r>
            <a:r>
              <a:rPr lang="ja-JP" altLang="en-US" sz="2800" dirty="0"/>
              <a:t>守備面における課題とその練習</a:t>
            </a:r>
            <a:endParaRPr lang="en-US" altLang="ja-JP" sz="2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65DFA3-89DB-4672-BB2C-D45A3785F569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B93EA68-DA97-4EFD-830B-F1AC5A3B6FF9}"/>
              </a:ext>
            </a:extLst>
          </p:cNvPr>
          <p:cNvSpPr txBox="1"/>
          <p:nvPr/>
        </p:nvSpPr>
        <p:spPr>
          <a:xfrm>
            <a:off x="5409067" y="136525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等②　」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54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318356" y="3068960"/>
            <a:ext cx="8507288" cy="239909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/>
              <a:t>（効果的な練習方法は？）</a:t>
            </a:r>
            <a:endParaRPr lang="en-US" altLang="ja-JP" sz="3200" dirty="0"/>
          </a:p>
          <a:p>
            <a:pPr algn="l"/>
            <a:r>
              <a:rPr lang="ja-JP" altLang="en-US" sz="3200" dirty="0"/>
              <a:t>　他に効果的だと思う練習方法はないだろうか？</a:t>
            </a:r>
            <a:endParaRPr lang="en-US" altLang="ja-JP" sz="3200" dirty="0"/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考えてみよう！！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13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05DC49EE-61A8-47C3-99D2-EF9D09C5450C}"/>
              </a:ext>
            </a:extLst>
          </p:cNvPr>
          <p:cNvSpPr txBox="1">
            <a:spLocks/>
          </p:cNvSpPr>
          <p:nvPr/>
        </p:nvSpPr>
        <p:spPr>
          <a:xfrm>
            <a:off x="1137132" y="722552"/>
            <a:ext cx="6869735" cy="508008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学習②</a:t>
            </a:r>
            <a:r>
              <a:rPr lang="en-US" altLang="ja-JP" sz="2800" dirty="0"/>
              <a:t>】</a:t>
            </a:r>
            <a:r>
              <a:rPr lang="ja-JP" altLang="en-US" sz="2800" dirty="0"/>
              <a:t>守備面における課題とその練習</a:t>
            </a:r>
            <a:endParaRPr lang="en-US" altLang="ja-JP" sz="2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B1015C-7392-4A7B-9157-9FB7F504C4D1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8514F2D-B2E0-4789-8306-286DA9BDEF36}"/>
              </a:ext>
            </a:extLst>
          </p:cNvPr>
          <p:cNvSpPr txBox="1"/>
          <p:nvPr/>
        </p:nvSpPr>
        <p:spPr>
          <a:xfrm>
            <a:off x="5409067" y="136525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等②　」</a:t>
            </a:r>
            <a:endParaRPr kumimoji="1" lang="ja-JP" altLang="en-US" sz="2400" b="1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2E3A9F9-5266-45CE-9737-5289EEBEF9F2}"/>
              </a:ext>
            </a:extLst>
          </p:cNvPr>
          <p:cNvSpPr txBox="1">
            <a:spLocks/>
          </p:cNvSpPr>
          <p:nvPr/>
        </p:nvSpPr>
        <p:spPr>
          <a:xfrm>
            <a:off x="827584" y="1871732"/>
            <a:ext cx="7452827" cy="4942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 ３：ボールをどこに投げれば良いかわからない？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8837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526772" y="3356992"/>
            <a:ext cx="8073416" cy="3364483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（例）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「チームの特徴」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○打者の打球が全体的に速い。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  →</a:t>
            </a:r>
            <a:r>
              <a:rPr lang="ja-JP" altLang="en-US" sz="3200" dirty="0">
                <a:solidFill>
                  <a:srgbClr val="FF0000"/>
                </a:solidFill>
              </a:rPr>
              <a:t>全体的に守備位置を後ろに下げて守る。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　　（理由）</a:t>
            </a:r>
            <a:r>
              <a:rPr lang="ja-JP" altLang="en-US" sz="3200" dirty="0">
                <a:solidFill>
                  <a:srgbClr val="FF0000"/>
                </a:solidFill>
              </a:rPr>
              <a:t>打球が速く、定位置でなくても間に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algn="l"/>
            <a:r>
              <a:rPr lang="ja-JP" altLang="en-US" sz="3200" dirty="0">
                <a:solidFill>
                  <a:srgbClr val="FF0000"/>
                </a:solidFill>
              </a:rPr>
              <a:t>　　　　　　　 合う可能性が高いため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6772" y="1268760"/>
            <a:ext cx="8073416" cy="16561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ja-JP" altLang="en-US" sz="2400" dirty="0"/>
              <a:t>「　課　題　」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/>
              <a:t>　相手チームの特徴について、次の中から１つ選んで、ゲームでどのようなことを意識したり、作戦を立てたりすれば良いか、自分の考えをまとめてみよう。</a:t>
            </a:r>
            <a:endParaRPr lang="en-US" altLang="ja-JP" sz="2400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26772" y="544417"/>
            <a:ext cx="8073416" cy="523221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/>
              <a:t>【</a:t>
            </a:r>
            <a:r>
              <a:rPr lang="ja-JP" altLang="en-US" sz="2400" dirty="0"/>
              <a:t>学習③</a:t>
            </a:r>
            <a:r>
              <a:rPr lang="en-US" altLang="ja-JP" sz="2400" dirty="0"/>
              <a:t>】</a:t>
            </a:r>
            <a:r>
              <a:rPr lang="ja-JP" altLang="en-US" sz="2400" dirty="0"/>
              <a:t>相手チームの特徴を理解したゲーム展開について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14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1115616" y="3059638"/>
            <a:ext cx="6984776" cy="3661837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　「相手チームの特徴」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 　  </a:t>
            </a:r>
            <a:r>
              <a:rPr lang="ja-JP" altLang="en-US" sz="3200" dirty="0" smtClean="0">
                <a:solidFill>
                  <a:schemeClr val="tx1"/>
                </a:solidFill>
              </a:rPr>
              <a:t>１　投手</a:t>
            </a:r>
            <a:r>
              <a:rPr lang="ja-JP" altLang="en-US" sz="3200" dirty="0">
                <a:solidFill>
                  <a:schemeClr val="tx1"/>
                </a:solidFill>
              </a:rPr>
              <a:t>の投げるボールが速い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　　</a:t>
            </a:r>
            <a:r>
              <a:rPr lang="ja-JP" altLang="en-US" sz="3200" dirty="0" smtClean="0">
                <a:solidFill>
                  <a:schemeClr val="tx1"/>
                </a:solidFill>
              </a:rPr>
              <a:t>２　全体的</a:t>
            </a:r>
            <a:r>
              <a:rPr lang="ja-JP" altLang="en-US" sz="3200" dirty="0">
                <a:solidFill>
                  <a:schemeClr val="tx1"/>
                </a:solidFill>
              </a:rPr>
              <a:t>に足が速い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　　</a:t>
            </a:r>
            <a:r>
              <a:rPr lang="ja-JP" altLang="en-US" sz="3200" dirty="0" smtClean="0">
                <a:solidFill>
                  <a:schemeClr val="tx1"/>
                </a:solidFill>
              </a:rPr>
              <a:t>３　守備</a:t>
            </a:r>
            <a:r>
              <a:rPr lang="ja-JP" altLang="en-US" sz="3200" dirty="0">
                <a:solidFill>
                  <a:schemeClr val="tx1"/>
                </a:solidFill>
              </a:rPr>
              <a:t>が上手い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　　</a:t>
            </a:r>
            <a:r>
              <a:rPr lang="ja-JP" altLang="en-US" sz="3200" dirty="0" smtClean="0">
                <a:solidFill>
                  <a:schemeClr val="tx1"/>
                </a:solidFill>
              </a:rPr>
              <a:t>４　打つ</a:t>
            </a:r>
            <a:r>
              <a:rPr lang="ja-JP" altLang="en-US" sz="3200" dirty="0">
                <a:solidFill>
                  <a:schemeClr val="tx1"/>
                </a:solidFill>
              </a:rPr>
              <a:t>力が高い</a:t>
            </a:r>
            <a:endParaRPr lang="en-US" altLang="ja-JP" sz="3200" dirty="0">
              <a:solidFill>
                <a:schemeClr val="tx1"/>
              </a:solidFill>
            </a:endParaRPr>
          </a:p>
          <a:p>
            <a:pPr algn="l"/>
            <a:r>
              <a:rPr lang="ja-JP" altLang="en-US" sz="2600" dirty="0">
                <a:solidFill>
                  <a:srgbClr val="FF0000"/>
                </a:solidFill>
              </a:rPr>
              <a:t>　</a:t>
            </a:r>
            <a:r>
              <a:rPr lang="en-US" altLang="ja-JP" sz="2600" u="sng" dirty="0">
                <a:solidFill>
                  <a:srgbClr val="FF0000"/>
                </a:solidFill>
              </a:rPr>
              <a:t>※</a:t>
            </a:r>
            <a:r>
              <a:rPr lang="ja-JP" altLang="en-US" sz="2600" u="sng" dirty="0">
                <a:solidFill>
                  <a:srgbClr val="FF0000"/>
                </a:solidFill>
              </a:rPr>
              <a:t>どのように対応しようと考えるか、そのよう</a:t>
            </a:r>
            <a:endParaRPr lang="en-US" altLang="ja-JP" sz="2600" u="sng" dirty="0">
              <a:solidFill>
                <a:srgbClr val="FF0000"/>
              </a:solidFill>
            </a:endParaRPr>
          </a:p>
          <a:p>
            <a:pPr algn="l"/>
            <a:r>
              <a:rPr lang="ja-JP" altLang="en-US" sz="2600" dirty="0">
                <a:solidFill>
                  <a:schemeClr val="tx1"/>
                </a:solidFill>
              </a:rPr>
              <a:t>　　  </a:t>
            </a:r>
            <a:r>
              <a:rPr lang="ja-JP" altLang="en-US" sz="2600" u="sng" dirty="0">
                <a:solidFill>
                  <a:srgbClr val="FF0000"/>
                </a:solidFill>
              </a:rPr>
              <a:t>に対応する理由について書きましょう。</a:t>
            </a:r>
            <a:endParaRPr lang="en-US" altLang="ja-JP" sz="2600" u="sng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6772" y="1268760"/>
            <a:ext cx="8073416" cy="16561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ja-JP" altLang="en-US" sz="2400" dirty="0"/>
              <a:t>「　課　題　」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/>
              <a:t>　相手チームの特徴について、次の中から１つ選んで、ゲームでどのようなことを意識したり、作戦を立てたりすれば良いか、自分の考えをまとめてみよう。</a:t>
            </a:r>
            <a:endParaRPr lang="en-US" altLang="ja-JP" sz="2400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15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FDA62343-6B31-4037-99B0-F8586D1313F3}"/>
              </a:ext>
            </a:extLst>
          </p:cNvPr>
          <p:cNvSpPr txBox="1">
            <a:spLocks/>
          </p:cNvSpPr>
          <p:nvPr/>
        </p:nvSpPr>
        <p:spPr>
          <a:xfrm>
            <a:off x="526772" y="544417"/>
            <a:ext cx="8073416" cy="523221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/>
              <a:t>【</a:t>
            </a:r>
            <a:r>
              <a:rPr lang="ja-JP" altLang="en-US" sz="2400" dirty="0"/>
              <a:t>学習③</a:t>
            </a:r>
            <a:r>
              <a:rPr lang="en-US" altLang="ja-JP" sz="2400" dirty="0"/>
              <a:t>】</a:t>
            </a:r>
            <a:r>
              <a:rPr lang="ja-JP" altLang="en-US" sz="2400" dirty="0"/>
              <a:t>相手チームの特徴を理解したゲーム展開について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8FFEC8A-86E1-4942-9732-C953D2B8B397}"/>
              </a:ext>
            </a:extLst>
          </p:cNvPr>
          <p:cNvSpPr txBox="1"/>
          <p:nvPr/>
        </p:nvSpPr>
        <p:spPr>
          <a:xfrm>
            <a:off x="5409068" y="138558"/>
            <a:ext cx="369943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等③　」</a:t>
            </a:r>
            <a:endParaRPr kumimoji="1" lang="ja-JP" altLang="en-US" sz="2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52E4ED-1620-440C-9E8F-0048824E2922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</p:spTree>
    <p:extLst>
      <p:ext uri="{BB962C8B-B14F-4D97-AF65-F5344CB8AC3E}">
        <p14:creationId xmlns:p14="http://schemas.microsoft.com/office/powerpoint/2010/main" val="134974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2846"/>
            <a:ext cx="2376264" cy="2491774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305526" y="3059631"/>
            <a:ext cx="8532948" cy="29523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ja-JP" altLang="en-US" sz="3200" dirty="0"/>
              <a:t>「授業では・・・」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/>
              <a:t>○まとめたことを生かして活動しよう！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/>
              <a:t>○自分の考えを仲間に伝えられるようにしよう！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/>
              <a:t>○仲間とのコミュニケーションを深めよう！！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3203848" y="548681"/>
            <a:ext cx="5443872" cy="1512168"/>
          </a:xfrm>
          <a:prstGeom prst="wedgeRoundRectCallout">
            <a:avLst>
              <a:gd name="adj1" fmla="val -66802"/>
              <a:gd name="adj2" fmla="val -1140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しっかりと振り返ることはできましたか？</a:t>
            </a:r>
            <a:endParaRPr kumimoji="1" lang="en-US" altLang="ja-JP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28AD1D-F299-461D-AA0E-9FAD0705382E}"/>
              </a:ext>
            </a:extLst>
          </p:cNvPr>
          <p:cNvSpPr txBox="1"/>
          <p:nvPr/>
        </p:nvSpPr>
        <p:spPr>
          <a:xfrm>
            <a:off x="5148064" y="6400412"/>
            <a:ext cx="3347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（</a:t>
            </a:r>
            <a:r>
              <a:rPr lang="ja-JP" altLang="en-US" sz="1200" b="1" dirty="0" smtClean="0"/>
              <a:t>思考力，表現力</a:t>
            </a:r>
            <a:r>
              <a:rPr lang="ja-JP" altLang="en-US" sz="1200" b="1" dirty="0"/>
              <a:t>，</a:t>
            </a:r>
            <a:r>
              <a:rPr lang="ja-JP" altLang="en-US" sz="1200" b="1" dirty="0" smtClean="0"/>
              <a:t>判断力</a:t>
            </a:r>
            <a:r>
              <a:rPr lang="ja-JP" altLang="en-US" sz="1200" b="1" dirty="0"/>
              <a:t>等編）～おわり～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9768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436" y="4581128"/>
            <a:ext cx="8432036" cy="2016225"/>
          </a:xfrm>
          <a:solidFill>
            <a:srgbClr val="00B0F0">
              <a:alpha val="50000"/>
            </a:srgb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学習①</a:t>
            </a:r>
            <a:r>
              <a:rPr lang="en-US" altLang="ja-JP" dirty="0"/>
              <a:t>】</a:t>
            </a:r>
            <a:r>
              <a:rPr lang="ja-JP" altLang="en-US" dirty="0"/>
              <a:t>攻撃面における課題とその練習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学習②</a:t>
            </a:r>
            <a:r>
              <a:rPr kumimoji="1" lang="en-US" altLang="ja-JP" dirty="0"/>
              <a:t>】</a:t>
            </a:r>
            <a:r>
              <a:rPr kumimoji="1" lang="ja-JP" altLang="en-US" dirty="0"/>
              <a:t>守備面における課題とその練習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学習③</a:t>
            </a:r>
            <a:r>
              <a:rPr lang="en-US" altLang="ja-JP" dirty="0"/>
              <a:t>】</a:t>
            </a:r>
            <a:r>
              <a:rPr lang="ja-JP" altLang="en-US" dirty="0"/>
              <a:t>相手チームの特徴を理解したゲーム展開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について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07B1D76-2283-4FE1-B19C-914161AF89CE}"/>
              </a:ext>
            </a:extLst>
          </p:cNvPr>
          <p:cNvSpPr txBox="1">
            <a:spLocks/>
          </p:cNvSpPr>
          <p:nvPr/>
        </p:nvSpPr>
        <p:spPr>
          <a:xfrm>
            <a:off x="388436" y="758176"/>
            <a:ext cx="8432036" cy="3050630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　</a:t>
            </a:r>
            <a:r>
              <a:rPr lang="ja-JP" altLang="en-US" sz="3200" dirty="0" smtClean="0"/>
              <a:t>自分</a:t>
            </a:r>
            <a:r>
              <a:rPr lang="ja-JP" altLang="en-US" sz="3200" dirty="0"/>
              <a:t>やチームの特徴を理解し</a:t>
            </a:r>
            <a:r>
              <a:rPr lang="ja-JP" altLang="en-US" sz="3200" dirty="0" smtClean="0"/>
              <a:t>、技術的な課題等の</a:t>
            </a:r>
            <a:r>
              <a:rPr lang="ja-JP" altLang="en-US" sz="3200" dirty="0"/>
              <a:t>解決</a:t>
            </a:r>
            <a:r>
              <a:rPr lang="ja-JP" altLang="en-US" sz="3200" dirty="0" smtClean="0"/>
              <a:t>に向けた</a:t>
            </a:r>
            <a:r>
              <a:rPr lang="ja-JP" altLang="en-US" sz="3200" dirty="0"/>
              <a:t>練習</a:t>
            </a:r>
            <a:r>
              <a:rPr lang="ja-JP" altLang="en-US" sz="3200" dirty="0" smtClean="0"/>
              <a:t>方法</a:t>
            </a:r>
            <a:r>
              <a:rPr lang="ja-JP" altLang="en-US" sz="3200" dirty="0"/>
              <a:t>や</a:t>
            </a:r>
            <a:r>
              <a:rPr lang="ja-JP" altLang="en-US" sz="3200" dirty="0" smtClean="0"/>
              <a:t>ゲーム</a:t>
            </a:r>
            <a:r>
              <a:rPr lang="ja-JP" altLang="en-US" sz="3200" dirty="0"/>
              <a:t>を有利に</a:t>
            </a:r>
            <a:r>
              <a:rPr lang="ja-JP" altLang="en-US" sz="3200" dirty="0" smtClean="0"/>
              <a:t>展開</a:t>
            </a:r>
            <a:r>
              <a:rPr lang="ja-JP" altLang="en-US" sz="3200" dirty="0"/>
              <a:t>するための</a:t>
            </a:r>
            <a:r>
              <a:rPr lang="ja-JP" altLang="en-US" sz="3200" dirty="0" smtClean="0"/>
              <a:t>方法について、自己の考えをまとめよう。</a:t>
            </a:r>
            <a:endParaRPr lang="en-US" altLang="ja-JP" sz="3200" dirty="0" smtClean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B6C6E96-68D2-4746-801C-88A6748A5F67}"/>
              </a:ext>
            </a:extLst>
          </p:cNvPr>
          <p:cNvSpPr txBox="1">
            <a:spLocks/>
          </p:cNvSpPr>
          <p:nvPr/>
        </p:nvSpPr>
        <p:spPr>
          <a:xfrm>
            <a:off x="2860035" y="3877022"/>
            <a:ext cx="3423930" cy="57623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考えてみよう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B560239-5479-4F68-B1D2-3C0C91BDC461}"/>
              </a:ext>
            </a:extLst>
          </p:cNvPr>
          <p:cNvSpPr txBox="1">
            <a:spLocks/>
          </p:cNvSpPr>
          <p:nvPr/>
        </p:nvSpPr>
        <p:spPr>
          <a:xfrm>
            <a:off x="2892489" y="113721"/>
            <a:ext cx="3423930" cy="57623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学習のテーマ</a:t>
            </a:r>
          </a:p>
        </p:txBody>
      </p:sp>
    </p:spTree>
    <p:extLst>
      <p:ext uri="{BB962C8B-B14F-4D97-AF65-F5344CB8AC3E}">
        <p14:creationId xmlns:p14="http://schemas.microsoft.com/office/powerpoint/2010/main" val="33420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07B1D76-2283-4FE1-B19C-914161AF89CE}"/>
              </a:ext>
            </a:extLst>
          </p:cNvPr>
          <p:cNvSpPr txBox="1">
            <a:spLocks/>
          </p:cNvSpPr>
          <p:nvPr/>
        </p:nvSpPr>
        <p:spPr>
          <a:xfrm>
            <a:off x="388436" y="1412776"/>
            <a:ext cx="8298363" cy="33843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☆１・２年生で学習したソフトボールの授業を振</a:t>
            </a:r>
            <a:endParaRPr lang="en-US" altLang="ja-JP" sz="3200" dirty="0"/>
          </a:p>
          <a:p>
            <a:pPr algn="l"/>
            <a:r>
              <a:rPr lang="ja-JP" altLang="en-US" sz="3200" dirty="0"/>
              <a:t>　 </a:t>
            </a:r>
            <a:r>
              <a:rPr lang="ja-JP" altLang="en-US" sz="3200" dirty="0" err="1"/>
              <a:t>り</a:t>
            </a:r>
            <a:r>
              <a:rPr lang="ja-JP" altLang="en-US" sz="3200" dirty="0"/>
              <a:t>返り、自分やチームの課題について考えて</a:t>
            </a:r>
            <a:endParaRPr lang="en-US" altLang="ja-JP" sz="3200" dirty="0"/>
          </a:p>
          <a:p>
            <a:pPr algn="l"/>
            <a:r>
              <a:rPr lang="en-US" altLang="ja-JP" sz="3200" dirty="0"/>
              <a:t>    </a:t>
            </a:r>
            <a:r>
              <a:rPr lang="ja-JP" altLang="en-US" sz="3200" dirty="0"/>
              <a:t>みよう。</a:t>
            </a:r>
            <a:endParaRPr lang="en-US" altLang="ja-JP" sz="3200" dirty="0"/>
          </a:p>
          <a:p>
            <a:pPr algn="l"/>
            <a:endParaRPr lang="en-US" altLang="ja-JP" sz="3200" dirty="0"/>
          </a:p>
          <a:p>
            <a:pPr algn="l"/>
            <a:r>
              <a:rPr lang="ja-JP" altLang="en-US" sz="3200" dirty="0"/>
              <a:t>☆ゲームにおける様々な場面をイメージして、</a:t>
            </a:r>
            <a:endParaRPr lang="en-US" altLang="ja-JP" sz="3200" dirty="0"/>
          </a:p>
          <a:p>
            <a:pPr algn="l"/>
            <a:r>
              <a:rPr lang="ja-JP" altLang="en-US" sz="3200" dirty="0"/>
              <a:t>　 自分なりの考えを出してみよう。</a:t>
            </a:r>
            <a:endParaRPr lang="en-US" altLang="ja-JP" sz="32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B560239-5479-4F68-B1D2-3C0C91BDC461}"/>
              </a:ext>
            </a:extLst>
          </p:cNvPr>
          <p:cNvSpPr txBox="1">
            <a:spLocks/>
          </p:cNvSpPr>
          <p:nvPr/>
        </p:nvSpPr>
        <p:spPr>
          <a:xfrm>
            <a:off x="388437" y="202455"/>
            <a:ext cx="4759628" cy="57623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課題に取り組むにあたって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F6E3579-4A7B-4298-A86E-12AF2E4DC36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563" y="4207250"/>
            <a:ext cx="2181236" cy="214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0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1680" y="1368164"/>
            <a:ext cx="5760640" cy="6840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☆チームの課題は何だろう？☆</a:t>
            </a:r>
            <a:endParaRPr lang="ja-JP" altLang="en-US" sz="32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863588" y="5013176"/>
            <a:ext cx="7416824" cy="1656184"/>
          </a:xfrm>
          <a:prstGeom prst="wedgeRoundRectCallout">
            <a:avLst>
              <a:gd name="adj1" fmla="val -21076"/>
              <a:gd name="adj2" fmla="val -4275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4000" dirty="0"/>
              <a:t>　</a:t>
            </a:r>
            <a:r>
              <a:rPr kumimoji="1" lang="ja-JP" altLang="en-US" sz="4000" u="sng" dirty="0"/>
              <a:t>では、試合を有利に進めるためにはどうすれば良いだろうか？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137132" y="382396"/>
            <a:ext cx="6869735" cy="684075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学習①</a:t>
            </a:r>
            <a:r>
              <a:rPr lang="en-US" altLang="ja-JP" sz="2800" dirty="0"/>
              <a:t>】</a:t>
            </a:r>
            <a:r>
              <a:rPr lang="ja-JP" altLang="en-US" sz="2800" dirty="0"/>
              <a:t>攻撃面における課題とその練習</a:t>
            </a:r>
            <a:endParaRPr lang="en-US" altLang="ja-JP" sz="2800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70B3245-AA68-4F56-9179-67D8220C76D1}"/>
              </a:ext>
            </a:extLst>
          </p:cNvPr>
          <p:cNvSpPr txBox="1">
            <a:spLocks/>
          </p:cNvSpPr>
          <p:nvPr/>
        </p:nvSpPr>
        <p:spPr>
          <a:xfrm>
            <a:off x="361389" y="2467925"/>
            <a:ext cx="8291264" cy="2129565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/>
              <a:t>＜これらの課題について考えてみよう！＞</a:t>
            </a:r>
            <a:endParaRPr lang="en-US" altLang="ja-JP" sz="3200" dirty="0"/>
          </a:p>
          <a:p>
            <a:pPr algn="l"/>
            <a:r>
              <a:rPr lang="ja-JP" altLang="en-US" sz="3200" dirty="0"/>
              <a:t>　 </a:t>
            </a:r>
            <a:r>
              <a:rPr lang="ja-JP" altLang="en-US" sz="3200" dirty="0" smtClean="0"/>
              <a:t>１　三振</a:t>
            </a:r>
            <a:r>
              <a:rPr lang="ja-JP" altLang="en-US" sz="3200" dirty="0"/>
              <a:t>が多い？</a:t>
            </a:r>
            <a:endParaRPr lang="en-US" altLang="ja-JP" sz="3200" dirty="0"/>
          </a:p>
          <a:p>
            <a:pPr algn="l"/>
            <a:r>
              <a:rPr lang="ja-JP" altLang="en-US" sz="3200" dirty="0"/>
              <a:t>    </a:t>
            </a:r>
            <a:r>
              <a:rPr lang="ja-JP" altLang="en-US" sz="3200" dirty="0" smtClean="0"/>
              <a:t>２　ヒット</a:t>
            </a:r>
            <a:r>
              <a:rPr lang="ja-JP" altLang="en-US" sz="3200" dirty="0"/>
              <a:t>を打つことができない？</a:t>
            </a:r>
            <a:endParaRPr lang="en-US" altLang="ja-JP" sz="3200" dirty="0"/>
          </a:p>
          <a:p>
            <a:pPr algn="l"/>
            <a:r>
              <a:rPr lang="ja-JP" altLang="en-US" sz="3200" dirty="0"/>
              <a:t>    </a:t>
            </a:r>
            <a:r>
              <a:rPr lang="ja-JP" altLang="en-US" sz="3200" dirty="0" smtClean="0"/>
              <a:t>３　走者</a:t>
            </a:r>
            <a:r>
              <a:rPr lang="ja-JP" altLang="en-US" sz="3200" dirty="0"/>
              <a:t>がアウトになる？</a:t>
            </a:r>
          </a:p>
        </p:txBody>
      </p:sp>
    </p:spTree>
    <p:extLst>
      <p:ext uri="{BB962C8B-B14F-4D97-AF65-F5344CB8AC3E}">
        <p14:creationId xmlns:p14="http://schemas.microsoft.com/office/powerpoint/2010/main" val="20783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179512" y="4247291"/>
            <a:ext cx="8784976" cy="239909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/>
              <a:t>（効果的な練習方法は？）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・柔らかいボールを打つ（新聞紙・ティーボール等）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  </a:t>
            </a:r>
            <a:r>
              <a:rPr lang="ja-JP" altLang="en-US" sz="2800" u="sng" dirty="0">
                <a:solidFill>
                  <a:srgbClr val="FF0000"/>
                </a:solidFill>
              </a:rPr>
              <a:t>＜ボールへの恐怖心をなくす＞</a:t>
            </a:r>
            <a:endParaRPr lang="en-US" altLang="ja-JP" sz="2800" u="sng" dirty="0">
              <a:solidFill>
                <a:srgbClr val="FF0000"/>
              </a:solidFill>
            </a:endParaRPr>
          </a:p>
          <a:p>
            <a:pPr algn="l"/>
            <a:r>
              <a:rPr lang="ja-JP" altLang="en-US" sz="2800" dirty="0"/>
              <a:t>　・トスバッティング（打者の近くから緩いボールを投げる）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  </a:t>
            </a:r>
            <a:r>
              <a:rPr lang="ja-JP" altLang="en-US" sz="2800" u="sng" dirty="0">
                <a:solidFill>
                  <a:srgbClr val="FF0000"/>
                </a:solidFill>
              </a:rPr>
              <a:t>＜ボールを正しく打ち返すポイント</a:t>
            </a:r>
            <a:r>
              <a:rPr lang="ja-JP" altLang="en-US" sz="2800" u="sng" dirty="0" smtClean="0">
                <a:solidFill>
                  <a:srgbClr val="FF0000"/>
                </a:solidFill>
              </a:rPr>
              <a:t>を見付ける＞</a:t>
            </a:r>
            <a:endParaRPr lang="en-US" altLang="ja-JP" sz="2800" u="sng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554" y="1248359"/>
            <a:ext cx="8172909" cy="52322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sz="3200" dirty="0"/>
              <a:t> １：三振が多い？　２：ヒットを打つことができない？</a:t>
            </a:r>
            <a:endParaRPr lang="en-US" altLang="ja-JP" sz="3200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5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70B3245-AA68-4F56-9179-67D8220C76D1}"/>
              </a:ext>
            </a:extLst>
          </p:cNvPr>
          <p:cNvSpPr txBox="1">
            <a:spLocks/>
          </p:cNvSpPr>
          <p:nvPr/>
        </p:nvSpPr>
        <p:spPr>
          <a:xfrm>
            <a:off x="863588" y="1870099"/>
            <a:ext cx="7416824" cy="1860038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/>
              <a:t>（考えられる原因は？）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・打つ時にボールを見ていない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・ボールを怖がっている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・ボールを打つポイントが間違っている</a:t>
            </a:r>
            <a:endParaRPr lang="en-US" altLang="ja-JP" sz="2800" dirty="0"/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2EC24EA-D50F-4902-BF87-20A8338FB47F}"/>
              </a:ext>
            </a:extLst>
          </p:cNvPr>
          <p:cNvSpPr/>
          <p:nvPr/>
        </p:nvSpPr>
        <p:spPr>
          <a:xfrm>
            <a:off x="3743908" y="3787525"/>
            <a:ext cx="1656184" cy="402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E6789-26F2-4E0E-9CFB-F994D27807E4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65B0E98-9174-4B8D-B3A6-2B921D4733FD}"/>
              </a:ext>
            </a:extLst>
          </p:cNvPr>
          <p:cNvSpPr txBox="1"/>
          <p:nvPr/>
        </p:nvSpPr>
        <p:spPr>
          <a:xfrm>
            <a:off x="5400092" y="138558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等①　」</a:t>
            </a:r>
            <a:endParaRPr kumimoji="1" lang="ja-JP" altLang="en-US" sz="2400" b="1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EFFE937E-8F6B-4E11-97BD-430242C45A24}"/>
              </a:ext>
            </a:extLst>
          </p:cNvPr>
          <p:cNvSpPr txBox="1">
            <a:spLocks/>
          </p:cNvSpPr>
          <p:nvPr/>
        </p:nvSpPr>
        <p:spPr>
          <a:xfrm>
            <a:off x="1137132" y="468580"/>
            <a:ext cx="6869735" cy="52322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学習①</a:t>
            </a:r>
            <a:r>
              <a:rPr lang="en-US" altLang="ja-JP" sz="2800" dirty="0"/>
              <a:t>】</a:t>
            </a:r>
            <a:r>
              <a:rPr lang="ja-JP" altLang="en-US" sz="2800" dirty="0"/>
              <a:t>攻撃面における課題とその練習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4678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179512" y="2976094"/>
            <a:ext cx="8784976" cy="239909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/>
              <a:t>（それ以外の練習方法は？）</a:t>
            </a:r>
            <a:endParaRPr lang="en-US" altLang="ja-JP" sz="3200" dirty="0"/>
          </a:p>
          <a:p>
            <a:pPr algn="l"/>
            <a:r>
              <a:rPr lang="ja-JP" altLang="en-US" sz="3200" dirty="0"/>
              <a:t>　他に効果的だと思う練習方法はないだろうか？</a:t>
            </a:r>
            <a:endParaRPr lang="en-US" altLang="ja-JP" sz="3200" dirty="0"/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考えてみよう！！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6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D184B645-0B55-494A-B31A-3F007204B64A}"/>
              </a:ext>
            </a:extLst>
          </p:cNvPr>
          <p:cNvSpPr txBox="1">
            <a:spLocks/>
          </p:cNvSpPr>
          <p:nvPr/>
        </p:nvSpPr>
        <p:spPr>
          <a:xfrm>
            <a:off x="699439" y="1801439"/>
            <a:ext cx="774512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/>
              <a:t> </a:t>
            </a:r>
            <a:r>
              <a:rPr lang="ja-JP" altLang="en-US" sz="3500" dirty="0"/>
              <a:t>１：三振が多い？２：ヒットを打つことができない？</a:t>
            </a:r>
            <a:endParaRPr lang="en-US" altLang="ja-JP" sz="3500" dirty="0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81A4C33-3953-44D3-9BFD-1A53DDC8890E}"/>
              </a:ext>
            </a:extLst>
          </p:cNvPr>
          <p:cNvSpPr txBox="1">
            <a:spLocks/>
          </p:cNvSpPr>
          <p:nvPr/>
        </p:nvSpPr>
        <p:spPr>
          <a:xfrm>
            <a:off x="1137132" y="959593"/>
            <a:ext cx="6869735" cy="52322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学習①</a:t>
            </a:r>
            <a:r>
              <a:rPr lang="en-US" altLang="ja-JP" sz="2800" dirty="0"/>
              <a:t>】</a:t>
            </a:r>
            <a:r>
              <a:rPr lang="ja-JP" altLang="en-US" sz="2800" dirty="0"/>
              <a:t>攻撃面における課題とその練習</a:t>
            </a:r>
            <a:endParaRPr lang="en-US" altLang="ja-JP" sz="2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771AE70-4024-4220-B5CA-0F6B2382A13E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82055E5-589F-42B9-B5D2-C5B6E85BCBC8}"/>
              </a:ext>
            </a:extLst>
          </p:cNvPr>
          <p:cNvSpPr txBox="1"/>
          <p:nvPr/>
        </p:nvSpPr>
        <p:spPr>
          <a:xfrm>
            <a:off x="5400092" y="138558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等①　」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447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150100" y="3861047"/>
            <a:ext cx="8784976" cy="2860427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/>
              <a:t>（効果的な練習方法は？）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・走者を入れたバッティング練習</a:t>
            </a:r>
            <a:endParaRPr lang="en-US" altLang="ja-JP" sz="2800" dirty="0"/>
          </a:p>
          <a:p>
            <a:pPr algn="l"/>
            <a:r>
              <a:rPr lang="ja-JP" altLang="en-US" sz="2800" dirty="0"/>
              <a:t>　・ゲームを想定した練習</a:t>
            </a:r>
            <a:endParaRPr lang="en-US" altLang="ja-JP" sz="2800" dirty="0"/>
          </a:p>
          <a:p>
            <a:pPr algn="l"/>
            <a:r>
              <a:rPr lang="ja-JP" altLang="en-US" sz="2800" dirty="0">
                <a:solidFill>
                  <a:srgbClr val="FF0000"/>
                </a:solidFill>
              </a:rPr>
              <a:t>　  </a:t>
            </a:r>
            <a:r>
              <a:rPr lang="ja-JP" altLang="en-US" sz="2800" u="sng" dirty="0">
                <a:solidFill>
                  <a:srgbClr val="FF0000"/>
                </a:solidFill>
              </a:rPr>
              <a:t>＜打者が打つタイミングに合わせてスタートする＞</a:t>
            </a:r>
            <a:endParaRPr lang="en-US" altLang="ja-JP" sz="2800" u="sng" dirty="0">
              <a:solidFill>
                <a:srgbClr val="FF0000"/>
              </a:solidFill>
            </a:endParaRPr>
          </a:p>
          <a:p>
            <a:pPr algn="l"/>
            <a:r>
              <a:rPr lang="ja-JP" altLang="en-US" sz="2800" dirty="0">
                <a:solidFill>
                  <a:srgbClr val="FF0000"/>
                </a:solidFill>
              </a:rPr>
              <a:t>　  </a:t>
            </a:r>
            <a:r>
              <a:rPr lang="ja-JP" altLang="en-US" sz="2800" u="sng" dirty="0">
                <a:solidFill>
                  <a:srgbClr val="FF0000"/>
                </a:solidFill>
              </a:rPr>
              <a:t>＜打球の方向等による走塁の判断を正しくする＞</a:t>
            </a:r>
            <a:endParaRPr lang="en-US" altLang="ja-JP" sz="2800" u="sng" dirty="0">
              <a:solidFill>
                <a:srgbClr val="FF0000"/>
              </a:solidFill>
            </a:endParaRPr>
          </a:p>
          <a:p>
            <a:pPr algn="l"/>
            <a:r>
              <a:rPr lang="ja-JP" altLang="en-US" sz="2800" dirty="0">
                <a:solidFill>
                  <a:srgbClr val="FF0000"/>
                </a:solidFill>
              </a:rPr>
              <a:t>　  </a:t>
            </a:r>
            <a:r>
              <a:rPr lang="ja-JP" altLang="en-US" sz="2800" u="sng" dirty="0">
                <a:solidFill>
                  <a:srgbClr val="FF0000"/>
                </a:solidFill>
              </a:rPr>
              <a:t>＜走塁に関するルールを覚える（特にタッチアップ）＞</a:t>
            </a:r>
            <a:endParaRPr lang="en-US" altLang="ja-JP" sz="2800" u="sng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7602" y="1047396"/>
            <a:ext cx="5069972" cy="62887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3200" dirty="0"/>
              <a:t>  </a:t>
            </a:r>
            <a:r>
              <a:rPr lang="ja-JP" altLang="en-US" sz="2900" dirty="0"/>
              <a:t>３：走者がアウトになる？</a:t>
            </a:r>
            <a:endParaRPr lang="en-US" altLang="ja-JP" sz="2900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8611040" y="6297577"/>
            <a:ext cx="298376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7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70B3245-AA68-4F56-9179-67D8220C76D1}"/>
              </a:ext>
            </a:extLst>
          </p:cNvPr>
          <p:cNvSpPr txBox="1">
            <a:spLocks/>
          </p:cNvSpPr>
          <p:nvPr/>
        </p:nvSpPr>
        <p:spPr>
          <a:xfrm>
            <a:off x="863588" y="1784987"/>
            <a:ext cx="7416824" cy="1572005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/>
              <a:t>（考えられる原因は？）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・スタートが遅い</a:t>
            </a:r>
            <a:endParaRPr lang="en-US" altLang="ja-JP" sz="2800" dirty="0"/>
          </a:p>
          <a:p>
            <a:pPr algn="l"/>
            <a:r>
              <a:rPr lang="ja-JP" altLang="en-US" sz="2800" dirty="0"/>
              <a:t>　　・打球の判断が遅いもしくは間違っている</a:t>
            </a:r>
            <a:endParaRPr lang="en-US" altLang="ja-JP" sz="2800" dirty="0"/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2EC24EA-D50F-4902-BF87-20A8338FB47F}"/>
              </a:ext>
            </a:extLst>
          </p:cNvPr>
          <p:cNvSpPr/>
          <p:nvPr/>
        </p:nvSpPr>
        <p:spPr>
          <a:xfrm>
            <a:off x="3714496" y="3428999"/>
            <a:ext cx="165618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5FB6E109-985D-4D8E-9F18-4EF23B709A98}"/>
              </a:ext>
            </a:extLst>
          </p:cNvPr>
          <p:cNvSpPr txBox="1">
            <a:spLocks/>
          </p:cNvSpPr>
          <p:nvPr/>
        </p:nvSpPr>
        <p:spPr>
          <a:xfrm>
            <a:off x="1137132" y="365840"/>
            <a:ext cx="6869735" cy="52322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学習①</a:t>
            </a:r>
            <a:r>
              <a:rPr lang="en-US" altLang="ja-JP" sz="2800" dirty="0"/>
              <a:t>】</a:t>
            </a:r>
            <a:r>
              <a:rPr lang="ja-JP" altLang="en-US" sz="2800" dirty="0"/>
              <a:t>攻撃面における課題とその練習</a:t>
            </a:r>
            <a:endParaRPr lang="en-US" altLang="ja-JP" sz="28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26DCD2-ABE2-4C2F-A4F7-FAD28D955F01}"/>
              </a:ext>
            </a:extLst>
          </p:cNvPr>
          <p:cNvSpPr txBox="1"/>
          <p:nvPr/>
        </p:nvSpPr>
        <p:spPr>
          <a:xfrm>
            <a:off x="4977019" y="-5731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6B3A21-E05D-4840-A8A3-E4F6D9F8BB95}"/>
              </a:ext>
            </a:extLst>
          </p:cNvPr>
          <p:cNvSpPr txBox="1"/>
          <p:nvPr/>
        </p:nvSpPr>
        <p:spPr>
          <a:xfrm>
            <a:off x="5409067" y="50410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等①　」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0506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C0F29D15-4AEE-43C3-BECC-18953C2B761E}"/>
              </a:ext>
            </a:extLst>
          </p:cNvPr>
          <p:cNvSpPr txBox="1">
            <a:spLocks/>
          </p:cNvSpPr>
          <p:nvPr/>
        </p:nvSpPr>
        <p:spPr>
          <a:xfrm>
            <a:off x="179512" y="3293140"/>
            <a:ext cx="8784976" cy="239909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/>
              <a:t>（それ以外の練習方法は？）</a:t>
            </a:r>
            <a:endParaRPr lang="en-US" altLang="ja-JP" sz="3200" dirty="0"/>
          </a:p>
          <a:p>
            <a:pPr algn="l"/>
            <a:r>
              <a:rPr lang="ja-JP" altLang="en-US" sz="3200" dirty="0"/>
              <a:t>　他に効果的だと思う練習方法はないだろうか？</a:t>
            </a:r>
            <a:endParaRPr lang="en-US" altLang="ja-JP" sz="3200" dirty="0"/>
          </a:p>
          <a:p>
            <a:pPr algn="l"/>
            <a:r>
              <a:rPr lang="ja-JP" altLang="en-US" sz="3200" dirty="0">
                <a:solidFill>
                  <a:schemeClr val="tx1"/>
                </a:solidFill>
              </a:rPr>
              <a:t>　考えてみよう！！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1680" y="1748615"/>
            <a:ext cx="5760640" cy="6840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3200" dirty="0"/>
              <a:t> ３：走者がアウトになる？</a:t>
            </a:r>
            <a:endParaRPr lang="en-US" altLang="ja-JP" sz="3200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84A8055E-85D8-41BC-8E02-195751F6E615}" type="slidenum">
              <a:rPr kumimoji="1" lang="ja-JP" altLang="en-US" smtClean="0">
                <a:solidFill>
                  <a:schemeClr val="tx1"/>
                </a:solidFill>
              </a:rPr>
              <a:t>8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55C9E174-6B7A-4A5B-879A-BEBD2DA3D637}"/>
              </a:ext>
            </a:extLst>
          </p:cNvPr>
          <p:cNvSpPr txBox="1">
            <a:spLocks/>
          </p:cNvSpPr>
          <p:nvPr/>
        </p:nvSpPr>
        <p:spPr>
          <a:xfrm>
            <a:off x="1137132" y="859637"/>
            <a:ext cx="6869735" cy="52322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学習①</a:t>
            </a:r>
            <a:r>
              <a:rPr lang="en-US" altLang="ja-JP" sz="2800" dirty="0"/>
              <a:t>】</a:t>
            </a:r>
            <a:r>
              <a:rPr lang="ja-JP" altLang="en-US" sz="2800" dirty="0"/>
              <a:t>攻撃面における課題とその練習</a:t>
            </a:r>
            <a:endParaRPr lang="en-US" altLang="ja-JP" sz="2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CAB0D50-C1F7-418D-94CB-A741D1A940CC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CCBDA0F-617C-420E-AA91-D8969470067E}"/>
              </a:ext>
            </a:extLst>
          </p:cNvPr>
          <p:cNvSpPr txBox="1"/>
          <p:nvPr/>
        </p:nvSpPr>
        <p:spPr>
          <a:xfrm>
            <a:off x="5409067" y="136525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等①　」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8562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1679" y="1555192"/>
            <a:ext cx="5760640" cy="6840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ja-JP" altLang="en-US" sz="3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☆チームの課題は何だろう？☆</a:t>
            </a:r>
            <a:endParaRPr lang="ja-JP" altLang="en-US" sz="32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863588" y="5013176"/>
            <a:ext cx="7416824" cy="1656184"/>
          </a:xfrm>
          <a:prstGeom prst="wedgeRoundRectCallout">
            <a:avLst>
              <a:gd name="adj1" fmla="val -20148"/>
              <a:gd name="adj2" fmla="val -3918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4000" dirty="0"/>
              <a:t>　</a:t>
            </a:r>
            <a:r>
              <a:rPr kumimoji="1" lang="ja-JP" altLang="en-US" sz="4000" u="sng" dirty="0"/>
              <a:t>では、試合を有利に進めるためにはどうすれば良いだろうか？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055E-85D8-41BC-8E02-195751F6E615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70B3245-AA68-4F56-9179-67D8220C76D1}"/>
              </a:ext>
            </a:extLst>
          </p:cNvPr>
          <p:cNvSpPr txBox="1">
            <a:spLocks/>
          </p:cNvSpPr>
          <p:nvPr/>
        </p:nvSpPr>
        <p:spPr>
          <a:xfrm>
            <a:off x="426368" y="2506474"/>
            <a:ext cx="8291264" cy="2129565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/>
              <a:t>＜これらの課題について考えてみよう！＞</a:t>
            </a:r>
            <a:endParaRPr lang="en-US" altLang="ja-JP" sz="3200" dirty="0"/>
          </a:p>
          <a:p>
            <a:pPr algn="l"/>
            <a:r>
              <a:rPr lang="ja-JP" altLang="en-US" sz="3200" dirty="0"/>
              <a:t>　 </a:t>
            </a:r>
            <a:r>
              <a:rPr lang="ja-JP" altLang="en-US" sz="3200" dirty="0" smtClean="0"/>
              <a:t>１　打球</a:t>
            </a:r>
            <a:r>
              <a:rPr lang="ja-JP" altLang="en-US" sz="3200" dirty="0"/>
              <a:t>が捕れない？</a:t>
            </a:r>
            <a:endParaRPr lang="en-US" altLang="ja-JP" sz="3200" dirty="0"/>
          </a:p>
          <a:p>
            <a:pPr algn="l"/>
            <a:r>
              <a:rPr lang="ja-JP" altLang="en-US" sz="3200" dirty="0"/>
              <a:t>    </a:t>
            </a:r>
            <a:r>
              <a:rPr lang="ja-JP" altLang="en-US" sz="3200" dirty="0" smtClean="0"/>
              <a:t>２　正しく</a:t>
            </a:r>
            <a:r>
              <a:rPr lang="ja-JP" altLang="en-US" sz="3200" dirty="0"/>
              <a:t>送球ができない？</a:t>
            </a:r>
            <a:endParaRPr lang="en-US" altLang="ja-JP" sz="3200" dirty="0"/>
          </a:p>
          <a:p>
            <a:pPr algn="l"/>
            <a:r>
              <a:rPr lang="ja-JP" altLang="en-US" sz="3200" dirty="0"/>
              <a:t>    </a:t>
            </a:r>
            <a:r>
              <a:rPr lang="ja-JP" altLang="en-US" sz="3200" dirty="0" smtClean="0"/>
              <a:t>３　ボール</a:t>
            </a:r>
            <a:r>
              <a:rPr lang="ja-JP" altLang="en-US" sz="3200" dirty="0"/>
              <a:t>をどこに投げれば良いかわからない？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C246ECF1-E43B-43DF-8A16-62C92F228A64}"/>
              </a:ext>
            </a:extLst>
          </p:cNvPr>
          <p:cNvSpPr txBox="1">
            <a:spLocks/>
          </p:cNvSpPr>
          <p:nvPr/>
        </p:nvSpPr>
        <p:spPr>
          <a:xfrm>
            <a:off x="1137131" y="798279"/>
            <a:ext cx="6869735" cy="52322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学習②</a:t>
            </a:r>
            <a:r>
              <a:rPr lang="en-US" altLang="ja-JP" sz="2800" dirty="0"/>
              <a:t>】</a:t>
            </a:r>
            <a:r>
              <a:rPr lang="ja-JP" altLang="en-US" sz="2800" dirty="0"/>
              <a:t>守備面における課題とその練習</a:t>
            </a:r>
            <a:endParaRPr lang="en-US" altLang="ja-JP" sz="2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7431389-143E-467C-909E-026F8501CBFF}"/>
              </a:ext>
            </a:extLst>
          </p:cNvPr>
          <p:cNvSpPr txBox="1"/>
          <p:nvPr/>
        </p:nvSpPr>
        <p:spPr>
          <a:xfrm>
            <a:off x="4977019" y="25342"/>
            <a:ext cx="4320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2800" dirty="0"/>
              <a:t>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C9B8BC3-89D4-42E8-BAE4-FF62810A9ABA}"/>
              </a:ext>
            </a:extLst>
          </p:cNvPr>
          <p:cNvSpPr txBox="1"/>
          <p:nvPr/>
        </p:nvSpPr>
        <p:spPr>
          <a:xfrm>
            <a:off x="5409067" y="136525"/>
            <a:ext cx="370841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b="1" dirty="0" smtClean="0"/>
              <a:t>学習カード</a:t>
            </a:r>
            <a:r>
              <a:rPr kumimoji="1" lang="ja-JP" altLang="en-US" sz="1400" b="1" dirty="0" smtClean="0"/>
              <a:t>「</a:t>
            </a:r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思考力，表現力</a:t>
            </a:r>
            <a:r>
              <a:rPr lang="ja-JP" altLang="en-US" sz="1400" b="1" dirty="0"/>
              <a:t>，</a:t>
            </a:r>
            <a:r>
              <a:rPr kumimoji="1" lang="ja-JP" altLang="en-US" sz="1400" b="1" dirty="0" smtClean="0"/>
              <a:t>判断力</a:t>
            </a:r>
            <a:r>
              <a:rPr kumimoji="1" lang="ja-JP" altLang="en-US" sz="1400" b="1" dirty="0"/>
              <a:t>等②　」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62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1486</Words>
  <Application>Microsoft Office PowerPoint</Application>
  <PresentationFormat>画面に合わせる (4:3)</PresentationFormat>
  <Paragraphs>157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HG創英角ｺﾞｼｯｸUB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 ☆チームの課題は何だろう？☆</vt:lpstr>
      <vt:lpstr> １：三振が多い？　２：ヒットを打つことができない？</vt:lpstr>
      <vt:lpstr>PowerPoint プレゼンテーション</vt:lpstr>
      <vt:lpstr>  ３：走者がアウトになる？</vt:lpstr>
      <vt:lpstr> ３：走者がアウトになる？</vt:lpstr>
      <vt:lpstr> ☆チームの課題は何だろう？☆</vt:lpstr>
      <vt:lpstr> １：打球が捕れない？　２：正しく送球ができない？</vt:lpstr>
      <vt:lpstr>PowerPoint プレゼンテーション</vt:lpstr>
      <vt:lpstr>PowerPoint プレゼンテーション</vt:lpstr>
      <vt:lpstr>PowerPoint プレゼンテーション</vt:lpstr>
      <vt:lpstr>「　課　題　」 　相手チームの特徴について、次の中から１つ選んで、ゲームでどのようなことを意識したり、作戦を立てたりすれば良いか、自分の考えをまとめてみよう。</vt:lpstr>
      <vt:lpstr>「　課　題　」 　相手チームの特徴について、次の中から１つ選んで、ゲームでどのようなことを意識したり、作戦を立てたりすれば良いか、自分の考えをまとめてみよう。</vt:lpstr>
      <vt:lpstr>「授業では・・・」 ○まとめたことを生かして活動しよう！ ○自分の考えを仲間に伝えられるようにしよう！ ○仲間とのコミュニケーションを深めよう！！</vt:lpstr>
    </vt:vector>
  </TitlesOfParts>
  <Company>京都府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思考力，判断力，表現力等</dc:title>
  <dc:creator>＊</dc:creator>
  <cp:lastModifiedBy>m</cp:lastModifiedBy>
  <cp:revision>90</cp:revision>
  <cp:lastPrinted>2020-11-11T05:34:58Z</cp:lastPrinted>
  <dcterms:created xsi:type="dcterms:W3CDTF">2020-09-03T05:05:12Z</dcterms:created>
  <dcterms:modified xsi:type="dcterms:W3CDTF">2020-12-18T05:02:48Z</dcterms:modified>
</cp:coreProperties>
</file>