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8" r:id="rId2"/>
    <p:sldId id="309" r:id="rId3"/>
    <p:sldId id="306" r:id="rId4"/>
    <p:sldId id="299" r:id="rId5"/>
    <p:sldId id="265" r:id="rId6"/>
    <p:sldId id="266" r:id="rId7"/>
    <p:sldId id="268" r:id="rId8"/>
    <p:sldId id="269" r:id="rId9"/>
    <p:sldId id="270" r:id="rId10"/>
    <p:sldId id="271" r:id="rId11"/>
    <p:sldId id="292" r:id="rId12"/>
    <p:sldId id="272" r:id="rId13"/>
    <p:sldId id="301" r:id="rId14"/>
    <p:sldId id="273" r:id="rId15"/>
    <p:sldId id="274" r:id="rId16"/>
    <p:sldId id="293" r:id="rId17"/>
    <p:sldId id="275" r:id="rId18"/>
    <p:sldId id="302" r:id="rId19"/>
    <p:sldId id="276" r:id="rId20"/>
    <p:sldId id="277" r:id="rId21"/>
    <p:sldId id="278" r:id="rId22"/>
    <p:sldId id="279" r:id="rId23"/>
    <p:sldId id="264" r:id="rId24"/>
    <p:sldId id="303" r:id="rId25"/>
    <p:sldId id="284" r:id="rId26"/>
    <p:sldId id="305" r:id="rId27"/>
    <p:sldId id="282" r:id="rId28"/>
    <p:sldId id="280" r:id="rId29"/>
    <p:sldId id="281" r:id="rId30"/>
    <p:sldId id="283" r:id="rId31"/>
    <p:sldId id="285" r:id="rId32"/>
    <p:sldId id="286" r:id="rId33"/>
    <p:sldId id="287" r:id="rId34"/>
    <p:sldId id="310" r:id="rId35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99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892A5-77F0-4561-BF8E-48B6EB547D83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3ED92-6AE7-407B-B49D-BE1EF426E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51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46150" y="1350963"/>
            <a:ext cx="486092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98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3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7287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3ED92-6AE7-407B-B49D-BE1EF426E4B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04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89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8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7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49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1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97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02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6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35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0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46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35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0B98-8337-49BF-9BCE-B48F7E984DB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7B68-42A6-446C-9839-74C7824D4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3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5PGAW5JECh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quunWfE_73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Vqtbwacnf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HZjjnqQ_h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vHx_wuo_W7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3Ndd-2aPs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Qxc9thJDA-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aX8k5TjGT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Ajkq7bTCUt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bxEOiXeAUZ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8yJQkwbC4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PmwT6ktx4R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Rq8OEMetRp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f5EsEOOwP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youtu.be/-Uj_aXF3B0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l-NpJ3p0_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GG-oeMsek9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Bv1K-zgFSm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GY_Png0rzK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youtu.be/5fEGRpWpZ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6mJaMRyzl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_H3k3UzMMI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lLSCaWQTD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wGK4Z1ku-7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gW4misTXIK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60" y="2661437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62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ja-JP" altLang="en-US" sz="4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7" y="652279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62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7" y="919203"/>
            <a:ext cx="8595359" cy="14918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保健体育（体育分野）</a:t>
            </a:r>
            <a:endParaRPr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87927" y="2327697"/>
            <a:ext cx="8468376" cy="2102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武　道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8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 剣　道 」</a:t>
            </a:r>
            <a:endParaRPr lang="en-US" altLang="ja-JP" sz="8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7927" y="4337348"/>
            <a:ext cx="8485141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5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62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31535" y="5680967"/>
            <a:ext cx="3424768" cy="610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学習時間の目安：約</a:t>
            </a:r>
            <a:r>
              <a:rPr lang="en-US" altLang="ja-JP" dirty="0"/>
              <a:t>30</a:t>
            </a:r>
            <a:r>
              <a:rPr lang="ja-JP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7920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8760" y="1075174"/>
            <a:ext cx="8461663" cy="1325563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⑥股関節を使って</a:t>
            </a:r>
            <a:r>
              <a:rPr lang="ja-JP" altLang="en-US" sz="3200" dirty="0" smtClean="0"/>
              <a:t>ジャンプ１</a:t>
            </a:r>
            <a:r>
              <a:rPr lang="ja-JP" altLang="en-US" sz="3200" dirty="0"/>
              <a:t>０</a:t>
            </a:r>
            <a:r>
              <a:rPr lang="ja-JP" altLang="en-US" sz="3200" dirty="0" smtClean="0"/>
              <a:t>回</a:t>
            </a:r>
            <a:r>
              <a:rPr lang="ja-JP" altLang="en-US" sz="3200" dirty="0"/>
              <a:t>（左右）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ステップ台（椅子か階段の段差）を利用しましょう。</a:t>
            </a:r>
            <a:endParaRPr lang="ja-JP" altLang="en-US" sz="32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96" y="2660232"/>
            <a:ext cx="6191392" cy="3536032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「体力」編①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126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617" y="886861"/>
            <a:ext cx="9223664" cy="1325563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sz="3600" dirty="0"/>
              <a:t>⑦つま先でジャンプ</a:t>
            </a:r>
            <a:r>
              <a:rPr lang="ja-JP" altLang="en-US" sz="3600" dirty="0" smtClean="0"/>
              <a:t>（２</a:t>
            </a:r>
            <a:r>
              <a:rPr lang="ja-JP" altLang="en-US" sz="3600" dirty="0"/>
              <a:t>０</a:t>
            </a:r>
            <a:r>
              <a:rPr lang="ja-JP" altLang="en-US" sz="3600" dirty="0" smtClean="0"/>
              <a:t>回</a:t>
            </a:r>
            <a:r>
              <a:rPr lang="ja-JP" altLang="en-US" sz="3600" dirty="0"/>
              <a:t>）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</a:t>
            </a:r>
          </a:p>
        </p:txBody>
      </p:sp>
      <p:pic>
        <p:nvPicPr>
          <p:cNvPr id="5" name="図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841" y="1782931"/>
            <a:ext cx="2696328" cy="4782935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「体力」編①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7" name="角丸四角形 6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6271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891" y="1127133"/>
            <a:ext cx="8146473" cy="1325563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⑧つま先で</a:t>
            </a:r>
            <a:r>
              <a:rPr lang="ja-JP" altLang="en-US" sz="3200" dirty="0" smtClean="0"/>
              <a:t>スクワット１</a:t>
            </a:r>
            <a:r>
              <a:rPr lang="ja-JP" altLang="en-US" sz="3200" dirty="0"/>
              <a:t>０</a:t>
            </a:r>
            <a:r>
              <a:rPr lang="ja-JP" altLang="en-US" sz="3200" dirty="0" smtClean="0"/>
              <a:t>回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/>
            </a:r>
            <a:br>
              <a:rPr lang="ja-JP" altLang="en-US" sz="3200" dirty="0"/>
            </a:br>
            <a:r>
              <a:rPr lang="ja-JP" altLang="en-US" sz="3200" dirty="0"/>
              <a:t>　　</a:t>
            </a:r>
            <a:r>
              <a:rPr lang="en-US" altLang="ja-JP" sz="2400" dirty="0"/>
              <a:t>※</a:t>
            </a:r>
            <a:r>
              <a:rPr lang="ja-JP" altLang="en-US" sz="2400" dirty="0"/>
              <a:t>地面を押すイメージで、真上に力を伝えましょう。</a:t>
            </a:r>
            <a:endParaRPr lang="ja-JP" altLang="en-US" sz="32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213" y="2683046"/>
            <a:ext cx="5957404" cy="3302025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「体力」編①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2989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4"/>
            <a:ext cx="9144000" cy="1004711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 smtClean="0"/>
              <a:t>「体力」編②</a:t>
            </a:r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91737" y="2008753"/>
            <a:ext cx="9378736" cy="24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00" dirty="0">
              <a:latin typeface="+mj-ea"/>
              <a:ea typeface="+mj-ea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-243838" y="2286000"/>
            <a:ext cx="9679577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4400" dirty="0"/>
          </a:p>
          <a:p>
            <a:pPr algn="l"/>
            <a:endParaRPr lang="ja-JP" altLang="en-US" sz="4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1737" y="2642518"/>
            <a:ext cx="84504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/>
              <a:t>巧緻性（こうちせい）</a:t>
            </a:r>
            <a:r>
              <a:rPr lang="ja-JP" altLang="en-US" sz="5400" dirty="0" smtClean="0"/>
              <a:t>を</a:t>
            </a:r>
            <a:endParaRPr lang="en-US" altLang="ja-JP" sz="5400" dirty="0" smtClean="0"/>
          </a:p>
          <a:p>
            <a:pPr algn="ctr"/>
            <a:endParaRPr lang="en-US" altLang="ja-JP" sz="5400" dirty="0"/>
          </a:p>
          <a:p>
            <a:pPr algn="ctr"/>
            <a:r>
              <a:rPr lang="ja-JP" altLang="en-US" sz="5400" dirty="0" smtClean="0"/>
              <a:t>高めるための運動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14915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5221" y="1375781"/>
            <a:ext cx="10070432" cy="934285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⑨逆ハイハイ３往復（前進後進・左進右進）</a:t>
            </a:r>
            <a:br>
              <a:rPr lang="ja-JP" altLang="en-US" sz="3200" dirty="0"/>
            </a:br>
            <a:r>
              <a:rPr lang="ja-JP" altLang="en-US" sz="3200" dirty="0"/>
              <a:t/>
            </a:r>
            <a:br>
              <a:rPr lang="ja-JP" altLang="en-US" sz="3200" dirty="0"/>
            </a:br>
            <a:endParaRPr lang="ja-JP" altLang="en-US" sz="3200" dirty="0"/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38" y="2442411"/>
            <a:ext cx="6163699" cy="3429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「体力」編②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7138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3132" y="1052952"/>
            <a:ext cx="8768469" cy="2078182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⑩お腹にボールを乗せて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　逆ハイハイ３往復（前進後進・左進右進）</a:t>
            </a:r>
            <a:br>
              <a:rPr lang="ja-JP" altLang="en-US" sz="3200" dirty="0"/>
            </a:br>
            <a:r>
              <a:rPr lang="ja-JP" altLang="en-US" sz="3200" dirty="0"/>
              <a:t>　　</a:t>
            </a:r>
            <a:r>
              <a:rPr lang="en-US" altLang="ja-JP" sz="2400" dirty="0" smtClean="0"/>
              <a:t>※</a:t>
            </a:r>
            <a:r>
              <a:rPr lang="ja-JP" altLang="en-US" sz="2400" dirty="0"/>
              <a:t>できるだけボールを落とさないようにしましょう</a:t>
            </a:r>
            <a:r>
              <a:rPr lang="ja-JP" altLang="en-US" sz="2400" dirty="0" smtClean="0"/>
              <a:t>。</a:t>
            </a:r>
            <a:endParaRPr lang="ja-JP" altLang="en-US" sz="32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07" y="2851737"/>
            <a:ext cx="5947361" cy="333433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「体力」編②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3246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423" y="1164322"/>
            <a:ext cx="8734196" cy="1325563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⑪逆ハイハイの姿勢→両足を</a:t>
            </a:r>
            <a:r>
              <a:rPr lang="ja-JP" altLang="en-US" sz="3200" dirty="0" smtClean="0"/>
              <a:t>伸ばす１</a:t>
            </a:r>
            <a:r>
              <a:rPr lang="ja-JP" altLang="en-US" sz="3200" dirty="0"/>
              <a:t>０</a:t>
            </a:r>
            <a:r>
              <a:rPr lang="ja-JP" altLang="en-US" sz="3200" dirty="0" smtClean="0"/>
              <a:t>回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体を持ち上げるようなイメージで</a:t>
            </a:r>
            <a:r>
              <a:rPr lang="ja-JP" altLang="en-US" sz="2400" dirty="0" smtClean="0"/>
              <a:t>行いましょう。</a:t>
            </a:r>
            <a:endParaRPr lang="ja-JP" altLang="en-US" sz="32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34" y="2496053"/>
            <a:ext cx="6737579" cy="3712245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「体力」編②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563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194" y="969586"/>
            <a:ext cx="9028806" cy="1325563"/>
          </a:xfrm>
        </p:spPr>
        <p:txBody>
          <a:bodyPr>
            <a:normAutofit fontScale="90000"/>
          </a:bodyPr>
          <a:lstStyle/>
          <a:p>
            <a:r>
              <a:rPr lang="ja-JP" altLang="en-US" sz="3200" dirty="0"/>
              <a:t>⑫逆ハイハイの姿勢→片足を持ち上げ、横に倒す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　　　　　　　　　　　　　　　１０回（左右）　</a:t>
            </a: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32" y="2422608"/>
            <a:ext cx="6590117" cy="359318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「体力」編②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062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004711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 smtClean="0"/>
              <a:t>「体力」編③</a:t>
            </a:r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91737" y="2008753"/>
            <a:ext cx="9378736" cy="24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00" dirty="0">
              <a:latin typeface="+mj-ea"/>
              <a:ea typeface="+mj-ea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-243838" y="2286000"/>
            <a:ext cx="9679577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4400" dirty="0"/>
          </a:p>
          <a:p>
            <a:pPr algn="l"/>
            <a:endParaRPr lang="ja-JP" altLang="en-US" sz="4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2231" y="2891900"/>
            <a:ext cx="8159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/>
              <a:t>敏捷性（びんしょうせい）</a:t>
            </a:r>
            <a:r>
              <a:rPr lang="ja-JP" altLang="en-US" sz="4800" dirty="0" smtClean="0"/>
              <a:t>を</a:t>
            </a:r>
            <a:endParaRPr lang="en-US" altLang="ja-JP" sz="4800" dirty="0" smtClean="0"/>
          </a:p>
          <a:p>
            <a:pPr algn="ctr"/>
            <a:endParaRPr lang="en-US" altLang="ja-JP" sz="4800" dirty="0" smtClean="0"/>
          </a:p>
          <a:p>
            <a:pPr algn="ctr"/>
            <a:r>
              <a:rPr lang="ja-JP" altLang="en-US" sz="4800" dirty="0" smtClean="0"/>
              <a:t>高める</a:t>
            </a:r>
            <a:r>
              <a:rPr lang="ja-JP" altLang="en-US" sz="4800" dirty="0"/>
              <a:t>ため</a:t>
            </a:r>
            <a:r>
              <a:rPr lang="ja-JP" altLang="en-US" sz="4800" dirty="0" smtClean="0"/>
              <a:t>の</a:t>
            </a:r>
            <a:r>
              <a:rPr lang="ja-JP" altLang="en-US" sz="4800" dirty="0"/>
              <a:t>運動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3399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3440" y="947018"/>
            <a:ext cx="6891251" cy="1325563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⑬前後にジャンプ１０往復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</a:t>
            </a:r>
            <a:r>
              <a:rPr lang="en-US" altLang="ja-JP" sz="3200" dirty="0" smtClean="0"/>
              <a:t>※</a:t>
            </a:r>
            <a:r>
              <a:rPr lang="ja-JP" altLang="en-US" sz="3200" dirty="0"/>
              <a:t>タオルを縦横</a:t>
            </a:r>
            <a:r>
              <a:rPr lang="ja-JP" altLang="en-US" sz="3200" dirty="0" smtClean="0"/>
              <a:t>に置きましょう。</a:t>
            </a:r>
            <a:endParaRPr lang="ja-JP" altLang="en-US" sz="32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30" y="2150146"/>
            <a:ext cx="2916155" cy="4262071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-1" y="0"/>
            <a:ext cx="9144001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「体力」編③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5943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098" y="769651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1759528" y="6245707"/>
            <a:ext cx="4734714" cy="365125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「中学校武道必修化指導書　剣道」（日本武道協議会　平成</a:t>
            </a:r>
            <a:r>
              <a:rPr lang="en-US" altLang="zh-TW" dirty="0">
                <a:solidFill>
                  <a:schemeClr val="tx1"/>
                </a:solidFill>
              </a:rPr>
              <a:t>29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5</a:t>
            </a:r>
            <a:r>
              <a:rPr lang="zh-TW" altLang="en-US" dirty="0">
                <a:solidFill>
                  <a:schemeClr val="tx1"/>
                </a:solidFill>
              </a:rPr>
              <a:t>月）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36981" r="47153" b="41132"/>
          <a:stretch/>
        </p:blipFill>
        <p:spPr>
          <a:xfrm>
            <a:off x="2195396" y="2711070"/>
            <a:ext cx="4735903" cy="343352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80499" y="1536948"/>
            <a:ext cx="7365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本日は</a:t>
            </a:r>
            <a:r>
              <a:rPr kumimoji="1" lang="ja-JP" altLang="en-US" sz="4000" dirty="0" smtClean="0"/>
              <a:t>、よろしく</a:t>
            </a:r>
            <a:r>
              <a:rPr kumimoji="1" lang="ja-JP" altLang="en-US" sz="4000" dirty="0"/>
              <a:t>お願いします。</a:t>
            </a:r>
          </a:p>
        </p:txBody>
      </p:sp>
    </p:spTree>
    <p:extLst>
      <p:ext uri="{BB962C8B-B14F-4D97-AF65-F5344CB8AC3E}">
        <p14:creationId xmlns:p14="http://schemas.microsoft.com/office/powerpoint/2010/main" val="33222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2114" y="1196404"/>
            <a:ext cx="7204360" cy="1325563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⑭左右にジャンプ１０往復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　</a:t>
            </a:r>
            <a:r>
              <a:rPr lang="en-US" altLang="ja-JP" sz="3200" dirty="0"/>
              <a:t>※</a:t>
            </a:r>
            <a:r>
              <a:rPr lang="ja-JP" altLang="en-US" sz="3200" dirty="0"/>
              <a:t>タオルを縦横</a:t>
            </a:r>
            <a:r>
              <a:rPr lang="ja-JP" altLang="en-US" sz="3200" dirty="0" smtClean="0"/>
              <a:t>に置きましょう。</a:t>
            </a:r>
            <a:endParaRPr lang="ja-JP" altLang="en-US" sz="32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395" y="2427626"/>
            <a:ext cx="6234364" cy="3425959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-1" y="0"/>
            <a:ext cx="9144001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「体力」編③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53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0945" y="983672"/>
            <a:ext cx="8465128" cy="134432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⑮斜めにジャンプ１０往復（斜め左右）</a:t>
            </a:r>
            <a:r>
              <a:rPr lang="en-US" altLang="ja-JP" sz="3600" dirty="0"/>
              <a:t> </a:t>
            </a:r>
            <a:br>
              <a:rPr lang="en-US" altLang="ja-JP" sz="3600" dirty="0"/>
            </a:br>
            <a:r>
              <a:rPr lang="ja-JP" altLang="en-US" sz="3600" dirty="0"/>
              <a:t>　　</a:t>
            </a:r>
            <a:r>
              <a:rPr lang="en-US" altLang="ja-JP" sz="3200" dirty="0"/>
              <a:t>※</a:t>
            </a:r>
            <a:r>
              <a:rPr lang="ja-JP" altLang="en-US" sz="3200" dirty="0"/>
              <a:t>タオルを縦横</a:t>
            </a:r>
            <a:r>
              <a:rPr lang="ja-JP" altLang="en-US" sz="3200" dirty="0" smtClean="0"/>
              <a:t>に置きましょう。</a:t>
            </a:r>
            <a:endParaRPr lang="ja-JP" altLang="en-US" sz="28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28" y="2435643"/>
            <a:ext cx="6298059" cy="353202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-1" y="0"/>
            <a:ext cx="9144001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「体力」編③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9763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8873" y="1094509"/>
            <a:ext cx="7453745" cy="1261201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+mj-ea"/>
              </a:rPr>
              <a:t>⑯右（左）周りにジャンプ５周</a:t>
            </a:r>
            <a:r>
              <a:rPr lang="en-US" altLang="ja-JP" sz="3200" dirty="0">
                <a:latin typeface="+mj-ea"/>
              </a:rPr>
              <a:t/>
            </a:r>
            <a:br>
              <a:rPr lang="en-US" altLang="ja-JP" sz="3200" dirty="0">
                <a:latin typeface="+mj-ea"/>
              </a:rPr>
            </a:br>
            <a:r>
              <a:rPr lang="ja-JP" altLang="en-US" sz="3200" dirty="0">
                <a:latin typeface="+mj-ea"/>
              </a:rPr>
              <a:t>　　</a:t>
            </a:r>
            <a:r>
              <a:rPr lang="en-US" altLang="ja-JP" sz="2800" dirty="0">
                <a:latin typeface="+mj-ea"/>
              </a:rPr>
              <a:t>※</a:t>
            </a:r>
            <a:r>
              <a:rPr lang="ja-JP" altLang="en-US" sz="2800" dirty="0">
                <a:latin typeface="+mj-ea"/>
              </a:rPr>
              <a:t>タオルを縦横</a:t>
            </a:r>
            <a:r>
              <a:rPr lang="ja-JP" altLang="en-US" sz="2800" dirty="0" smtClean="0">
                <a:latin typeface="+mj-ea"/>
              </a:rPr>
              <a:t>に置きましょう。</a:t>
            </a:r>
            <a:endParaRPr lang="ja-JP" altLang="en-US" sz="3200" dirty="0">
              <a:latin typeface="+mj-ea"/>
            </a:endParaRPr>
          </a:p>
        </p:txBody>
      </p:sp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677" y="2474494"/>
            <a:ext cx="6155283" cy="3433012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-1" y="0"/>
            <a:ext cx="9144001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「体力」編③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3868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43743" y="1442512"/>
            <a:ext cx="6905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err="1">
                <a:latin typeface="+mj-ea"/>
                <a:ea typeface="+mj-ea"/>
              </a:rPr>
              <a:t>⑰もも上げ</a:t>
            </a:r>
            <a:r>
              <a:rPr lang="ja-JP" altLang="en-US" sz="3200" dirty="0">
                <a:latin typeface="+mj-ea"/>
                <a:ea typeface="+mj-ea"/>
              </a:rPr>
              <a:t>３０回</a:t>
            </a:r>
            <a:endParaRPr lang="en-US" altLang="ja-JP" sz="3200" dirty="0"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　　</a:t>
            </a:r>
            <a:r>
              <a:rPr lang="en-US" altLang="ja-JP" sz="3200" dirty="0">
                <a:latin typeface="+mj-ea"/>
                <a:ea typeface="+mj-ea"/>
              </a:rPr>
              <a:t>※</a:t>
            </a:r>
            <a:r>
              <a:rPr lang="ja-JP" altLang="en-US" sz="3200" dirty="0">
                <a:latin typeface="+mj-ea"/>
                <a:ea typeface="+mj-ea"/>
              </a:rPr>
              <a:t>走る姿勢で</a:t>
            </a:r>
            <a:r>
              <a:rPr lang="ja-JP" altLang="en-US" sz="3200" dirty="0" smtClean="0">
                <a:latin typeface="+mj-ea"/>
                <a:ea typeface="+mj-ea"/>
              </a:rPr>
              <a:t>行いましょう。</a:t>
            </a:r>
            <a:endParaRPr lang="ja-JP" altLang="en-US" sz="3200" dirty="0">
              <a:latin typeface="+mj-ea"/>
              <a:ea typeface="+mj-ea"/>
            </a:endParaRP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94" y="2588153"/>
            <a:ext cx="5909407" cy="330732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-1" y="0"/>
            <a:ext cx="9144001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「体力」編③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171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4"/>
            <a:ext cx="9144000" cy="1004711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 smtClean="0"/>
              <a:t>「体力」編④</a:t>
            </a:r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91737" y="2008753"/>
            <a:ext cx="9378736" cy="24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00" dirty="0">
              <a:latin typeface="+mj-ea"/>
              <a:ea typeface="+mj-ea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-243838" y="2286000"/>
            <a:ext cx="9679577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4400" dirty="0"/>
          </a:p>
          <a:p>
            <a:pPr algn="l"/>
            <a:endParaRPr lang="ja-JP" altLang="en-US" sz="4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90502" y="2674628"/>
            <a:ext cx="68108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 smtClean="0"/>
              <a:t>筋力を高めるための</a:t>
            </a:r>
            <a:endParaRPr lang="en-US" altLang="ja-JP" sz="5400" dirty="0" smtClean="0"/>
          </a:p>
          <a:p>
            <a:pPr algn="ctr"/>
            <a:endParaRPr lang="en-US" altLang="ja-JP" sz="5400" dirty="0" smtClean="0"/>
          </a:p>
          <a:p>
            <a:pPr algn="ctr"/>
            <a:r>
              <a:rPr lang="ja-JP" altLang="en-US" sz="5400" dirty="0" smtClean="0"/>
              <a:t>運動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666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272" y="1108368"/>
            <a:ext cx="8153400" cy="1288473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⑱腕の上下動１０回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400" dirty="0" smtClean="0"/>
              <a:t>※</a:t>
            </a:r>
            <a:r>
              <a:rPr lang="ja-JP" altLang="en-US" sz="2400" dirty="0" smtClean="0"/>
              <a:t>棒</a:t>
            </a:r>
            <a:r>
              <a:rPr lang="ja-JP" altLang="en-US" sz="2400" dirty="0"/>
              <a:t>やタオル、ペットボトルなどを使いましょう。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※</a:t>
            </a:r>
            <a:r>
              <a:rPr lang="ja-JP" altLang="en-US" sz="2400" dirty="0"/>
              <a:t>腕立て伏せなどもおすすめです</a:t>
            </a:r>
            <a:r>
              <a:rPr lang="ja-JP" altLang="en-US" sz="2400" dirty="0" smtClean="0"/>
              <a:t>。</a:t>
            </a:r>
            <a:endParaRPr lang="ja-JP" altLang="en-US" sz="32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35" y="2440405"/>
            <a:ext cx="4754188" cy="3828048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「体力」編④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9076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4"/>
            <a:ext cx="9144000" cy="1004711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 smtClean="0"/>
              <a:t>「体力」編　まとめ</a:t>
            </a:r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91737" y="2008753"/>
            <a:ext cx="9378736" cy="24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00" dirty="0">
              <a:latin typeface="+mj-ea"/>
              <a:ea typeface="+mj-ea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-243838" y="2286000"/>
            <a:ext cx="9679577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4400" dirty="0"/>
          </a:p>
          <a:p>
            <a:pPr algn="l"/>
            <a:endParaRPr lang="ja-JP" altLang="en-US" sz="4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262946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/>
              <a:t>このよう</a:t>
            </a:r>
            <a:r>
              <a:rPr lang="ja-JP" altLang="en-US" sz="4400" dirty="0" smtClean="0"/>
              <a:t>な</a:t>
            </a:r>
            <a:r>
              <a:rPr lang="ja-JP" altLang="en-US" sz="4400" dirty="0"/>
              <a:t>運動</a:t>
            </a:r>
            <a:r>
              <a:rPr lang="ja-JP" altLang="en-US" sz="4400" dirty="0" smtClean="0"/>
              <a:t>に</a:t>
            </a:r>
            <a:r>
              <a:rPr lang="ja-JP" altLang="en-US" sz="4400" dirty="0"/>
              <a:t>よって</a:t>
            </a:r>
            <a:r>
              <a:rPr lang="ja-JP" altLang="en-US" sz="4400" dirty="0" smtClean="0"/>
              <a:t>、</a:t>
            </a:r>
            <a:endParaRPr lang="en-US" altLang="ja-JP" sz="4400" dirty="0" smtClean="0"/>
          </a:p>
          <a:p>
            <a:r>
              <a:rPr lang="ja-JP" altLang="en-US" sz="4400" dirty="0" smtClean="0"/>
              <a:t>体力が高まってくると、次のような</a:t>
            </a:r>
            <a:endParaRPr lang="en-US" altLang="ja-JP" sz="4400" dirty="0" smtClean="0"/>
          </a:p>
          <a:p>
            <a:r>
              <a:rPr lang="ja-JP" altLang="en-US" sz="4400" dirty="0" smtClean="0"/>
              <a:t>剣道</a:t>
            </a:r>
            <a:r>
              <a:rPr lang="ja-JP" altLang="en-US" sz="4400" dirty="0"/>
              <a:t>の動きにつながります。</a:t>
            </a:r>
          </a:p>
        </p:txBody>
      </p:sp>
    </p:spTree>
    <p:extLst>
      <p:ext uri="{BB962C8B-B14F-4D97-AF65-F5344CB8AC3E}">
        <p14:creationId xmlns:p14="http://schemas.microsoft.com/office/powerpoint/2010/main" val="9672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1728" y="780769"/>
            <a:ext cx="7543800" cy="1325563"/>
          </a:xfrm>
        </p:spPr>
        <p:txBody>
          <a:bodyPr/>
          <a:lstStyle/>
          <a:p>
            <a:r>
              <a:rPr kumimoji="1" lang="ja-JP" altLang="en-US" dirty="0" smtClean="0"/>
              <a:t>◎足さばき（前後の移動①）</a:t>
            </a:r>
            <a:endParaRPr kumimoji="1" lang="ja-JP" altLang="en-US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98" y="1801528"/>
            <a:ext cx="4419601" cy="4787901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　まとめ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1745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97873" y="850044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◎足さばき（前後の移動②）</a:t>
            </a:r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15" y="1921090"/>
            <a:ext cx="2608096" cy="4346827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　まとめ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7" name="角丸四角形 6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0464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891607"/>
            <a:ext cx="6968836" cy="1325563"/>
          </a:xfrm>
        </p:spPr>
        <p:txBody>
          <a:bodyPr/>
          <a:lstStyle/>
          <a:p>
            <a:r>
              <a:rPr lang="ja-JP" altLang="en-US" dirty="0" smtClean="0"/>
              <a:t>◎足さばき（</a:t>
            </a:r>
            <a:r>
              <a:rPr kumimoji="1" lang="ja-JP" altLang="en-US" dirty="0" smtClean="0"/>
              <a:t>左右の移動）</a:t>
            </a:r>
            <a:endParaRPr kumimoji="1" lang="ja-JP" altLang="en-US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17" y="2030831"/>
            <a:ext cx="3833813" cy="4201036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　まとめ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214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4"/>
            <a:ext cx="9144000" cy="1004711"/>
          </a:xfr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「体力」編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0" y="2008753"/>
            <a:ext cx="9144000" cy="24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00" dirty="0">
              <a:latin typeface="+mj-ea"/>
              <a:ea typeface="+mj-ea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0" y="1331192"/>
            <a:ext cx="9144000" cy="4681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j-ea"/>
                <a:ea typeface="+mj-ea"/>
              </a:rPr>
              <a:t>※</a:t>
            </a:r>
            <a:r>
              <a:rPr lang="ja-JP" altLang="en-US" dirty="0">
                <a:latin typeface="+mj-ea"/>
                <a:ea typeface="+mj-ea"/>
              </a:rPr>
              <a:t>剣道に関連して高まる体力を理解し、それぞれの体力を</a:t>
            </a:r>
            <a:r>
              <a:rPr lang="ja-JP" altLang="en-US" dirty="0" smtClean="0">
                <a:latin typeface="+mj-ea"/>
                <a:ea typeface="+mj-ea"/>
              </a:rPr>
              <a:t>高める</a:t>
            </a:r>
            <a:endParaRPr lang="en-US" altLang="ja-JP" dirty="0" smtClean="0">
              <a:latin typeface="+mj-ea"/>
              <a:ea typeface="+mj-ea"/>
            </a:endParaRPr>
          </a:p>
          <a:p>
            <a:pPr algn="l"/>
            <a:r>
              <a:rPr lang="ja-JP" altLang="en-US" dirty="0" smtClean="0">
                <a:latin typeface="+mj-ea"/>
                <a:ea typeface="+mj-ea"/>
              </a:rPr>
              <a:t>　ための</a:t>
            </a:r>
            <a:r>
              <a:rPr lang="ja-JP" altLang="en-US" dirty="0">
                <a:latin typeface="+mj-ea"/>
                <a:ea typeface="+mj-ea"/>
              </a:rPr>
              <a:t>トレーニングに取り組みましょう。</a:t>
            </a:r>
            <a:endParaRPr lang="en-US" altLang="ja-JP" dirty="0">
              <a:latin typeface="+mj-ea"/>
              <a:ea typeface="+mj-ea"/>
            </a:endParaRPr>
          </a:p>
          <a:p>
            <a:pPr algn="l"/>
            <a:r>
              <a:rPr lang="en-US" altLang="ja-JP" dirty="0">
                <a:latin typeface="+mj-ea"/>
                <a:ea typeface="+mj-ea"/>
              </a:rPr>
              <a:t>※</a:t>
            </a:r>
            <a:r>
              <a:rPr lang="ja-JP" altLang="en-US" dirty="0">
                <a:latin typeface="+mj-ea"/>
                <a:ea typeface="+mj-ea"/>
              </a:rPr>
              <a:t>次に紹介するトレーニングから、自分が高めたい体力要素</a:t>
            </a:r>
            <a:r>
              <a:rPr lang="ja-JP" altLang="en-US" dirty="0" smtClean="0">
                <a:latin typeface="+mj-ea"/>
                <a:ea typeface="+mj-ea"/>
              </a:rPr>
              <a:t>に</a:t>
            </a:r>
            <a:endParaRPr lang="en-US" altLang="ja-JP" dirty="0" smtClean="0">
              <a:latin typeface="+mj-ea"/>
              <a:ea typeface="+mj-ea"/>
            </a:endParaRPr>
          </a:p>
          <a:p>
            <a:pPr algn="l"/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応じて</a:t>
            </a:r>
            <a:r>
              <a:rPr lang="ja-JP" altLang="en-US" dirty="0">
                <a:latin typeface="+mj-ea"/>
                <a:ea typeface="+mj-ea"/>
              </a:rPr>
              <a:t>、選択して取り組みましょう。</a:t>
            </a:r>
            <a:endParaRPr lang="en-US" altLang="ja-JP" dirty="0">
              <a:latin typeface="+mj-ea"/>
              <a:ea typeface="+mj-ea"/>
            </a:endParaRPr>
          </a:p>
          <a:p>
            <a:pPr algn="l"/>
            <a:r>
              <a:rPr lang="en-US" altLang="ja-JP" dirty="0">
                <a:latin typeface="+mj-ea"/>
                <a:ea typeface="+mj-ea"/>
              </a:rPr>
              <a:t>※</a:t>
            </a:r>
            <a:r>
              <a:rPr lang="ja-JP" altLang="en-US" dirty="0">
                <a:latin typeface="+mj-ea"/>
                <a:ea typeface="+mj-ea"/>
              </a:rPr>
              <a:t>自分の体力や体調に応じて、選択するトレーニングの種目数</a:t>
            </a:r>
            <a:r>
              <a:rPr lang="ja-JP" altLang="en-US" dirty="0" smtClean="0">
                <a:latin typeface="+mj-ea"/>
                <a:ea typeface="+mj-ea"/>
              </a:rPr>
              <a:t>・</a:t>
            </a:r>
            <a:endParaRPr lang="en-US" altLang="ja-JP" dirty="0" smtClean="0">
              <a:latin typeface="+mj-ea"/>
              <a:ea typeface="+mj-ea"/>
            </a:endParaRPr>
          </a:p>
          <a:p>
            <a:pPr algn="l"/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回数</a:t>
            </a:r>
            <a:r>
              <a:rPr lang="ja-JP" altLang="en-US" dirty="0">
                <a:latin typeface="+mj-ea"/>
                <a:ea typeface="+mj-ea"/>
              </a:rPr>
              <a:t>・セット数などを設定して取り組みしましょう。</a:t>
            </a:r>
            <a:endParaRPr lang="en-US" altLang="ja-JP" dirty="0">
              <a:latin typeface="+mj-ea"/>
              <a:ea typeface="+mj-ea"/>
            </a:endParaRPr>
          </a:p>
          <a:p>
            <a:pPr algn="l"/>
            <a:r>
              <a:rPr lang="en-US" altLang="ja-JP" dirty="0">
                <a:latin typeface="+mj-ea"/>
                <a:ea typeface="+mj-ea"/>
              </a:rPr>
              <a:t>※</a:t>
            </a:r>
            <a:r>
              <a:rPr lang="ja-JP" altLang="en-US" dirty="0">
                <a:latin typeface="+mj-ea"/>
                <a:ea typeface="+mj-ea"/>
              </a:rPr>
              <a:t>床が滑りやすい場合は、靴を履く、裸足になるなどの工夫</a:t>
            </a:r>
            <a:r>
              <a:rPr lang="ja-JP" altLang="en-US" dirty="0" smtClean="0">
                <a:latin typeface="+mj-ea"/>
                <a:ea typeface="+mj-ea"/>
              </a:rPr>
              <a:t>を</a:t>
            </a:r>
            <a:endParaRPr lang="en-US" altLang="ja-JP" dirty="0" smtClean="0">
              <a:latin typeface="+mj-ea"/>
              <a:ea typeface="+mj-ea"/>
            </a:endParaRPr>
          </a:p>
          <a:p>
            <a:pPr algn="l"/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しましょう</a:t>
            </a:r>
            <a:r>
              <a:rPr lang="ja-JP" altLang="en-US" dirty="0">
                <a:latin typeface="+mj-ea"/>
                <a:ea typeface="+mj-ea"/>
              </a:rPr>
              <a:t>。</a:t>
            </a:r>
            <a:endParaRPr lang="en-US" altLang="ja-JP" dirty="0">
              <a:latin typeface="+mj-ea"/>
              <a:ea typeface="+mj-ea"/>
            </a:endParaRPr>
          </a:p>
          <a:p>
            <a:pPr algn="l"/>
            <a:r>
              <a:rPr lang="en-US" altLang="ja-JP" dirty="0">
                <a:latin typeface="+mj-ea"/>
                <a:ea typeface="+mj-ea"/>
              </a:rPr>
              <a:t>※</a:t>
            </a:r>
            <a:r>
              <a:rPr lang="ja-JP" altLang="en-US" dirty="0">
                <a:latin typeface="+mj-ea"/>
                <a:ea typeface="+mj-ea"/>
              </a:rPr>
              <a:t>実施した内容を学習カードに記録</a:t>
            </a:r>
            <a:r>
              <a:rPr lang="ja-JP" altLang="en-US" dirty="0" smtClean="0">
                <a:latin typeface="+mj-ea"/>
                <a:ea typeface="+mj-ea"/>
              </a:rPr>
              <a:t>しましょ</a:t>
            </a:r>
            <a:r>
              <a:rPr lang="ja-JP" altLang="en-US" dirty="0">
                <a:latin typeface="+mj-ea"/>
                <a:ea typeface="+mj-ea"/>
              </a:rPr>
              <a:t>う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algn="l"/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（</a:t>
            </a:r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学習カードＮＯ</a:t>
            </a:r>
            <a:r>
              <a:rPr lang="en-US" altLang="ja-JP" dirty="0">
                <a:solidFill>
                  <a:srgbClr val="0070C0"/>
                </a:solidFill>
                <a:latin typeface="+mj-ea"/>
                <a:ea typeface="+mj-ea"/>
              </a:rPr>
              <a:t>.3</a:t>
            </a:r>
            <a:r>
              <a:rPr lang="ja-JP" altLang="en-US" dirty="0" smtClean="0">
                <a:latin typeface="+mj-ea"/>
                <a:ea typeface="+mj-ea"/>
              </a:rPr>
              <a:t>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8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417" y="863897"/>
            <a:ext cx="5299365" cy="1325563"/>
          </a:xfrm>
        </p:spPr>
        <p:txBody>
          <a:bodyPr/>
          <a:lstStyle/>
          <a:p>
            <a:r>
              <a:rPr kumimoji="1" lang="ja-JP" altLang="en-US" dirty="0" smtClean="0"/>
              <a:t>◎踏み込み足　</a:t>
            </a:r>
            <a:endParaRPr kumimoji="1" lang="ja-JP" altLang="en-US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11" y="1953927"/>
            <a:ext cx="3751684" cy="412202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　まとめ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971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91" y="725352"/>
            <a:ext cx="9095509" cy="1325563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◎竹刀の振り上げ、安定した軌道、スムーズな振り①</a:t>
            </a: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6" y="1967779"/>
            <a:ext cx="2743451" cy="4652636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　まとめ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6918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3855" y="919308"/>
            <a:ext cx="9178636" cy="1325563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◎竹刀の振り上げ、安定した軌道、スムーズな振り②</a:t>
            </a:r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143" y="1926218"/>
            <a:ext cx="2450487" cy="4643027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　まとめ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5650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00244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◎足さばき・踏み込み足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</a:t>
            </a:r>
            <a:r>
              <a:rPr lang="ja-JP" altLang="en-US" sz="2700" dirty="0"/>
              <a:t>　竹刀の振り上げ、安定した軌道、スムーズな振り</a:t>
            </a: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64" y="2207544"/>
            <a:ext cx="4821879" cy="3964656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4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　まとめ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0877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098" y="769651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36981" r="47153" b="41132"/>
          <a:stretch/>
        </p:blipFill>
        <p:spPr>
          <a:xfrm>
            <a:off x="2195396" y="2711070"/>
            <a:ext cx="4735903" cy="343352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25733" y="1076780"/>
            <a:ext cx="687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ありがとうございました。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2873675" y="6492875"/>
            <a:ext cx="3529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「中学校武道必修化指導書　剣道」（日本武道協議会　平成</a:t>
            </a:r>
            <a:r>
              <a:rPr lang="en-US" altLang="zh-TW" dirty="0">
                <a:solidFill>
                  <a:schemeClr val="tx1"/>
                </a:solidFill>
              </a:rPr>
              <a:t>29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5</a:t>
            </a:r>
            <a:r>
              <a:rPr lang="zh-TW" altLang="en-US" dirty="0">
                <a:solidFill>
                  <a:schemeClr val="tx1"/>
                </a:solidFill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31499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4711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 smtClean="0"/>
              <a:t>「体力」編①</a:t>
            </a:r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0" y="2008753"/>
            <a:ext cx="9144000" cy="24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00" dirty="0">
              <a:latin typeface="+mj-ea"/>
              <a:ea typeface="+mj-ea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-243838" y="2286000"/>
            <a:ext cx="9679577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4400" dirty="0"/>
          </a:p>
          <a:p>
            <a:pPr algn="l"/>
            <a:endParaRPr lang="ja-JP" altLang="en-US" sz="4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65959" y="2576945"/>
            <a:ext cx="7612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/>
              <a:t>瞬発力を</a:t>
            </a:r>
            <a:r>
              <a:rPr lang="ja-JP" altLang="en-US" sz="5400" dirty="0" smtClean="0"/>
              <a:t>高めるための</a:t>
            </a:r>
            <a:endParaRPr lang="en-US" altLang="ja-JP" sz="5400" dirty="0" smtClean="0"/>
          </a:p>
          <a:p>
            <a:pPr algn="ctr"/>
            <a:endParaRPr lang="en-US" altLang="ja-JP" sz="5400" dirty="0" smtClean="0"/>
          </a:p>
          <a:p>
            <a:pPr algn="ctr"/>
            <a:r>
              <a:rPr lang="ja-JP" altLang="en-US" sz="5400" dirty="0" smtClean="0"/>
              <a:t>運動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55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 txBox="1">
            <a:spLocks noGrp="1"/>
          </p:cNvSpPr>
          <p:nvPr>
            <p:ph type="title"/>
          </p:nvPr>
        </p:nvSpPr>
        <p:spPr>
          <a:xfrm>
            <a:off x="90055" y="1042132"/>
            <a:ext cx="8873836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①</a:t>
            </a:r>
            <a:r>
              <a:rPr lang="ja-JP" altLang="en-US" sz="3200" dirty="0" smtClean="0"/>
              <a:t>スクワット１</a:t>
            </a:r>
            <a:r>
              <a:rPr lang="ja-JP" altLang="en-US" sz="3200" dirty="0"/>
              <a:t>０</a:t>
            </a:r>
            <a:r>
              <a:rPr lang="ja-JP" altLang="en-US" sz="3200" dirty="0" smtClean="0"/>
              <a:t>回</a:t>
            </a:r>
            <a:endParaRPr lang="ja-JP" altLang="en-US" sz="3200" dirty="0"/>
          </a:p>
          <a:p>
            <a:r>
              <a:rPr lang="ja-JP" altLang="en-US" sz="1400" dirty="0"/>
              <a:t>　　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400" dirty="0"/>
              <a:t>　　　</a:t>
            </a:r>
            <a:r>
              <a:rPr lang="en-US" altLang="ja-JP" sz="1400" dirty="0"/>
              <a:t>※</a:t>
            </a:r>
            <a:r>
              <a:rPr lang="ja-JP" altLang="en-US" sz="1400" dirty="0"/>
              <a:t>足は肩幅程度に開き、両手は腰の位置、股関節をゆっくり曲げながら、膝を曲げましょう。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400" dirty="0"/>
              <a:t>　　　　 腰を落としたら、ゆっくりスタート姿勢に戻しましょう。</a:t>
            </a:r>
          </a:p>
          <a:p>
            <a:r>
              <a:rPr lang="ja-JP" altLang="en-US" sz="1400" dirty="0"/>
              <a:t>　　　</a:t>
            </a:r>
            <a:r>
              <a:rPr lang="en-US" altLang="ja-JP" sz="1400" dirty="0"/>
              <a:t>※</a:t>
            </a:r>
            <a:r>
              <a:rPr lang="ja-JP" altLang="en-US" sz="1400" dirty="0"/>
              <a:t>体が上に伸びるイメージで、腰・背中が反ったり、丸まらないようにしましょう。</a:t>
            </a:r>
          </a:p>
          <a:p>
            <a:r>
              <a:rPr lang="ja-JP" altLang="en-US" sz="1400" dirty="0"/>
              <a:t>　　　</a:t>
            </a:r>
            <a:r>
              <a:rPr lang="en-US" altLang="ja-JP" sz="1400" dirty="0"/>
              <a:t>※</a:t>
            </a:r>
            <a:r>
              <a:rPr lang="ja-JP" altLang="en-US" sz="1400" dirty="0"/>
              <a:t>つま先</a:t>
            </a:r>
            <a:r>
              <a:rPr lang="ja-JP" altLang="en-US" sz="1400" dirty="0" smtClean="0"/>
              <a:t>と膝の向き</a:t>
            </a:r>
            <a:r>
              <a:rPr lang="ja-JP" altLang="en-US" sz="1400" dirty="0"/>
              <a:t>を同じにしましょう。</a:t>
            </a:r>
          </a:p>
          <a:p>
            <a:r>
              <a:rPr lang="ja-JP" altLang="en-US" sz="1400" dirty="0"/>
              <a:t>　　　</a:t>
            </a:r>
            <a:r>
              <a:rPr lang="en-US" altLang="ja-JP" sz="1400" dirty="0"/>
              <a:t>※</a:t>
            </a:r>
            <a:r>
              <a:rPr lang="ja-JP" altLang="en-US" sz="1400" dirty="0"/>
              <a:t>上下に動いている間は、常に足の甲（靴ひも）あたりに体重が乗っているイメージで行いましょう。</a:t>
            </a:r>
          </a:p>
          <a:p>
            <a:r>
              <a:rPr lang="ja-JP" altLang="en-US" sz="1400" dirty="0"/>
              <a:t>　　　</a:t>
            </a:r>
            <a:r>
              <a:rPr lang="en-US" altLang="ja-JP" sz="1400" dirty="0"/>
              <a:t>※</a:t>
            </a:r>
            <a:r>
              <a:rPr lang="ja-JP" altLang="en-US" sz="1400" dirty="0"/>
              <a:t>上がるときには足裏全体で強く“地面を押す”イメージで行いましょう。</a:t>
            </a:r>
          </a:p>
          <a:p>
            <a:r>
              <a:rPr lang="ja-JP" altLang="en-US" sz="1600" dirty="0"/>
              <a:t>　　　</a:t>
            </a:r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20" y="2907111"/>
            <a:ext cx="6351307" cy="3647764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「体力」編①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7" name="角丸四角形 6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1865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021" y="701098"/>
            <a:ext cx="8707579" cy="1910485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②</a:t>
            </a:r>
            <a:r>
              <a:rPr lang="ja-JP" altLang="en-US" sz="3600" dirty="0" smtClean="0"/>
              <a:t>スクワットジャンプ１</a:t>
            </a:r>
            <a:r>
              <a:rPr lang="ja-JP" altLang="en-US" sz="3600" dirty="0"/>
              <a:t>０</a:t>
            </a:r>
            <a:r>
              <a:rPr lang="ja-JP" altLang="en-US" sz="3600" dirty="0" smtClean="0"/>
              <a:t>回</a:t>
            </a:r>
            <a:r>
              <a:rPr lang="ja-JP" altLang="en-US" sz="3600" dirty="0"/>
              <a:t>（両足）</a:t>
            </a:r>
            <a:br>
              <a:rPr lang="ja-JP" altLang="en-US" sz="3600" dirty="0"/>
            </a:br>
            <a:r>
              <a:rPr lang="ja-JP" altLang="en-US" sz="3600" dirty="0"/>
              <a:t>　　</a:t>
            </a:r>
            <a:r>
              <a:rPr lang="en-US" altLang="ja-JP" sz="2000" dirty="0">
                <a:latin typeface="+mj-ea"/>
              </a:rPr>
              <a:t>※</a:t>
            </a:r>
            <a:r>
              <a:rPr lang="ja-JP" altLang="en-US" sz="2000" dirty="0">
                <a:latin typeface="+mj-ea"/>
              </a:rPr>
              <a:t>両足が地面に着地したら、すぐにジャンプしましょう。</a:t>
            </a:r>
            <a:endParaRPr lang="ja-JP" altLang="en-US" sz="3600" dirty="0">
              <a:latin typeface="+mj-ea"/>
            </a:endParaRP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21" y="2594562"/>
            <a:ext cx="6241440" cy="3637799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「体力」編①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588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2510" y="990606"/>
            <a:ext cx="8575963" cy="2001982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③</a:t>
            </a:r>
            <a:r>
              <a:rPr lang="ja-JP" altLang="en-US" sz="3200" dirty="0" smtClean="0"/>
              <a:t>スクワットジャンプ１</a:t>
            </a:r>
            <a:r>
              <a:rPr lang="ja-JP" altLang="en-US" sz="3200" dirty="0"/>
              <a:t>０</a:t>
            </a:r>
            <a:r>
              <a:rPr lang="ja-JP" altLang="en-US" sz="3200" dirty="0" smtClean="0"/>
              <a:t>回</a:t>
            </a:r>
            <a:r>
              <a:rPr lang="ja-JP" altLang="en-US" sz="3200" dirty="0"/>
              <a:t>（片足・左右）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/>
            </a:r>
            <a:br>
              <a:rPr lang="ja-JP" altLang="en-US" sz="3200" dirty="0"/>
            </a:br>
            <a:r>
              <a:rPr lang="ja-JP" altLang="en-US" sz="3200" dirty="0"/>
              <a:t>　</a:t>
            </a:r>
            <a:r>
              <a:rPr lang="en-US" altLang="ja-JP" sz="2000" dirty="0"/>
              <a:t>※</a:t>
            </a:r>
            <a:r>
              <a:rPr lang="ja-JP" altLang="en-US" sz="2000" dirty="0"/>
              <a:t>膝が前に出過ぎないように注意しましょう。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　重心は、足の甲（靴ひも）あたりにおきましょう。</a:t>
            </a:r>
            <a:endParaRPr lang="ja-JP" altLang="en-US" sz="28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27" y="2952484"/>
            <a:ext cx="6140868" cy="363903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「体力」編①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7129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3236" y="1192942"/>
            <a:ext cx="8382000" cy="1325563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④両足開脚</a:t>
            </a:r>
            <a:r>
              <a:rPr lang="ja-JP" altLang="en-US" sz="3200" dirty="0" smtClean="0"/>
              <a:t>ジャンプ１０回</a:t>
            </a:r>
            <a:r>
              <a:rPr lang="ja-JP" altLang="en-US" sz="3200" dirty="0"/>
              <a:t/>
            </a:r>
            <a:br>
              <a:rPr lang="ja-JP" altLang="en-US" sz="3200" dirty="0"/>
            </a:br>
            <a:r>
              <a:rPr lang="ja-JP" altLang="en-US" sz="3200" dirty="0"/>
              <a:t>　</a:t>
            </a:r>
            <a:r>
              <a:rPr lang="en-US" altLang="ja-JP" sz="2400" dirty="0" smtClean="0"/>
              <a:t>※</a:t>
            </a:r>
            <a:r>
              <a:rPr lang="ja-JP" altLang="en-US" sz="2400" dirty="0" smtClean="0"/>
              <a:t>で</a:t>
            </a:r>
            <a:r>
              <a:rPr lang="ja-JP" altLang="en-US" sz="2400" dirty="0"/>
              <a:t>き</a:t>
            </a:r>
            <a:r>
              <a:rPr lang="ja-JP" altLang="en-US" sz="2400" dirty="0" smtClean="0"/>
              <a:t>るだけ</a:t>
            </a:r>
            <a:r>
              <a:rPr lang="ja-JP" altLang="en-US" sz="2400" dirty="0"/>
              <a:t>膝を伸ばし大きく開脚しましょう。</a:t>
            </a: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99" y="2531489"/>
            <a:ext cx="6341644" cy="4042084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「体力」編①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4722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50" y="897079"/>
            <a:ext cx="8643600" cy="2275609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⑤</a:t>
            </a:r>
            <a:r>
              <a:rPr lang="ja-JP" altLang="en-US" sz="3200" dirty="0"/>
              <a:t>体の</a:t>
            </a:r>
            <a:r>
              <a:rPr lang="ja-JP" altLang="en-US" sz="3200" dirty="0" smtClean="0"/>
              <a:t>持ち上げ１</a:t>
            </a:r>
            <a:r>
              <a:rPr lang="ja-JP" altLang="en-US" sz="3200" dirty="0"/>
              <a:t>０</a:t>
            </a:r>
            <a:r>
              <a:rPr lang="ja-JP" altLang="en-US" sz="3200" dirty="0" smtClean="0"/>
              <a:t>回</a:t>
            </a:r>
            <a:r>
              <a:rPr lang="ja-JP" altLang="en-US" sz="3200" dirty="0"/>
              <a:t>（左右）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　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400" dirty="0" smtClean="0">
                <a:latin typeface="+mj-ea"/>
              </a:rPr>
              <a:t>　　</a:t>
            </a:r>
            <a:r>
              <a:rPr lang="en-US" altLang="ja-JP" sz="2400" dirty="0" smtClean="0">
                <a:latin typeface="+mj-ea"/>
              </a:rPr>
              <a:t>※</a:t>
            </a:r>
            <a:r>
              <a:rPr lang="ja-JP" altLang="en-US" sz="2400" dirty="0" smtClean="0">
                <a:latin typeface="+mj-ea"/>
              </a:rPr>
              <a:t>台</a:t>
            </a:r>
            <a:r>
              <a:rPr lang="ja-JP" altLang="en-US" sz="2400" dirty="0">
                <a:latin typeface="+mj-ea"/>
              </a:rPr>
              <a:t>の上にある足の力だけを使いましょう。</a:t>
            </a:r>
            <a:r>
              <a:rPr lang="en-US" altLang="ja-JP" sz="2400" dirty="0">
                <a:latin typeface="+mj-ea"/>
              </a:rPr>
              <a:t/>
            </a:r>
            <a:br>
              <a:rPr lang="en-US" altLang="ja-JP" sz="2400" dirty="0">
                <a:latin typeface="+mj-ea"/>
              </a:rPr>
            </a:br>
            <a:r>
              <a:rPr lang="ja-JP" altLang="en-US" sz="2400" dirty="0" smtClean="0">
                <a:latin typeface="+mj-ea"/>
              </a:rPr>
              <a:t>　　</a:t>
            </a:r>
            <a:r>
              <a:rPr lang="en-US" altLang="ja-JP" sz="2400" dirty="0" smtClean="0">
                <a:latin typeface="+mj-ea"/>
              </a:rPr>
              <a:t>※</a:t>
            </a:r>
            <a:r>
              <a:rPr lang="ja-JP" altLang="en-US" sz="2400" dirty="0">
                <a:latin typeface="+mj-ea"/>
              </a:rPr>
              <a:t>逆の足で地面を蹴らないようにしましょう。</a:t>
            </a:r>
            <a:r>
              <a:rPr lang="en-US" altLang="ja-JP" sz="2400" dirty="0">
                <a:latin typeface="+mj-ea"/>
              </a:rPr>
              <a:t/>
            </a:r>
            <a:br>
              <a:rPr lang="en-US" altLang="ja-JP" sz="2400" dirty="0">
                <a:latin typeface="+mj-ea"/>
              </a:rPr>
            </a:br>
            <a:r>
              <a:rPr lang="ja-JP" altLang="en-US" sz="2400" dirty="0" smtClean="0">
                <a:latin typeface="+mj-ea"/>
              </a:rPr>
              <a:t>　　</a:t>
            </a:r>
            <a:r>
              <a:rPr lang="en-US" altLang="ja-JP" sz="2400" dirty="0" smtClean="0">
                <a:latin typeface="+mj-ea"/>
              </a:rPr>
              <a:t>※</a:t>
            </a:r>
            <a:r>
              <a:rPr lang="ja-JP" altLang="en-US" sz="2400" dirty="0">
                <a:latin typeface="+mj-ea"/>
              </a:rPr>
              <a:t>ステップ台（椅子か階段の段差）を利用しましょう。</a:t>
            </a: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27" y="3136175"/>
            <a:ext cx="6285247" cy="3500815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1004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「体力」編①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448395" y="5901733"/>
            <a:ext cx="2508464" cy="653142"/>
            <a:chOff x="5643154" y="1959429"/>
            <a:chExt cx="2634942" cy="653142"/>
          </a:xfrm>
          <a:solidFill>
            <a:srgbClr val="FFFF00"/>
          </a:solidFill>
        </p:grpSpPr>
        <p:sp>
          <p:nvSpPr>
            <p:cNvPr id="6" name="角丸四角形 5"/>
            <p:cNvSpPr/>
            <p:nvPr/>
          </p:nvSpPr>
          <p:spPr>
            <a:xfrm>
              <a:off x="5643154" y="1959429"/>
              <a:ext cx="2634942" cy="6531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79" y="1987929"/>
              <a:ext cx="596141" cy="5961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6771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1259</Words>
  <Application>Microsoft Office PowerPoint</Application>
  <PresentationFormat>画面に合わせる (4:3)</PresentationFormat>
  <Paragraphs>153</Paragraphs>
  <Slides>34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3" baseType="lpstr">
      <vt:lpstr>HG創英角ｺﾞｼｯｸUB</vt:lpstr>
      <vt:lpstr>ＭＳ Ｐゴシック</vt:lpstr>
      <vt:lpstr>新細明體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「体力」編</vt:lpstr>
      <vt:lpstr>「体力」編①</vt:lpstr>
      <vt:lpstr>①スクワット１０回 　　 　　　※足は肩幅程度に開き、両手は腰の位置、股関節をゆっくり曲げながら、膝を曲げましょう。 　　　　 腰を落としたら、ゆっくりスタート姿勢に戻しましょう。 　　　※体が上に伸びるイメージで、腰・背中が反ったり、丸まらないようにしましょう。 　　　※つま先と膝の向きを同じにしましょう。 　　　※上下に動いている間は、常に足の甲（靴ひも）あたりに体重が乗っているイメージで行いましょう。 　　　※上がるときには足裏全体で強く“地面を押す”イメージで行いましょう。 　　　</vt:lpstr>
      <vt:lpstr>②スクワットジャンプ１０回（両足） 　　※両足が地面に着地したら、すぐにジャンプしましょう。</vt:lpstr>
      <vt:lpstr>③スクワットジャンプ１０回（片足・左右）  　※膝が前に出過ぎないように注意しましょう。 　　重心は、足の甲（靴ひも）あたりにおきましょう。</vt:lpstr>
      <vt:lpstr>④両足開脚ジャンプ１０回 　※できるだけ膝を伸ばし大きく開脚しましょう。</vt:lpstr>
      <vt:lpstr>⑤体の持ち上げ１０回（左右） 　　　 　　※台の上にある足の力だけを使いましょう。 　　※逆の足で地面を蹴らないようにしましょう。 　　※ステップ台（椅子か階段の段差）を利用しましょう。</vt:lpstr>
      <vt:lpstr>⑥股関節を使ってジャンプ１０回（左右）  　※ステップ台（椅子か階段の段差）を利用しましょう。</vt:lpstr>
      <vt:lpstr> ⑦つま先でジャンプ（２０回）  　</vt:lpstr>
      <vt:lpstr>⑧つま先でスクワット１０回  　　※地面を押すイメージで、真上に力を伝えましょう。</vt:lpstr>
      <vt:lpstr>「体力」編②</vt:lpstr>
      <vt:lpstr>⑨逆ハイハイ３往復（前進後進・左進右進）  </vt:lpstr>
      <vt:lpstr>⑩お腹にボールを乗せて 　　逆ハイハイ３往復（前進後進・左進右進） 　　※できるだけボールを落とさないようにしましょう。</vt:lpstr>
      <vt:lpstr>⑪逆ハイハイの姿勢→両足を伸ばす１０回  　※体を持ち上げるようなイメージで行いましょう。</vt:lpstr>
      <vt:lpstr>⑫逆ハイハイの姿勢→片足を持ち上げ、横に倒す 　　　　　　　　　　　　　　　　１０回（左右）　</vt:lpstr>
      <vt:lpstr>「体力」編③</vt:lpstr>
      <vt:lpstr>⑬前後にジャンプ１０往復 　※タオルを縦横に置きましょう。</vt:lpstr>
      <vt:lpstr>⑭左右にジャンプ１０往復 　　※タオルを縦横に置きましょう。</vt:lpstr>
      <vt:lpstr>⑮斜めにジャンプ１０往復（斜め左右）  　　※タオルを縦横に置きましょう。</vt:lpstr>
      <vt:lpstr>⑯右（左）周りにジャンプ５周 　　※タオルを縦横に置きましょう。</vt:lpstr>
      <vt:lpstr>PowerPoint プレゼンテーション</vt:lpstr>
      <vt:lpstr>「体力」編④</vt:lpstr>
      <vt:lpstr>⑱腕の上下動１０回 ※棒やタオル、ペットボトルなどを使いましょう。 ※腕立て伏せなどもおすすめです。</vt:lpstr>
      <vt:lpstr>「体力」編　まとめ</vt:lpstr>
      <vt:lpstr>◎足さばき（前後の移動①）</vt:lpstr>
      <vt:lpstr>PowerPoint プレゼンテーション</vt:lpstr>
      <vt:lpstr>◎足さばき（左右の移動）</vt:lpstr>
      <vt:lpstr>◎踏み込み足　</vt:lpstr>
      <vt:lpstr>◎竹刀の振り上げ、安定した軌道、スムーズな振り①</vt:lpstr>
      <vt:lpstr>◎竹刀の振り上げ、安定した軌道、スムーズな振り②</vt:lpstr>
      <vt:lpstr>◎足さばき・踏み込み足 　　竹刀の振り上げ、安定した軌道、スムーズな振り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sato</dc:creator>
  <cp:lastModifiedBy>m</cp:lastModifiedBy>
  <cp:revision>54</cp:revision>
  <cp:lastPrinted>2020-12-07T04:59:18Z</cp:lastPrinted>
  <dcterms:created xsi:type="dcterms:W3CDTF">2020-09-24T04:54:02Z</dcterms:created>
  <dcterms:modified xsi:type="dcterms:W3CDTF">2020-12-23T03:51:34Z</dcterms:modified>
</cp:coreProperties>
</file>