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354" r:id="rId2"/>
    <p:sldId id="361" r:id="rId3"/>
    <p:sldId id="321" r:id="rId4"/>
    <p:sldId id="352" r:id="rId5"/>
    <p:sldId id="364" r:id="rId6"/>
  </p:sldIdLst>
  <p:sldSz cx="9144000" cy="6858000" type="screen4x3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東京都&#10;" initials="T" lastIdx="1" clrIdx="0">
    <p:extLst>
      <p:ext uri="{19B8F6BF-5375-455C-9EA6-DF929625EA0E}">
        <p15:presenceInfo xmlns:p15="http://schemas.microsoft.com/office/powerpoint/2012/main" userId="東京都&#10;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54" autoAdjust="0"/>
    <p:restoredTop sz="94660"/>
  </p:normalViewPr>
  <p:slideViewPr>
    <p:cSldViewPr snapToGrid="0">
      <p:cViewPr varScale="1">
        <p:scale>
          <a:sx n="79" d="100"/>
          <a:sy n="79" d="100"/>
        </p:scale>
        <p:origin x="96" y="8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D121F-19E0-4D63-8EE5-CB4DDC548DEF}" type="datetimeFigureOut">
              <a:rPr kumimoji="1" lang="ja-JP" altLang="en-US" smtClean="0"/>
              <a:t>2020/12/21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1987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562" y="4783307"/>
            <a:ext cx="544449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939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9BA96C-3BB3-4ED6-B43F-46F5610ABE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552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1987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80817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1987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784349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1987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6948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1987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4989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1987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8072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159B4-FE3D-46E7-BA8A-5E955373D974}" type="datetime1">
              <a:rPr kumimoji="1" lang="ja-JP" altLang="en-US" smtClean="0"/>
              <a:t>2020/12/21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449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77234-8D0C-4BDF-A135-B3E5D946F9C8}" type="datetime1">
              <a:rPr kumimoji="1" lang="ja-JP" altLang="en-US" smtClean="0"/>
              <a:t>2020/12/21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856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A4E73-DD5A-4EF3-BD9D-431A0BCFC66E}" type="datetime1">
              <a:rPr kumimoji="1" lang="ja-JP" altLang="en-US" smtClean="0"/>
              <a:t>2020/12/21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8689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CFB7A-FB65-40F0-AF6E-6D01B90AB162}" type="datetime1">
              <a:rPr kumimoji="1" lang="ja-JP" altLang="en-US" smtClean="0"/>
              <a:t>2020/12/21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9280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35D51-73D9-47FA-AC2A-3143C4968F6F}" type="datetime1">
              <a:rPr kumimoji="1" lang="ja-JP" altLang="en-US" smtClean="0"/>
              <a:t>2020/12/21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6287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32B49-21B3-461C-BC2A-20D6B0FDA386}" type="datetime1">
              <a:rPr kumimoji="1" lang="ja-JP" altLang="en-US" smtClean="0"/>
              <a:t>2020/12/21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5180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29B35-1D90-44B7-8C20-EA9BAAE43785}" type="datetime1">
              <a:rPr kumimoji="1" lang="ja-JP" altLang="en-US" smtClean="0"/>
              <a:t>2020/12/21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6528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63E42-AAA8-4095-B1B1-74331AD8F7A7}" type="datetime1">
              <a:rPr kumimoji="1" lang="ja-JP" altLang="en-US" smtClean="0"/>
              <a:t>2020/12/21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6144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14C4-2AB1-4B42-BE2C-5E524FEAD5D2}" type="datetime1">
              <a:rPr kumimoji="1" lang="ja-JP" altLang="en-US" smtClean="0"/>
              <a:t>2020/12/21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4967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60068-C949-4E9C-9CDA-9A2AD3A349D3}" type="datetime1">
              <a:rPr kumimoji="1" lang="ja-JP" altLang="en-US" smtClean="0"/>
              <a:t>2020/12/21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2858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6600B-6BE8-4EAE-AF8E-A90EE6295AB5}" type="datetime1">
              <a:rPr kumimoji="1" lang="ja-JP" altLang="en-US" smtClean="0"/>
              <a:t>2020/12/21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690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72F2B-1FE5-482C-B762-C8819CDC24AD}" type="datetime1">
              <a:rPr kumimoji="1" lang="ja-JP" altLang="en-US" smtClean="0"/>
              <a:t>2020/12/21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9495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YWYzIK8x2zQ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youtu.be/-ipyvml_5Js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pn31X53tTHY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youtu.be/b1R5KsWketI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806755" y="2661436"/>
            <a:ext cx="7708595" cy="1921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4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472" y="652273"/>
            <a:ext cx="7708595" cy="38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60942" y="919201"/>
            <a:ext cx="8595359" cy="1491814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中学校 保健体育（体育分野）</a:t>
            </a:r>
            <a:endParaRPr kumimoji="1" lang="en-US" altLang="ja-JP" sz="36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r>
              <a:rPr kumimoji="1" lang="en-US" altLang="ja-JP" sz="36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〔</a:t>
            </a:r>
            <a:r>
              <a:rPr kumimoji="1" lang="ja-JP" altLang="en-US" sz="36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第１学年及び第２学年</a:t>
            </a:r>
            <a:r>
              <a:rPr kumimoji="1" lang="en-US" altLang="ja-JP" sz="36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〕</a:t>
            </a:r>
            <a:endParaRPr kumimoji="1" lang="ja-JP" altLang="en-US" sz="36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45404" y="2383172"/>
            <a:ext cx="9026434" cy="2319251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48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武　道</a:t>
            </a:r>
            <a:endParaRPr kumimoji="1" lang="en-US" altLang="ja-JP" sz="48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r>
              <a:rPr kumimoji="1" lang="ja-JP" altLang="en-US" sz="88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「 </a:t>
            </a:r>
            <a:r>
              <a:rPr lang="ja-JP" altLang="en-US" sz="88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剣　道 </a:t>
            </a:r>
            <a:r>
              <a:rPr kumimoji="1" lang="ja-JP" altLang="en-US" sz="88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」</a:t>
            </a:r>
            <a:endParaRPr kumimoji="1" lang="en-US" altLang="ja-JP" sz="88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45404" y="4589230"/>
            <a:ext cx="9026434" cy="1315608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【</a:t>
            </a:r>
            <a:r>
              <a:rPr kumimoji="1" lang="ja-JP" altLang="en-US" sz="44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思考力，判断力，表現力</a:t>
            </a:r>
            <a:r>
              <a:rPr kumimoji="1" lang="ja-JP" altLang="en-US" sz="44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等編</a:t>
            </a:r>
            <a:r>
              <a:rPr kumimoji="1" lang="en-US" altLang="ja-JP" sz="44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】</a:t>
            </a: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-17304" y="2"/>
            <a:ext cx="9161304" cy="757379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5400675" y="5911436"/>
            <a:ext cx="2867025" cy="53698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学習時間の目安：約</a:t>
            </a:r>
            <a:r>
              <a:rPr kumimoji="1" lang="en-US" altLang="ja-JP" dirty="0" smtClean="0"/>
              <a:t>20</a:t>
            </a:r>
            <a:r>
              <a:rPr kumimoji="1" lang="ja-JP" altLang="en-US" dirty="0" smtClean="0"/>
              <a:t>分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7327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557893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571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3098" y="769651"/>
            <a:ext cx="7708595" cy="38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2798705" y="6369183"/>
            <a:ext cx="3529282" cy="365125"/>
          </a:xfrm>
        </p:spPr>
        <p:txBody>
          <a:bodyPr/>
          <a:lstStyle/>
          <a:p>
            <a:r>
              <a:rPr lang="zh-TW" altLang="en-US" dirty="0">
                <a:solidFill>
                  <a:schemeClr val="tx1"/>
                </a:solidFill>
              </a:rPr>
              <a:t>「中学校武道必修化指導書　剣道」（日本武道協議会　平成</a:t>
            </a:r>
            <a:r>
              <a:rPr lang="en-US" altLang="zh-TW" dirty="0">
                <a:solidFill>
                  <a:schemeClr val="tx1"/>
                </a:solidFill>
              </a:rPr>
              <a:t>29</a:t>
            </a:r>
            <a:r>
              <a:rPr lang="zh-TW" altLang="en-US" dirty="0">
                <a:solidFill>
                  <a:schemeClr val="tx1"/>
                </a:solidFill>
              </a:rPr>
              <a:t>年</a:t>
            </a:r>
            <a:r>
              <a:rPr lang="en-US" altLang="zh-TW" dirty="0">
                <a:solidFill>
                  <a:schemeClr val="tx1"/>
                </a:solidFill>
              </a:rPr>
              <a:t>5</a:t>
            </a:r>
            <a:r>
              <a:rPr lang="zh-TW" altLang="en-US" dirty="0">
                <a:solidFill>
                  <a:schemeClr val="tx1"/>
                </a:solidFill>
              </a:rPr>
              <a:t>月）</a:t>
            </a: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38" t="36981" r="47153" b="41132"/>
          <a:stretch/>
        </p:blipFill>
        <p:spPr>
          <a:xfrm>
            <a:off x="2195396" y="2711070"/>
            <a:ext cx="4735903" cy="3433526"/>
          </a:xfrm>
          <a:prstGeom prst="rect">
            <a:avLst/>
          </a:prstGeom>
        </p:spPr>
      </p:pic>
      <p:sp>
        <p:nvSpPr>
          <p:cNvPr id="11" name="テキスト ボックス 10"/>
          <p:cNvSpPr txBox="1"/>
          <p:nvPr/>
        </p:nvSpPr>
        <p:spPr>
          <a:xfrm>
            <a:off x="800991" y="1224722"/>
            <a:ext cx="75247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dirty="0"/>
              <a:t>本日は</a:t>
            </a:r>
            <a:r>
              <a:rPr kumimoji="1" lang="ja-JP" altLang="en-US" sz="4000" dirty="0" smtClean="0"/>
              <a:t>、よろしく</a:t>
            </a:r>
            <a:r>
              <a:rPr kumimoji="1" lang="ja-JP" altLang="en-US" sz="4000" dirty="0"/>
              <a:t>お願いします。</a:t>
            </a:r>
          </a:p>
        </p:txBody>
      </p:sp>
    </p:spTree>
    <p:extLst>
      <p:ext uri="{BB962C8B-B14F-4D97-AF65-F5344CB8AC3E}">
        <p14:creationId xmlns:p14="http://schemas.microsoft.com/office/powerpoint/2010/main" val="2430654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557893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571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"/>
            <a:ext cx="6021238" cy="779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2800" b="1" kern="0" dirty="0">
                <a:solidFill>
                  <a:prstClr val="black"/>
                </a:solidFill>
                <a:latin typeface="游ゴシック" panose="020B0400000000000000" pitchFamily="50" charset="-128"/>
              </a:rPr>
              <a:t>　</a:t>
            </a:r>
            <a:r>
              <a:rPr lang="ja-JP" altLang="en-US" sz="2800" b="1" kern="0" dirty="0" smtClean="0">
                <a:solidFill>
                  <a:prstClr val="black"/>
                </a:solidFill>
                <a:latin typeface="游ゴシック" panose="020B0400000000000000" pitchFamily="50" charset="-128"/>
              </a:rPr>
              <a:t>アドバイス</a:t>
            </a:r>
            <a:r>
              <a:rPr lang="ja-JP" altLang="en-US" sz="2800" b="1" kern="0" dirty="0">
                <a:solidFill>
                  <a:prstClr val="black"/>
                </a:solidFill>
                <a:latin typeface="游ゴシック" panose="020B0400000000000000" pitchFamily="50" charset="-128"/>
              </a:rPr>
              <a:t>しよう</a:t>
            </a:r>
            <a:r>
              <a:rPr lang="en-US" altLang="ja-JP" sz="2800" b="1" kern="0" dirty="0">
                <a:solidFill>
                  <a:prstClr val="black"/>
                </a:solidFill>
                <a:latin typeface="游ゴシック" panose="020B0400000000000000" pitchFamily="50" charset="-128"/>
              </a:rPr>
              <a:t>!!</a:t>
            </a:r>
            <a:r>
              <a:rPr lang="ja-JP" altLang="en-US" sz="2800" b="1" kern="0" dirty="0">
                <a:solidFill>
                  <a:prstClr val="black"/>
                </a:solidFill>
                <a:latin typeface="游ゴシック" panose="020B0400000000000000" pitchFamily="50" charset="-128"/>
              </a:rPr>
              <a:t>　①</a:t>
            </a:r>
            <a:r>
              <a:rPr kumimoji="1" lang="ja-JP" alt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ＭＳ Ｐゴシック" charset="-128"/>
                <a:cs typeface="+mn-cs"/>
              </a:rPr>
              <a:t>足さばき</a:t>
            </a:r>
            <a:endParaRPr kumimoji="1" lang="en-US" altLang="ja-JP" sz="2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36712" y="1185453"/>
            <a:ext cx="81271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rgbClr val="0000FF"/>
                </a:solidFill>
              </a:rPr>
              <a:t>動画</a:t>
            </a:r>
            <a:r>
              <a:rPr kumimoji="1" lang="ja-JP" altLang="en-US" dirty="0" smtClean="0">
                <a:solidFill>
                  <a:srgbClr val="0000FF"/>
                </a:solidFill>
              </a:rPr>
              <a:t>の</a:t>
            </a:r>
            <a:r>
              <a:rPr kumimoji="1" lang="ja-JP" altLang="en-US" dirty="0">
                <a:solidFill>
                  <a:srgbClr val="0000FF"/>
                </a:solidFill>
              </a:rPr>
              <a:t>「足さばき」を見て、アドバイス</a:t>
            </a:r>
            <a:r>
              <a:rPr kumimoji="1" lang="ja-JP" altLang="en-US" dirty="0" smtClean="0">
                <a:solidFill>
                  <a:srgbClr val="0000FF"/>
                </a:solidFill>
              </a:rPr>
              <a:t>をしましょう。</a:t>
            </a:r>
            <a:endParaRPr kumimoji="1" lang="ja-JP" altLang="en-US" dirty="0">
              <a:solidFill>
                <a:srgbClr val="0000FF"/>
              </a:solidFill>
            </a:endParaRPr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712" y="672563"/>
            <a:ext cx="6021238" cy="5245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2800" b="1" kern="0" dirty="0" smtClean="0">
                <a:solidFill>
                  <a:srgbClr val="0000FF"/>
                </a:solidFill>
                <a:latin typeface="游ゴシック" panose="020B0400000000000000" pitchFamily="50" charset="-128"/>
              </a:rPr>
              <a:t>学習カード</a:t>
            </a:r>
            <a:r>
              <a:rPr lang="ja-JP" altLang="en-US" sz="2800" b="1" kern="0" dirty="0">
                <a:solidFill>
                  <a:srgbClr val="0000FF"/>
                </a:solidFill>
                <a:latin typeface="游ゴシック" panose="020B0400000000000000" pitchFamily="50" charset="-128"/>
              </a:rPr>
              <a:t>　</a:t>
            </a:r>
            <a:r>
              <a:rPr lang="en-US" altLang="ja-JP" sz="2800" b="1" kern="0" dirty="0">
                <a:solidFill>
                  <a:srgbClr val="0000FF"/>
                </a:solidFill>
                <a:latin typeface="游ゴシック" panose="020B0400000000000000" pitchFamily="50" charset="-128"/>
              </a:rPr>
              <a:t>No.</a:t>
            </a:r>
            <a:r>
              <a:rPr lang="ja-JP" altLang="en-US" sz="2800" b="1" kern="0" dirty="0">
                <a:solidFill>
                  <a:srgbClr val="0000FF"/>
                </a:solidFill>
                <a:latin typeface="游ゴシック" panose="020B0400000000000000" pitchFamily="50" charset="-128"/>
              </a:rPr>
              <a:t>２   </a:t>
            </a:r>
            <a:r>
              <a:rPr lang="en-US" altLang="ja-JP" sz="2800" b="1" kern="0" dirty="0">
                <a:solidFill>
                  <a:srgbClr val="0000FF"/>
                </a:solidFill>
                <a:latin typeface="游ゴシック" panose="020B0400000000000000" pitchFamily="50" charset="-128"/>
              </a:rPr>
              <a:t>1-</a:t>
            </a:r>
            <a:r>
              <a:rPr lang="ja-JP" altLang="en-US" sz="2800" b="1" kern="0" dirty="0">
                <a:solidFill>
                  <a:srgbClr val="0000FF"/>
                </a:solidFill>
                <a:latin typeface="游ゴシック" panose="020B0400000000000000" pitchFamily="50" charset="-128"/>
              </a:rPr>
              <a:t>（１）</a:t>
            </a:r>
            <a:endParaRPr kumimoji="1" lang="en-US" altLang="ja-JP" sz="2800" b="1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游ゴシック" panose="020B0400000000000000" pitchFamily="50" charset="-128"/>
            </a:endParaRPr>
          </a:p>
        </p:txBody>
      </p:sp>
      <p:grpSp>
        <p:nvGrpSpPr>
          <p:cNvPr id="10" name="グループ化 9"/>
          <p:cNvGrpSpPr/>
          <p:nvPr/>
        </p:nvGrpSpPr>
        <p:grpSpPr>
          <a:xfrm>
            <a:off x="3070184" y="1482744"/>
            <a:ext cx="3333612" cy="2112725"/>
            <a:chOff x="935248" y="1629021"/>
            <a:chExt cx="3333612" cy="2112725"/>
          </a:xfrm>
        </p:grpSpPr>
        <p:sp>
          <p:nvSpPr>
            <p:cNvPr id="11" name="正方形/長方形 10"/>
            <p:cNvSpPr/>
            <p:nvPr/>
          </p:nvSpPr>
          <p:spPr>
            <a:xfrm>
              <a:off x="1039000" y="1629021"/>
              <a:ext cx="3229859" cy="523220"/>
            </a:xfrm>
            <a:prstGeom prst="rect">
              <a:avLst/>
            </a:prstGeom>
          </p:spPr>
          <p:txBody>
            <a:bodyPr wrap="square" lIns="0" rIns="0">
              <a:spAutoFit/>
            </a:bodyPr>
            <a:lstStyle/>
            <a:p>
              <a:pPr>
                <a:spcAft>
                  <a:spcPts val="1200"/>
                </a:spcAft>
              </a:pPr>
              <a:r>
                <a:rPr lang="ja-JP" altLang="en-US" sz="2800" dirty="0" smtClean="0">
                  <a:solidFill>
                    <a:srgbClr val="00B0F0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足浮き</a:t>
              </a:r>
              <a:endParaRPr lang="en-US" altLang="ja-JP" sz="2800" dirty="0">
                <a:solidFill>
                  <a:srgbClr val="00B0F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grpSp>
          <p:nvGrpSpPr>
            <p:cNvPr id="12" name="グループ化 11"/>
            <p:cNvGrpSpPr/>
            <p:nvPr/>
          </p:nvGrpSpPr>
          <p:grpSpPr>
            <a:xfrm>
              <a:off x="935248" y="2130039"/>
              <a:ext cx="3333612" cy="1611707"/>
              <a:chOff x="1438313" y="4962129"/>
              <a:chExt cx="3333612" cy="1611707"/>
            </a:xfrm>
          </p:grpSpPr>
          <p:grpSp>
            <p:nvGrpSpPr>
              <p:cNvPr id="13" name="グループ化 12"/>
              <p:cNvGrpSpPr/>
              <p:nvPr/>
            </p:nvGrpSpPr>
            <p:grpSpPr>
              <a:xfrm>
                <a:off x="1438313" y="4962129"/>
                <a:ext cx="3333612" cy="1611707"/>
                <a:chOff x="1470400" y="4722256"/>
                <a:chExt cx="3688454" cy="1515718"/>
              </a:xfrm>
            </p:grpSpPr>
            <p:sp>
              <p:nvSpPr>
                <p:cNvPr id="17" name="正方形/長方形 16">
                  <a:hlinkClick r:id="rId3"/>
                </p:cNvPr>
                <p:cNvSpPr/>
                <p:nvPr/>
              </p:nvSpPr>
              <p:spPr>
                <a:xfrm>
                  <a:off x="1470400" y="4722256"/>
                  <a:ext cx="3688454" cy="1515718"/>
                </a:xfrm>
                <a:prstGeom prst="rect">
                  <a:avLst/>
                </a:prstGeom>
                <a:solidFill>
                  <a:schemeClr val="bg1"/>
                </a:solidFill>
                <a:ln w="57150">
                  <a:solidFill>
                    <a:srgbClr val="0070C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" name="正方形/長方形 17">
                  <a:hlinkClick r:id="rId3"/>
                </p:cNvPr>
                <p:cNvSpPr/>
                <p:nvPr/>
              </p:nvSpPr>
              <p:spPr>
                <a:xfrm>
                  <a:off x="2770935" y="4777491"/>
                  <a:ext cx="2360665" cy="955173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ja-JP" altLang="en-US" sz="3600" b="1" dirty="0" smtClean="0"/>
                    <a:t>動 画</a:t>
                  </a:r>
                  <a:endParaRPr lang="en-US" altLang="ja-JP" sz="4000" b="1" dirty="0" err="1"/>
                </a:p>
                <a:p>
                  <a:pPr algn="ctr"/>
                  <a:r>
                    <a:rPr lang="ja-JP" altLang="en-US" sz="2400" b="1" dirty="0" smtClean="0"/>
                    <a:t>「足浮き」</a:t>
                  </a:r>
                  <a:endParaRPr lang="ja-JP" altLang="en-US" sz="2400" b="1" dirty="0"/>
                </a:p>
              </p:txBody>
            </p:sp>
            <p:pic>
              <p:nvPicPr>
                <p:cNvPr id="19" name="図 18">
                  <a:hlinkClick r:id="rId3"/>
                </p:cNvPr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563548" y="4831721"/>
                  <a:ext cx="1234108" cy="1323441"/>
                </a:xfrm>
                <a:prstGeom prst="rect">
                  <a:avLst/>
                </a:prstGeom>
              </p:spPr>
            </p:pic>
          </p:grpSp>
          <p:grpSp>
            <p:nvGrpSpPr>
              <p:cNvPr id="14" name="グループ化 13"/>
              <p:cNvGrpSpPr/>
              <p:nvPr/>
            </p:nvGrpSpPr>
            <p:grpSpPr>
              <a:xfrm>
                <a:off x="2761619" y="6034438"/>
                <a:ext cx="1936113" cy="454705"/>
                <a:chOff x="5781346" y="1972129"/>
                <a:chExt cx="2721108" cy="508045"/>
              </a:xfrm>
            </p:grpSpPr>
            <p:sp>
              <p:nvSpPr>
                <p:cNvPr id="15" name="角丸四角形 14">
                  <a:hlinkClick r:id="rId3"/>
                </p:cNvPr>
                <p:cNvSpPr/>
                <p:nvPr/>
              </p:nvSpPr>
              <p:spPr>
                <a:xfrm>
                  <a:off x="5781346" y="1972129"/>
                  <a:ext cx="2721108" cy="508045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r>
                    <a:rPr lang="ja-JP" altLang="en-US" sz="1200" dirty="0" smtClean="0">
                      <a:solidFill>
                        <a:schemeClr val="tx1"/>
                      </a:solidFill>
                    </a:rPr>
                    <a:t>クリックして</a:t>
                  </a:r>
                  <a:endParaRPr lang="en-US" altLang="ja-JP" sz="1200" dirty="0" smtClean="0">
                    <a:solidFill>
                      <a:schemeClr val="tx1"/>
                    </a:solidFill>
                  </a:endParaRPr>
                </a:p>
                <a:p>
                  <a:r>
                    <a:rPr lang="ja-JP" altLang="en-US" sz="1200" dirty="0" smtClean="0">
                      <a:solidFill>
                        <a:schemeClr val="tx1"/>
                      </a:solidFill>
                    </a:rPr>
                    <a:t>動画を見てみよう！</a:t>
                  </a:r>
                  <a:endParaRPr kumimoji="1" lang="ja-JP" altLang="en-US" sz="1200" dirty="0">
                    <a:solidFill>
                      <a:schemeClr val="tx1"/>
                    </a:solidFill>
                  </a:endParaRPr>
                </a:p>
              </p:txBody>
            </p:sp>
            <p:pic>
              <p:nvPicPr>
                <p:cNvPr id="16" name="図 15">
                  <a:hlinkClick r:id="rId3"/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937771" y="1985380"/>
                  <a:ext cx="479545" cy="479545"/>
                </a:xfrm>
                <a:prstGeom prst="rect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</p:pic>
          </p:grpSp>
        </p:grpSp>
      </p:grpSp>
      <p:sp>
        <p:nvSpPr>
          <p:cNvPr id="20" name="テキスト ボックス 19"/>
          <p:cNvSpPr txBox="1"/>
          <p:nvPr/>
        </p:nvSpPr>
        <p:spPr>
          <a:xfrm>
            <a:off x="436712" y="4361324"/>
            <a:ext cx="81271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rgbClr val="0000FF"/>
                </a:solidFill>
              </a:rPr>
              <a:t>動画</a:t>
            </a:r>
            <a:r>
              <a:rPr kumimoji="1" lang="ja-JP" altLang="en-US" dirty="0" smtClean="0">
                <a:solidFill>
                  <a:srgbClr val="0000FF"/>
                </a:solidFill>
              </a:rPr>
              <a:t>の</a:t>
            </a:r>
            <a:r>
              <a:rPr kumimoji="1" lang="ja-JP" altLang="en-US" dirty="0">
                <a:solidFill>
                  <a:srgbClr val="0000FF"/>
                </a:solidFill>
              </a:rPr>
              <a:t>「足さばき」を見て、アドバイス</a:t>
            </a:r>
            <a:r>
              <a:rPr kumimoji="1" lang="ja-JP" altLang="en-US" dirty="0" smtClean="0">
                <a:solidFill>
                  <a:srgbClr val="0000FF"/>
                </a:solidFill>
              </a:rPr>
              <a:t>をしましょう。</a:t>
            </a:r>
            <a:endParaRPr kumimoji="1" lang="ja-JP" altLang="en-US" dirty="0">
              <a:solidFill>
                <a:srgbClr val="0000FF"/>
              </a:solidFill>
            </a:endParaRPr>
          </a:p>
        </p:txBody>
      </p:sp>
      <p:sp>
        <p:nvSpPr>
          <p:cNvPr id="21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712" y="3859824"/>
            <a:ext cx="6021238" cy="5245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2800" b="1" kern="0" dirty="0" smtClean="0">
                <a:solidFill>
                  <a:srgbClr val="0000FF"/>
                </a:solidFill>
                <a:latin typeface="游ゴシック" panose="020B0400000000000000" pitchFamily="50" charset="-128"/>
              </a:rPr>
              <a:t>学習カード</a:t>
            </a:r>
            <a:r>
              <a:rPr lang="ja-JP" altLang="en-US" sz="2800" b="1" kern="0" dirty="0">
                <a:solidFill>
                  <a:srgbClr val="0000FF"/>
                </a:solidFill>
                <a:latin typeface="游ゴシック" panose="020B0400000000000000" pitchFamily="50" charset="-128"/>
              </a:rPr>
              <a:t>　</a:t>
            </a:r>
            <a:r>
              <a:rPr lang="en-US" altLang="ja-JP" sz="2800" b="1" kern="0" dirty="0">
                <a:solidFill>
                  <a:srgbClr val="0000FF"/>
                </a:solidFill>
                <a:latin typeface="游ゴシック" panose="020B0400000000000000" pitchFamily="50" charset="-128"/>
              </a:rPr>
              <a:t>No.</a:t>
            </a:r>
            <a:r>
              <a:rPr lang="ja-JP" altLang="en-US" sz="2800" b="1" kern="0" dirty="0">
                <a:solidFill>
                  <a:srgbClr val="0000FF"/>
                </a:solidFill>
                <a:latin typeface="游ゴシック" panose="020B0400000000000000" pitchFamily="50" charset="-128"/>
              </a:rPr>
              <a:t>２   </a:t>
            </a:r>
            <a:r>
              <a:rPr lang="en-US" altLang="ja-JP" sz="2800" b="1" kern="0" dirty="0">
                <a:solidFill>
                  <a:srgbClr val="0000FF"/>
                </a:solidFill>
                <a:latin typeface="游ゴシック" panose="020B0400000000000000" pitchFamily="50" charset="-128"/>
              </a:rPr>
              <a:t>1-</a:t>
            </a:r>
            <a:r>
              <a:rPr lang="ja-JP" altLang="en-US" sz="2800" b="1" kern="0" dirty="0">
                <a:solidFill>
                  <a:srgbClr val="0000FF"/>
                </a:solidFill>
                <a:latin typeface="游ゴシック" panose="020B0400000000000000" pitchFamily="50" charset="-128"/>
              </a:rPr>
              <a:t>（２）</a:t>
            </a:r>
            <a:endParaRPr lang="en-US" altLang="ja-JP" sz="2800" b="1" kern="0" dirty="0">
              <a:solidFill>
                <a:srgbClr val="0000FF"/>
              </a:solidFill>
              <a:latin typeface="游ゴシック" panose="020B0400000000000000" pitchFamily="50" charset="-128"/>
            </a:endParaRPr>
          </a:p>
          <a:p>
            <a:pPr marL="0" marR="0" lvl="0" indent="0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800" b="1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游ゴシック" panose="020B0400000000000000" pitchFamily="50" charset="-128"/>
            </a:endParaRPr>
          </a:p>
        </p:txBody>
      </p:sp>
      <p:grpSp>
        <p:nvGrpSpPr>
          <p:cNvPr id="22" name="グループ化 21"/>
          <p:cNvGrpSpPr/>
          <p:nvPr/>
        </p:nvGrpSpPr>
        <p:grpSpPr>
          <a:xfrm>
            <a:off x="3072139" y="4609514"/>
            <a:ext cx="3333612" cy="2112725"/>
            <a:chOff x="935248" y="1629021"/>
            <a:chExt cx="3333612" cy="2112725"/>
          </a:xfrm>
        </p:grpSpPr>
        <p:sp>
          <p:nvSpPr>
            <p:cNvPr id="23" name="正方形/長方形 22"/>
            <p:cNvSpPr/>
            <p:nvPr/>
          </p:nvSpPr>
          <p:spPr>
            <a:xfrm>
              <a:off x="1039000" y="1629021"/>
              <a:ext cx="3229859" cy="523220"/>
            </a:xfrm>
            <a:prstGeom prst="rect">
              <a:avLst/>
            </a:prstGeom>
          </p:spPr>
          <p:txBody>
            <a:bodyPr wrap="square" lIns="0" rIns="0">
              <a:spAutoFit/>
            </a:bodyPr>
            <a:lstStyle/>
            <a:p>
              <a:pPr>
                <a:spcAft>
                  <a:spcPts val="1200"/>
                </a:spcAft>
              </a:pPr>
              <a:r>
                <a:rPr lang="ja-JP" altLang="en-US" sz="2800" dirty="0" smtClean="0">
                  <a:solidFill>
                    <a:srgbClr val="00B0F0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足交差</a:t>
              </a:r>
              <a:endParaRPr lang="en-US" altLang="ja-JP" sz="2800" dirty="0">
                <a:solidFill>
                  <a:srgbClr val="00B0F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grpSp>
          <p:nvGrpSpPr>
            <p:cNvPr id="24" name="グループ化 23"/>
            <p:cNvGrpSpPr/>
            <p:nvPr/>
          </p:nvGrpSpPr>
          <p:grpSpPr>
            <a:xfrm>
              <a:off x="935248" y="2130039"/>
              <a:ext cx="3333612" cy="1611707"/>
              <a:chOff x="1438313" y="4962129"/>
              <a:chExt cx="3333612" cy="1611707"/>
            </a:xfrm>
          </p:grpSpPr>
          <p:grpSp>
            <p:nvGrpSpPr>
              <p:cNvPr id="25" name="グループ化 24"/>
              <p:cNvGrpSpPr/>
              <p:nvPr/>
            </p:nvGrpSpPr>
            <p:grpSpPr>
              <a:xfrm>
                <a:off x="1438313" y="4962129"/>
                <a:ext cx="3333612" cy="1611707"/>
                <a:chOff x="1470400" y="4722256"/>
                <a:chExt cx="3688454" cy="1515718"/>
              </a:xfrm>
            </p:grpSpPr>
            <p:sp>
              <p:nvSpPr>
                <p:cNvPr id="29" name="正方形/長方形 28">
                  <a:hlinkClick r:id="rId6"/>
                </p:cNvPr>
                <p:cNvSpPr/>
                <p:nvPr/>
              </p:nvSpPr>
              <p:spPr>
                <a:xfrm>
                  <a:off x="1470400" y="4722256"/>
                  <a:ext cx="3688454" cy="1515718"/>
                </a:xfrm>
                <a:prstGeom prst="rect">
                  <a:avLst/>
                </a:prstGeom>
                <a:solidFill>
                  <a:schemeClr val="bg1"/>
                </a:solidFill>
                <a:ln w="57150">
                  <a:solidFill>
                    <a:srgbClr val="0070C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0" name="正方形/長方形 29">
                  <a:hlinkClick r:id="rId6"/>
                </p:cNvPr>
                <p:cNvSpPr/>
                <p:nvPr/>
              </p:nvSpPr>
              <p:spPr>
                <a:xfrm>
                  <a:off x="2770935" y="4777491"/>
                  <a:ext cx="2360665" cy="955173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ja-JP" altLang="en-US" sz="3600" b="1" dirty="0" smtClean="0"/>
                    <a:t>動 画</a:t>
                  </a:r>
                  <a:endParaRPr lang="en-US" altLang="ja-JP" sz="4000" b="1" dirty="0" err="1"/>
                </a:p>
                <a:p>
                  <a:pPr algn="ctr"/>
                  <a:r>
                    <a:rPr lang="ja-JP" altLang="en-US" sz="2400" b="1" dirty="0" smtClean="0"/>
                    <a:t>「足交差」</a:t>
                  </a:r>
                  <a:endParaRPr lang="ja-JP" altLang="en-US" sz="2400" b="1" dirty="0"/>
                </a:p>
              </p:txBody>
            </p:sp>
            <p:pic>
              <p:nvPicPr>
                <p:cNvPr id="31" name="図 30">
                  <a:hlinkClick r:id="rId6"/>
                </p:cNvPr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563548" y="4831721"/>
                  <a:ext cx="1234108" cy="1323441"/>
                </a:xfrm>
                <a:prstGeom prst="rect">
                  <a:avLst/>
                </a:prstGeom>
              </p:spPr>
            </p:pic>
          </p:grpSp>
          <p:grpSp>
            <p:nvGrpSpPr>
              <p:cNvPr id="26" name="グループ化 25"/>
              <p:cNvGrpSpPr/>
              <p:nvPr/>
            </p:nvGrpSpPr>
            <p:grpSpPr>
              <a:xfrm>
                <a:off x="2761619" y="6034438"/>
                <a:ext cx="1936113" cy="454705"/>
                <a:chOff x="5781346" y="1972129"/>
                <a:chExt cx="2721108" cy="508045"/>
              </a:xfrm>
            </p:grpSpPr>
            <p:sp>
              <p:nvSpPr>
                <p:cNvPr id="27" name="角丸四角形 26">
                  <a:hlinkClick r:id="rId6"/>
                </p:cNvPr>
                <p:cNvSpPr/>
                <p:nvPr/>
              </p:nvSpPr>
              <p:spPr>
                <a:xfrm>
                  <a:off x="5781346" y="1972129"/>
                  <a:ext cx="2721108" cy="508045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r>
                    <a:rPr lang="ja-JP" altLang="en-US" sz="1200" dirty="0" smtClean="0">
                      <a:solidFill>
                        <a:schemeClr val="tx1"/>
                      </a:solidFill>
                    </a:rPr>
                    <a:t>クリックして</a:t>
                  </a:r>
                  <a:endParaRPr lang="en-US" altLang="ja-JP" sz="1200" dirty="0" smtClean="0">
                    <a:solidFill>
                      <a:schemeClr val="tx1"/>
                    </a:solidFill>
                  </a:endParaRPr>
                </a:p>
                <a:p>
                  <a:r>
                    <a:rPr lang="ja-JP" altLang="en-US" sz="1200" dirty="0" smtClean="0">
                      <a:solidFill>
                        <a:schemeClr val="tx1"/>
                      </a:solidFill>
                    </a:rPr>
                    <a:t>動画を見てみよう！</a:t>
                  </a:r>
                  <a:endParaRPr kumimoji="1" lang="ja-JP" altLang="en-US" sz="1200" dirty="0">
                    <a:solidFill>
                      <a:schemeClr val="tx1"/>
                    </a:solidFill>
                  </a:endParaRPr>
                </a:p>
              </p:txBody>
            </p:sp>
            <p:pic>
              <p:nvPicPr>
                <p:cNvPr id="28" name="図 27">
                  <a:hlinkClick r:id="rId6"/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937771" y="1985380"/>
                  <a:ext cx="479545" cy="479545"/>
                </a:xfrm>
                <a:prstGeom prst="rect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</p:pic>
          </p:grpSp>
        </p:grpSp>
      </p:grpSp>
    </p:spTree>
    <p:extLst>
      <p:ext uri="{BB962C8B-B14F-4D97-AF65-F5344CB8AC3E}">
        <p14:creationId xmlns:p14="http://schemas.microsoft.com/office/powerpoint/2010/main" val="2148116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557893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571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"/>
            <a:ext cx="6021238" cy="779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2800" b="1" kern="0" dirty="0">
                <a:solidFill>
                  <a:prstClr val="black"/>
                </a:solidFill>
                <a:latin typeface="游ゴシック" panose="020B0400000000000000" pitchFamily="50" charset="-128"/>
              </a:rPr>
              <a:t>　アドバイスしよう</a:t>
            </a:r>
            <a:r>
              <a:rPr lang="en-US" altLang="ja-JP" sz="2800" b="1" kern="0" dirty="0">
                <a:solidFill>
                  <a:prstClr val="black"/>
                </a:solidFill>
                <a:latin typeface="游ゴシック" panose="020B0400000000000000" pitchFamily="50" charset="-128"/>
              </a:rPr>
              <a:t>!!</a:t>
            </a:r>
            <a:r>
              <a:rPr lang="ja-JP" altLang="en-US" sz="2800" b="1" kern="0" dirty="0">
                <a:solidFill>
                  <a:prstClr val="black"/>
                </a:solidFill>
                <a:latin typeface="游ゴシック" panose="020B0400000000000000" pitchFamily="50" charset="-128"/>
              </a:rPr>
              <a:t>　②素振り</a:t>
            </a:r>
            <a:endParaRPr kumimoji="1" lang="en-US" altLang="ja-JP" sz="2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88188" y="1225277"/>
            <a:ext cx="81271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rgbClr val="0000FF"/>
                </a:solidFill>
              </a:rPr>
              <a:t>動画</a:t>
            </a:r>
            <a:r>
              <a:rPr kumimoji="1" lang="ja-JP" altLang="en-US" dirty="0" smtClean="0">
                <a:solidFill>
                  <a:srgbClr val="0000FF"/>
                </a:solidFill>
              </a:rPr>
              <a:t>の</a:t>
            </a:r>
            <a:r>
              <a:rPr kumimoji="1" lang="ja-JP" altLang="en-US" dirty="0">
                <a:solidFill>
                  <a:srgbClr val="0000FF"/>
                </a:solidFill>
              </a:rPr>
              <a:t>「素振り」を見て、アドバイスを</a:t>
            </a:r>
            <a:r>
              <a:rPr kumimoji="1" lang="ja-JP" altLang="en-US" dirty="0" smtClean="0">
                <a:solidFill>
                  <a:srgbClr val="0000FF"/>
                </a:solidFill>
              </a:rPr>
              <a:t>してまし</a:t>
            </a:r>
            <a:r>
              <a:rPr kumimoji="1" lang="ja-JP" altLang="en-US" dirty="0" err="1" smtClean="0">
                <a:solidFill>
                  <a:srgbClr val="0000FF"/>
                </a:solidFill>
              </a:rPr>
              <a:t>ょう</a:t>
            </a:r>
            <a:r>
              <a:rPr kumimoji="1" lang="ja-JP" altLang="en-US" dirty="0" smtClean="0">
                <a:solidFill>
                  <a:srgbClr val="0000FF"/>
                </a:solidFill>
              </a:rPr>
              <a:t>。</a:t>
            </a:r>
            <a:endParaRPr kumimoji="1" lang="ja-JP" altLang="en-US" dirty="0">
              <a:solidFill>
                <a:srgbClr val="0000FF"/>
              </a:solidFill>
            </a:endParaRPr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712" y="686653"/>
            <a:ext cx="6021238" cy="5578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800" b="1" kern="0" dirty="0" smtClean="0">
                <a:solidFill>
                  <a:srgbClr val="0000FF"/>
                </a:solidFill>
                <a:latin typeface="游ゴシック" panose="020B0400000000000000" pitchFamily="50" charset="-128"/>
              </a:rPr>
              <a:t>学習カード</a:t>
            </a:r>
            <a:r>
              <a:rPr lang="ja-JP" altLang="en-US" sz="2800" b="1" kern="0" dirty="0">
                <a:solidFill>
                  <a:srgbClr val="0000FF"/>
                </a:solidFill>
                <a:latin typeface="游ゴシック" panose="020B0400000000000000" pitchFamily="50" charset="-128"/>
              </a:rPr>
              <a:t>　</a:t>
            </a:r>
            <a:r>
              <a:rPr lang="en-US" altLang="ja-JP" sz="2800" b="1" kern="0" dirty="0">
                <a:solidFill>
                  <a:srgbClr val="0000FF"/>
                </a:solidFill>
                <a:latin typeface="游ゴシック" panose="020B0400000000000000" pitchFamily="50" charset="-128"/>
              </a:rPr>
              <a:t>	No.</a:t>
            </a:r>
            <a:r>
              <a:rPr lang="ja-JP" altLang="en-US" sz="2800" b="1" kern="0" dirty="0">
                <a:solidFill>
                  <a:srgbClr val="0000FF"/>
                </a:solidFill>
                <a:latin typeface="游ゴシック" panose="020B0400000000000000" pitchFamily="50" charset="-128"/>
              </a:rPr>
              <a:t>２   </a:t>
            </a:r>
            <a:r>
              <a:rPr lang="en-US" altLang="ja-JP" sz="2800" b="1" kern="0" dirty="0">
                <a:solidFill>
                  <a:srgbClr val="0000FF"/>
                </a:solidFill>
                <a:latin typeface="游ゴシック" panose="020B0400000000000000" pitchFamily="50" charset="-128"/>
              </a:rPr>
              <a:t>1-</a:t>
            </a:r>
            <a:r>
              <a:rPr lang="ja-JP" altLang="en-US" sz="2800" b="1" kern="0" dirty="0">
                <a:solidFill>
                  <a:srgbClr val="0000FF"/>
                </a:solidFill>
                <a:latin typeface="游ゴシック" panose="020B0400000000000000" pitchFamily="50" charset="-128"/>
              </a:rPr>
              <a:t>（３）</a:t>
            </a:r>
            <a:endParaRPr lang="en-US" altLang="ja-JP" sz="2800" b="1" kern="0" dirty="0">
              <a:solidFill>
                <a:srgbClr val="0000FF"/>
              </a:solidFill>
              <a:latin typeface="游ゴシック" panose="020B0400000000000000" pitchFamily="50" charset="-128"/>
            </a:endParaRPr>
          </a:p>
          <a:p>
            <a:pPr marL="0" marR="0" lvl="0" indent="0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800" b="1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游ゴシック" panose="020B0400000000000000" pitchFamily="50" charset="-128"/>
            </a:endParaRPr>
          </a:p>
        </p:txBody>
      </p:sp>
      <p:grpSp>
        <p:nvGrpSpPr>
          <p:cNvPr id="11" name="グループ化 10"/>
          <p:cNvGrpSpPr/>
          <p:nvPr/>
        </p:nvGrpSpPr>
        <p:grpSpPr>
          <a:xfrm>
            <a:off x="643243" y="2103709"/>
            <a:ext cx="3615198" cy="2112725"/>
            <a:chOff x="935248" y="1629021"/>
            <a:chExt cx="3615198" cy="2112725"/>
          </a:xfrm>
        </p:grpSpPr>
        <p:sp>
          <p:nvSpPr>
            <p:cNvPr id="12" name="正方形/長方形 11"/>
            <p:cNvSpPr/>
            <p:nvPr/>
          </p:nvSpPr>
          <p:spPr>
            <a:xfrm>
              <a:off x="1039000" y="1629021"/>
              <a:ext cx="3511446" cy="523220"/>
            </a:xfrm>
            <a:prstGeom prst="rect">
              <a:avLst/>
            </a:prstGeom>
          </p:spPr>
          <p:txBody>
            <a:bodyPr wrap="square" lIns="0" rIns="0">
              <a:spAutoFit/>
            </a:bodyPr>
            <a:lstStyle/>
            <a:p>
              <a:pPr>
                <a:spcAft>
                  <a:spcPts val="1200"/>
                </a:spcAft>
              </a:pPr>
              <a:r>
                <a:rPr lang="ja-JP" altLang="en-US" sz="2800" dirty="0">
                  <a:solidFill>
                    <a:srgbClr val="00B0F0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「上半身のゆれ」前</a:t>
              </a:r>
              <a:endParaRPr lang="en-US" altLang="ja-JP" sz="2800" dirty="0">
                <a:solidFill>
                  <a:srgbClr val="00B0F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grpSp>
          <p:nvGrpSpPr>
            <p:cNvPr id="13" name="グループ化 12"/>
            <p:cNvGrpSpPr/>
            <p:nvPr/>
          </p:nvGrpSpPr>
          <p:grpSpPr>
            <a:xfrm>
              <a:off x="935248" y="2130039"/>
              <a:ext cx="3457348" cy="1611707"/>
              <a:chOff x="1438313" y="4962129"/>
              <a:chExt cx="3457348" cy="1611707"/>
            </a:xfrm>
          </p:grpSpPr>
          <p:grpSp>
            <p:nvGrpSpPr>
              <p:cNvPr id="14" name="グループ化 13"/>
              <p:cNvGrpSpPr/>
              <p:nvPr/>
            </p:nvGrpSpPr>
            <p:grpSpPr>
              <a:xfrm>
                <a:off x="1438313" y="4962129"/>
                <a:ext cx="3457348" cy="1611707"/>
                <a:chOff x="1470400" y="4722256"/>
                <a:chExt cx="3825361" cy="1515718"/>
              </a:xfrm>
            </p:grpSpPr>
            <p:sp>
              <p:nvSpPr>
                <p:cNvPr id="18" name="正方形/長方形 17">
                  <a:hlinkClick r:id="rId3"/>
                </p:cNvPr>
                <p:cNvSpPr/>
                <p:nvPr/>
              </p:nvSpPr>
              <p:spPr>
                <a:xfrm>
                  <a:off x="1470400" y="4722256"/>
                  <a:ext cx="3688454" cy="1515718"/>
                </a:xfrm>
                <a:prstGeom prst="rect">
                  <a:avLst/>
                </a:prstGeom>
                <a:solidFill>
                  <a:schemeClr val="bg1"/>
                </a:solidFill>
                <a:ln w="57150">
                  <a:solidFill>
                    <a:srgbClr val="0070C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" name="正方形/長方形 18">
                  <a:hlinkClick r:id="rId3"/>
                </p:cNvPr>
                <p:cNvSpPr/>
                <p:nvPr/>
              </p:nvSpPr>
              <p:spPr>
                <a:xfrm>
                  <a:off x="2546647" y="4777491"/>
                  <a:ext cx="2749114" cy="868339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ja-JP" altLang="en-US" sz="3600" b="1" dirty="0" smtClean="0"/>
                    <a:t>動 画</a:t>
                  </a:r>
                  <a:endParaRPr lang="en-US" altLang="ja-JP" sz="4000" b="1" dirty="0" err="1"/>
                </a:p>
                <a:p>
                  <a:pPr algn="ctr"/>
                  <a:r>
                    <a:rPr lang="ja-JP" altLang="en-US" b="1" dirty="0"/>
                    <a:t>「上半身の</a:t>
                  </a:r>
                  <a:r>
                    <a:rPr lang="ja-JP" altLang="en-US" b="1" dirty="0" smtClean="0"/>
                    <a:t>ゆれ：前」</a:t>
                  </a:r>
                  <a:endParaRPr lang="ja-JP" altLang="en-US" b="1" dirty="0"/>
                </a:p>
              </p:txBody>
            </p:sp>
            <p:pic>
              <p:nvPicPr>
                <p:cNvPr id="20" name="図 19">
                  <a:hlinkClick r:id="rId3"/>
                </p:cNvPr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563548" y="4831721"/>
                  <a:ext cx="1234108" cy="1323441"/>
                </a:xfrm>
                <a:prstGeom prst="rect">
                  <a:avLst/>
                </a:prstGeom>
              </p:spPr>
            </p:pic>
          </p:grpSp>
          <p:grpSp>
            <p:nvGrpSpPr>
              <p:cNvPr id="15" name="グループ化 14"/>
              <p:cNvGrpSpPr/>
              <p:nvPr/>
            </p:nvGrpSpPr>
            <p:grpSpPr>
              <a:xfrm>
                <a:off x="2761619" y="6034438"/>
                <a:ext cx="1936113" cy="454705"/>
                <a:chOff x="5781346" y="1972129"/>
                <a:chExt cx="2721108" cy="508045"/>
              </a:xfrm>
            </p:grpSpPr>
            <p:sp>
              <p:nvSpPr>
                <p:cNvPr id="16" name="角丸四角形 15">
                  <a:hlinkClick r:id="rId3"/>
                </p:cNvPr>
                <p:cNvSpPr/>
                <p:nvPr/>
              </p:nvSpPr>
              <p:spPr>
                <a:xfrm>
                  <a:off x="5781346" y="1972129"/>
                  <a:ext cx="2721108" cy="508045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r>
                    <a:rPr lang="ja-JP" altLang="en-US" sz="1200" dirty="0" smtClean="0">
                      <a:solidFill>
                        <a:schemeClr val="tx1"/>
                      </a:solidFill>
                    </a:rPr>
                    <a:t>クリックして</a:t>
                  </a:r>
                  <a:endParaRPr lang="en-US" altLang="ja-JP" sz="1200" dirty="0" smtClean="0">
                    <a:solidFill>
                      <a:schemeClr val="tx1"/>
                    </a:solidFill>
                  </a:endParaRPr>
                </a:p>
                <a:p>
                  <a:r>
                    <a:rPr lang="ja-JP" altLang="en-US" sz="1200" dirty="0" smtClean="0">
                      <a:solidFill>
                        <a:schemeClr val="tx1"/>
                      </a:solidFill>
                    </a:rPr>
                    <a:t>動画を見てみよう！</a:t>
                  </a:r>
                  <a:endParaRPr kumimoji="1" lang="ja-JP" altLang="en-US" sz="1200" dirty="0">
                    <a:solidFill>
                      <a:schemeClr val="tx1"/>
                    </a:solidFill>
                  </a:endParaRPr>
                </a:p>
              </p:txBody>
            </p:sp>
            <p:pic>
              <p:nvPicPr>
                <p:cNvPr id="17" name="図 16">
                  <a:hlinkClick r:id="rId3"/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937771" y="1985380"/>
                  <a:ext cx="479545" cy="479545"/>
                </a:xfrm>
                <a:prstGeom prst="rect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</p:pic>
          </p:grpSp>
        </p:grpSp>
      </p:grpSp>
      <p:grpSp>
        <p:nvGrpSpPr>
          <p:cNvPr id="41" name="グループ化 40"/>
          <p:cNvGrpSpPr/>
          <p:nvPr/>
        </p:nvGrpSpPr>
        <p:grpSpPr>
          <a:xfrm>
            <a:off x="4788235" y="2103709"/>
            <a:ext cx="3615198" cy="2112725"/>
            <a:chOff x="935248" y="1629021"/>
            <a:chExt cx="3615198" cy="2112725"/>
          </a:xfrm>
        </p:grpSpPr>
        <p:sp>
          <p:nvSpPr>
            <p:cNvPr id="42" name="正方形/長方形 41"/>
            <p:cNvSpPr/>
            <p:nvPr/>
          </p:nvSpPr>
          <p:spPr>
            <a:xfrm>
              <a:off x="1039000" y="1629021"/>
              <a:ext cx="3511446" cy="523220"/>
            </a:xfrm>
            <a:prstGeom prst="rect">
              <a:avLst/>
            </a:prstGeom>
          </p:spPr>
          <p:txBody>
            <a:bodyPr wrap="square" lIns="0" rIns="0">
              <a:spAutoFit/>
            </a:bodyPr>
            <a:lstStyle/>
            <a:p>
              <a:pPr>
                <a:spcAft>
                  <a:spcPts val="1200"/>
                </a:spcAft>
              </a:pPr>
              <a:r>
                <a:rPr lang="ja-JP" altLang="en-US" sz="2800" dirty="0">
                  <a:solidFill>
                    <a:srgbClr val="00B0F0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「上半身のゆれ</a:t>
              </a:r>
              <a:r>
                <a:rPr lang="ja-JP" altLang="en-US" sz="2800" dirty="0" smtClean="0">
                  <a:solidFill>
                    <a:srgbClr val="00B0F0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」横</a:t>
              </a:r>
              <a:endParaRPr lang="en-US" altLang="ja-JP" sz="2800" dirty="0">
                <a:solidFill>
                  <a:srgbClr val="00B0F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grpSp>
          <p:nvGrpSpPr>
            <p:cNvPr id="43" name="グループ化 42"/>
            <p:cNvGrpSpPr/>
            <p:nvPr/>
          </p:nvGrpSpPr>
          <p:grpSpPr>
            <a:xfrm>
              <a:off x="935248" y="2130039"/>
              <a:ext cx="3457348" cy="1611707"/>
              <a:chOff x="1438313" y="4962129"/>
              <a:chExt cx="3457348" cy="1611707"/>
            </a:xfrm>
          </p:grpSpPr>
          <p:grpSp>
            <p:nvGrpSpPr>
              <p:cNvPr id="44" name="グループ化 43"/>
              <p:cNvGrpSpPr/>
              <p:nvPr/>
            </p:nvGrpSpPr>
            <p:grpSpPr>
              <a:xfrm>
                <a:off x="1438313" y="4962129"/>
                <a:ext cx="3457348" cy="1611707"/>
                <a:chOff x="1470400" y="4722256"/>
                <a:chExt cx="3825361" cy="1515718"/>
              </a:xfrm>
            </p:grpSpPr>
            <p:sp>
              <p:nvSpPr>
                <p:cNvPr id="48" name="正方形/長方形 47">
                  <a:hlinkClick r:id="rId6"/>
                </p:cNvPr>
                <p:cNvSpPr/>
                <p:nvPr/>
              </p:nvSpPr>
              <p:spPr>
                <a:xfrm>
                  <a:off x="1470400" y="4722256"/>
                  <a:ext cx="3688454" cy="1515718"/>
                </a:xfrm>
                <a:prstGeom prst="rect">
                  <a:avLst/>
                </a:prstGeom>
                <a:solidFill>
                  <a:schemeClr val="bg1"/>
                </a:solidFill>
                <a:ln w="57150">
                  <a:solidFill>
                    <a:srgbClr val="0070C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9" name="正方形/長方形 48">
                  <a:hlinkClick r:id="rId6"/>
                </p:cNvPr>
                <p:cNvSpPr/>
                <p:nvPr/>
              </p:nvSpPr>
              <p:spPr>
                <a:xfrm>
                  <a:off x="2546647" y="4777491"/>
                  <a:ext cx="2749114" cy="868339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ja-JP" altLang="en-US" sz="3600" b="1" dirty="0" smtClean="0"/>
                    <a:t>動 画</a:t>
                  </a:r>
                  <a:endParaRPr lang="en-US" altLang="ja-JP" sz="4000" b="1" dirty="0" err="1"/>
                </a:p>
                <a:p>
                  <a:pPr algn="ctr"/>
                  <a:r>
                    <a:rPr lang="ja-JP" altLang="en-US" b="1" dirty="0"/>
                    <a:t>「上半身の</a:t>
                  </a:r>
                  <a:r>
                    <a:rPr lang="ja-JP" altLang="en-US" b="1" dirty="0" smtClean="0"/>
                    <a:t>ゆれ：横」</a:t>
                  </a:r>
                  <a:endParaRPr lang="ja-JP" altLang="en-US" b="1" dirty="0"/>
                </a:p>
              </p:txBody>
            </p:sp>
            <p:pic>
              <p:nvPicPr>
                <p:cNvPr id="50" name="図 49">
                  <a:hlinkClick r:id="rId6"/>
                </p:cNvPr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563548" y="4831721"/>
                  <a:ext cx="1234108" cy="1323441"/>
                </a:xfrm>
                <a:prstGeom prst="rect">
                  <a:avLst/>
                </a:prstGeom>
              </p:spPr>
            </p:pic>
          </p:grpSp>
          <p:grpSp>
            <p:nvGrpSpPr>
              <p:cNvPr id="45" name="グループ化 44"/>
              <p:cNvGrpSpPr/>
              <p:nvPr/>
            </p:nvGrpSpPr>
            <p:grpSpPr>
              <a:xfrm>
                <a:off x="2761619" y="6034438"/>
                <a:ext cx="1936113" cy="454705"/>
                <a:chOff x="5781346" y="1972129"/>
                <a:chExt cx="2721108" cy="508045"/>
              </a:xfrm>
            </p:grpSpPr>
            <p:sp>
              <p:nvSpPr>
                <p:cNvPr id="46" name="角丸四角形 45">
                  <a:hlinkClick r:id="rId6"/>
                </p:cNvPr>
                <p:cNvSpPr/>
                <p:nvPr/>
              </p:nvSpPr>
              <p:spPr>
                <a:xfrm>
                  <a:off x="5781346" y="1972129"/>
                  <a:ext cx="2721108" cy="508045"/>
                </a:xfrm>
                <a:prstGeom prst="round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r>
                    <a:rPr lang="ja-JP" altLang="en-US" sz="1200" dirty="0" smtClean="0">
                      <a:solidFill>
                        <a:schemeClr val="tx1"/>
                      </a:solidFill>
                    </a:rPr>
                    <a:t>クリックして</a:t>
                  </a:r>
                  <a:endParaRPr lang="en-US" altLang="ja-JP" sz="1200" dirty="0" smtClean="0">
                    <a:solidFill>
                      <a:schemeClr val="tx1"/>
                    </a:solidFill>
                  </a:endParaRPr>
                </a:p>
                <a:p>
                  <a:r>
                    <a:rPr lang="ja-JP" altLang="en-US" sz="1200" dirty="0" smtClean="0">
                      <a:solidFill>
                        <a:schemeClr val="tx1"/>
                      </a:solidFill>
                    </a:rPr>
                    <a:t>動画を見てみよう！</a:t>
                  </a:r>
                  <a:endParaRPr kumimoji="1" lang="ja-JP" altLang="en-US" sz="1200" dirty="0">
                    <a:solidFill>
                      <a:schemeClr val="tx1"/>
                    </a:solidFill>
                  </a:endParaRPr>
                </a:p>
              </p:txBody>
            </p:sp>
            <p:pic>
              <p:nvPicPr>
                <p:cNvPr id="47" name="図 46">
                  <a:hlinkClick r:id="rId6"/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937771" y="1985380"/>
                  <a:ext cx="479545" cy="479545"/>
                </a:xfrm>
                <a:prstGeom prst="rect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</p:pic>
          </p:grpSp>
        </p:grpSp>
      </p:grpSp>
    </p:spTree>
    <p:extLst>
      <p:ext uri="{BB962C8B-B14F-4D97-AF65-F5344CB8AC3E}">
        <p14:creationId xmlns:p14="http://schemas.microsoft.com/office/powerpoint/2010/main" val="1213453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557893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571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3098" y="769651"/>
            <a:ext cx="7708595" cy="38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5</a:t>
            </a:fld>
            <a:endParaRPr kumimoji="1" lang="ja-JP" altLang="en-US"/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38" t="36981" r="47153" b="41132"/>
          <a:stretch/>
        </p:blipFill>
        <p:spPr>
          <a:xfrm>
            <a:off x="2195396" y="2711070"/>
            <a:ext cx="4735903" cy="3433526"/>
          </a:xfrm>
          <a:prstGeom prst="rect">
            <a:avLst/>
          </a:prstGeom>
        </p:spPr>
      </p:pic>
      <p:sp>
        <p:nvSpPr>
          <p:cNvPr id="11" name="テキスト ボックス 10"/>
          <p:cNvSpPr txBox="1"/>
          <p:nvPr/>
        </p:nvSpPr>
        <p:spPr>
          <a:xfrm>
            <a:off x="1125733" y="1154146"/>
            <a:ext cx="68752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dirty="0"/>
              <a:t>ありがとうございました。</a:t>
            </a:r>
          </a:p>
        </p:txBody>
      </p:sp>
      <p:sp>
        <p:nvSpPr>
          <p:cNvPr id="8" name="スライド番号プレースホルダー 2"/>
          <p:cNvSpPr txBox="1">
            <a:spLocks/>
          </p:cNvSpPr>
          <p:nvPr/>
        </p:nvSpPr>
        <p:spPr>
          <a:xfrm>
            <a:off x="2873675" y="6492875"/>
            <a:ext cx="35292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>
                <a:solidFill>
                  <a:schemeClr val="tx1"/>
                </a:solidFill>
              </a:rPr>
              <a:t>「中学校武道必修化指導書　剣道」（日本武道協議会　平成</a:t>
            </a:r>
            <a:r>
              <a:rPr lang="en-US" altLang="zh-TW" dirty="0">
                <a:solidFill>
                  <a:schemeClr val="tx1"/>
                </a:solidFill>
              </a:rPr>
              <a:t>29</a:t>
            </a:r>
            <a:r>
              <a:rPr lang="zh-TW" altLang="en-US" dirty="0">
                <a:solidFill>
                  <a:schemeClr val="tx1"/>
                </a:solidFill>
              </a:rPr>
              <a:t>年</a:t>
            </a:r>
            <a:r>
              <a:rPr lang="en-US" altLang="zh-TW" dirty="0">
                <a:solidFill>
                  <a:schemeClr val="tx1"/>
                </a:solidFill>
              </a:rPr>
              <a:t>5</a:t>
            </a:r>
            <a:r>
              <a:rPr lang="zh-TW" altLang="en-US" dirty="0">
                <a:solidFill>
                  <a:schemeClr val="tx1"/>
                </a:solidFill>
              </a:rPr>
              <a:t>月）</a:t>
            </a:r>
          </a:p>
        </p:txBody>
      </p:sp>
    </p:spTree>
    <p:extLst>
      <p:ext uri="{BB962C8B-B14F-4D97-AF65-F5344CB8AC3E}">
        <p14:creationId xmlns:p14="http://schemas.microsoft.com/office/powerpoint/2010/main" val="1310204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2495</TotalTime>
  <Words>247</Words>
  <Application>Microsoft Office PowerPoint</Application>
  <PresentationFormat>画面に合わせる (4:3)</PresentationFormat>
  <Paragraphs>47</Paragraphs>
  <Slides>5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3" baseType="lpstr">
      <vt:lpstr>HG創英角ｺﾞｼｯｸUB</vt:lpstr>
      <vt:lpstr>ＭＳ Ｐゴシック</vt:lpstr>
      <vt:lpstr>新細明體</vt:lpstr>
      <vt:lpstr>UD デジタル 教科書体 NP-B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</dc:creator>
  <cp:lastModifiedBy>m</cp:lastModifiedBy>
  <cp:revision>164</cp:revision>
  <cp:lastPrinted>2020-12-21T07:53:23Z</cp:lastPrinted>
  <dcterms:created xsi:type="dcterms:W3CDTF">2019-05-07T09:33:23Z</dcterms:created>
  <dcterms:modified xsi:type="dcterms:W3CDTF">2020-12-21T08:29:13Z</dcterms:modified>
</cp:coreProperties>
</file>