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8"/>
  </p:notesMasterIdLst>
  <p:sldIdLst>
    <p:sldId id="297" r:id="rId2"/>
    <p:sldId id="300" r:id="rId3"/>
    <p:sldId id="301" r:id="rId4"/>
    <p:sldId id="279" r:id="rId5"/>
    <p:sldId id="298" r:id="rId6"/>
    <p:sldId id="299" r:id="rId7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2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5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5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r">
              <a:defRPr sz="1200"/>
            </a:lvl1pPr>
          </a:lstStyle>
          <a:p>
            <a:fld id="{E0E03659-AB1E-4C2F-ABC3-EED553B043DE}" type="datetimeFigureOut">
              <a:rPr kumimoji="1" lang="ja-JP" altLang="en-US" smtClean="0"/>
              <a:t>2020/12/21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43" tIns="45171" rIns="90343" bIns="4517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343" tIns="45171" rIns="90343" bIns="4517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5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3315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r">
              <a:defRPr sz="1200"/>
            </a:lvl1pPr>
          </a:lstStyle>
          <a:p>
            <a:fld id="{A2CD7C13-A6D9-4866-8E37-9F3B4AF221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45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5413" y="1341438"/>
            <a:ext cx="6432550" cy="36195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1714">
              <a:defRPr/>
            </a:pPr>
            <a:fld id="{4C5EB111-BAE8-403F-83DB-A29578AF6571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1714">
                <a:defRPr/>
              </a:pPr>
              <a:t>1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005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3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1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2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5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4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6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0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12/21/2020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4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s://youtu.be/QjJ_mixn3o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2emB6-cjluI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youtu.be/1tRQ9nBl2hQ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youtu.be/zavtMCBgzt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08wPjYJYoPI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youtu.be/veRWB1xvtL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s://youtu.be/4Kty1grEha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HjjWMG_t44M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youtu.be/rbMSGVOdkw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30756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ja-JP" altLang="en-US" sz="4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473" y="652274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84943" y="919201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中学校 保健体育（体育分野）</a:t>
            </a:r>
            <a:endParaRPr lang="en-US" altLang="ja-JP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第１学年及び第２学年</a:t>
            </a:r>
            <a:r>
              <a:rPr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602377" y="2541646"/>
            <a:ext cx="9026434" cy="148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</a:t>
            </a:r>
            <a:endParaRPr lang="en-US" altLang="ja-JP" sz="6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569405" y="3878110"/>
            <a:ext cx="9026434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体力編</a:t>
            </a:r>
            <a:r>
              <a:rPr lang="en-US" altLang="ja-JP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3"/>
            <a:ext cx="12192000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765961" y="5535964"/>
            <a:ext cx="3322749" cy="6845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学習時間の目安：約２０分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9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水泳に関連して高まる体力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76460" y="826191"/>
            <a:ext cx="6631664" cy="22651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 smtClean="0"/>
              <a:t>短距離泳で高まる体力（瞬発力）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 smtClean="0"/>
              <a:t>・ケンパーステップ⑫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・スクワットジャンプ⑬　　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・チューブやゴムを後方へ</a:t>
            </a:r>
            <a:r>
              <a:rPr lang="ja-JP" altLang="en-US" sz="2800" dirty="0" smtClean="0"/>
              <a:t>引っ張る⑭</a:t>
            </a:r>
            <a:endParaRPr lang="en-US" altLang="ja-JP" sz="2800" dirty="0" smtClean="0"/>
          </a:p>
          <a:p>
            <a:pPr marL="0" indent="0">
              <a:buNone/>
            </a:pPr>
            <a:endParaRPr lang="ja-JP" altLang="en-US" sz="2800" dirty="0"/>
          </a:p>
          <a:p>
            <a:pPr marL="0" indent="0">
              <a:buFont typeface="Wingdings 3" charset="2"/>
              <a:buNone/>
            </a:pPr>
            <a:endParaRPr lang="en-US" altLang="ja-JP" sz="2800" dirty="0" smtClean="0"/>
          </a:p>
        </p:txBody>
      </p:sp>
      <p:sp>
        <p:nvSpPr>
          <p:cNvPr id="16" name="角丸四角形 15"/>
          <p:cNvSpPr/>
          <p:nvPr/>
        </p:nvSpPr>
        <p:spPr>
          <a:xfrm>
            <a:off x="8445731" y="624643"/>
            <a:ext cx="3566159" cy="147109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/>
              <a:t>　　　学習</a:t>
            </a:r>
            <a:r>
              <a:rPr lang="ja-JP" altLang="en-US" b="1" dirty="0"/>
              <a:t>カード</a:t>
            </a:r>
            <a:r>
              <a:rPr kumimoji="1" lang="ja-JP" altLang="en-US" b="1" dirty="0" smtClean="0"/>
              <a:t>８</a:t>
            </a:r>
            <a:endParaRPr kumimoji="1" lang="en-US" altLang="ja-JP" b="1" dirty="0" smtClean="0"/>
          </a:p>
          <a:p>
            <a:endParaRPr kumimoji="1" lang="en-US" altLang="ja-JP" b="1" dirty="0"/>
          </a:p>
          <a:p>
            <a:r>
              <a:rPr lang="en-US" altLang="ja-JP" b="1" dirty="0" smtClean="0"/>
              <a:t>※1</a:t>
            </a:r>
            <a:r>
              <a:rPr lang="ja-JP" altLang="en-US" b="1" dirty="0" smtClean="0"/>
              <a:t>種目を選び、取り組んだら学習</a:t>
            </a:r>
            <a:r>
              <a:rPr lang="ja-JP" altLang="en-US" b="1" dirty="0"/>
              <a:t>カード</a:t>
            </a:r>
            <a:r>
              <a:rPr lang="ja-JP" altLang="en-US" b="1" dirty="0" smtClean="0"/>
              <a:t>に記入しよう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1573" y="3887891"/>
            <a:ext cx="58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⑫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63946" y="3887891"/>
            <a:ext cx="58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⑬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40968" y="3856660"/>
            <a:ext cx="58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⑭</a:t>
            </a:r>
            <a:endParaRPr kumimoji="1" lang="ja-JP" altLang="en-US" sz="2000" dirty="0"/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9651" y="4087946"/>
            <a:ext cx="1567337" cy="2529416"/>
          </a:xfrm>
          <a:prstGeom prst="rect">
            <a:avLst/>
          </a:prstGeom>
        </p:spPr>
      </p:pic>
      <p:pic>
        <p:nvPicPr>
          <p:cNvPr id="4" name="図 3">
            <a:hlinkClick r:id="rId4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3251" y="4130965"/>
            <a:ext cx="2000545" cy="2537729"/>
          </a:xfrm>
          <a:prstGeom prst="rect">
            <a:avLst/>
          </a:prstGeom>
        </p:spPr>
      </p:pic>
      <p:sp>
        <p:nvSpPr>
          <p:cNvPr id="22" name="角丸四角形吹き出し 21"/>
          <p:cNvSpPr/>
          <p:nvPr/>
        </p:nvSpPr>
        <p:spPr>
          <a:xfrm>
            <a:off x="3743152" y="3090315"/>
            <a:ext cx="1982047" cy="839585"/>
          </a:xfrm>
          <a:prstGeom prst="wedgeRoundRectCallout">
            <a:avLst>
              <a:gd name="adj1" fmla="val -7874"/>
              <a:gd name="adj2" fmla="val 852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膝は</a:t>
            </a:r>
            <a:r>
              <a:rPr kumimoji="1" lang="en-US" altLang="ja-JP" dirty="0" smtClean="0"/>
              <a:t>90</a:t>
            </a:r>
            <a:r>
              <a:rPr kumimoji="1" lang="ja-JP" altLang="en-US" dirty="0" smtClean="0"/>
              <a:t>度で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止</a:t>
            </a:r>
            <a:r>
              <a:rPr lang="ja-JP" altLang="en-US" dirty="0" smtClean="0"/>
              <a:t>める</a:t>
            </a:r>
            <a:endParaRPr kumimoji="1" lang="ja-JP" altLang="en-US" dirty="0"/>
          </a:p>
        </p:txBody>
      </p:sp>
      <p:pic>
        <p:nvPicPr>
          <p:cNvPr id="24" name="図 23">
            <a:hlinkClick r:id="rId6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8986" y="4130965"/>
            <a:ext cx="3407532" cy="2391970"/>
          </a:xfrm>
          <a:prstGeom prst="rect">
            <a:avLst/>
          </a:prstGeom>
        </p:spPr>
      </p:pic>
      <p:sp>
        <p:nvSpPr>
          <p:cNvPr id="25" name="角丸四角形吹き出し 24"/>
          <p:cNvSpPr/>
          <p:nvPr/>
        </p:nvSpPr>
        <p:spPr>
          <a:xfrm>
            <a:off x="7430753" y="3090315"/>
            <a:ext cx="2676698" cy="839585"/>
          </a:xfrm>
          <a:prstGeom prst="wedgeRoundRectCallout">
            <a:avLst>
              <a:gd name="adj1" fmla="val -3679"/>
              <a:gd name="adj2" fmla="val 902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水を後ろに押し込む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イメージで</a:t>
            </a:r>
            <a:endParaRPr kumimoji="1" lang="ja-JP" altLang="en-US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801225" y="3090315"/>
            <a:ext cx="2444912" cy="839585"/>
          </a:xfrm>
          <a:prstGeom prst="wedgeRoundRectCallout">
            <a:avLst>
              <a:gd name="adj1" fmla="val -7874"/>
              <a:gd name="adj2" fmla="val 852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リズムを変えたり強度を上げたりしよう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7121687" y="2590749"/>
            <a:ext cx="3873734" cy="357147"/>
            <a:chOff x="3446852" y="4961413"/>
            <a:chExt cx="3873734" cy="357147"/>
          </a:xfrm>
        </p:grpSpPr>
        <p:sp>
          <p:nvSpPr>
            <p:cNvPr id="15" name="角丸四角形 14"/>
            <p:cNvSpPr/>
            <p:nvPr/>
          </p:nvSpPr>
          <p:spPr>
            <a:xfrm>
              <a:off x="3446852" y="4961413"/>
              <a:ext cx="3873734" cy="35714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1647" y="4996339"/>
              <a:ext cx="347191" cy="322221"/>
            </a:xfrm>
            <a:prstGeom prst="rect">
              <a:avLst/>
            </a:prstGeom>
            <a:ln>
              <a:solidFill>
                <a:schemeClr val="accent4">
                  <a:alpha val="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55985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水泳に関連して高まる体力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76460" y="826191"/>
            <a:ext cx="6252990" cy="23326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 smtClean="0"/>
              <a:t>短距離泳で高まる体力（瞬発力）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 smtClean="0"/>
              <a:t>・腕立て伏せ⑮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3200" dirty="0" smtClean="0"/>
              <a:t>・腹筋⑯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2800" dirty="0" smtClean="0"/>
              <a:t>・背筋とバタ足⑰</a:t>
            </a: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endParaRPr lang="ja-JP" altLang="en-US" sz="2800" dirty="0"/>
          </a:p>
          <a:p>
            <a:pPr marL="0" indent="0">
              <a:buFont typeface="Wingdings 3" charset="2"/>
              <a:buNone/>
            </a:pPr>
            <a:endParaRPr lang="en-US" altLang="ja-JP" sz="28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2174" y="3836978"/>
            <a:ext cx="58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⑮</a:t>
            </a:r>
            <a:endParaRPr kumimoji="1" lang="ja-JP" altLang="en-US" sz="2000" dirty="0"/>
          </a:p>
        </p:txBody>
      </p:sp>
      <p:pic>
        <p:nvPicPr>
          <p:cNvPr id="14" name="図 13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9713" y="4462262"/>
            <a:ext cx="3031494" cy="1937045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8445731" y="624643"/>
            <a:ext cx="3566159" cy="147109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/>
              <a:t>　　　学習</a:t>
            </a:r>
            <a:r>
              <a:rPr lang="ja-JP" altLang="en-US" b="1" dirty="0"/>
              <a:t>カード</a:t>
            </a:r>
            <a:r>
              <a:rPr kumimoji="1" lang="ja-JP" altLang="en-US" b="1" dirty="0" smtClean="0"/>
              <a:t>８</a:t>
            </a:r>
            <a:endParaRPr kumimoji="1" lang="en-US" altLang="ja-JP" b="1" dirty="0" smtClean="0"/>
          </a:p>
          <a:p>
            <a:endParaRPr kumimoji="1" lang="en-US" altLang="ja-JP" b="1" dirty="0"/>
          </a:p>
          <a:p>
            <a:r>
              <a:rPr lang="en-US" altLang="ja-JP" b="1" dirty="0" smtClean="0"/>
              <a:t>※1</a:t>
            </a:r>
            <a:r>
              <a:rPr lang="ja-JP" altLang="en-US" b="1" dirty="0" smtClean="0"/>
              <a:t>種目を選び、取り組んだら学習カードに記入しよう</a:t>
            </a:r>
            <a:endParaRPr kumimoji="1" lang="ja-JP" altLang="en-US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83974" y="3836978"/>
            <a:ext cx="58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⑯</a:t>
            </a:r>
            <a:endParaRPr kumimoji="1" lang="ja-JP" altLang="en-US" sz="2000" dirty="0"/>
          </a:p>
        </p:txBody>
      </p:sp>
      <p:sp>
        <p:nvSpPr>
          <p:cNvPr id="21" name="角丸四角形吹き出し 20"/>
          <p:cNvSpPr/>
          <p:nvPr/>
        </p:nvSpPr>
        <p:spPr>
          <a:xfrm>
            <a:off x="5041191" y="3250931"/>
            <a:ext cx="1935983" cy="839585"/>
          </a:xfrm>
          <a:prstGeom prst="wedgeRoundRectCallout">
            <a:avLst>
              <a:gd name="adj1" fmla="val -34715"/>
              <a:gd name="adj2" fmla="val 704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ひねりを加えて</a:t>
            </a:r>
            <a:endParaRPr kumimoji="1" lang="ja-JP" altLang="en-US" dirty="0"/>
          </a:p>
        </p:txBody>
      </p:sp>
      <p:pic>
        <p:nvPicPr>
          <p:cNvPr id="10" name="図 9">
            <a:hlinkClick r:id="rId4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587" y="4256770"/>
            <a:ext cx="1787966" cy="2507209"/>
          </a:xfrm>
          <a:prstGeom prst="rect">
            <a:avLst/>
          </a:prstGeom>
        </p:spPr>
      </p:pic>
      <p:sp>
        <p:nvSpPr>
          <p:cNvPr id="20" name="角丸四角形吹き出し 19"/>
          <p:cNvSpPr/>
          <p:nvPr/>
        </p:nvSpPr>
        <p:spPr>
          <a:xfrm>
            <a:off x="1725429" y="3250931"/>
            <a:ext cx="1982047" cy="839585"/>
          </a:xfrm>
          <a:prstGeom prst="wedgeRoundRectCallout">
            <a:avLst>
              <a:gd name="adj1" fmla="val -33876"/>
              <a:gd name="adj2" fmla="val 684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手</a:t>
            </a:r>
            <a:r>
              <a:rPr lang="ja-JP" altLang="en-US" dirty="0"/>
              <a:t>と手の間隔</a:t>
            </a:r>
            <a:r>
              <a:rPr lang="ja-JP" altLang="en-US" dirty="0" smtClean="0"/>
              <a:t>を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変えて</a:t>
            </a:r>
            <a:endParaRPr kumimoji="1" lang="ja-JP" altLang="en-US" dirty="0"/>
          </a:p>
        </p:txBody>
      </p:sp>
      <p:pic>
        <p:nvPicPr>
          <p:cNvPr id="24" name="図 23">
            <a:hlinkClick r:id="rId6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5731" y="3250931"/>
            <a:ext cx="2927210" cy="3134324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7611822" y="3250931"/>
            <a:ext cx="58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⑰</a:t>
            </a:r>
            <a:endParaRPr kumimoji="1" lang="ja-JP" altLang="en-US" sz="2000" dirty="0"/>
          </a:p>
        </p:txBody>
      </p:sp>
      <p:sp>
        <p:nvSpPr>
          <p:cNvPr id="26" name="角丸四角形吹き出し 25"/>
          <p:cNvSpPr/>
          <p:nvPr/>
        </p:nvSpPr>
        <p:spPr>
          <a:xfrm>
            <a:off x="9062444" y="2253542"/>
            <a:ext cx="2676698" cy="839585"/>
          </a:xfrm>
          <a:prstGeom prst="wedgeRoundRectCallout">
            <a:avLst>
              <a:gd name="adj1" fmla="val -19518"/>
              <a:gd name="adj2" fmla="val 803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両手、両脚を浮かせてみよう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7865408" y="6428797"/>
            <a:ext cx="3873734" cy="357147"/>
            <a:chOff x="3446852" y="4961413"/>
            <a:chExt cx="3873734" cy="357147"/>
          </a:xfrm>
        </p:grpSpPr>
        <p:sp>
          <p:nvSpPr>
            <p:cNvPr id="17" name="角丸四角形 16"/>
            <p:cNvSpPr/>
            <p:nvPr/>
          </p:nvSpPr>
          <p:spPr>
            <a:xfrm>
              <a:off x="3446852" y="4961413"/>
              <a:ext cx="3873734" cy="35714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1647" y="4996339"/>
              <a:ext cx="347191" cy="322221"/>
            </a:xfrm>
            <a:prstGeom prst="rect">
              <a:avLst/>
            </a:prstGeom>
            <a:ln>
              <a:solidFill>
                <a:schemeClr val="accent4">
                  <a:alpha val="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12239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水泳に関連して高まる体力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25101" y="926789"/>
            <a:ext cx="7413540" cy="18247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 smtClean="0"/>
              <a:t>長距離泳で高まる体力（全身持久力）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/>
              <a:t>・スキップ</a:t>
            </a:r>
            <a:r>
              <a:rPr lang="ja-JP" altLang="en-US" sz="2800" dirty="0" smtClean="0"/>
              <a:t>縄跳び⑱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・階段（踏み台）昇降運動⑲</a:t>
            </a:r>
            <a:endParaRPr lang="en-US" altLang="ja-JP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98620" y="2980604"/>
            <a:ext cx="627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⑱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29354" y="3430546"/>
            <a:ext cx="43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⑲</a:t>
            </a:r>
            <a:endParaRPr kumimoji="1" lang="ja-JP" altLang="en-US" sz="2000" dirty="0"/>
          </a:p>
        </p:txBody>
      </p:sp>
      <p:sp>
        <p:nvSpPr>
          <p:cNvPr id="20" name="角丸四角形 19"/>
          <p:cNvSpPr/>
          <p:nvPr/>
        </p:nvSpPr>
        <p:spPr>
          <a:xfrm>
            <a:off x="8454045" y="907182"/>
            <a:ext cx="3566159" cy="147109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/>
              <a:t>　　　学習</a:t>
            </a:r>
            <a:r>
              <a:rPr lang="ja-JP" altLang="en-US" b="1" dirty="0"/>
              <a:t>カード</a:t>
            </a:r>
            <a:r>
              <a:rPr kumimoji="1" lang="ja-JP" altLang="en-US" b="1" dirty="0" smtClean="0"/>
              <a:t>９</a:t>
            </a:r>
            <a:endParaRPr kumimoji="1" lang="en-US" altLang="ja-JP" b="1" dirty="0" smtClean="0"/>
          </a:p>
          <a:p>
            <a:endParaRPr kumimoji="1" lang="en-US" altLang="ja-JP" b="1" dirty="0"/>
          </a:p>
          <a:p>
            <a:r>
              <a:rPr lang="en-US" altLang="ja-JP" b="1" dirty="0" smtClean="0"/>
              <a:t>※1</a:t>
            </a:r>
            <a:r>
              <a:rPr lang="ja-JP" altLang="en-US" b="1" dirty="0" smtClean="0"/>
              <a:t>種目を選び、取り組んだら学習カードに記入しよう</a:t>
            </a:r>
            <a:endParaRPr kumimoji="1" lang="ja-JP" altLang="en-US" b="1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6390" y="2925025"/>
            <a:ext cx="2405035" cy="3325947"/>
          </a:xfrm>
          <a:prstGeom prst="rect">
            <a:avLst/>
          </a:prstGeom>
        </p:spPr>
      </p:pic>
      <p:sp>
        <p:nvSpPr>
          <p:cNvPr id="21" name="角丸四角形吹き出し 20"/>
          <p:cNvSpPr/>
          <p:nvPr/>
        </p:nvSpPr>
        <p:spPr>
          <a:xfrm>
            <a:off x="4209881" y="2856704"/>
            <a:ext cx="1982047" cy="839585"/>
          </a:xfrm>
          <a:prstGeom prst="wedgeRoundRectCallout">
            <a:avLst>
              <a:gd name="adj1" fmla="val -71623"/>
              <a:gd name="adj2" fmla="val 555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腕を大きく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振ろう</a:t>
            </a:r>
            <a:endParaRPr kumimoji="1" lang="ja-JP" altLang="en-US" dirty="0"/>
          </a:p>
        </p:txBody>
      </p:sp>
      <p:sp>
        <p:nvSpPr>
          <p:cNvPr id="22" name="角丸四角形吹き出し 21"/>
          <p:cNvSpPr/>
          <p:nvPr/>
        </p:nvSpPr>
        <p:spPr>
          <a:xfrm>
            <a:off x="4179401" y="4618147"/>
            <a:ext cx="1982047" cy="1308828"/>
          </a:xfrm>
          <a:prstGeom prst="wedgeRoundRectCallout">
            <a:avLst>
              <a:gd name="adj1" fmla="val -71623"/>
              <a:gd name="adj2" fmla="val -305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自分で決めた時間</a:t>
            </a:r>
            <a:r>
              <a:rPr lang="ja-JP" altLang="en-US" dirty="0"/>
              <a:t>を</a:t>
            </a:r>
            <a:r>
              <a:rPr lang="ja-JP" altLang="en-US" dirty="0" smtClean="0"/>
              <a:t>行い、持久力を高めよう</a:t>
            </a:r>
            <a:endParaRPr kumimoji="1" lang="ja-JP" altLang="en-US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6595207" y="3145094"/>
            <a:ext cx="2157395" cy="3164266"/>
            <a:chOff x="3526726" y="3457187"/>
            <a:chExt cx="1323559" cy="3099293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3526726" y="3457187"/>
              <a:ext cx="1323559" cy="3099293"/>
              <a:chOff x="4279535" y="2076428"/>
              <a:chExt cx="1759737" cy="4432413"/>
            </a:xfrm>
          </p:grpSpPr>
          <p:cxnSp>
            <p:nvCxnSpPr>
              <p:cNvPr id="26" name="直線コネクタ 25"/>
              <p:cNvCxnSpPr/>
              <p:nvPr/>
            </p:nvCxnSpPr>
            <p:spPr>
              <a:xfrm>
                <a:off x="4941330" y="4218806"/>
                <a:ext cx="9955" cy="10373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7" name="グループ化 26"/>
              <p:cNvGrpSpPr/>
              <p:nvPr/>
            </p:nvGrpSpPr>
            <p:grpSpPr>
              <a:xfrm>
                <a:off x="4279535" y="2076428"/>
                <a:ext cx="1759737" cy="4432413"/>
                <a:chOff x="7184512" y="1522869"/>
                <a:chExt cx="1759737" cy="4432413"/>
              </a:xfrm>
            </p:grpSpPr>
            <p:sp>
              <p:nvSpPr>
                <p:cNvPr id="28" name="楕円 27"/>
                <p:cNvSpPr/>
                <p:nvPr/>
              </p:nvSpPr>
              <p:spPr>
                <a:xfrm rot="16200000">
                  <a:off x="7477677" y="2966669"/>
                  <a:ext cx="1818426" cy="528535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9" name="グループ化 28"/>
                <p:cNvGrpSpPr/>
                <p:nvPr/>
              </p:nvGrpSpPr>
              <p:grpSpPr>
                <a:xfrm>
                  <a:off x="7184512" y="2505013"/>
                  <a:ext cx="1759737" cy="3450269"/>
                  <a:chOff x="7184512" y="2505013"/>
                  <a:chExt cx="1759737" cy="3450269"/>
                </a:xfrm>
              </p:grpSpPr>
              <p:grpSp>
                <p:nvGrpSpPr>
                  <p:cNvPr id="31" name="グループ化 30"/>
                  <p:cNvGrpSpPr/>
                  <p:nvPr/>
                </p:nvGrpSpPr>
                <p:grpSpPr>
                  <a:xfrm>
                    <a:off x="7758479" y="2505013"/>
                    <a:ext cx="1185770" cy="1635137"/>
                    <a:chOff x="7758479" y="2505013"/>
                    <a:chExt cx="1185770" cy="1635137"/>
                  </a:xfrm>
                </p:grpSpPr>
                <p:cxnSp>
                  <p:nvCxnSpPr>
                    <p:cNvPr id="37" name="直線コネクタ 36"/>
                    <p:cNvCxnSpPr/>
                    <p:nvPr/>
                  </p:nvCxnSpPr>
                  <p:spPr>
                    <a:xfrm flipH="1" flipV="1">
                      <a:off x="8453609" y="2706500"/>
                      <a:ext cx="490640" cy="31348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直線コネクタ 37"/>
                    <p:cNvCxnSpPr/>
                    <p:nvPr/>
                  </p:nvCxnSpPr>
                  <p:spPr>
                    <a:xfrm>
                      <a:off x="7758479" y="2505013"/>
                      <a:ext cx="195565" cy="574849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直線コネクタ 38"/>
                    <p:cNvCxnSpPr>
                      <a:endCxn id="28" idx="2"/>
                    </p:cNvCxnSpPr>
                    <p:nvPr/>
                  </p:nvCxnSpPr>
                  <p:spPr>
                    <a:xfrm>
                      <a:off x="7829531" y="3642258"/>
                      <a:ext cx="557359" cy="497892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" name="グループ化 31"/>
                  <p:cNvGrpSpPr/>
                  <p:nvPr/>
                </p:nvGrpSpPr>
                <p:grpSpPr>
                  <a:xfrm>
                    <a:off x="7184512" y="3014425"/>
                    <a:ext cx="1754991" cy="2940857"/>
                    <a:chOff x="7184512" y="3014425"/>
                    <a:chExt cx="1754991" cy="2940857"/>
                  </a:xfrm>
                </p:grpSpPr>
                <p:cxnSp>
                  <p:nvCxnSpPr>
                    <p:cNvPr id="33" name="直線コネクタ 32"/>
                    <p:cNvCxnSpPr/>
                    <p:nvPr/>
                  </p:nvCxnSpPr>
                  <p:spPr>
                    <a:xfrm>
                      <a:off x="7922137" y="3034420"/>
                      <a:ext cx="207441" cy="38177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線コネクタ 33"/>
                    <p:cNvCxnSpPr/>
                    <p:nvPr/>
                  </p:nvCxnSpPr>
                  <p:spPr>
                    <a:xfrm flipH="1">
                      <a:off x="7184512" y="4986713"/>
                      <a:ext cx="979031" cy="6558"/>
                    </a:xfrm>
                    <a:prstGeom prst="line">
                      <a:avLst/>
                    </a:prstGeom>
                    <a:ln w="31750"/>
                  </p:spPr>
                  <p:style>
                    <a:lnRef idx="3">
                      <a:schemeClr val="accent6"/>
                    </a:lnRef>
                    <a:fillRef idx="0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線コネクタ 34"/>
                    <p:cNvCxnSpPr/>
                    <p:nvPr/>
                  </p:nvCxnSpPr>
                  <p:spPr>
                    <a:xfrm flipV="1">
                      <a:off x="8763781" y="3014425"/>
                      <a:ext cx="175722" cy="614132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直線コネクタ 35"/>
                    <p:cNvCxnSpPr/>
                    <p:nvPr/>
                  </p:nvCxnSpPr>
                  <p:spPr>
                    <a:xfrm>
                      <a:off x="8476430" y="4095991"/>
                      <a:ext cx="282398" cy="1859291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0" name="楕円 29"/>
                <p:cNvSpPr/>
                <p:nvPr/>
              </p:nvSpPr>
              <p:spPr>
                <a:xfrm rot="488355">
                  <a:off x="8138465" y="1522869"/>
                  <a:ext cx="484223" cy="91343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25" name="直角三角形 24"/>
            <p:cNvSpPr/>
            <p:nvPr/>
          </p:nvSpPr>
          <p:spPr>
            <a:xfrm rot="10800000" flipV="1">
              <a:off x="4172627" y="3669377"/>
              <a:ext cx="90461" cy="162267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47" name="直線コネクタ 46"/>
          <p:cNvCxnSpPr/>
          <p:nvPr/>
        </p:nvCxnSpPr>
        <p:spPr>
          <a:xfrm flipH="1" flipV="1">
            <a:off x="7777515" y="5616225"/>
            <a:ext cx="17960" cy="774193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楕円 48"/>
          <p:cNvSpPr/>
          <p:nvPr/>
        </p:nvSpPr>
        <p:spPr>
          <a:xfrm>
            <a:off x="7861169" y="3329325"/>
            <a:ext cx="164416" cy="18046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吹き出し 39"/>
          <p:cNvSpPr/>
          <p:nvPr/>
        </p:nvSpPr>
        <p:spPr>
          <a:xfrm>
            <a:off x="9251569" y="2989560"/>
            <a:ext cx="2602380" cy="839585"/>
          </a:xfrm>
          <a:prstGeom prst="wedgeRoundRectCallout">
            <a:avLst>
              <a:gd name="adj1" fmla="val -71623"/>
              <a:gd name="adj2" fmla="val 555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階段（踏み台）を使って昇り降りしよう</a:t>
            </a:r>
            <a:endParaRPr kumimoji="1" lang="ja-JP" altLang="en-US" dirty="0"/>
          </a:p>
        </p:txBody>
      </p:sp>
      <p:sp>
        <p:nvSpPr>
          <p:cNvPr id="41" name="角丸四角形吹き出し 40"/>
          <p:cNvSpPr/>
          <p:nvPr/>
        </p:nvSpPr>
        <p:spPr>
          <a:xfrm>
            <a:off x="9402148" y="4918538"/>
            <a:ext cx="1982047" cy="1308828"/>
          </a:xfrm>
          <a:prstGeom prst="wedgeRoundRectCallout">
            <a:avLst>
              <a:gd name="adj1" fmla="val -71623"/>
              <a:gd name="adj2" fmla="val -305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自分で決めた時間</a:t>
            </a:r>
            <a:r>
              <a:rPr lang="ja-JP" altLang="en-US" dirty="0"/>
              <a:t>を</a:t>
            </a:r>
            <a:r>
              <a:rPr lang="ja-JP" altLang="en-US" dirty="0" smtClean="0"/>
              <a:t>行い、持久力を高めよう</a:t>
            </a:r>
            <a:endParaRPr kumimoji="1" lang="ja-JP" altLang="en-US" dirty="0"/>
          </a:p>
        </p:txBody>
      </p:sp>
      <p:sp>
        <p:nvSpPr>
          <p:cNvPr id="42" name="楕円 41"/>
          <p:cNvSpPr/>
          <p:nvPr/>
        </p:nvSpPr>
        <p:spPr>
          <a:xfrm>
            <a:off x="7057972" y="5373112"/>
            <a:ext cx="411107" cy="1433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/>
          <p:cNvSpPr/>
          <p:nvPr/>
        </p:nvSpPr>
        <p:spPr>
          <a:xfrm>
            <a:off x="8146620" y="6238883"/>
            <a:ext cx="411107" cy="1409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4" name="グループ化 43"/>
          <p:cNvGrpSpPr/>
          <p:nvPr/>
        </p:nvGrpSpPr>
        <p:grpSpPr>
          <a:xfrm>
            <a:off x="1158881" y="6376555"/>
            <a:ext cx="3873734" cy="357147"/>
            <a:chOff x="3446852" y="4961413"/>
            <a:chExt cx="3873734" cy="357147"/>
          </a:xfrm>
        </p:grpSpPr>
        <p:sp>
          <p:nvSpPr>
            <p:cNvPr id="45" name="角丸四角形 44"/>
            <p:cNvSpPr/>
            <p:nvPr/>
          </p:nvSpPr>
          <p:spPr>
            <a:xfrm>
              <a:off x="3446852" y="4961413"/>
              <a:ext cx="3873734" cy="35714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46" name="図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1647" y="4996339"/>
              <a:ext cx="347191" cy="322221"/>
            </a:xfrm>
            <a:prstGeom prst="rect">
              <a:avLst/>
            </a:prstGeom>
            <a:ln>
              <a:solidFill>
                <a:schemeClr val="accent4">
                  <a:alpha val="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8478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水泳に関連して高まる体力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44575" y="922714"/>
            <a:ext cx="11502849" cy="18786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 smtClean="0"/>
              <a:t>ストリームライン、姿勢づくり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 smtClean="0"/>
              <a:t>・マエケン体操⑳　　・肩甲骨ストレッチ㉑　　　　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・</a:t>
            </a:r>
            <a:r>
              <a:rPr lang="ja-JP" altLang="en-US" sz="2800" dirty="0"/>
              <a:t>足首のストレッチ（しゃがみこみ</a:t>
            </a:r>
            <a:r>
              <a:rPr lang="ja-JP" altLang="en-US" sz="2800" dirty="0" smtClean="0"/>
              <a:t>）㉒</a:t>
            </a:r>
          </a:p>
          <a:p>
            <a:pPr marL="0" indent="0">
              <a:buNone/>
            </a:pPr>
            <a:r>
              <a:rPr lang="ja-JP" altLang="en-US" sz="2800" dirty="0" smtClean="0"/>
              <a:t>　　　</a:t>
            </a:r>
            <a:endParaRPr lang="en-US" altLang="ja-JP" sz="2800" dirty="0" smtClean="0"/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2124" y="3479225"/>
            <a:ext cx="1778923" cy="2769582"/>
          </a:xfrm>
          <a:prstGeom prst="rect">
            <a:avLst/>
          </a:prstGeom>
        </p:spPr>
      </p:pic>
      <p:pic>
        <p:nvPicPr>
          <p:cNvPr id="9" name="図 8">
            <a:hlinkClick r:id="rId4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9015" y="3479225"/>
            <a:ext cx="2007946" cy="2769582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2473036" y="2376752"/>
            <a:ext cx="2676698" cy="839585"/>
          </a:xfrm>
          <a:prstGeom prst="wedgeRoundRectCallout">
            <a:avLst>
              <a:gd name="adj1" fmla="val -34114"/>
              <a:gd name="adj2" fmla="val 664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肩甲骨を動かそう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（可動域を広げよう）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52878" y="3479225"/>
            <a:ext cx="43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⑳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05046" y="3479225"/>
            <a:ext cx="43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㉑</a:t>
            </a:r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8454045" y="907182"/>
            <a:ext cx="3566159" cy="147109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/>
              <a:t>　　　学習</a:t>
            </a:r>
            <a:r>
              <a:rPr lang="ja-JP" altLang="en-US" b="1" dirty="0"/>
              <a:t>カード</a:t>
            </a:r>
            <a:r>
              <a:rPr kumimoji="1" lang="ja-JP" altLang="en-US" b="1" dirty="0" smtClean="0"/>
              <a:t>１０</a:t>
            </a:r>
            <a:endParaRPr kumimoji="1" lang="en-US" altLang="ja-JP" b="1" dirty="0" smtClean="0"/>
          </a:p>
          <a:p>
            <a:endParaRPr kumimoji="1" lang="en-US" altLang="ja-JP" b="1" dirty="0"/>
          </a:p>
          <a:p>
            <a:r>
              <a:rPr lang="en-US" altLang="ja-JP" b="1" dirty="0" smtClean="0"/>
              <a:t>※1</a:t>
            </a:r>
            <a:r>
              <a:rPr lang="ja-JP" altLang="en-US" b="1" dirty="0" smtClean="0"/>
              <a:t>種目を選び、取り組んだら学習カードに記入しよう</a:t>
            </a:r>
            <a:endParaRPr kumimoji="1"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34817" y="3479225"/>
            <a:ext cx="43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㉒</a:t>
            </a:r>
            <a:endParaRPr kumimoji="1" lang="ja-JP" altLang="en-US" dirty="0"/>
          </a:p>
        </p:txBody>
      </p:sp>
      <p:pic>
        <p:nvPicPr>
          <p:cNvPr id="5" name="図 4">
            <a:hlinkClick r:id="rId6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3644" y="3414352"/>
            <a:ext cx="2579366" cy="3127765"/>
          </a:xfrm>
          <a:prstGeom prst="rect">
            <a:avLst/>
          </a:prstGeom>
        </p:spPr>
      </p:pic>
      <p:sp>
        <p:nvSpPr>
          <p:cNvPr id="18" name="角丸四角形吹き出し 17"/>
          <p:cNvSpPr/>
          <p:nvPr/>
        </p:nvSpPr>
        <p:spPr>
          <a:xfrm>
            <a:off x="7850948" y="2551363"/>
            <a:ext cx="2676698" cy="839585"/>
          </a:xfrm>
          <a:prstGeom prst="wedgeRoundRectCallout">
            <a:avLst>
              <a:gd name="adj1" fmla="val -8959"/>
              <a:gd name="adj2" fmla="val 862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足首の可動域を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広げよう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4331628" y="6337084"/>
            <a:ext cx="3873734" cy="357147"/>
            <a:chOff x="3446852" y="4961413"/>
            <a:chExt cx="3873734" cy="357147"/>
          </a:xfrm>
        </p:grpSpPr>
        <p:sp>
          <p:nvSpPr>
            <p:cNvPr id="15" name="角丸四角形 14"/>
            <p:cNvSpPr/>
            <p:nvPr/>
          </p:nvSpPr>
          <p:spPr>
            <a:xfrm>
              <a:off x="3446852" y="4961413"/>
              <a:ext cx="3873734" cy="35714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1647" y="4996339"/>
              <a:ext cx="347191" cy="322221"/>
            </a:xfrm>
            <a:prstGeom prst="rect">
              <a:avLst/>
            </a:prstGeom>
            <a:ln>
              <a:solidFill>
                <a:schemeClr val="accent4">
                  <a:alpha val="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4536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018" y="809910"/>
            <a:ext cx="5697342" cy="5956312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水泳に関連して高まる体力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4576" y="922714"/>
            <a:ext cx="4019606" cy="13715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 smtClean="0"/>
              <a:t>姿勢づくり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 smtClean="0"/>
              <a:t>・</a:t>
            </a:r>
            <a:r>
              <a:rPr lang="ja-JP" altLang="en-US" sz="2800" dirty="0"/>
              <a:t>体幹</a:t>
            </a:r>
            <a:r>
              <a:rPr lang="ja-JP" altLang="en-US" sz="2800" dirty="0" smtClean="0"/>
              <a:t>トレーニング㉓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 smtClean="0"/>
              <a:t>・ねこちゃん体操㉔　　　　</a:t>
            </a:r>
            <a:endParaRPr lang="ja-JP" altLang="en-US" sz="2800" dirty="0"/>
          </a:p>
          <a:p>
            <a:pPr marL="0" indent="0">
              <a:buFont typeface="Wingdings 3" charset="2"/>
              <a:buNone/>
            </a:pPr>
            <a:endParaRPr lang="en-US" altLang="ja-JP" sz="2800" dirty="0" smtClean="0"/>
          </a:p>
        </p:txBody>
      </p:sp>
      <p:sp>
        <p:nvSpPr>
          <p:cNvPr id="7" name="角丸四角形吹き出し 6"/>
          <p:cNvSpPr/>
          <p:nvPr/>
        </p:nvSpPr>
        <p:spPr>
          <a:xfrm>
            <a:off x="2198987" y="4605058"/>
            <a:ext cx="2920980" cy="2161164"/>
          </a:xfrm>
          <a:prstGeom prst="wedgeRoundRectCallout">
            <a:avLst>
              <a:gd name="adj1" fmla="val 59557"/>
              <a:gd name="adj2" fmla="val -329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＜水泳に生かすために＞</a:t>
            </a:r>
            <a:endParaRPr kumimoji="1" lang="en-US" altLang="ja-JP" dirty="0" smtClean="0"/>
          </a:p>
          <a:p>
            <a:r>
              <a:rPr lang="ja-JP" altLang="en-US" dirty="0"/>
              <a:t>①</a:t>
            </a:r>
            <a:r>
              <a:rPr kumimoji="1" lang="ja-JP" altLang="en-US" dirty="0" smtClean="0"/>
              <a:t>肩甲骨を動かすこと</a:t>
            </a:r>
            <a:endParaRPr kumimoji="1" lang="en-US" altLang="ja-JP" dirty="0" smtClean="0"/>
          </a:p>
          <a:p>
            <a:r>
              <a:rPr lang="ja-JP" altLang="en-US" dirty="0" smtClean="0"/>
              <a:t>②体をスムーズにうねる</a:t>
            </a:r>
            <a:endParaRPr lang="en-US" altLang="ja-JP" dirty="0" smtClean="0"/>
          </a:p>
          <a:p>
            <a:r>
              <a:rPr kumimoji="1" lang="ja-JP" altLang="en-US" dirty="0" smtClean="0"/>
              <a:t>③体（腹筋、背筋）を締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kumimoji="1" lang="ja-JP" altLang="en-US" dirty="0" err="1" smtClean="0"/>
              <a:t>める</a:t>
            </a:r>
            <a:r>
              <a:rPr kumimoji="1" lang="ja-JP" altLang="en-US" dirty="0" smtClean="0"/>
              <a:t>意識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35366" y="6133566"/>
            <a:ext cx="14929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Ｈ</a:t>
            </a:r>
            <a:r>
              <a:rPr kumimoji="1" lang="en-US" altLang="ja-JP" sz="900" dirty="0" smtClean="0"/>
              <a:t>21</a:t>
            </a:r>
            <a:r>
              <a:rPr kumimoji="1" lang="ja-JP" altLang="en-US" sz="900" dirty="0" smtClean="0"/>
              <a:t>岩手っ子体力アップ</a:t>
            </a:r>
            <a:endParaRPr kumimoji="1" lang="en-US" altLang="ja-JP" sz="900" dirty="0" smtClean="0"/>
          </a:p>
          <a:p>
            <a:r>
              <a:rPr kumimoji="1" lang="ja-JP" altLang="en-US" sz="900" dirty="0" smtClean="0"/>
              <a:t>運動小学校体育指導資料</a:t>
            </a:r>
            <a:endParaRPr kumimoji="1" lang="en-US" altLang="ja-JP" sz="900" dirty="0" smtClean="0"/>
          </a:p>
          <a:p>
            <a:r>
              <a:rPr kumimoji="1" lang="ja-JP" altLang="en-US" sz="900" dirty="0" smtClean="0"/>
              <a:t>ハンドブック</a:t>
            </a:r>
            <a:endParaRPr kumimoji="1" lang="ja-JP" altLang="en-US" sz="9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83" y="3037877"/>
            <a:ext cx="3579105" cy="140024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44576" y="3033721"/>
            <a:ext cx="43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㉓</a:t>
            </a:r>
            <a:endParaRPr kumimoji="1" lang="ja-JP" altLang="en-US" sz="20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103127" y="4605058"/>
            <a:ext cx="1743795" cy="1622280"/>
          </a:xfrm>
          <a:prstGeom prst="wedgeRoundRectCallout">
            <a:avLst>
              <a:gd name="adj1" fmla="val 30202"/>
              <a:gd name="adj2" fmla="val -704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膝をついても、片手だけ、片足だけでも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ＯＫ</a:t>
            </a:r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9725891" y="290960"/>
            <a:ext cx="2310937" cy="48104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学習</a:t>
            </a:r>
            <a:r>
              <a:rPr lang="ja-JP" altLang="en-US" b="1" dirty="0"/>
              <a:t>カード</a:t>
            </a:r>
            <a:r>
              <a:rPr kumimoji="1" lang="ja-JP" altLang="en-US" b="1" dirty="0" smtClean="0"/>
              <a:t>１０</a:t>
            </a:r>
            <a:endParaRPr kumimoji="1"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52181" y="1107939"/>
            <a:ext cx="43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㉔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28099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437</Words>
  <Application>Microsoft Office PowerPoint</Application>
  <PresentationFormat>ワイド画面</PresentationFormat>
  <Paragraphs>90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Wingdings 3</vt:lpstr>
      <vt:lpstr>Office テーマ</vt:lpstr>
      <vt:lpstr>PowerPoint プレゼンテーション</vt:lpstr>
      <vt:lpstr>水泳に関連して高まる体力</vt:lpstr>
      <vt:lpstr>水泳に関連して高まる体力</vt:lpstr>
      <vt:lpstr>水泳に関連して高まる体力</vt:lpstr>
      <vt:lpstr>水泳に関連して高まる体力</vt:lpstr>
      <vt:lpstr>水泳に関連して高まる体力</vt:lpstr>
    </vt:vector>
  </TitlesOfParts>
  <Company>埼玉県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水泳 〔第１学年及び第２学年〕</dc:title>
  <dc:creator>金杉博美</dc:creator>
  <cp:lastModifiedBy>m</cp:lastModifiedBy>
  <cp:revision>105</cp:revision>
  <cp:lastPrinted>2020-12-14T00:58:16Z</cp:lastPrinted>
  <dcterms:created xsi:type="dcterms:W3CDTF">2020-09-15T05:10:33Z</dcterms:created>
  <dcterms:modified xsi:type="dcterms:W3CDTF">2020-12-21T05:26:05Z</dcterms:modified>
</cp:coreProperties>
</file>