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1" r:id="rId2"/>
    <p:sldId id="334" r:id="rId3"/>
    <p:sldId id="295" r:id="rId4"/>
    <p:sldId id="312" r:id="rId5"/>
    <p:sldId id="321" r:id="rId6"/>
    <p:sldId id="315" r:id="rId7"/>
    <p:sldId id="318" r:id="rId8"/>
    <p:sldId id="325" r:id="rId9"/>
    <p:sldId id="316" r:id="rId10"/>
    <p:sldId id="322" r:id="rId11"/>
    <p:sldId id="319" r:id="rId12"/>
    <p:sldId id="320" r:id="rId13"/>
    <p:sldId id="329" r:id="rId14"/>
    <p:sldId id="331" r:id="rId15"/>
    <p:sldId id="332" r:id="rId16"/>
    <p:sldId id="326" r:id="rId17"/>
    <p:sldId id="327" r:id="rId18"/>
    <p:sldId id="306" r:id="rId19"/>
    <p:sldId id="333" r:id="rId20"/>
    <p:sldId id="323" r:id="rId21"/>
    <p:sldId id="310" r:id="rId2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71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56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942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772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379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215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541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43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10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82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48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71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56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01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511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34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65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ext.go.jp/a_menu/sports/jyujitsu/1348589.ht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中学校 保健体育（体育分野）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8377" y="2491072"/>
            <a:ext cx="9026434" cy="185484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47835" y="4184734"/>
            <a:ext cx="902643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思考力，判断力</a:t>
            </a:r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，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表現力等編</a:t>
            </a:r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086349" y="5755631"/>
            <a:ext cx="3162501" cy="567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学習時間の目安：約３０分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012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55074" y="135058"/>
            <a:ext cx="8723870" cy="65864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ja-JP" sz="3600" b="1" dirty="0" smtClean="0"/>
          </a:p>
          <a:p>
            <a:r>
              <a:rPr lang="ja-JP" altLang="en-US" sz="3600" b="1" dirty="0" smtClean="0"/>
              <a:t>　</a:t>
            </a:r>
            <a:r>
              <a:rPr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逆ハートのかき方とは？</a:t>
            </a:r>
            <a:endParaRPr lang="en-US" altLang="ja-JP" sz="4400" b="1" dirty="0" smtClean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lang="en-US" altLang="ja-JP" sz="3600" b="1" dirty="0"/>
          </a:p>
          <a:p>
            <a:endParaRPr lang="en-US" altLang="ja-JP" sz="3600" b="1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学校体育実技指導資料第</a:t>
            </a:r>
            <a:r>
              <a:rPr lang="en-US" altLang="ja-JP" dirty="0"/>
              <a:t>4</a:t>
            </a:r>
            <a:r>
              <a:rPr lang="ja-JP" altLang="en-US" dirty="0" smtClean="0"/>
              <a:t>集</a:t>
            </a:r>
            <a:endParaRPr lang="en-US" altLang="ja-JP" dirty="0" smtClean="0"/>
          </a:p>
          <a:p>
            <a:r>
              <a:rPr lang="ja-JP" altLang="en-US" dirty="0" smtClean="0"/>
              <a:t>「</a:t>
            </a:r>
            <a:r>
              <a:rPr lang="ja-JP" altLang="en-US" dirty="0"/>
              <a:t>水泳指導の手引（三訂版）」 第</a:t>
            </a:r>
            <a:r>
              <a:rPr lang="en-US" altLang="ja-JP" dirty="0"/>
              <a:t>3</a:t>
            </a:r>
            <a:r>
              <a:rPr lang="ja-JP" altLang="en-US" dirty="0"/>
              <a:t>章　技能指導の</a:t>
            </a:r>
            <a:r>
              <a:rPr lang="ja-JP" altLang="en-US" dirty="0" smtClean="0"/>
              <a:t>要点</a:t>
            </a:r>
            <a:r>
              <a:rPr lang="en-US" altLang="ja-JP" dirty="0" smtClean="0"/>
              <a:t>P109</a:t>
            </a:r>
            <a:r>
              <a:rPr lang="ja-JP" altLang="en-US" dirty="0" smtClean="0"/>
              <a:t>より</a:t>
            </a:r>
            <a:endParaRPr lang="en-US" altLang="ja-JP" dirty="0" smtClean="0"/>
          </a:p>
          <a:p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425" y="1720674"/>
            <a:ext cx="8353167" cy="262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77809" y="1197060"/>
            <a:ext cx="8944222" cy="55733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06" y="1375760"/>
            <a:ext cx="7370065" cy="61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思考のＰＯＩＮＴ：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ストリームライン→息継ぎ→浮力・</a:t>
            </a:r>
            <a:r>
              <a:rPr lang="ja-JP" altLang="en-US" sz="2000" kern="0" dirty="0" smtClean="0">
                <a:solidFill>
                  <a:prstClr val="black"/>
                </a:solidFill>
                <a:latin typeface="+mn-ea"/>
                <a:ea typeface="+mn-ea"/>
              </a:rPr>
              <a:t>推進力</a:t>
            </a:r>
            <a:endParaRPr kumimoji="1" lang="en-US" altLang="ja-JP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66366" y="6479863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schemeClr val="bg1"/>
                </a:solidFill>
              </a:rPr>
              <a:t>11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462880" y="4622026"/>
            <a:ext cx="295292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②息継ぎの顔の傾きは？</a:t>
            </a:r>
            <a:endParaRPr kumimoji="1" lang="en-US" altLang="ja-JP" dirty="0" smtClean="0">
              <a:latin typeface="+mn-ea"/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 rot="10986234">
            <a:off x="774565" y="5001759"/>
            <a:ext cx="7108571" cy="1174975"/>
            <a:chOff x="2450494" y="4365420"/>
            <a:chExt cx="4361099" cy="1150849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2450494" y="4365420"/>
              <a:ext cx="4361099" cy="1150849"/>
              <a:chOff x="2848633" y="3375326"/>
              <a:chExt cx="5798299" cy="1645872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>
                <a:off x="2942294" y="4706303"/>
                <a:ext cx="1069361" cy="22175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グループ化 39"/>
              <p:cNvGrpSpPr/>
              <p:nvPr/>
            </p:nvGrpSpPr>
            <p:grpSpPr>
              <a:xfrm>
                <a:off x="2848633" y="3375326"/>
                <a:ext cx="5798299" cy="1645872"/>
                <a:chOff x="5753610" y="2821767"/>
                <a:chExt cx="5798299" cy="1645872"/>
              </a:xfrm>
            </p:grpSpPr>
            <p:sp>
              <p:nvSpPr>
                <p:cNvPr id="41" name="楕円 40"/>
                <p:cNvSpPr/>
                <p:nvPr/>
              </p:nvSpPr>
              <p:spPr>
                <a:xfrm>
                  <a:off x="7766097" y="3631204"/>
                  <a:ext cx="2201248" cy="68226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3" name="グループ化 42"/>
                <p:cNvGrpSpPr/>
                <p:nvPr/>
              </p:nvGrpSpPr>
              <p:grpSpPr>
                <a:xfrm>
                  <a:off x="5753610" y="2821767"/>
                  <a:ext cx="5798299" cy="1577981"/>
                  <a:chOff x="5753610" y="2821767"/>
                  <a:chExt cx="5798299" cy="1577981"/>
                </a:xfrm>
              </p:grpSpPr>
              <p:grpSp>
                <p:nvGrpSpPr>
                  <p:cNvPr id="44" name="グループ化 43"/>
                  <p:cNvGrpSpPr/>
                  <p:nvPr/>
                </p:nvGrpSpPr>
                <p:grpSpPr>
                  <a:xfrm>
                    <a:off x="5753610" y="3660046"/>
                    <a:ext cx="2139328" cy="699431"/>
                    <a:chOff x="5753610" y="3660046"/>
                    <a:chExt cx="2139328" cy="699431"/>
                  </a:xfrm>
                </p:grpSpPr>
                <p:cxnSp>
                  <p:nvCxnSpPr>
                    <p:cNvPr id="51" name="直線コネクタ 50"/>
                    <p:cNvCxnSpPr/>
                    <p:nvPr/>
                  </p:nvCxnSpPr>
                  <p:spPr>
                    <a:xfrm flipV="1">
                      <a:off x="6580636" y="4011871"/>
                      <a:ext cx="1184605" cy="822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/>
                    <p:cNvCxnSpPr/>
                    <p:nvPr/>
                  </p:nvCxnSpPr>
                  <p:spPr>
                    <a:xfrm rot="10613766" flipH="1" flipV="1">
                      <a:off x="5753610" y="3660046"/>
                      <a:ext cx="834298" cy="370712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コネクタ 53"/>
                    <p:cNvCxnSpPr/>
                    <p:nvPr/>
                  </p:nvCxnSpPr>
                  <p:spPr>
                    <a:xfrm flipV="1">
                      <a:off x="6891678" y="4159755"/>
                      <a:ext cx="1001260" cy="199722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8061294" y="2821767"/>
                    <a:ext cx="3490615" cy="1577981"/>
                    <a:chOff x="8061294" y="2821767"/>
                    <a:chExt cx="3490615" cy="1577981"/>
                  </a:xfrm>
                </p:grpSpPr>
                <p:cxnSp>
                  <p:nvCxnSpPr>
                    <p:cNvPr id="48" name="直線コネクタ 47"/>
                    <p:cNvCxnSpPr/>
                    <p:nvPr/>
                  </p:nvCxnSpPr>
                  <p:spPr>
                    <a:xfrm>
                      <a:off x="9728792" y="4162331"/>
                      <a:ext cx="782754" cy="237416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線コネクタ 48"/>
                    <p:cNvCxnSpPr/>
                    <p:nvPr/>
                  </p:nvCxnSpPr>
                  <p:spPr>
                    <a:xfrm flipH="1">
                      <a:off x="8061294" y="2821767"/>
                      <a:ext cx="957106" cy="463232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直線コネクタ 76"/>
                    <p:cNvCxnSpPr/>
                    <p:nvPr/>
                  </p:nvCxnSpPr>
                  <p:spPr>
                    <a:xfrm flipV="1">
                      <a:off x="10425383" y="4248783"/>
                      <a:ext cx="1126526" cy="150965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線コネクタ 46"/>
                    <p:cNvCxnSpPr/>
                    <p:nvPr/>
                  </p:nvCxnSpPr>
                  <p:spPr>
                    <a:xfrm flipH="1" flipV="1">
                      <a:off x="9018400" y="2844762"/>
                      <a:ext cx="631337" cy="862293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2" name="楕円 41"/>
                <p:cNvSpPr/>
                <p:nvPr/>
              </p:nvSpPr>
              <p:spPr>
                <a:xfrm rot="665202">
                  <a:off x="9961845" y="3604754"/>
                  <a:ext cx="732732" cy="86288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88" name="直角三角形 87"/>
            <p:cNvSpPr/>
            <p:nvPr/>
          </p:nvSpPr>
          <p:spPr>
            <a:xfrm rot="15600000" flipV="1">
              <a:off x="5699061" y="5291416"/>
              <a:ext cx="130446" cy="15313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2" name="正方形/長方形 91"/>
          <p:cNvSpPr/>
          <p:nvPr/>
        </p:nvSpPr>
        <p:spPr>
          <a:xfrm>
            <a:off x="90191" y="589813"/>
            <a:ext cx="4933776" cy="5861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 smtClean="0">
                <a:solidFill>
                  <a:srgbClr val="FF0000"/>
                </a:solidFill>
                <a:latin typeface="+mn-ea"/>
              </a:rPr>
              <a:t>背泳ぎのフォーム</a:t>
            </a:r>
            <a:endParaRPr kumimoji="1" lang="en-US" altLang="ja-JP" sz="4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楕円 31"/>
          <p:cNvSpPr/>
          <p:nvPr/>
        </p:nvSpPr>
        <p:spPr>
          <a:xfrm>
            <a:off x="2616859" y="5110980"/>
            <a:ext cx="90509" cy="1178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310270" y="4797070"/>
            <a:ext cx="96964" cy="1813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/>
          <p:cNvSpPr/>
          <p:nvPr/>
        </p:nvSpPr>
        <p:spPr>
          <a:xfrm>
            <a:off x="2310270" y="5025129"/>
            <a:ext cx="96964" cy="1813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弦 49"/>
          <p:cNvSpPr/>
          <p:nvPr/>
        </p:nvSpPr>
        <p:spPr>
          <a:xfrm rot="414773">
            <a:off x="1854189" y="4896660"/>
            <a:ext cx="464473" cy="496187"/>
          </a:xfrm>
          <a:prstGeom prst="chord">
            <a:avLst>
              <a:gd name="adj1" fmla="val 4924935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/>
          <p:cNvSpPr/>
          <p:nvPr/>
        </p:nvSpPr>
        <p:spPr>
          <a:xfrm>
            <a:off x="7776280" y="5332775"/>
            <a:ext cx="411107" cy="1433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>
            <a:off x="7832115" y="5692688"/>
            <a:ext cx="489214" cy="1245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/>
          <p:cNvSpPr/>
          <p:nvPr/>
        </p:nvSpPr>
        <p:spPr>
          <a:xfrm>
            <a:off x="5014153" y="5754954"/>
            <a:ext cx="430226" cy="1807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楕円 83"/>
          <p:cNvSpPr/>
          <p:nvPr/>
        </p:nvSpPr>
        <p:spPr>
          <a:xfrm>
            <a:off x="402240" y="4892096"/>
            <a:ext cx="419902" cy="1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582179" y="3835351"/>
            <a:ext cx="2997010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①ストリームラインは？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215627" y="1892106"/>
            <a:ext cx="8513620" cy="5907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★Ａさんの良いと思うポイントはどこかな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？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9" name="星 7 78"/>
          <p:cNvSpPr/>
          <p:nvPr/>
        </p:nvSpPr>
        <p:spPr>
          <a:xfrm>
            <a:off x="134264" y="2708311"/>
            <a:ext cx="2187121" cy="901538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A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さん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47203" y="5781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① </a:t>
            </a:r>
            <a:r>
              <a:rPr kumimoji="1" lang="ja-JP" altLang="en-US" sz="2800" b="1" dirty="0" smtClean="0"/>
              <a:t>動きのポイントを考えよう</a:t>
            </a:r>
            <a:endParaRPr kumimoji="1" lang="ja-JP" altLang="en-US" sz="2800" b="1" dirty="0"/>
          </a:p>
        </p:txBody>
      </p:sp>
      <p:sp>
        <p:nvSpPr>
          <p:cNvPr id="52" name="正方形/長方形 51"/>
          <p:cNvSpPr/>
          <p:nvPr/>
        </p:nvSpPr>
        <p:spPr>
          <a:xfrm>
            <a:off x="4973902" y="6167456"/>
            <a:ext cx="3284164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④浮力・推進力を出すには？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663441" y="2670325"/>
            <a:ext cx="41719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/>
              <a:t>水泳指導の手引：Ｐ１１２～１１４</a:t>
            </a:r>
            <a:endParaRPr lang="en-US" altLang="ja-JP" dirty="0" smtClean="0"/>
          </a:p>
        </p:txBody>
      </p:sp>
      <p:sp>
        <p:nvSpPr>
          <p:cNvPr id="58" name="フリーフォーム 57"/>
          <p:cNvSpPr/>
          <p:nvPr/>
        </p:nvSpPr>
        <p:spPr>
          <a:xfrm>
            <a:off x="144192" y="5221885"/>
            <a:ext cx="8734417" cy="489945"/>
          </a:xfrm>
          <a:custGeom>
            <a:avLst/>
            <a:gdLst>
              <a:gd name="connsiteX0" fmla="*/ 0 w 4629874"/>
              <a:gd name="connsiteY0" fmla="*/ 11575 h 150471"/>
              <a:gd name="connsiteX1" fmla="*/ 486137 w 4629874"/>
              <a:gd name="connsiteY1" fmla="*/ 34724 h 150471"/>
              <a:gd name="connsiteX2" fmla="*/ 613459 w 4629874"/>
              <a:gd name="connsiteY2" fmla="*/ 104172 h 150471"/>
              <a:gd name="connsiteX3" fmla="*/ 659757 w 4629874"/>
              <a:gd name="connsiteY3" fmla="*/ 115747 h 150471"/>
              <a:gd name="connsiteX4" fmla="*/ 949124 w 4629874"/>
              <a:gd name="connsiteY4" fmla="*/ 104172 h 150471"/>
              <a:gd name="connsiteX5" fmla="*/ 983849 w 4629874"/>
              <a:gd name="connsiteY5" fmla="*/ 92598 h 150471"/>
              <a:gd name="connsiteX6" fmla="*/ 1030147 w 4629874"/>
              <a:gd name="connsiteY6" fmla="*/ 81023 h 150471"/>
              <a:gd name="connsiteX7" fmla="*/ 1064871 w 4629874"/>
              <a:gd name="connsiteY7" fmla="*/ 57874 h 150471"/>
              <a:gd name="connsiteX8" fmla="*/ 1180618 w 4629874"/>
              <a:gd name="connsiteY8" fmla="*/ 69448 h 150471"/>
              <a:gd name="connsiteX9" fmla="*/ 1215342 w 4629874"/>
              <a:gd name="connsiteY9" fmla="*/ 81023 h 150471"/>
              <a:gd name="connsiteX10" fmla="*/ 1261641 w 4629874"/>
              <a:gd name="connsiteY10" fmla="*/ 92598 h 150471"/>
              <a:gd name="connsiteX11" fmla="*/ 1539433 w 4629874"/>
              <a:gd name="connsiteY11" fmla="*/ 81023 h 150471"/>
              <a:gd name="connsiteX12" fmla="*/ 1632031 w 4629874"/>
              <a:gd name="connsiteY12" fmla="*/ 69448 h 150471"/>
              <a:gd name="connsiteX13" fmla="*/ 1886674 w 4629874"/>
              <a:gd name="connsiteY13" fmla="*/ 81023 h 150471"/>
              <a:gd name="connsiteX14" fmla="*/ 1956122 w 4629874"/>
              <a:gd name="connsiteY14" fmla="*/ 104172 h 150471"/>
              <a:gd name="connsiteX15" fmla="*/ 2025570 w 4629874"/>
              <a:gd name="connsiteY15" fmla="*/ 138896 h 150471"/>
              <a:gd name="connsiteX16" fmla="*/ 2118167 w 4629874"/>
              <a:gd name="connsiteY16" fmla="*/ 115747 h 150471"/>
              <a:gd name="connsiteX17" fmla="*/ 2164466 w 4629874"/>
              <a:gd name="connsiteY17" fmla="*/ 81023 h 150471"/>
              <a:gd name="connsiteX18" fmla="*/ 2210765 w 4629874"/>
              <a:gd name="connsiteY18" fmla="*/ 57874 h 150471"/>
              <a:gd name="connsiteX19" fmla="*/ 2245489 w 4629874"/>
              <a:gd name="connsiteY19" fmla="*/ 34724 h 150471"/>
              <a:gd name="connsiteX20" fmla="*/ 2395960 w 4629874"/>
              <a:gd name="connsiteY20" fmla="*/ 0 h 150471"/>
              <a:gd name="connsiteX21" fmla="*/ 2534856 w 4629874"/>
              <a:gd name="connsiteY21" fmla="*/ 11575 h 150471"/>
              <a:gd name="connsiteX22" fmla="*/ 2569580 w 4629874"/>
              <a:gd name="connsiteY22" fmla="*/ 34724 h 150471"/>
              <a:gd name="connsiteX23" fmla="*/ 2615879 w 4629874"/>
              <a:gd name="connsiteY23" fmla="*/ 46299 h 150471"/>
              <a:gd name="connsiteX24" fmla="*/ 2650603 w 4629874"/>
              <a:gd name="connsiteY24" fmla="*/ 81023 h 150471"/>
              <a:gd name="connsiteX25" fmla="*/ 2916821 w 4629874"/>
              <a:gd name="connsiteY25" fmla="*/ 81023 h 150471"/>
              <a:gd name="connsiteX26" fmla="*/ 2951545 w 4629874"/>
              <a:gd name="connsiteY26" fmla="*/ 69448 h 150471"/>
              <a:gd name="connsiteX27" fmla="*/ 2997843 w 4629874"/>
              <a:gd name="connsiteY27" fmla="*/ 46299 h 150471"/>
              <a:gd name="connsiteX28" fmla="*/ 3171464 w 4629874"/>
              <a:gd name="connsiteY28" fmla="*/ 57874 h 150471"/>
              <a:gd name="connsiteX29" fmla="*/ 3240912 w 4629874"/>
              <a:gd name="connsiteY29" fmla="*/ 81023 h 150471"/>
              <a:gd name="connsiteX30" fmla="*/ 3275636 w 4629874"/>
              <a:gd name="connsiteY30" fmla="*/ 92598 h 150471"/>
              <a:gd name="connsiteX31" fmla="*/ 3310360 w 4629874"/>
              <a:gd name="connsiteY31" fmla="*/ 115747 h 150471"/>
              <a:gd name="connsiteX32" fmla="*/ 3379808 w 4629874"/>
              <a:gd name="connsiteY32" fmla="*/ 138896 h 150471"/>
              <a:gd name="connsiteX33" fmla="*/ 3414532 w 4629874"/>
              <a:gd name="connsiteY33" fmla="*/ 150471 h 150471"/>
              <a:gd name="connsiteX34" fmla="*/ 3588152 w 4629874"/>
              <a:gd name="connsiteY34" fmla="*/ 127322 h 150471"/>
              <a:gd name="connsiteX35" fmla="*/ 3622876 w 4629874"/>
              <a:gd name="connsiteY35" fmla="*/ 115747 h 150471"/>
              <a:gd name="connsiteX36" fmla="*/ 3680750 w 4629874"/>
              <a:gd name="connsiteY36" fmla="*/ 104172 h 150471"/>
              <a:gd name="connsiteX37" fmla="*/ 3727049 w 4629874"/>
              <a:gd name="connsiteY37" fmla="*/ 92598 h 150471"/>
              <a:gd name="connsiteX38" fmla="*/ 4062714 w 4629874"/>
              <a:gd name="connsiteY38" fmla="*/ 81023 h 150471"/>
              <a:gd name="connsiteX39" fmla="*/ 4166886 w 4629874"/>
              <a:gd name="connsiteY39" fmla="*/ 34724 h 150471"/>
              <a:gd name="connsiteX40" fmla="*/ 4201611 w 4629874"/>
              <a:gd name="connsiteY40" fmla="*/ 23150 h 150471"/>
              <a:gd name="connsiteX41" fmla="*/ 4317357 w 4629874"/>
              <a:gd name="connsiteY41" fmla="*/ 46299 h 150471"/>
              <a:gd name="connsiteX42" fmla="*/ 4375231 w 4629874"/>
              <a:gd name="connsiteY42" fmla="*/ 81023 h 150471"/>
              <a:gd name="connsiteX43" fmla="*/ 4548851 w 4629874"/>
              <a:gd name="connsiteY43" fmla="*/ 92598 h 150471"/>
              <a:gd name="connsiteX44" fmla="*/ 4629874 w 4629874"/>
              <a:gd name="connsiteY44" fmla="*/ 104172 h 1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29874" h="150471">
                <a:moveTo>
                  <a:pt x="0" y="11575"/>
                </a:moveTo>
                <a:cubicBezTo>
                  <a:pt x="162046" y="19291"/>
                  <a:pt x="325063" y="15395"/>
                  <a:pt x="486137" y="34724"/>
                </a:cubicBezTo>
                <a:cubicBezTo>
                  <a:pt x="583244" y="46377"/>
                  <a:pt x="553220" y="78355"/>
                  <a:pt x="613459" y="104172"/>
                </a:cubicBezTo>
                <a:cubicBezTo>
                  <a:pt x="628080" y="110438"/>
                  <a:pt x="644324" y="111889"/>
                  <a:pt x="659757" y="115747"/>
                </a:cubicBezTo>
                <a:cubicBezTo>
                  <a:pt x="756213" y="111889"/>
                  <a:pt x="852837" y="111050"/>
                  <a:pt x="949124" y="104172"/>
                </a:cubicBezTo>
                <a:cubicBezTo>
                  <a:pt x="961294" y="103303"/>
                  <a:pt x="972117" y="95950"/>
                  <a:pt x="983849" y="92598"/>
                </a:cubicBezTo>
                <a:cubicBezTo>
                  <a:pt x="999145" y="88228"/>
                  <a:pt x="1014714" y="84881"/>
                  <a:pt x="1030147" y="81023"/>
                </a:cubicBezTo>
                <a:cubicBezTo>
                  <a:pt x="1041722" y="73307"/>
                  <a:pt x="1051001" y="58941"/>
                  <a:pt x="1064871" y="57874"/>
                </a:cubicBezTo>
                <a:cubicBezTo>
                  <a:pt x="1103532" y="54900"/>
                  <a:pt x="1142294" y="63552"/>
                  <a:pt x="1180618" y="69448"/>
                </a:cubicBezTo>
                <a:cubicBezTo>
                  <a:pt x="1192677" y="71303"/>
                  <a:pt x="1203611" y="77671"/>
                  <a:pt x="1215342" y="81023"/>
                </a:cubicBezTo>
                <a:cubicBezTo>
                  <a:pt x="1230638" y="85393"/>
                  <a:pt x="1246208" y="88740"/>
                  <a:pt x="1261641" y="92598"/>
                </a:cubicBezTo>
                <a:cubicBezTo>
                  <a:pt x="1354238" y="88740"/>
                  <a:pt x="1446936" y="86804"/>
                  <a:pt x="1539433" y="81023"/>
                </a:cubicBezTo>
                <a:cubicBezTo>
                  <a:pt x="1570479" y="79083"/>
                  <a:pt x="1600925" y="69448"/>
                  <a:pt x="1632031" y="69448"/>
                </a:cubicBezTo>
                <a:cubicBezTo>
                  <a:pt x="1717000" y="69448"/>
                  <a:pt x="1801793" y="77165"/>
                  <a:pt x="1886674" y="81023"/>
                </a:cubicBezTo>
                <a:cubicBezTo>
                  <a:pt x="1909823" y="88739"/>
                  <a:pt x="1938868" y="86917"/>
                  <a:pt x="1956122" y="104172"/>
                </a:cubicBezTo>
                <a:cubicBezTo>
                  <a:pt x="1990519" y="138571"/>
                  <a:pt x="1968684" y="124675"/>
                  <a:pt x="2025570" y="138896"/>
                </a:cubicBezTo>
                <a:cubicBezTo>
                  <a:pt x="2056436" y="131180"/>
                  <a:pt x="2088799" y="127984"/>
                  <a:pt x="2118167" y="115747"/>
                </a:cubicBezTo>
                <a:cubicBezTo>
                  <a:pt x="2135974" y="108327"/>
                  <a:pt x="2148107" y="91247"/>
                  <a:pt x="2164466" y="81023"/>
                </a:cubicBezTo>
                <a:cubicBezTo>
                  <a:pt x="2179098" y="71878"/>
                  <a:pt x="2195784" y="66435"/>
                  <a:pt x="2210765" y="57874"/>
                </a:cubicBezTo>
                <a:cubicBezTo>
                  <a:pt x="2222843" y="50972"/>
                  <a:pt x="2232777" y="40374"/>
                  <a:pt x="2245489" y="34724"/>
                </a:cubicBezTo>
                <a:cubicBezTo>
                  <a:pt x="2305695" y="7966"/>
                  <a:pt x="2330051" y="9416"/>
                  <a:pt x="2395960" y="0"/>
                </a:cubicBezTo>
                <a:cubicBezTo>
                  <a:pt x="2442259" y="3858"/>
                  <a:pt x="2489299" y="2464"/>
                  <a:pt x="2534856" y="11575"/>
                </a:cubicBezTo>
                <a:cubicBezTo>
                  <a:pt x="2548497" y="14303"/>
                  <a:pt x="2556794" y="29244"/>
                  <a:pt x="2569580" y="34724"/>
                </a:cubicBezTo>
                <a:cubicBezTo>
                  <a:pt x="2584202" y="40990"/>
                  <a:pt x="2600446" y="42441"/>
                  <a:pt x="2615879" y="46299"/>
                </a:cubicBezTo>
                <a:cubicBezTo>
                  <a:pt x="2627454" y="57874"/>
                  <a:pt x="2635645" y="74375"/>
                  <a:pt x="2650603" y="81023"/>
                </a:cubicBezTo>
                <a:cubicBezTo>
                  <a:pt x="2710758" y="107759"/>
                  <a:pt x="2904080" y="81772"/>
                  <a:pt x="2916821" y="81023"/>
                </a:cubicBezTo>
                <a:cubicBezTo>
                  <a:pt x="2928396" y="77165"/>
                  <a:pt x="2940331" y="74254"/>
                  <a:pt x="2951545" y="69448"/>
                </a:cubicBezTo>
                <a:cubicBezTo>
                  <a:pt x="2967404" y="62651"/>
                  <a:pt x="2980613" y="47206"/>
                  <a:pt x="2997843" y="46299"/>
                </a:cubicBezTo>
                <a:cubicBezTo>
                  <a:pt x="3055765" y="43251"/>
                  <a:pt x="3113590" y="54016"/>
                  <a:pt x="3171464" y="57874"/>
                </a:cubicBezTo>
                <a:lnTo>
                  <a:pt x="3240912" y="81023"/>
                </a:lnTo>
                <a:cubicBezTo>
                  <a:pt x="3252487" y="84881"/>
                  <a:pt x="3265484" y="85830"/>
                  <a:pt x="3275636" y="92598"/>
                </a:cubicBezTo>
                <a:cubicBezTo>
                  <a:pt x="3287211" y="100314"/>
                  <a:pt x="3297648" y="110097"/>
                  <a:pt x="3310360" y="115747"/>
                </a:cubicBezTo>
                <a:cubicBezTo>
                  <a:pt x="3332658" y="125657"/>
                  <a:pt x="3356659" y="131180"/>
                  <a:pt x="3379808" y="138896"/>
                </a:cubicBezTo>
                <a:lnTo>
                  <a:pt x="3414532" y="150471"/>
                </a:lnTo>
                <a:cubicBezTo>
                  <a:pt x="3486841" y="143240"/>
                  <a:pt x="3524228" y="143303"/>
                  <a:pt x="3588152" y="127322"/>
                </a:cubicBezTo>
                <a:cubicBezTo>
                  <a:pt x="3599989" y="124363"/>
                  <a:pt x="3611039" y="118706"/>
                  <a:pt x="3622876" y="115747"/>
                </a:cubicBezTo>
                <a:cubicBezTo>
                  <a:pt x="3641962" y="110975"/>
                  <a:pt x="3661545" y="108440"/>
                  <a:pt x="3680750" y="104172"/>
                </a:cubicBezTo>
                <a:cubicBezTo>
                  <a:pt x="3696279" y="100721"/>
                  <a:pt x="3711170" y="93560"/>
                  <a:pt x="3727049" y="92598"/>
                </a:cubicBezTo>
                <a:cubicBezTo>
                  <a:pt x="3838799" y="85825"/>
                  <a:pt x="3950826" y="84881"/>
                  <a:pt x="4062714" y="81023"/>
                </a:cubicBezTo>
                <a:cubicBezTo>
                  <a:pt x="4117740" y="44340"/>
                  <a:pt x="4084244" y="62271"/>
                  <a:pt x="4166886" y="34724"/>
                </a:cubicBezTo>
                <a:lnTo>
                  <a:pt x="4201611" y="23150"/>
                </a:lnTo>
                <a:cubicBezTo>
                  <a:pt x="4215665" y="25158"/>
                  <a:pt x="4292103" y="31146"/>
                  <a:pt x="4317357" y="46299"/>
                </a:cubicBezTo>
                <a:cubicBezTo>
                  <a:pt x="4356805" y="69968"/>
                  <a:pt x="4321578" y="75061"/>
                  <a:pt x="4375231" y="81023"/>
                </a:cubicBezTo>
                <a:cubicBezTo>
                  <a:pt x="4432878" y="87428"/>
                  <a:pt x="4490978" y="88740"/>
                  <a:pt x="4548851" y="92598"/>
                </a:cubicBezTo>
                <a:cubicBezTo>
                  <a:pt x="4598216" y="109052"/>
                  <a:pt x="4571374" y="104172"/>
                  <a:pt x="4629874" y="104172"/>
                </a:cubicBezTo>
              </a:path>
            </a:pathLst>
          </a:cu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557453" y="6185276"/>
            <a:ext cx="3399405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③手のかき、足のけりは？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4928952" y="703858"/>
            <a:ext cx="4215048" cy="428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</a:rPr>
              <a:t>学校体育実技指導資料第</a:t>
            </a:r>
            <a:r>
              <a:rPr lang="en-US" altLang="ja-JP" sz="1000" dirty="0">
                <a:solidFill>
                  <a:schemeClr val="tx1"/>
                </a:solidFill>
              </a:rPr>
              <a:t>4</a:t>
            </a:r>
            <a:r>
              <a:rPr lang="ja-JP" altLang="en-US" sz="1000" dirty="0">
                <a:solidFill>
                  <a:schemeClr val="tx1"/>
                </a:solidFill>
              </a:rPr>
              <a:t>集</a:t>
            </a:r>
            <a:endParaRPr lang="en-US" altLang="ja-JP" sz="1000" dirty="0">
              <a:solidFill>
                <a:schemeClr val="tx1"/>
              </a:solidFill>
            </a:endParaRPr>
          </a:p>
          <a:p>
            <a:r>
              <a:rPr lang="ja-JP" altLang="en-US" sz="1000" dirty="0">
                <a:solidFill>
                  <a:schemeClr val="tx1"/>
                </a:solidFill>
              </a:rPr>
              <a:t>「水泳指導の手引（三訂版）」 第</a:t>
            </a:r>
            <a:r>
              <a:rPr lang="en-US" altLang="ja-JP" sz="1000" dirty="0">
                <a:solidFill>
                  <a:schemeClr val="tx1"/>
                </a:solidFill>
              </a:rPr>
              <a:t>3</a:t>
            </a:r>
            <a:r>
              <a:rPr lang="ja-JP" altLang="en-US" sz="1000" dirty="0">
                <a:solidFill>
                  <a:schemeClr val="tx1"/>
                </a:solidFill>
              </a:rPr>
              <a:t>章　技能指導の</a:t>
            </a:r>
            <a:r>
              <a:rPr lang="ja-JP" altLang="en-US" sz="1000" dirty="0" smtClean="0">
                <a:solidFill>
                  <a:schemeClr val="tx1"/>
                </a:solidFill>
              </a:rPr>
              <a:t>要点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楕円 83"/>
          <p:cNvSpPr/>
          <p:nvPr/>
        </p:nvSpPr>
        <p:spPr>
          <a:xfrm rot="19318769">
            <a:off x="1467618" y="5479370"/>
            <a:ext cx="441819" cy="1613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1237" y="1305580"/>
            <a:ext cx="8944222" cy="54583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55" y="1344811"/>
            <a:ext cx="8538728" cy="75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ＰＯＩＮＴ：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ストリームライン→体が曲がる（あごがあがる）</a:t>
            </a: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　　　　　　　　　　　　　　　　　　　　→浮力・推進力生まれない△</a:t>
            </a:r>
            <a:endParaRPr kumimoji="1" lang="en-US" altLang="ja-JP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66366" y="6479863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schemeClr val="bg1"/>
                </a:solidFill>
              </a:rPr>
              <a:t>12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 rot="11025254">
            <a:off x="2115479" y="4612811"/>
            <a:ext cx="5632453" cy="1437952"/>
            <a:chOff x="3244211" y="4289956"/>
            <a:chExt cx="3455503" cy="1408425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3244211" y="4289956"/>
              <a:ext cx="3455503" cy="1408425"/>
              <a:chOff x="3903920" y="3267404"/>
              <a:chExt cx="4594265" cy="2014243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 rot="10574746" flipH="1" flipV="1">
                <a:off x="3903920" y="4153287"/>
                <a:ext cx="1012637" cy="112836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グループ化 39"/>
              <p:cNvGrpSpPr/>
              <p:nvPr/>
            </p:nvGrpSpPr>
            <p:grpSpPr>
              <a:xfrm>
                <a:off x="4359424" y="3267404"/>
                <a:ext cx="4138761" cy="1931990"/>
                <a:chOff x="7264401" y="2713845"/>
                <a:chExt cx="4138761" cy="1931990"/>
              </a:xfrm>
            </p:grpSpPr>
            <p:sp>
              <p:nvSpPr>
                <p:cNvPr id="41" name="楕円 40"/>
                <p:cNvSpPr/>
                <p:nvPr/>
              </p:nvSpPr>
              <p:spPr>
                <a:xfrm rot="655636">
                  <a:off x="8485193" y="3138588"/>
                  <a:ext cx="1426085" cy="80829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3" name="グループ化 42"/>
                <p:cNvGrpSpPr/>
                <p:nvPr/>
              </p:nvGrpSpPr>
              <p:grpSpPr>
                <a:xfrm>
                  <a:off x="7264401" y="2717220"/>
                  <a:ext cx="4138761" cy="1928615"/>
                  <a:chOff x="7264401" y="2717220"/>
                  <a:chExt cx="4138761" cy="1928615"/>
                </a:xfrm>
              </p:grpSpPr>
              <p:grpSp>
                <p:nvGrpSpPr>
                  <p:cNvPr id="44" name="グループ化 43"/>
                  <p:cNvGrpSpPr/>
                  <p:nvPr/>
                </p:nvGrpSpPr>
                <p:grpSpPr>
                  <a:xfrm>
                    <a:off x="7264401" y="3223097"/>
                    <a:ext cx="958977" cy="1422738"/>
                    <a:chOff x="7264401" y="3223097"/>
                    <a:chExt cx="958977" cy="1422738"/>
                  </a:xfrm>
                </p:grpSpPr>
                <p:cxnSp>
                  <p:nvCxnSpPr>
                    <p:cNvPr id="51" name="直線コネクタ 50"/>
                    <p:cNvCxnSpPr/>
                    <p:nvPr/>
                  </p:nvCxnSpPr>
                  <p:spPr>
                    <a:xfrm rot="10574746" flipH="1">
                      <a:off x="7571468" y="3546410"/>
                      <a:ext cx="651910" cy="67793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/>
                    <p:cNvCxnSpPr/>
                    <p:nvPr/>
                  </p:nvCxnSpPr>
                  <p:spPr>
                    <a:xfrm rot="10574746" flipH="1" flipV="1">
                      <a:off x="7264401" y="3223097"/>
                      <a:ext cx="300158" cy="1016511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コネクタ 53"/>
                    <p:cNvCxnSpPr/>
                    <p:nvPr/>
                  </p:nvCxnSpPr>
                  <p:spPr>
                    <a:xfrm rot="10574746" flipH="1">
                      <a:off x="7822031" y="3934019"/>
                      <a:ext cx="381609" cy="711816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8027424" y="2717220"/>
                    <a:ext cx="3375738" cy="1763074"/>
                    <a:chOff x="8027424" y="2717220"/>
                    <a:chExt cx="3375738" cy="1763074"/>
                  </a:xfrm>
                </p:grpSpPr>
                <p:cxnSp>
                  <p:nvCxnSpPr>
                    <p:cNvPr id="48" name="直線コネクタ 47"/>
                    <p:cNvCxnSpPr>
                      <a:stCxn id="41" idx="5"/>
                    </p:cNvCxnSpPr>
                    <p:nvPr/>
                  </p:nvCxnSpPr>
                  <p:spPr>
                    <a:xfrm rot="10574746" flipH="1" flipV="1">
                      <a:off x="9671152" y="3958906"/>
                      <a:ext cx="498018" cy="52138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線コネクタ 48"/>
                    <p:cNvCxnSpPr>
                      <a:endCxn id="63" idx="4"/>
                    </p:cNvCxnSpPr>
                    <p:nvPr/>
                  </p:nvCxnSpPr>
                  <p:spPr>
                    <a:xfrm rot="10574746">
                      <a:off x="8027424" y="2717220"/>
                      <a:ext cx="902870" cy="160527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直線コネクタ 76"/>
                    <p:cNvCxnSpPr/>
                    <p:nvPr/>
                  </p:nvCxnSpPr>
                  <p:spPr>
                    <a:xfrm rot="10574746" flipH="1">
                      <a:off x="10143771" y="3838010"/>
                      <a:ext cx="1259391" cy="55699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線コネクタ 46"/>
                    <p:cNvCxnSpPr/>
                    <p:nvPr/>
                  </p:nvCxnSpPr>
                  <p:spPr>
                    <a:xfrm rot="10574746">
                      <a:off x="8920637" y="2784552"/>
                      <a:ext cx="573948" cy="744056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2" name="楕円 41"/>
                <p:cNvSpPr/>
                <p:nvPr/>
              </p:nvSpPr>
              <p:spPr>
                <a:xfrm rot="17783042">
                  <a:off x="9550162" y="3067940"/>
                  <a:ext cx="1258328" cy="55013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88" name="直角三角形 87"/>
            <p:cNvSpPr/>
            <p:nvPr/>
          </p:nvSpPr>
          <p:spPr>
            <a:xfrm rot="15600000">
              <a:off x="5725604" y="4873632"/>
              <a:ext cx="117177" cy="7809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2" name="正方形/長方形 91"/>
          <p:cNvSpPr/>
          <p:nvPr/>
        </p:nvSpPr>
        <p:spPr>
          <a:xfrm>
            <a:off x="145955" y="665456"/>
            <a:ext cx="4549205" cy="5609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 smtClean="0">
                <a:solidFill>
                  <a:srgbClr val="FF0000"/>
                </a:solidFill>
                <a:latin typeface="+mn-ea"/>
              </a:rPr>
              <a:t>背泳ぎのフォーム</a:t>
            </a:r>
            <a:endParaRPr kumimoji="1" lang="en-US" altLang="ja-JP" sz="4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楕円 31"/>
          <p:cNvSpPr/>
          <p:nvPr/>
        </p:nvSpPr>
        <p:spPr>
          <a:xfrm>
            <a:off x="3585638" y="5120995"/>
            <a:ext cx="259264" cy="1263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 rot="1506475">
            <a:off x="3243865" y="5347335"/>
            <a:ext cx="248370" cy="1274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弦 49"/>
          <p:cNvSpPr/>
          <p:nvPr/>
        </p:nvSpPr>
        <p:spPr>
          <a:xfrm rot="18540923">
            <a:off x="3152708" y="5464289"/>
            <a:ext cx="590325" cy="575759"/>
          </a:xfrm>
          <a:prstGeom prst="chord">
            <a:avLst>
              <a:gd name="adj1" fmla="val 4924935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/>
        </p:nvSpPr>
        <p:spPr>
          <a:xfrm rot="19085752" flipV="1">
            <a:off x="3176995" y="5230547"/>
            <a:ext cx="274840" cy="8263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/>
          <p:cNvSpPr/>
          <p:nvPr/>
        </p:nvSpPr>
        <p:spPr>
          <a:xfrm rot="19038485">
            <a:off x="3804031" y="5636569"/>
            <a:ext cx="310788" cy="1118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>
            <a:off x="7743870" y="5402333"/>
            <a:ext cx="512033" cy="2673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/>
          <p:cNvSpPr/>
          <p:nvPr/>
        </p:nvSpPr>
        <p:spPr>
          <a:xfrm rot="3394983">
            <a:off x="7104454" y="5899160"/>
            <a:ext cx="485191" cy="240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星 7 78"/>
          <p:cNvSpPr/>
          <p:nvPr/>
        </p:nvSpPr>
        <p:spPr>
          <a:xfrm>
            <a:off x="165285" y="2842663"/>
            <a:ext cx="2187121" cy="901538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B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さん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楕円 51"/>
          <p:cNvSpPr/>
          <p:nvPr/>
        </p:nvSpPr>
        <p:spPr>
          <a:xfrm rot="20914131">
            <a:off x="1845917" y="4996163"/>
            <a:ext cx="485191" cy="2634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/>
        </p:nvSpPr>
        <p:spPr>
          <a:xfrm rot="35144">
            <a:off x="5544862" y="5409036"/>
            <a:ext cx="591142" cy="5222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10471739">
            <a:off x="513776" y="4855582"/>
            <a:ext cx="8264664" cy="850127"/>
          </a:xfrm>
          <a:custGeom>
            <a:avLst/>
            <a:gdLst>
              <a:gd name="connsiteX0" fmla="*/ 0 w 4629874"/>
              <a:gd name="connsiteY0" fmla="*/ 11575 h 150471"/>
              <a:gd name="connsiteX1" fmla="*/ 486137 w 4629874"/>
              <a:gd name="connsiteY1" fmla="*/ 34724 h 150471"/>
              <a:gd name="connsiteX2" fmla="*/ 613459 w 4629874"/>
              <a:gd name="connsiteY2" fmla="*/ 104172 h 150471"/>
              <a:gd name="connsiteX3" fmla="*/ 659757 w 4629874"/>
              <a:gd name="connsiteY3" fmla="*/ 115747 h 150471"/>
              <a:gd name="connsiteX4" fmla="*/ 949124 w 4629874"/>
              <a:gd name="connsiteY4" fmla="*/ 104172 h 150471"/>
              <a:gd name="connsiteX5" fmla="*/ 983849 w 4629874"/>
              <a:gd name="connsiteY5" fmla="*/ 92598 h 150471"/>
              <a:gd name="connsiteX6" fmla="*/ 1030147 w 4629874"/>
              <a:gd name="connsiteY6" fmla="*/ 81023 h 150471"/>
              <a:gd name="connsiteX7" fmla="*/ 1064871 w 4629874"/>
              <a:gd name="connsiteY7" fmla="*/ 57874 h 150471"/>
              <a:gd name="connsiteX8" fmla="*/ 1180618 w 4629874"/>
              <a:gd name="connsiteY8" fmla="*/ 69448 h 150471"/>
              <a:gd name="connsiteX9" fmla="*/ 1215342 w 4629874"/>
              <a:gd name="connsiteY9" fmla="*/ 81023 h 150471"/>
              <a:gd name="connsiteX10" fmla="*/ 1261641 w 4629874"/>
              <a:gd name="connsiteY10" fmla="*/ 92598 h 150471"/>
              <a:gd name="connsiteX11" fmla="*/ 1539433 w 4629874"/>
              <a:gd name="connsiteY11" fmla="*/ 81023 h 150471"/>
              <a:gd name="connsiteX12" fmla="*/ 1632031 w 4629874"/>
              <a:gd name="connsiteY12" fmla="*/ 69448 h 150471"/>
              <a:gd name="connsiteX13" fmla="*/ 1886674 w 4629874"/>
              <a:gd name="connsiteY13" fmla="*/ 81023 h 150471"/>
              <a:gd name="connsiteX14" fmla="*/ 1956122 w 4629874"/>
              <a:gd name="connsiteY14" fmla="*/ 104172 h 150471"/>
              <a:gd name="connsiteX15" fmla="*/ 2025570 w 4629874"/>
              <a:gd name="connsiteY15" fmla="*/ 138896 h 150471"/>
              <a:gd name="connsiteX16" fmla="*/ 2118167 w 4629874"/>
              <a:gd name="connsiteY16" fmla="*/ 115747 h 150471"/>
              <a:gd name="connsiteX17" fmla="*/ 2164466 w 4629874"/>
              <a:gd name="connsiteY17" fmla="*/ 81023 h 150471"/>
              <a:gd name="connsiteX18" fmla="*/ 2210765 w 4629874"/>
              <a:gd name="connsiteY18" fmla="*/ 57874 h 150471"/>
              <a:gd name="connsiteX19" fmla="*/ 2245489 w 4629874"/>
              <a:gd name="connsiteY19" fmla="*/ 34724 h 150471"/>
              <a:gd name="connsiteX20" fmla="*/ 2395960 w 4629874"/>
              <a:gd name="connsiteY20" fmla="*/ 0 h 150471"/>
              <a:gd name="connsiteX21" fmla="*/ 2534856 w 4629874"/>
              <a:gd name="connsiteY21" fmla="*/ 11575 h 150471"/>
              <a:gd name="connsiteX22" fmla="*/ 2569580 w 4629874"/>
              <a:gd name="connsiteY22" fmla="*/ 34724 h 150471"/>
              <a:gd name="connsiteX23" fmla="*/ 2615879 w 4629874"/>
              <a:gd name="connsiteY23" fmla="*/ 46299 h 150471"/>
              <a:gd name="connsiteX24" fmla="*/ 2650603 w 4629874"/>
              <a:gd name="connsiteY24" fmla="*/ 81023 h 150471"/>
              <a:gd name="connsiteX25" fmla="*/ 2916821 w 4629874"/>
              <a:gd name="connsiteY25" fmla="*/ 81023 h 150471"/>
              <a:gd name="connsiteX26" fmla="*/ 2951545 w 4629874"/>
              <a:gd name="connsiteY26" fmla="*/ 69448 h 150471"/>
              <a:gd name="connsiteX27" fmla="*/ 2997843 w 4629874"/>
              <a:gd name="connsiteY27" fmla="*/ 46299 h 150471"/>
              <a:gd name="connsiteX28" fmla="*/ 3171464 w 4629874"/>
              <a:gd name="connsiteY28" fmla="*/ 57874 h 150471"/>
              <a:gd name="connsiteX29" fmla="*/ 3240912 w 4629874"/>
              <a:gd name="connsiteY29" fmla="*/ 81023 h 150471"/>
              <a:gd name="connsiteX30" fmla="*/ 3275636 w 4629874"/>
              <a:gd name="connsiteY30" fmla="*/ 92598 h 150471"/>
              <a:gd name="connsiteX31" fmla="*/ 3310360 w 4629874"/>
              <a:gd name="connsiteY31" fmla="*/ 115747 h 150471"/>
              <a:gd name="connsiteX32" fmla="*/ 3379808 w 4629874"/>
              <a:gd name="connsiteY32" fmla="*/ 138896 h 150471"/>
              <a:gd name="connsiteX33" fmla="*/ 3414532 w 4629874"/>
              <a:gd name="connsiteY33" fmla="*/ 150471 h 150471"/>
              <a:gd name="connsiteX34" fmla="*/ 3588152 w 4629874"/>
              <a:gd name="connsiteY34" fmla="*/ 127322 h 150471"/>
              <a:gd name="connsiteX35" fmla="*/ 3622876 w 4629874"/>
              <a:gd name="connsiteY35" fmla="*/ 115747 h 150471"/>
              <a:gd name="connsiteX36" fmla="*/ 3680750 w 4629874"/>
              <a:gd name="connsiteY36" fmla="*/ 104172 h 150471"/>
              <a:gd name="connsiteX37" fmla="*/ 3727049 w 4629874"/>
              <a:gd name="connsiteY37" fmla="*/ 92598 h 150471"/>
              <a:gd name="connsiteX38" fmla="*/ 4062714 w 4629874"/>
              <a:gd name="connsiteY38" fmla="*/ 81023 h 150471"/>
              <a:gd name="connsiteX39" fmla="*/ 4166886 w 4629874"/>
              <a:gd name="connsiteY39" fmla="*/ 34724 h 150471"/>
              <a:gd name="connsiteX40" fmla="*/ 4201611 w 4629874"/>
              <a:gd name="connsiteY40" fmla="*/ 23150 h 150471"/>
              <a:gd name="connsiteX41" fmla="*/ 4317357 w 4629874"/>
              <a:gd name="connsiteY41" fmla="*/ 46299 h 150471"/>
              <a:gd name="connsiteX42" fmla="*/ 4375231 w 4629874"/>
              <a:gd name="connsiteY42" fmla="*/ 81023 h 150471"/>
              <a:gd name="connsiteX43" fmla="*/ 4548851 w 4629874"/>
              <a:gd name="connsiteY43" fmla="*/ 92598 h 150471"/>
              <a:gd name="connsiteX44" fmla="*/ 4629874 w 4629874"/>
              <a:gd name="connsiteY44" fmla="*/ 104172 h 1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29874" h="150471">
                <a:moveTo>
                  <a:pt x="0" y="11575"/>
                </a:moveTo>
                <a:cubicBezTo>
                  <a:pt x="162046" y="19291"/>
                  <a:pt x="325063" y="15395"/>
                  <a:pt x="486137" y="34724"/>
                </a:cubicBezTo>
                <a:cubicBezTo>
                  <a:pt x="583244" y="46377"/>
                  <a:pt x="553220" y="78355"/>
                  <a:pt x="613459" y="104172"/>
                </a:cubicBezTo>
                <a:cubicBezTo>
                  <a:pt x="628080" y="110438"/>
                  <a:pt x="644324" y="111889"/>
                  <a:pt x="659757" y="115747"/>
                </a:cubicBezTo>
                <a:cubicBezTo>
                  <a:pt x="756213" y="111889"/>
                  <a:pt x="852837" y="111050"/>
                  <a:pt x="949124" y="104172"/>
                </a:cubicBezTo>
                <a:cubicBezTo>
                  <a:pt x="961294" y="103303"/>
                  <a:pt x="972117" y="95950"/>
                  <a:pt x="983849" y="92598"/>
                </a:cubicBezTo>
                <a:cubicBezTo>
                  <a:pt x="999145" y="88228"/>
                  <a:pt x="1014714" y="84881"/>
                  <a:pt x="1030147" y="81023"/>
                </a:cubicBezTo>
                <a:cubicBezTo>
                  <a:pt x="1041722" y="73307"/>
                  <a:pt x="1051001" y="58941"/>
                  <a:pt x="1064871" y="57874"/>
                </a:cubicBezTo>
                <a:cubicBezTo>
                  <a:pt x="1103532" y="54900"/>
                  <a:pt x="1142294" y="63552"/>
                  <a:pt x="1180618" y="69448"/>
                </a:cubicBezTo>
                <a:cubicBezTo>
                  <a:pt x="1192677" y="71303"/>
                  <a:pt x="1203611" y="77671"/>
                  <a:pt x="1215342" y="81023"/>
                </a:cubicBezTo>
                <a:cubicBezTo>
                  <a:pt x="1230638" y="85393"/>
                  <a:pt x="1246208" y="88740"/>
                  <a:pt x="1261641" y="92598"/>
                </a:cubicBezTo>
                <a:cubicBezTo>
                  <a:pt x="1354238" y="88740"/>
                  <a:pt x="1446936" y="86804"/>
                  <a:pt x="1539433" y="81023"/>
                </a:cubicBezTo>
                <a:cubicBezTo>
                  <a:pt x="1570479" y="79083"/>
                  <a:pt x="1600925" y="69448"/>
                  <a:pt x="1632031" y="69448"/>
                </a:cubicBezTo>
                <a:cubicBezTo>
                  <a:pt x="1717000" y="69448"/>
                  <a:pt x="1801793" y="77165"/>
                  <a:pt x="1886674" y="81023"/>
                </a:cubicBezTo>
                <a:cubicBezTo>
                  <a:pt x="1909823" y="88739"/>
                  <a:pt x="1938868" y="86917"/>
                  <a:pt x="1956122" y="104172"/>
                </a:cubicBezTo>
                <a:cubicBezTo>
                  <a:pt x="1990519" y="138571"/>
                  <a:pt x="1968684" y="124675"/>
                  <a:pt x="2025570" y="138896"/>
                </a:cubicBezTo>
                <a:cubicBezTo>
                  <a:pt x="2056436" y="131180"/>
                  <a:pt x="2088799" y="127984"/>
                  <a:pt x="2118167" y="115747"/>
                </a:cubicBezTo>
                <a:cubicBezTo>
                  <a:pt x="2135974" y="108327"/>
                  <a:pt x="2148107" y="91247"/>
                  <a:pt x="2164466" y="81023"/>
                </a:cubicBezTo>
                <a:cubicBezTo>
                  <a:pt x="2179098" y="71878"/>
                  <a:pt x="2195784" y="66435"/>
                  <a:pt x="2210765" y="57874"/>
                </a:cubicBezTo>
                <a:cubicBezTo>
                  <a:pt x="2222843" y="50972"/>
                  <a:pt x="2232777" y="40374"/>
                  <a:pt x="2245489" y="34724"/>
                </a:cubicBezTo>
                <a:cubicBezTo>
                  <a:pt x="2305695" y="7966"/>
                  <a:pt x="2330051" y="9416"/>
                  <a:pt x="2395960" y="0"/>
                </a:cubicBezTo>
                <a:cubicBezTo>
                  <a:pt x="2442259" y="3858"/>
                  <a:pt x="2489299" y="2464"/>
                  <a:pt x="2534856" y="11575"/>
                </a:cubicBezTo>
                <a:cubicBezTo>
                  <a:pt x="2548497" y="14303"/>
                  <a:pt x="2556794" y="29244"/>
                  <a:pt x="2569580" y="34724"/>
                </a:cubicBezTo>
                <a:cubicBezTo>
                  <a:pt x="2584202" y="40990"/>
                  <a:pt x="2600446" y="42441"/>
                  <a:pt x="2615879" y="46299"/>
                </a:cubicBezTo>
                <a:cubicBezTo>
                  <a:pt x="2627454" y="57874"/>
                  <a:pt x="2635645" y="74375"/>
                  <a:pt x="2650603" y="81023"/>
                </a:cubicBezTo>
                <a:cubicBezTo>
                  <a:pt x="2710758" y="107759"/>
                  <a:pt x="2904080" y="81772"/>
                  <a:pt x="2916821" y="81023"/>
                </a:cubicBezTo>
                <a:cubicBezTo>
                  <a:pt x="2928396" y="77165"/>
                  <a:pt x="2940331" y="74254"/>
                  <a:pt x="2951545" y="69448"/>
                </a:cubicBezTo>
                <a:cubicBezTo>
                  <a:pt x="2967404" y="62651"/>
                  <a:pt x="2980613" y="47206"/>
                  <a:pt x="2997843" y="46299"/>
                </a:cubicBezTo>
                <a:cubicBezTo>
                  <a:pt x="3055765" y="43251"/>
                  <a:pt x="3113590" y="54016"/>
                  <a:pt x="3171464" y="57874"/>
                </a:cubicBezTo>
                <a:lnTo>
                  <a:pt x="3240912" y="81023"/>
                </a:lnTo>
                <a:cubicBezTo>
                  <a:pt x="3252487" y="84881"/>
                  <a:pt x="3265484" y="85830"/>
                  <a:pt x="3275636" y="92598"/>
                </a:cubicBezTo>
                <a:cubicBezTo>
                  <a:pt x="3287211" y="100314"/>
                  <a:pt x="3297648" y="110097"/>
                  <a:pt x="3310360" y="115747"/>
                </a:cubicBezTo>
                <a:cubicBezTo>
                  <a:pt x="3332658" y="125657"/>
                  <a:pt x="3356659" y="131180"/>
                  <a:pt x="3379808" y="138896"/>
                </a:cubicBezTo>
                <a:lnTo>
                  <a:pt x="3414532" y="150471"/>
                </a:lnTo>
                <a:cubicBezTo>
                  <a:pt x="3486841" y="143240"/>
                  <a:pt x="3524228" y="143303"/>
                  <a:pt x="3588152" y="127322"/>
                </a:cubicBezTo>
                <a:cubicBezTo>
                  <a:pt x="3599989" y="124363"/>
                  <a:pt x="3611039" y="118706"/>
                  <a:pt x="3622876" y="115747"/>
                </a:cubicBezTo>
                <a:cubicBezTo>
                  <a:pt x="3641962" y="110975"/>
                  <a:pt x="3661545" y="108440"/>
                  <a:pt x="3680750" y="104172"/>
                </a:cubicBezTo>
                <a:cubicBezTo>
                  <a:pt x="3696279" y="100721"/>
                  <a:pt x="3711170" y="93560"/>
                  <a:pt x="3727049" y="92598"/>
                </a:cubicBezTo>
                <a:cubicBezTo>
                  <a:pt x="3838799" y="85825"/>
                  <a:pt x="3950826" y="84881"/>
                  <a:pt x="4062714" y="81023"/>
                </a:cubicBezTo>
                <a:cubicBezTo>
                  <a:pt x="4117740" y="44340"/>
                  <a:pt x="4084244" y="62271"/>
                  <a:pt x="4166886" y="34724"/>
                </a:cubicBezTo>
                <a:lnTo>
                  <a:pt x="4201611" y="23150"/>
                </a:lnTo>
                <a:cubicBezTo>
                  <a:pt x="4215665" y="25158"/>
                  <a:pt x="4292103" y="31146"/>
                  <a:pt x="4317357" y="46299"/>
                </a:cubicBezTo>
                <a:cubicBezTo>
                  <a:pt x="4356805" y="69968"/>
                  <a:pt x="4321578" y="75061"/>
                  <a:pt x="4375231" y="81023"/>
                </a:cubicBezTo>
                <a:cubicBezTo>
                  <a:pt x="4432878" y="87428"/>
                  <a:pt x="4490978" y="88740"/>
                  <a:pt x="4548851" y="92598"/>
                </a:cubicBezTo>
                <a:cubicBezTo>
                  <a:pt x="4598216" y="109052"/>
                  <a:pt x="4571374" y="104172"/>
                  <a:pt x="4629874" y="104172"/>
                </a:cubicBezTo>
              </a:path>
            </a:pathLst>
          </a:cu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/>
        </p:nvSpPr>
        <p:spPr>
          <a:xfrm rot="1579889">
            <a:off x="3497162" y="5491391"/>
            <a:ext cx="288640" cy="1242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47203" y="5781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/>
              <a:t>②アドバイスしてみよう</a:t>
            </a:r>
            <a:endParaRPr kumimoji="1" lang="ja-JP" altLang="en-US" sz="2800" b="1" dirty="0"/>
          </a:p>
        </p:txBody>
      </p:sp>
      <p:sp>
        <p:nvSpPr>
          <p:cNvPr id="58" name="正方形/長方形 57"/>
          <p:cNvSpPr/>
          <p:nvPr/>
        </p:nvSpPr>
        <p:spPr>
          <a:xfrm>
            <a:off x="290413" y="2164443"/>
            <a:ext cx="8513620" cy="5907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★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B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さんには、どんなアドバイスをすればよいかな？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854965" y="3838412"/>
            <a:ext cx="2997010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①ストリームラインは？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666728" y="3840678"/>
            <a:ext cx="295292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②息継ぎの顔の傾きは？</a:t>
            </a:r>
            <a:endParaRPr kumimoji="1" lang="en-US" altLang="ja-JP" dirty="0" smtClean="0">
              <a:latin typeface="+mn-ea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4513376" y="6261549"/>
            <a:ext cx="3308382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④浮力・推進力を出すには？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3" name="楕円 62"/>
          <p:cNvSpPr/>
          <p:nvPr/>
        </p:nvSpPr>
        <p:spPr>
          <a:xfrm rot="2842135">
            <a:off x="6230859" y="5800298"/>
            <a:ext cx="217285" cy="3541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557453" y="6185276"/>
            <a:ext cx="3399405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③手のかき、足のけりは？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4781056" y="752225"/>
            <a:ext cx="4215048" cy="428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</a:rPr>
              <a:t>学校体育実技指導資料第</a:t>
            </a:r>
            <a:r>
              <a:rPr lang="en-US" altLang="ja-JP" sz="1000" dirty="0">
                <a:solidFill>
                  <a:schemeClr val="tx1"/>
                </a:solidFill>
              </a:rPr>
              <a:t>4</a:t>
            </a:r>
            <a:r>
              <a:rPr lang="ja-JP" altLang="en-US" sz="1000" dirty="0">
                <a:solidFill>
                  <a:schemeClr val="tx1"/>
                </a:solidFill>
              </a:rPr>
              <a:t>集</a:t>
            </a:r>
            <a:endParaRPr lang="en-US" altLang="ja-JP" sz="1000" dirty="0">
              <a:solidFill>
                <a:schemeClr val="tx1"/>
              </a:solidFill>
            </a:endParaRPr>
          </a:p>
          <a:p>
            <a:r>
              <a:rPr lang="ja-JP" altLang="en-US" sz="1000" dirty="0">
                <a:solidFill>
                  <a:schemeClr val="tx1"/>
                </a:solidFill>
              </a:rPr>
              <a:t>「水泳指導の手引（三訂版）」 第</a:t>
            </a:r>
            <a:r>
              <a:rPr lang="en-US" altLang="ja-JP" sz="1000" dirty="0">
                <a:solidFill>
                  <a:schemeClr val="tx1"/>
                </a:solidFill>
              </a:rPr>
              <a:t>3</a:t>
            </a:r>
            <a:r>
              <a:rPr lang="ja-JP" altLang="en-US" sz="1000" dirty="0">
                <a:solidFill>
                  <a:schemeClr val="tx1"/>
                </a:solidFill>
              </a:rPr>
              <a:t>章　技能指導の</a:t>
            </a:r>
            <a:r>
              <a:rPr lang="ja-JP" altLang="en-US" sz="1000" dirty="0" smtClean="0">
                <a:solidFill>
                  <a:schemeClr val="tx1"/>
                </a:solidFill>
              </a:rPr>
              <a:t>要点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楕円 83"/>
          <p:cNvSpPr/>
          <p:nvPr/>
        </p:nvSpPr>
        <p:spPr>
          <a:xfrm rot="19318769">
            <a:off x="1467618" y="5479370"/>
            <a:ext cx="441819" cy="1613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8868" y="1396196"/>
            <a:ext cx="8944222" cy="54583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66366" y="6479863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schemeClr val="bg1"/>
                </a:solidFill>
              </a:rPr>
              <a:t>13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90127" y="3842714"/>
            <a:ext cx="152795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①姿勢は？</a:t>
            </a:r>
            <a:endParaRPr kumimoji="1" lang="en-US" altLang="ja-JP" dirty="0" smtClean="0">
              <a:latin typeface="+mn-ea"/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>
            <a:off x="702540" y="3816810"/>
            <a:ext cx="3354071" cy="1243279"/>
            <a:chOff x="2665391" y="3801913"/>
            <a:chExt cx="3288841" cy="1954011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2665391" y="3801913"/>
              <a:ext cx="3265400" cy="1954011"/>
              <a:chOff x="3134351" y="2569436"/>
              <a:chExt cx="4341513" cy="2794503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 flipV="1">
                <a:off x="3205018" y="4913124"/>
                <a:ext cx="895461" cy="45081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グループ化 39"/>
              <p:cNvGrpSpPr/>
              <p:nvPr/>
            </p:nvGrpSpPr>
            <p:grpSpPr>
              <a:xfrm>
                <a:off x="3134351" y="2569436"/>
                <a:ext cx="4341513" cy="2589221"/>
                <a:chOff x="6039328" y="2015877"/>
                <a:chExt cx="4341513" cy="2589221"/>
              </a:xfrm>
            </p:grpSpPr>
            <p:sp>
              <p:nvSpPr>
                <p:cNvPr id="41" name="楕円 40"/>
                <p:cNvSpPr/>
                <p:nvPr/>
              </p:nvSpPr>
              <p:spPr>
                <a:xfrm rot="20576850">
                  <a:off x="8440497" y="2645252"/>
                  <a:ext cx="1381948" cy="115340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3" name="グループ化 42"/>
                <p:cNvGrpSpPr/>
                <p:nvPr/>
              </p:nvGrpSpPr>
              <p:grpSpPr>
                <a:xfrm>
                  <a:off x="6039328" y="2950067"/>
                  <a:ext cx="3591727" cy="1655031"/>
                  <a:chOff x="6039328" y="2950067"/>
                  <a:chExt cx="3591727" cy="1655031"/>
                </a:xfrm>
              </p:grpSpPr>
              <p:grpSp>
                <p:nvGrpSpPr>
                  <p:cNvPr id="44" name="グループ化 43"/>
                  <p:cNvGrpSpPr/>
                  <p:nvPr/>
                </p:nvGrpSpPr>
                <p:grpSpPr>
                  <a:xfrm>
                    <a:off x="6039328" y="3511662"/>
                    <a:ext cx="2335385" cy="1093436"/>
                    <a:chOff x="6039328" y="3511662"/>
                    <a:chExt cx="2335385" cy="1093436"/>
                  </a:xfrm>
                </p:grpSpPr>
                <p:cxnSp>
                  <p:nvCxnSpPr>
                    <p:cNvPr id="51" name="直線コネクタ 50"/>
                    <p:cNvCxnSpPr/>
                    <p:nvPr/>
                  </p:nvCxnSpPr>
                  <p:spPr>
                    <a:xfrm flipV="1">
                      <a:off x="7193220" y="3511662"/>
                      <a:ext cx="946722" cy="568232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/>
                    <p:cNvCxnSpPr/>
                    <p:nvPr/>
                  </p:nvCxnSpPr>
                  <p:spPr>
                    <a:xfrm flipV="1">
                      <a:off x="6039328" y="4074248"/>
                      <a:ext cx="1170670" cy="53085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コネクタ 53"/>
                    <p:cNvCxnSpPr/>
                    <p:nvPr/>
                  </p:nvCxnSpPr>
                  <p:spPr>
                    <a:xfrm flipV="1">
                      <a:off x="6992304" y="3581108"/>
                      <a:ext cx="1382409" cy="78666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7" name="直線コネクタ 46"/>
                  <p:cNvCxnSpPr/>
                  <p:nvPr/>
                </p:nvCxnSpPr>
                <p:spPr>
                  <a:xfrm flipH="1">
                    <a:off x="8776188" y="2950067"/>
                    <a:ext cx="854867" cy="251372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楕円 41"/>
                <p:cNvSpPr/>
                <p:nvPr/>
              </p:nvSpPr>
              <p:spPr>
                <a:xfrm rot="20649948">
                  <a:off x="9709093" y="2015877"/>
                  <a:ext cx="671748" cy="111684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88" name="直角三角形 87"/>
            <p:cNvSpPr/>
            <p:nvPr/>
          </p:nvSpPr>
          <p:spPr>
            <a:xfrm rot="14348571">
              <a:off x="5794175" y="4156634"/>
              <a:ext cx="230841" cy="89273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8" name="楕円 37"/>
          <p:cNvSpPr/>
          <p:nvPr/>
        </p:nvSpPr>
        <p:spPr>
          <a:xfrm>
            <a:off x="3804441" y="3994059"/>
            <a:ext cx="127019" cy="11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弦 49"/>
          <p:cNvSpPr/>
          <p:nvPr/>
        </p:nvSpPr>
        <p:spPr>
          <a:xfrm rot="5750978">
            <a:off x="3530302" y="3702422"/>
            <a:ext cx="458382" cy="500504"/>
          </a:xfrm>
          <a:prstGeom prst="chord">
            <a:avLst>
              <a:gd name="adj1" fmla="val 4924935"/>
              <a:gd name="adj2" fmla="val 157589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/>
          <p:cNvSpPr/>
          <p:nvPr/>
        </p:nvSpPr>
        <p:spPr>
          <a:xfrm rot="21195236">
            <a:off x="482433" y="4888979"/>
            <a:ext cx="295741" cy="135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4368975" y="3312459"/>
            <a:ext cx="2819919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②息継ぎしたあとは？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9" name="星 7 78"/>
          <p:cNvSpPr/>
          <p:nvPr/>
        </p:nvSpPr>
        <p:spPr>
          <a:xfrm>
            <a:off x="214108" y="2397603"/>
            <a:ext cx="2187121" cy="901538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Ａさん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楕円 51"/>
          <p:cNvSpPr/>
          <p:nvPr/>
        </p:nvSpPr>
        <p:spPr>
          <a:xfrm rot="20919664">
            <a:off x="515120" y="5021702"/>
            <a:ext cx="359765" cy="1502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08" y="1361270"/>
            <a:ext cx="8554076" cy="58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ＰＯＩＮＴ：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体のうねり→両腕の抜き→顔を前に上げて呼吸</a:t>
            </a:r>
            <a:endParaRPr lang="en-US" altLang="ja-JP" sz="2000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en-US" altLang="ja-JP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45773" y="615519"/>
            <a:ext cx="5398815" cy="6461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+mn-ea"/>
              </a:rPr>
              <a:t>バタフライ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+mn-ea"/>
              </a:rPr>
              <a:t>のフォーム</a:t>
            </a:r>
            <a:endParaRPr kumimoji="1" lang="en-US" altLang="ja-JP" sz="4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47203" y="5781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①</a:t>
            </a:r>
            <a:r>
              <a:rPr kumimoji="1" lang="ja-JP" altLang="en-US" sz="2800" b="1" dirty="0" smtClean="0"/>
              <a:t>動きのポイントを考えよう</a:t>
            </a:r>
            <a:endParaRPr kumimoji="1" lang="ja-JP" altLang="en-US" sz="2800" b="1" dirty="0"/>
          </a:p>
        </p:txBody>
      </p:sp>
      <p:sp>
        <p:nvSpPr>
          <p:cNvPr id="61" name="正方形/長方形 60"/>
          <p:cNvSpPr/>
          <p:nvPr/>
        </p:nvSpPr>
        <p:spPr>
          <a:xfrm>
            <a:off x="294694" y="1775036"/>
            <a:ext cx="8513620" cy="5907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★Ａさんの良いと思うポイントはどこかな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？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867950" y="5487450"/>
            <a:ext cx="3046533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③手のかき、足のけりは？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5645682" y="778331"/>
            <a:ext cx="3377933" cy="428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</a:rPr>
              <a:t>学校体育実技指導資料第</a:t>
            </a:r>
            <a:r>
              <a:rPr lang="en-US" altLang="ja-JP" sz="1000" dirty="0">
                <a:solidFill>
                  <a:schemeClr val="tx1"/>
                </a:solidFill>
              </a:rPr>
              <a:t>4</a:t>
            </a:r>
            <a:r>
              <a:rPr lang="ja-JP" altLang="en-US" sz="1000" dirty="0">
                <a:solidFill>
                  <a:schemeClr val="tx1"/>
                </a:solidFill>
              </a:rPr>
              <a:t>集</a:t>
            </a:r>
            <a:endParaRPr lang="en-US" altLang="ja-JP" sz="1000" dirty="0">
              <a:solidFill>
                <a:schemeClr val="tx1"/>
              </a:solidFill>
            </a:endParaRPr>
          </a:p>
          <a:p>
            <a:r>
              <a:rPr lang="ja-JP" altLang="en-US" sz="1000" dirty="0">
                <a:solidFill>
                  <a:schemeClr val="tx1"/>
                </a:solidFill>
              </a:rPr>
              <a:t>「水泳指導の手引（三訂版）」 第</a:t>
            </a:r>
            <a:r>
              <a:rPr lang="en-US" altLang="ja-JP" sz="1000" dirty="0">
                <a:solidFill>
                  <a:schemeClr val="tx1"/>
                </a:solidFill>
              </a:rPr>
              <a:t>3</a:t>
            </a:r>
            <a:r>
              <a:rPr lang="ja-JP" altLang="en-US" sz="1000" dirty="0">
                <a:solidFill>
                  <a:schemeClr val="tx1"/>
                </a:solidFill>
              </a:rPr>
              <a:t>章　技能指導の</a:t>
            </a:r>
            <a:r>
              <a:rPr lang="ja-JP" altLang="en-US" sz="1000" dirty="0" smtClean="0">
                <a:solidFill>
                  <a:schemeClr val="tx1"/>
                </a:solidFill>
              </a:rPr>
              <a:t>要点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4727363" y="2557658"/>
            <a:ext cx="396536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/>
              <a:t>水泳指導の手引：Ｐ１１５～１１７</a:t>
            </a:r>
            <a:endParaRPr lang="ja-JP" altLang="en-US" dirty="0"/>
          </a:p>
        </p:txBody>
      </p:sp>
      <p:sp>
        <p:nvSpPr>
          <p:cNvPr id="56" name="楕円 55"/>
          <p:cNvSpPr/>
          <p:nvPr/>
        </p:nvSpPr>
        <p:spPr>
          <a:xfrm rot="4307557">
            <a:off x="2171741" y="4273330"/>
            <a:ext cx="359222" cy="454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コネクタ 54"/>
          <p:cNvCxnSpPr>
            <a:stCxn id="41" idx="7"/>
          </p:cNvCxnSpPr>
          <p:nvPr/>
        </p:nvCxnSpPr>
        <p:spPr>
          <a:xfrm flipH="1" flipV="1">
            <a:off x="2761024" y="3843617"/>
            <a:ext cx="618446" cy="2264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楕円 56"/>
          <p:cNvSpPr/>
          <p:nvPr/>
        </p:nvSpPr>
        <p:spPr>
          <a:xfrm rot="21050965">
            <a:off x="2500566" y="3784565"/>
            <a:ext cx="307767" cy="1684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 rot="21050965">
            <a:off x="2511866" y="4321988"/>
            <a:ext cx="285168" cy="1416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10578169">
            <a:off x="218341" y="4337053"/>
            <a:ext cx="4504788" cy="276691"/>
          </a:xfrm>
          <a:custGeom>
            <a:avLst/>
            <a:gdLst>
              <a:gd name="connsiteX0" fmla="*/ 0 w 4629874"/>
              <a:gd name="connsiteY0" fmla="*/ 11575 h 150471"/>
              <a:gd name="connsiteX1" fmla="*/ 486137 w 4629874"/>
              <a:gd name="connsiteY1" fmla="*/ 34724 h 150471"/>
              <a:gd name="connsiteX2" fmla="*/ 613459 w 4629874"/>
              <a:gd name="connsiteY2" fmla="*/ 104172 h 150471"/>
              <a:gd name="connsiteX3" fmla="*/ 659757 w 4629874"/>
              <a:gd name="connsiteY3" fmla="*/ 115747 h 150471"/>
              <a:gd name="connsiteX4" fmla="*/ 949124 w 4629874"/>
              <a:gd name="connsiteY4" fmla="*/ 104172 h 150471"/>
              <a:gd name="connsiteX5" fmla="*/ 983849 w 4629874"/>
              <a:gd name="connsiteY5" fmla="*/ 92598 h 150471"/>
              <a:gd name="connsiteX6" fmla="*/ 1030147 w 4629874"/>
              <a:gd name="connsiteY6" fmla="*/ 81023 h 150471"/>
              <a:gd name="connsiteX7" fmla="*/ 1064871 w 4629874"/>
              <a:gd name="connsiteY7" fmla="*/ 57874 h 150471"/>
              <a:gd name="connsiteX8" fmla="*/ 1180618 w 4629874"/>
              <a:gd name="connsiteY8" fmla="*/ 69448 h 150471"/>
              <a:gd name="connsiteX9" fmla="*/ 1215342 w 4629874"/>
              <a:gd name="connsiteY9" fmla="*/ 81023 h 150471"/>
              <a:gd name="connsiteX10" fmla="*/ 1261641 w 4629874"/>
              <a:gd name="connsiteY10" fmla="*/ 92598 h 150471"/>
              <a:gd name="connsiteX11" fmla="*/ 1539433 w 4629874"/>
              <a:gd name="connsiteY11" fmla="*/ 81023 h 150471"/>
              <a:gd name="connsiteX12" fmla="*/ 1632031 w 4629874"/>
              <a:gd name="connsiteY12" fmla="*/ 69448 h 150471"/>
              <a:gd name="connsiteX13" fmla="*/ 1886674 w 4629874"/>
              <a:gd name="connsiteY13" fmla="*/ 81023 h 150471"/>
              <a:gd name="connsiteX14" fmla="*/ 1956122 w 4629874"/>
              <a:gd name="connsiteY14" fmla="*/ 104172 h 150471"/>
              <a:gd name="connsiteX15" fmla="*/ 2025570 w 4629874"/>
              <a:gd name="connsiteY15" fmla="*/ 138896 h 150471"/>
              <a:gd name="connsiteX16" fmla="*/ 2118167 w 4629874"/>
              <a:gd name="connsiteY16" fmla="*/ 115747 h 150471"/>
              <a:gd name="connsiteX17" fmla="*/ 2164466 w 4629874"/>
              <a:gd name="connsiteY17" fmla="*/ 81023 h 150471"/>
              <a:gd name="connsiteX18" fmla="*/ 2210765 w 4629874"/>
              <a:gd name="connsiteY18" fmla="*/ 57874 h 150471"/>
              <a:gd name="connsiteX19" fmla="*/ 2245489 w 4629874"/>
              <a:gd name="connsiteY19" fmla="*/ 34724 h 150471"/>
              <a:gd name="connsiteX20" fmla="*/ 2395960 w 4629874"/>
              <a:gd name="connsiteY20" fmla="*/ 0 h 150471"/>
              <a:gd name="connsiteX21" fmla="*/ 2534856 w 4629874"/>
              <a:gd name="connsiteY21" fmla="*/ 11575 h 150471"/>
              <a:gd name="connsiteX22" fmla="*/ 2569580 w 4629874"/>
              <a:gd name="connsiteY22" fmla="*/ 34724 h 150471"/>
              <a:gd name="connsiteX23" fmla="*/ 2615879 w 4629874"/>
              <a:gd name="connsiteY23" fmla="*/ 46299 h 150471"/>
              <a:gd name="connsiteX24" fmla="*/ 2650603 w 4629874"/>
              <a:gd name="connsiteY24" fmla="*/ 81023 h 150471"/>
              <a:gd name="connsiteX25" fmla="*/ 2916821 w 4629874"/>
              <a:gd name="connsiteY25" fmla="*/ 81023 h 150471"/>
              <a:gd name="connsiteX26" fmla="*/ 2951545 w 4629874"/>
              <a:gd name="connsiteY26" fmla="*/ 69448 h 150471"/>
              <a:gd name="connsiteX27" fmla="*/ 2997843 w 4629874"/>
              <a:gd name="connsiteY27" fmla="*/ 46299 h 150471"/>
              <a:gd name="connsiteX28" fmla="*/ 3171464 w 4629874"/>
              <a:gd name="connsiteY28" fmla="*/ 57874 h 150471"/>
              <a:gd name="connsiteX29" fmla="*/ 3240912 w 4629874"/>
              <a:gd name="connsiteY29" fmla="*/ 81023 h 150471"/>
              <a:gd name="connsiteX30" fmla="*/ 3275636 w 4629874"/>
              <a:gd name="connsiteY30" fmla="*/ 92598 h 150471"/>
              <a:gd name="connsiteX31" fmla="*/ 3310360 w 4629874"/>
              <a:gd name="connsiteY31" fmla="*/ 115747 h 150471"/>
              <a:gd name="connsiteX32" fmla="*/ 3379808 w 4629874"/>
              <a:gd name="connsiteY32" fmla="*/ 138896 h 150471"/>
              <a:gd name="connsiteX33" fmla="*/ 3414532 w 4629874"/>
              <a:gd name="connsiteY33" fmla="*/ 150471 h 150471"/>
              <a:gd name="connsiteX34" fmla="*/ 3588152 w 4629874"/>
              <a:gd name="connsiteY34" fmla="*/ 127322 h 150471"/>
              <a:gd name="connsiteX35" fmla="*/ 3622876 w 4629874"/>
              <a:gd name="connsiteY35" fmla="*/ 115747 h 150471"/>
              <a:gd name="connsiteX36" fmla="*/ 3680750 w 4629874"/>
              <a:gd name="connsiteY36" fmla="*/ 104172 h 150471"/>
              <a:gd name="connsiteX37" fmla="*/ 3727049 w 4629874"/>
              <a:gd name="connsiteY37" fmla="*/ 92598 h 150471"/>
              <a:gd name="connsiteX38" fmla="*/ 4062714 w 4629874"/>
              <a:gd name="connsiteY38" fmla="*/ 81023 h 150471"/>
              <a:gd name="connsiteX39" fmla="*/ 4166886 w 4629874"/>
              <a:gd name="connsiteY39" fmla="*/ 34724 h 150471"/>
              <a:gd name="connsiteX40" fmla="*/ 4201611 w 4629874"/>
              <a:gd name="connsiteY40" fmla="*/ 23150 h 150471"/>
              <a:gd name="connsiteX41" fmla="*/ 4317357 w 4629874"/>
              <a:gd name="connsiteY41" fmla="*/ 46299 h 150471"/>
              <a:gd name="connsiteX42" fmla="*/ 4375231 w 4629874"/>
              <a:gd name="connsiteY42" fmla="*/ 81023 h 150471"/>
              <a:gd name="connsiteX43" fmla="*/ 4548851 w 4629874"/>
              <a:gd name="connsiteY43" fmla="*/ 92598 h 150471"/>
              <a:gd name="connsiteX44" fmla="*/ 4629874 w 4629874"/>
              <a:gd name="connsiteY44" fmla="*/ 104172 h 1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29874" h="150471">
                <a:moveTo>
                  <a:pt x="0" y="11575"/>
                </a:moveTo>
                <a:cubicBezTo>
                  <a:pt x="162046" y="19291"/>
                  <a:pt x="325063" y="15395"/>
                  <a:pt x="486137" y="34724"/>
                </a:cubicBezTo>
                <a:cubicBezTo>
                  <a:pt x="583244" y="46377"/>
                  <a:pt x="553220" y="78355"/>
                  <a:pt x="613459" y="104172"/>
                </a:cubicBezTo>
                <a:cubicBezTo>
                  <a:pt x="628080" y="110438"/>
                  <a:pt x="644324" y="111889"/>
                  <a:pt x="659757" y="115747"/>
                </a:cubicBezTo>
                <a:cubicBezTo>
                  <a:pt x="756213" y="111889"/>
                  <a:pt x="852837" y="111050"/>
                  <a:pt x="949124" y="104172"/>
                </a:cubicBezTo>
                <a:cubicBezTo>
                  <a:pt x="961294" y="103303"/>
                  <a:pt x="972117" y="95950"/>
                  <a:pt x="983849" y="92598"/>
                </a:cubicBezTo>
                <a:cubicBezTo>
                  <a:pt x="999145" y="88228"/>
                  <a:pt x="1014714" y="84881"/>
                  <a:pt x="1030147" y="81023"/>
                </a:cubicBezTo>
                <a:cubicBezTo>
                  <a:pt x="1041722" y="73307"/>
                  <a:pt x="1051001" y="58941"/>
                  <a:pt x="1064871" y="57874"/>
                </a:cubicBezTo>
                <a:cubicBezTo>
                  <a:pt x="1103532" y="54900"/>
                  <a:pt x="1142294" y="63552"/>
                  <a:pt x="1180618" y="69448"/>
                </a:cubicBezTo>
                <a:cubicBezTo>
                  <a:pt x="1192677" y="71303"/>
                  <a:pt x="1203611" y="77671"/>
                  <a:pt x="1215342" y="81023"/>
                </a:cubicBezTo>
                <a:cubicBezTo>
                  <a:pt x="1230638" y="85393"/>
                  <a:pt x="1246208" y="88740"/>
                  <a:pt x="1261641" y="92598"/>
                </a:cubicBezTo>
                <a:cubicBezTo>
                  <a:pt x="1354238" y="88740"/>
                  <a:pt x="1446936" y="86804"/>
                  <a:pt x="1539433" y="81023"/>
                </a:cubicBezTo>
                <a:cubicBezTo>
                  <a:pt x="1570479" y="79083"/>
                  <a:pt x="1600925" y="69448"/>
                  <a:pt x="1632031" y="69448"/>
                </a:cubicBezTo>
                <a:cubicBezTo>
                  <a:pt x="1717000" y="69448"/>
                  <a:pt x="1801793" y="77165"/>
                  <a:pt x="1886674" y="81023"/>
                </a:cubicBezTo>
                <a:cubicBezTo>
                  <a:pt x="1909823" y="88739"/>
                  <a:pt x="1938868" y="86917"/>
                  <a:pt x="1956122" y="104172"/>
                </a:cubicBezTo>
                <a:cubicBezTo>
                  <a:pt x="1990519" y="138571"/>
                  <a:pt x="1968684" y="124675"/>
                  <a:pt x="2025570" y="138896"/>
                </a:cubicBezTo>
                <a:cubicBezTo>
                  <a:pt x="2056436" y="131180"/>
                  <a:pt x="2088799" y="127984"/>
                  <a:pt x="2118167" y="115747"/>
                </a:cubicBezTo>
                <a:cubicBezTo>
                  <a:pt x="2135974" y="108327"/>
                  <a:pt x="2148107" y="91247"/>
                  <a:pt x="2164466" y="81023"/>
                </a:cubicBezTo>
                <a:cubicBezTo>
                  <a:pt x="2179098" y="71878"/>
                  <a:pt x="2195784" y="66435"/>
                  <a:pt x="2210765" y="57874"/>
                </a:cubicBezTo>
                <a:cubicBezTo>
                  <a:pt x="2222843" y="50972"/>
                  <a:pt x="2232777" y="40374"/>
                  <a:pt x="2245489" y="34724"/>
                </a:cubicBezTo>
                <a:cubicBezTo>
                  <a:pt x="2305695" y="7966"/>
                  <a:pt x="2330051" y="9416"/>
                  <a:pt x="2395960" y="0"/>
                </a:cubicBezTo>
                <a:cubicBezTo>
                  <a:pt x="2442259" y="3858"/>
                  <a:pt x="2489299" y="2464"/>
                  <a:pt x="2534856" y="11575"/>
                </a:cubicBezTo>
                <a:cubicBezTo>
                  <a:pt x="2548497" y="14303"/>
                  <a:pt x="2556794" y="29244"/>
                  <a:pt x="2569580" y="34724"/>
                </a:cubicBezTo>
                <a:cubicBezTo>
                  <a:pt x="2584202" y="40990"/>
                  <a:pt x="2600446" y="42441"/>
                  <a:pt x="2615879" y="46299"/>
                </a:cubicBezTo>
                <a:cubicBezTo>
                  <a:pt x="2627454" y="57874"/>
                  <a:pt x="2635645" y="74375"/>
                  <a:pt x="2650603" y="81023"/>
                </a:cubicBezTo>
                <a:cubicBezTo>
                  <a:pt x="2710758" y="107759"/>
                  <a:pt x="2904080" y="81772"/>
                  <a:pt x="2916821" y="81023"/>
                </a:cubicBezTo>
                <a:cubicBezTo>
                  <a:pt x="2928396" y="77165"/>
                  <a:pt x="2940331" y="74254"/>
                  <a:pt x="2951545" y="69448"/>
                </a:cubicBezTo>
                <a:cubicBezTo>
                  <a:pt x="2967404" y="62651"/>
                  <a:pt x="2980613" y="47206"/>
                  <a:pt x="2997843" y="46299"/>
                </a:cubicBezTo>
                <a:cubicBezTo>
                  <a:pt x="3055765" y="43251"/>
                  <a:pt x="3113590" y="54016"/>
                  <a:pt x="3171464" y="57874"/>
                </a:cubicBezTo>
                <a:lnTo>
                  <a:pt x="3240912" y="81023"/>
                </a:lnTo>
                <a:cubicBezTo>
                  <a:pt x="3252487" y="84881"/>
                  <a:pt x="3265484" y="85830"/>
                  <a:pt x="3275636" y="92598"/>
                </a:cubicBezTo>
                <a:cubicBezTo>
                  <a:pt x="3287211" y="100314"/>
                  <a:pt x="3297648" y="110097"/>
                  <a:pt x="3310360" y="115747"/>
                </a:cubicBezTo>
                <a:cubicBezTo>
                  <a:pt x="3332658" y="125657"/>
                  <a:pt x="3356659" y="131180"/>
                  <a:pt x="3379808" y="138896"/>
                </a:cubicBezTo>
                <a:lnTo>
                  <a:pt x="3414532" y="150471"/>
                </a:lnTo>
                <a:cubicBezTo>
                  <a:pt x="3486841" y="143240"/>
                  <a:pt x="3524228" y="143303"/>
                  <a:pt x="3588152" y="127322"/>
                </a:cubicBezTo>
                <a:cubicBezTo>
                  <a:pt x="3599989" y="124363"/>
                  <a:pt x="3611039" y="118706"/>
                  <a:pt x="3622876" y="115747"/>
                </a:cubicBezTo>
                <a:cubicBezTo>
                  <a:pt x="3641962" y="110975"/>
                  <a:pt x="3661545" y="108440"/>
                  <a:pt x="3680750" y="104172"/>
                </a:cubicBezTo>
                <a:cubicBezTo>
                  <a:pt x="3696279" y="100721"/>
                  <a:pt x="3711170" y="93560"/>
                  <a:pt x="3727049" y="92598"/>
                </a:cubicBezTo>
                <a:cubicBezTo>
                  <a:pt x="3838799" y="85825"/>
                  <a:pt x="3950826" y="84881"/>
                  <a:pt x="4062714" y="81023"/>
                </a:cubicBezTo>
                <a:cubicBezTo>
                  <a:pt x="4117740" y="44340"/>
                  <a:pt x="4084244" y="62271"/>
                  <a:pt x="4166886" y="34724"/>
                </a:cubicBezTo>
                <a:lnTo>
                  <a:pt x="4201611" y="23150"/>
                </a:lnTo>
                <a:cubicBezTo>
                  <a:pt x="4215665" y="25158"/>
                  <a:pt x="4292103" y="31146"/>
                  <a:pt x="4317357" y="46299"/>
                </a:cubicBezTo>
                <a:cubicBezTo>
                  <a:pt x="4356805" y="69968"/>
                  <a:pt x="4321578" y="75061"/>
                  <a:pt x="4375231" y="81023"/>
                </a:cubicBezTo>
                <a:cubicBezTo>
                  <a:pt x="4432878" y="87428"/>
                  <a:pt x="4490978" y="88740"/>
                  <a:pt x="4548851" y="92598"/>
                </a:cubicBezTo>
                <a:cubicBezTo>
                  <a:pt x="4598216" y="109052"/>
                  <a:pt x="4571374" y="104172"/>
                  <a:pt x="4629874" y="104172"/>
                </a:cubicBezTo>
              </a:path>
            </a:pathLst>
          </a:cu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9" name="グループ化 88"/>
          <p:cNvGrpSpPr/>
          <p:nvPr/>
        </p:nvGrpSpPr>
        <p:grpSpPr>
          <a:xfrm>
            <a:off x="4155957" y="4261165"/>
            <a:ext cx="3254222" cy="617848"/>
            <a:chOff x="3562255" y="3428779"/>
            <a:chExt cx="4242507" cy="1388730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3563790" y="4536783"/>
              <a:ext cx="927485" cy="24568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3" name="グループ化 92"/>
            <p:cNvGrpSpPr/>
            <p:nvPr/>
          </p:nvGrpSpPr>
          <p:grpSpPr>
            <a:xfrm>
              <a:off x="3562255" y="3428779"/>
              <a:ext cx="4242507" cy="1388730"/>
              <a:chOff x="6467232" y="2875220"/>
              <a:chExt cx="4242507" cy="1388730"/>
            </a:xfrm>
          </p:grpSpPr>
          <p:sp>
            <p:nvSpPr>
              <p:cNvPr id="94" name="楕円 93"/>
              <p:cNvSpPr/>
              <p:nvPr/>
            </p:nvSpPr>
            <p:spPr>
              <a:xfrm rot="490279">
                <a:off x="8629116" y="2875220"/>
                <a:ext cx="1490570" cy="1089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7" name="グループ化 96"/>
              <p:cNvGrpSpPr/>
              <p:nvPr/>
            </p:nvGrpSpPr>
            <p:grpSpPr>
              <a:xfrm>
                <a:off x="6467232" y="3285918"/>
                <a:ext cx="2294652" cy="942435"/>
                <a:chOff x="6467232" y="3285918"/>
                <a:chExt cx="2294652" cy="942435"/>
              </a:xfrm>
            </p:grpSpPr>
            <p:cxnSp>
              <p:nvCxnSpPr>
                <p:cNvPr id="99" name="直線コネクタ 98"/>
                <p:cNvCxnSpPr/>
                <p:nvPr/>
              </p:nvCxnSpPr>
              <p:spPr>
                <a:xfrm flipV="1">
                  <a:off x="7396251" y="3285918"/>
                  <a:ext cx="1295945" cy="74162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/>
                <p:cNvCxnSpPr/>
                <p:nvPr/>
              </p:nvCxnSpPr>
              <p:spPr>
                <a:xfrm>
                  <a:off x="6467232" y="3708396"/>
                  <a:ext cx="981809" cy="3094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コネクタ 100"/>
                <p:cNvCxnSpPr/>
                <p:nvPr/>
              </p:nvCxnSpPr>
              <p:spPr>
                <a:xfrm flipV="1">
                  <a:off x="7379475" y="3441683"/>
                  <a:ext cx="1382409" cy="7866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楕円 95"/>
              <p:cNvSpPr/>
              <p:nvPr/>
            </p:nvSpPr>
            <p:spPr>
              <a:xfrm>
                <a:off x="10037992" y="3147101"/>
                <a:ext cx="671747" cy="111684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4" name="楕円 103"/>
          <p:cNvSpPr/>
          <p:nvPr/>
        </p:nvSpPr>
        <p:spPr>
          <a:xfrm rot="1358185">
            <a:off x="3957953" y="4530990"/>
            <a:ext cx="281979" cy="14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弦 104"/>
          <p:cNvSpPr/>
          <p:nvPr/>
        </p:nvSpPr>
        <p:spPr>
          <a:xfrm rot="11417827">
            <a:off x="7042059" y="4398166"/>
            <a:ext cx="470514" cy="454542"/>
          </a:xfrm>
          <a:prstGeom prst="chord">
            <a:avLst>
              <a:gd name="adj1" fmla="val 4924935"/>
              <a:gd name="adj2" fmla="val 157589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/>
          <p:cNvSpPr/>
          <p:nvPr/>
        </p:nvSpPr>
        <p:spPr>
          <a:xfrm rot="914528">
            <a:off x="3859210" y="4643732"/>
            <a:ext cx="337433" cy="177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/>
          <p:cNvSpPr/>
          <p:nvPr/>
        </p:nvSpPr>
        <p:spPr>
          <a:xfrm rot="10578169">
            <a:off x="4567581" y="4215050"/>
            <a:ext cx="4504788" cy="276691"/>
          </a:xfrm>
          <a:custGeom>
            <a:avLst/>
            <a:gdLst>
              <a:gd name="connsiteX0" fmla="*/ 0 w 4629874"/>
              <a:gd name="connsiteY0" fmla="*/ 11575 h 150471"/>
              <a:gd name="connsiteX1" fmla="*/ 486137 w 4629874"/>
              <a:gd name="connsiteY1" fmla="*/ 34724 h 150471"/>
              <a:gd name="connsiteX2" fmla="*/ 613459 w 4629874"/>
              <a:gd name="connsiteY2" fmla="*/ 104172 h 150471"/>
              <a:gd name="connsiteX3" fmla="*/ 659757 w 4629874"/>
              <a:gd name="connsiteY3" fmla="*/ 115747 h 150471"/>
              <a:gd name="connsiteX4" fmla="*/ 949124 w 4629874"/>
              <a:gd name="connsiteY4" fmla="*/ 104172 h 150471"/>
              <a:gd name="connsiteX5" fmla="*/ 983849 w 4629874"/>
              <a:gd name="connsiteY5" fmla="*/ 92598 h 150471"/>
              <a:gd name="connsiteX6" fmla="*/ 1030147 w 4629874"/>
              <a:gd name="connsiteY6" fmla="*/ 81023 h 150471"/>
              <a:gd name="connsiteX7" fmla="*/ 1064871 w 4629874"/>
              <a:gd name="connsiteY7" fmla="*/ 57874 h 150471"/>
              <a:gd name="connsiteX8" fmla="*/ 1180618 w 4629874"/>
              <a:gd name="connsiteY8" fmla="*/ 69448 h 150471"/>
              <a:gd name="connsiteX9" fmla="*/ 1215342 w 4629874"/>
              <a:gd name="connsiteY9" fmla="*/ 81023 h 150471"/>
              <a:gd name="connsiteX10" fmla="*/ 1261641 w 4629874"/>
              <a:gd name="connsiteY10" fmla="*/ 92598 h 150471"/>
              <a:gd name="connsiteX11" fmla="*/ 1539433 w 4629874"/>
              <a:gd name="connsiteY11" fmla="*/ 81023 h 150471"/>
              <a:gd name="connsiteX12" fmla="*/ 1632031 w 4629874"/>
              <a:gd name="connsiteY12" fmla="*/ 69448 h 150471"/>
              <a:gd name="connsiteX13" fmla="*/ 1886674 w 4629874"/>
              <a:gd name="connsiteY13" fmla="*/ 81023 h 150471"/>
              <a:gd name="connsiteX14" fmla="*/ 1956122 w 4629874"/>
              <a:gd name="connsiteY14" fmla="*/ 104172 h 150471"/>
              <a:gd name="connsiteX15" fmla="*/ 2025570 w 4629874"/>
              <a:gd name="connsiteY15" fmla="*/ 138896 h 150471"/>
              <a:gd name="connsiteX16" fmla="*/ 2118167 w 4629874"/>
              <a:gd name="connsiteY16" fmla="*/ 115747 h 150471"/>
              <a:gd name="connsiteX17" fmla="*/ 2164466 w 4629874"/>
              <a:gd name="connsiteY17" fmla="*/ 81023 h 150471"/>
              <a:gd name="connsiteX18" fmla="*/ 2210765 w 4629874"/>
              <a:gd name="connsiteY18" fmla="*/ 57874 h 150471"/>
              <a:gd name="connsiteX19" fmla="*/ 2245489 w 4629874"/>
              <a:gd name="connsiteY19" fmla="*/ 34724 h 150471"/>
              <a:gd name="connsiteX20" fmla="*/ 2395960 w 4629874"/>
              <a:gd name="connsiteY20" fmla="*/ 0 h 150471"/>
              <a:gd name="connsiteX21" fmla="*/ 2534856 w 4629874"/>
              <a:gd name="connsiteY21" fmla="*/ 11575 h 150471"/>
              <a:gd name="connsiteX22" fmla="*/ 2569580 w 4629874"/>
              <a:gd name="connsiteY22" fmla="*/ 34724 h 150471"/>
              <a:gd name="connsiteX23" fmla="*/ 2615879 w 4629874"/>
              <a:gd name="connsiteY23" fmla="*/ 46299 h 150471"/>
              <a:gd name="connsiteX24" fmla="*/ 2650603 w 4629874"/>
              <a:gd name="connsiteY24" fmla="*/ 81023 h 150471"/>
              <a:gd name="connsiteX25" fmla="*/ 2916821 w 4629874"/>
              <a:gd name="connsiteY25" fmla="*/ 81023 h 150471"/>
              <a:gd name="connsiteX26" fmla="*/ 2951545 w 4629874"/>
              <a:gd name="connsiteY26" fmla="*/ 69448 h 150471"/>
              <a:gd name="connsiteX27" fmla="*/ 2997843 w 4629874"/>
              <a:gd name="connsiteY27" fmla="*/ 46299 h 150471"/>
              <a:gd name="connsiteX28" fmla="*/ 3171464 w 4629874"/>
              <a:gd name="connsiteY28" fmla="*/ 57874 h 150471"/>
              <a:gd name="connsiteX29" fmla="*/ 3240912 w 4629874"/>
              <a:gd name="connsiteY29" fmla="*/ 81023 h 150471"/>
              <a:gd name="connsiteX30" fmla="*/ 3275636 w 4629874"/>
              <a:gd name="connsiteY30" fmla="*/ 92598 h 150471"/>
              <a:gd name="connsiteX31" fmla="*/ 3310360 w 4629874"/>
              <a:gd name="connsiteY31" fmla="*/ 115747 h 150471"/>
              <a:gd name="connsiteX32" fmla="*/ 3379808 w 4629874"/>
              <a:gd name="connsiteY32" fmla="*/ 138896 h 150471"/>
              <a:gd name="connsiteX33" fmla="*/ 3414532 w 4629874"/>
              <a:gd name="connsiteY33" fmla="*/ 150471 h 150471"/>
              <a:gd name="connsiteX34" fmla="*/ 3588152 w 4629874"/>
              <a:gd name="connsiteY34" fmla="*/ 127322 h 150471"/>
              <a:gd name="connsiteX35" fmla="*/ 3622876 w 4629874"/>
              <a:gd name="connsiteY35" fmla="*/ 115747 h 150471"/>
              <a:gd name="connsiteX36" fmla="*/ 3680750 w 4629874"/>
              <a:gd name="connsiteY36" fmla="*/ 104172 h 150471"/>
              <a:gd name="connsiteX37" fmla="*/ 3727049 w 4629874"/>
              <a:gd name="connsiteY37" fmla="*/ 92598 h 150471"/>
              <a:gd name="connsiteX38" fmla="*/ 4062714 w 4629874"/>
              <a:gd name="connsiteY38" fmla="*/ 81023 h 150471"/>
              <a:gd name="connsiteX39" fmla="*/ 4166886 w 4629874"/>
              <a:gd name="connsiteY39" fmla="*/ 34724 h 150471"/>
              <a:gd name="connsiteX40" fmla="*/ 4201611 w 4629874"/>
              <a:gd name="connsiteY40" fmla="*/ 23150 h 150471"/>
              <a:gd name="connsiteX41" fmla="*/ 4317357 w 4629874"/>
              <a:gd name="connsiteY41" fmla="*/ 46299 h 150471"/>
              <a:gd name="connsiteX42" fmla="*/ 4375231 w 4629874"/>
              <a:gd name="connsiteY42" fmla="*/ 81023 h 150471"/>
              <a:gd name="connsiteX43" fmla="*/ 4548851 w 4629874"/>
              <a:gd name="connsiteY43" fmla="*/ 92598 h 150471"/>
              <a:gd name="connsiteX44" fmla="*/ 4629874 w 4629874"/>
              <a:gd name="connsiteY44" fmla="*/ 104172 h 1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29874" h="150471">
                <a:moveTo>
                  <a:pt x="0" y="11575"/>
                </a:moveTo>
                <a:cubicBezTo>
                  <a:pt x="162046" y="19291"/>
                  <a:pt x="325063" y="15395"/>
                  <a:pt x="486137" y="34724"/>
                </a:cubicBezTo>
                <a:cubicBezTo>
                  <a:pt x="583244" y="46377"/>
                  <a:pt x="553220" y="78355"/>
                  <a:pt x="613459" y="104172"/>
                </a:cubicBezTo>
                <a:cubicBezTo>
                  <a:pt x="628080" y="110438"/>
                  <a:pt x="644324" y="111889"/>
                  <a:pt x="659757" y="115747"/>
                </a:cubicBezTo>
                <a:cubicBezTo>
                  <a:pt x="756213" y="111889"/>
                  <a:pt x="852837" y="111050"/>
                  <a:pt x="949124" y="104172"/>
                </a:cubicBezTo>
                <a:cubicBezTo>
                  <a:pt x="961294" y="103303"/>
                  <a:pt x="972117" y="95950"/>
                  <a:pt x="983849" y="92598"/>
                </a:cubicBezTo>
                <a:cubicBezTo>
                  <a:pt x="999145" y="88228"/>
                  <a:pt x="1014714" y="84881"/>
                  <a:pt x="1030147" y="81023"/>
                </a:cubicBezTo>
                <a:cubicBezTo>
                  <a:pt x="1041722" y="73307"/>
                  <a:pt x="1051001" y="58941"/>
                  <a:pt x="1064871" y="57874"/>
                </a:cubicBezTo>
                <a:cubicBezTo>
                  <a:pt x="1103532" y="54900"/>
                  <a:pt x="1142294" y="63552"/>
                  <a:pt x="1180618" y="69448"/>
                </a:cubicBezTo>
                <a:cubicBezTo>
                  <a:pt x="1192677" y="71303"/>
                  <a:pt x="1203611" y="77671"/>
                  <a:pt x="1215342" y="81023"/>
                </a:cubicBezTo>
                <a:cubicBezTo>
                  <a:pt x="1230638" y="85393"/>
                  <a:pt x="1246208" y="88740"/>
                  <a:pt x="1261641" y="92598"/>
                </a:cubicBezTo>
                <a:cubicBezTo>
                  <a:pt x="1354238" y="88740"/>
                  <a:pt x="1446936" y="86804"/>
                  <a:pt x="1539433" y="81023"/>
                </a:cubicBezTo>
                <a:cubicBezTo>
                  <a:pt x="1570479" y="79083"/>
                  <a:pt x="1600925" y="69448"/>
                  <a:pt x="1632031" y="69448"/>
                </a:cubicBezTo>
                <a:cubicBezTo>
                  <a:pt x="1717000" y="69448"/>
                  <a:pt x="1801793" y="77165"/>
                  <a:pt x="1886674" y="81023"/>
                </a:cubicBezTo>
                <a:cubicBezTo>
                  <a:pt x="1909823" y="88739"/>
                  <a:pt x="1938868" y="86917"/>
                  <a:pt x="1956122" y="104172"/>
                </a:cubicBezTo>
                <a:cubicBezTo>
                  <a:pt x="1990519" y="138571"/>
                  <a:pt x="1968684" y="124675"/>
                  <a:pt x="2025570" y="138896"/>
                </a:cubicBezTo>
                <a:cubicBezTo>
                  <a:pt x="2056436" y="131180"/>
                  <a:pt x="2088799" y="127984"/>
                  <a:pt x="2118167" y="115747"/>
                </a:cubicBezTo>
                <a:cubicBezTo>
                  <a:pt x="2135974" y="108327"/>
                  <a:pt x="2148107" y="91247"/>
                  <a:pt x="2164466" y="81023"/>
                </a:cubicBezTo>
                <a:cubicBezTo>
                  <a:pt x="2179098" y="71878"/>
                  <a:pt x="2195784" y="66435"/>
                  <a:pt x="2210765" y="57874"/>
                </a:cubicBezTo>
                <a:cubicBezTo>
                  <a:pt x="2222843" y="50972"/>
                  <a:pt x="2232777" y="40374"/>
                  <a:pt x="2245489" y="34724"/>
                </a:cubicBezTo>
                <a:cubicBezTo>
                  <a:pt x="2305695" y="7966"/>
                  <a:pt x="2330051" y="9416"/>
                  <a:pt x="2395960" y="0"/>
                </a:cubicBezTo>
                <a:cubicBezTo>
                  <a:pt x="2442259" y="3858"/>
                  <a:pt x="2489299" y="2464"/>
                  <a:pt x="2534856" y="11575"/>
                </a:cubicBezTo>
                <a:cubicBezTo>
                  <a:pt x="2548497" y="14303"/>
                  <a:pt x="2556794" y="29244"/>
                  <a:pt x="2569580" y="34724"/>
                </a:cubicBezTo>
                <a:cubicBezTo>
                  <a:pt x="2584202" y="40990"/>
                  <a:pt x="2600446" y="42441"/>
                  <a:pt x="2615879" y="46299"/>
                </a:cubicBezTo>
                <a:cubicBezTo>
                  <a:pt x="2627454" y="57874"/>
                  <a:pt x="2635645" y="74375"/>
                  <a:pt x="2650603" y="81023"/>
                </a:cubicBezTo>
                <a:cubicBezTo>
                  <a:pt x="2710758" y="107759"/>
                  <a:pt x="2904080" y="81772"/>
                  <a:pt x="2916821" y="81023"/>
                </a:cubicBezTo>
                <a:cubicBezTo>
                  <a:pt x="2928396" y="77165"/>
                  <a:pt x="2940331" y="74254"/>
                  <a:pt x="2951545" y="69448"/>
                </a:cubicBezTo>
                <a:cubicBezTo>
                  <a:pt x="2967404" y="62651"/>
                  <a:pt x="2980613" y="47206"/>
                  <a:pt x="2997843" y="46299"/>
                </a:cubicBezTo>
                <a:cubicBezTo>
                  <a:pt x="3055765" y="43251"/>
                  <a:pt x="3113590" y="54016"/>
                  <a:pt x="3171464" y="57874"/>
                </a:cubicBezTo>
                <a:lnTo>
                  <a:pt x="3240912" y="81023"/>
                </a:lnTo>
                <a:cubicBezTo>
                  <a:pt x="3252487" y="84881"/>
                  <a:pt x="3265484" y="85830"/>
                  <a:pt x="3275636" y="92598"/>
                </a:cubicBezTo>
                <a:cubicBezTo>
                  <a:pt x="3287211" y="100314"/>
                  <a:pt x="3297648" y="110097"/>
                  <a:pt x="3310360" y="115747"/>
                </a:cubicBezTo>
                <a:cubicBezTo>
                  <a:pt x="3332658" y="125657"/>
                  <a:pt x="3356659" y="131180"/>
                  <a:pt x="3379808" y="138896"/>
                </a:cubicBezTo>
                <a:lnTo>
                  <a:pt x="3414532" y="150471"/>
                </a:lnTo>
                <a:cubicBezTo>
                  <a:pt x="3486841" y="143240"/>
                  <a:pt x="3524228" y="143303"/>
                  <a:pt x="3588152" y="127322"/>
                </a:cubicBezTo>
                <a:cubicBezTo>
                  <a:pt x="3599989" y="124363"/>
                  <a:pt x="3611039" y="118706"/>
                  <a:pt x="3622876" y="115747"/>
                </a:cubicBezTo>
                <a:cubicBezTo>
                  <a:pt x="3641962" y="110975"/>
                  <a:pt x="3661545" y="108440"/>
                  <a:pt x="3680750" y="104172"/>
                </a:cubicBezTo>
                <a:cubicBezTo>
                  <a:pt x="3696279" y="100721"/>
                  <a:pt x="3711170" y="93560"/>
                  <a:pt x="3727049" y="92598"/>
                </a:cubicBezTo>
                <a:cubicBezTo>
                  <a:pt x="3838799" y="85825"/>
                  <a:pt x="3950826" y="84881"/>
                  <a:pt x="4062714" y="81023"/>
                </a:cubicBezTo>
                <a:cubicBezTo>
                  <a:pt x="4117740" y="44340"/>
                  <a:pt x="4084244" y="62271"/>
                  <a:pt x="4166886" y="34724"/>
                </a:cubicBezTo>
                <a:lnTo>
                  <a:pt x="4201611" y="23150"/>
                </a:lnTo>
                <a:cubicBezTo>
                  <a:pt x="4215665" y="25158"/>
                  <a:pt x="4292103" y="31146"/>
                  <a:pt x="4317357" y="46299"/>
                </a:cubicBezTo>
                <a:cubicBezTo>
                  <a:pt x="4356805" y="69968"/>
                  <a:pt x="4321578" y="75061"/>
                  <a:pt x="4375231" y="81023"/>
                </a:cubicBezTo>
                <a:cubicBezTo>
                  <a:pt x="4432878" y="87428"/>
                  <a:pt x="4490978" y="88740"/>
                  <a:pt x="4548851" y="92598"/>
                </a:cubicBezTo>
                <a:cubicBezTo>
                  <a:pt x="4598216" y="109052"/>
                  <a:pt x="4571374" y="104172"/>
                  <a:pt x="4629874" y="104172"/>
                </a:cubicBezTo>
              </a:path>
            </a:pathLst>
          </a:cu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2" name="直線コネクタ 101"/>
          <p:cNvCxnSpPr/>
          <p:nvPr/>
        </p:nvCxnSpPr>
        <p:spPr>
          <a:xfrm flipH="1" flipV="1">
            <a:off x="7386140" y="4518973"/>
            <a:ext cx="709414" cy="2493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H="1">
            <a:off x="6716569" y="4528447"/>
            <a:ext cx="696236" cy="946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flipH="1" flipV="1">
            <a:off x="7487075" y="4528447"/>
            <a:ext cx="648968" cy="998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楕円 108"/>
          <p:cNvSpPr/>
          <p:nvPr/>
        </p:nvSpPr>
        <p:spPr>
          <a:xfrm rot="1358185">
            <a:off x="8106514" y="4603190"/>
            <a:ext cx="248102" cy="11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楕円 106"/>
          <p:cNvSpPr/>
          <p:nvPr/>
        </p:nvSpPr>
        <p:spPr>
          <a:xfrm rot="1358185">
            <a:off x="8069572" y="4750422"/>
            <a:ext cx="281979" cy="14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楕円 109"/>
          <p:cNvSpPr/>
          <p:nvPr/>
        </p:nvSpPr>
        <p:spPr>
          <a:xfrm>
            <a:off x="7101964" y="4668197"/>
            <a:ext cx="127019" cy="11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直角三角形 61"/>
          <p:cNvSpPr/>
          <p:nvPr/>
        </p:nvSpPr>
        <p:spPr>
          <a:xfrm rot="16200000" flipH="1" flipV="1">
            <a:off x="7117923" y="4843399"/>
            <a:ext cx="117144" cy="17166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78868" y="1396196"/>
            <a:ext cx="8944222" cy="54583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コネクタ 71"/>
          <p:cNvCxnSpPr>
            <a:stCxn id="56" idx="3"/>
          </p:cNvCxnSpPr>
          <p:nvPr/>
        </p:nvCxnSpPr>
        <p:spPr>
          <a:xfrm flipH="1">
            <a:off x="899951" y="4712546"/>
            <a:ext cx="806330" cy="2811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66366" y="6479863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schemeClr val="bg1"/>
                </a:solidFill>
              </a:rPr>
              <a:t>14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94409" y="3578726"/>
            <a:ext cx="152795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①姿勢は？</a:t>
            </a:r>
            <a:endParaRPr kumimoji="1" lang="en-US" altLang="ja-JP" dirty="0" smtClean="0">
              <a:latin typeface="+mn-ea"/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>
            <a:off x="1962107" y="4230249"/>
            <a:ext cx="1474864" cy="772745"/>
            <a:chOff x="4252650" y="3910594"/>
            <a:chExt cx="1446181" cy="1214491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4252650" y="3910594"/>
              <a:ext cx="1391820" cy="1214491"/>
              <a:chOff x="8149667" y="2171307"/>
              <a:chExt cx="1850494" cy="1736889"/>
            </a:xfrm>
          </p:grpSpPr>
          <p:sp>
            <p:nvSpPr>
              <p:cNvPr id="41" name="楕円 40"/>
              <p:cNvSpPr/>
              <p:nvPr/>
            </p:nvSpPr>
            <p:spPr>
              <a:xfrm rot="20576850">
                <a:off x="8149667" y="2941742"/>
                <a:ext cx="1381949" cy="9664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楕円 41"/>
              <p:cNvSpPr/>
              <p:nvPr/>
            </p:nvSpPr>
            <p:spPr>
              <a:xfrm rot="20649948">
                <a:off x="9328414" y="2171307"/>
                <a:ext cx="671747" cy="111684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8" name="直角三角形 87"/>
            <p:cNvSpPr/>
            <p:nvPr/>
          </p:nvSpPr>
          <p:spPr>
            <a:xfrm rot="14963015" flipV="1">
              <a:off x="5533614" y="4105401"/>
              <a:ext cx="245993" cy="8444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8" name="楕円 37"/>
          <p:cNvSpPr/>
          <p:nvPr/>
        </p:nvSpPr>
        <p:spPr>
          <a:xfrm>
            <a:off x="3176814" y="4364626"/>
            <a:ext cx="127019" cy="11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弦 49"/>
          <p:cNvSpPr/>
          <p:nvPr/>
        </p:nvSpPr>
        <p:spPr>
          <a:xfrm rot="4860646">
            <a:off x="2852187" y="4114681"/>
            <a:ext cx="458382" cy="500504"/>
          </a:xfrm>
          <a:prstGeom prst="chord">
            <a:avLst>
              <a:gd name="adj1" fmla="val 4924935"/>
              <a:gd name="adj2" fmla="val 157589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/>
          <p:cNvSpPr/>
          <p:nvPr/>
        </p:nvSpPr>
        <p:spPr>
          <a:xfrm rot="21195236">
            <a:off x="602984" y="4513839"/>
            <a:ext cx="295741" cy="135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4368975" y="3312459"/>
            <a:ext cx="2819919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②息継ぎしたあとは？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9" name="星 7 78"/>
          <p:cNvSpPr/>
          <p:nvPr/>
        </p:nvSpPr>
        <p:spPr>
          <a:xfrm>
            <a:off x="214108" y="2397603"/>
            <a:ext cx="2187121" cy="901538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Ｂさん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楕円 51"/>
          <p:cNvSpPr/>
          <p:nvPr/>
        </p:nvSpPr>
        <p:spPr>
          <a:xfrm rot="1039179">
            <a:off x="456065" y="4359778"/>
            <a:ext cx="359765" cy="1502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08" y="1361270"/>
            <a:ext cx="8554076" cy="58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ＰＯＩＮＴ：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体のうねり→両腕の抜き→顔を前に上げて呼吸</a:t>
            </a:r>
            <a:endParaRPr lang="en-US" altLang="ja-JP" sz="2000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en-US" altLang="ja-JP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45773" y="615519"/>
            <a:ext cx="5398815" cy="6461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+mn-ea"/>
              </a:rPr>
              <a:t>バタフライ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+mn-ea"/>
              </a:rPr>
              <a:t>のフォーム</a:t>
            </a:r>
            <a:endParaRPr kumimoji="1" lang="en-US" altLang="ja-JP" sz="4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47203" y="5781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①</a:t>
            </a:r>
            <a:r>
              <a:rPr kumimoji="1" lang="ja-JP" altLang="en-US" sz="2800" b="1" dirty="0" smtClean="0"/>
              <a:t>動きのポイントを考えよう</a:t>
            </a:r>
            <a:endParaRPr kumimoji="1" lang="ja-JP" altLang="en-US" sz="2800" b="1" dirty="0"/>
          </a:p>
        </p:txBody>
      </p:sp>
      <p:sp>
        <p:nvSpPr>
          <p:cNvPr id="61" name="正方形/長方形 60"/>
          <p:cNvSpPr/>
          <p:nvPr/>
        </p:nvSpPr>
        <p:spPr>
          <a:xfrm>
            <a:off x="294694" y="1775036"/>
            <a:ext cx="8513620" cy="5907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★</a:t>
            </a:r>
            <a:r>
              <a:rPr kumimoji="1" lang="en-US" altLang="ja-JP" dirty="0">
                <a:solidFill>
                  <a:schemeClr val="tx1"/>
                </a:solidFill>
                <a:latin typeface="+mn-ea"/>
              </a:rPr>
              <a:t>B</a:t>
            </a:r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さんには、どんなアドバイスをすればよいかな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？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4513127" y="5758223"/>
            <a:ext cx="3046533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③手のかき、足のけりは？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5645682" y="778331"/>
            <a:ext cx="3377933" cy="428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</a:rPr>
              <a:t>学校体育実技指導資料第</a:t>
            </a:r>
            <a:r>
              <a:rPr lang="en-US" altLang="ja-JP" sz="1000" dirty="0">
                <a:solidFill>
                  <a:schemeClr val="tx1"/>
                </a:solidFill>
              </a:rPr>
              <a:t>4</a:t>
            </a:r>
            <a:r>
              <a:rPr lang="ja-JP" altLang="en-US" sz="1000" dirty="0">
                <a:solidFill>
                  <a:schemeClr val="tx1"/>
                </a:solidFill>
              </a:rPr>
              <a:t>集</a:t>
            </a:r>
            <a:endParaRPr lang="en-US" altLang="ja-JP" sz="1000" dirty="0">
              <a:solidFill>
                <a:schemeClr val="tx1"/>
              </a:solidFill>
            </a:endParaRPr>
          </a:p>
          <a:p>
            <a:r>
              <a:rPr lang="ja-JP" altLang="en-US" sz="1000" dirty="0">
                <a:solidFill>
                  <a:schemeClr val="tx1"/>
                </a:solidFill>
              </a:rPr>
              <a:t>「水泳指導の手引（三訂版）」 第</a:t>
            </a:r>
            <a:r>
              <a:rPr lang="en-US" altLang="ja-JP" sz="1000" dirty="0">
                <a:solidFill>
                  <a:schemeClr val="tx1"/>
                </a:solidFill>
              </a:rPr>
              <a:t>3</a:t>
            </a:r>
            <a:r>
              <a:rPr lang="ja-JP" altLang="en-US" sz="1000" dirty="0">
                <a:solidFill>
                  <a:schemeClr val="tx1"/>
                </a:solidFill>
              </a:rPr>
              <a:t>章　技能指導の</a:t>
            </a:r>
            <a:r>
              <a:rPr lang="ja-JP" altLang="en-US" sz="1000" dirty="0" smtClean="0">
                <a:solidFill>
                  <a:schemeClr val="tx1"/>
                </a:solidFill>
              </a:rPr>
              <a:t>要点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6" name="楕円 55"/>
          <p:cNvSpPr/>
          <p:nvPr/>
        </p:nvSpPr>
        <p:spPr>
          <a:xfrm rot="6200031">
            <a:off x="1653670" y="4646018"/>
            <a:ext cx="359222" cy="454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コネクタ 54"/>
          <p:cNvCxnSpPr/>
          <p:nvPr/>
        </p:nvCxnSpPr>
        <p:spPr>
          <a:xfrm flipH="1" flipV="1">
            <a:off x="796753" y="4485430"/>
            <a:ext cx="44270" cy="6115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>
            <a:off x="823760" y="4839163"/>
            <a:ext cx="872064" cy="2740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 flipV="1">
            <a:off x="2221769" y="4570476"/>
            <a:ext cx="628165" cy="715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flipH="1" flipV="1">
            <a:off x="1921498" y="4186430"/>
            <a:ext cx="299406" cy="3923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H="1" flipV="1">
            <a:off x="876052" y="4578732"/>
            <a:ext cx="44270" cy="41693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楕円 77"/>
          <p:cNvSpPr/>
          <p:nvPr/>
        </p:nvSpPr>
        <p:spPr>
          <a:xfrm rot="2130129">
            <a:off x="1689215" y="4052619"/>
            <a:ext cx="285168" cy="1416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/>
          <p:cNvCxnSpPr/>
          <p:nvPr/>
        </p:nvCxnSpPr>
        <p:spPr>
          <a:xfrm flipH="1" flipV="1">
            <a:off x="2347997" y="4405866"/>
            <a:ext cx="471773" cy="1242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H="1" flipV="1">
            <a:off x="2067487" y="4021314"/>
            <a:ext cx="299406" cy="3923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楕円 56"/>
          <p:cNvSpPr/>
          <p:nvPr/>
        </p:nvSpPr>
        <p:spPr>
          <a:xfrm rot="14513814">
            <a:off x="1913283" y="3872643"/>
            <a:ext cx="250544" cy="1182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10578169">
            <a:off x="116761" y="4530934"/>
            <a:ext cx="4504788" cy="276691"/>
          </a:xfrm>
          <a:custGeom>
            <a:avLst/>
            <a:gdLst>
              <a:gd name="connsiteX0" fmla="*/ 0 w 4629874"/>
              <a:gd name="connsiteY0" fmla="*/ 11575 h 150471"/>
              <a:gd name="connsiteX1" fmla="*/ 486137 w 4629874"/>
              <a:gd name="connsiteY1" fmla="*/ 34724 h 150471"/>
              <a:gd name="connsiteX2" fmla="*/ 613459 w 4629874"/>
              <a:gd name="connsiteY2" fmla="*/ 104172 h 150471"/>
              <a:gd name="connsiteX3" fmla="*/ 659757 w 4629874"/>
              <a:gd name="connsiteY3" fmla="*/ 115747 h 150471"/>
              <a:gd name="connsiteX4" fmla="*/ 949124 w 4629874"/>
              <a:gd name="connsiteY4" fmla="*/ 104172 h 150471"/>
              <a:gd name="connsiteX5" fmla="*/ 983849 w 4629874"/>
              <a:gd name="connsiteY5" fmla="*/ 92598 h 150471"/>
              <a:gd name="connsiteX6" fmla="*/ 1030147 w 4629874"/>
              <a:gd name="connsiteY6" fmla="*/ 81023 h 150471"/>
              <a:gd name="connsiteX7" fmla="*/ 1064871 w 4629874"/>
              <a:gd name="connsiteY7" fmla="*/ 57874 h 150471"/>
              <a:gd name="connsiteX8" fmla="*/ 1180618 w 4629874"/>
              <a:gd name="connsiteY8" fmla="*/ 69448 h 150471"/>
              <a:gd name="connsiteX9" fmla="*/ 1215342 w 4629874"/>
              <a:gd name="connsiteY9" fmla="*/ 81023 h 150471"/>
              <a:gd name="connsiteX10" fmla="*/ 1261641 w 4629874"/>
              <a:gd name="connsiteY10" fmla="*/ 92598 h 150471"/>
              <a:gd name="connsiteX11" fmla="*/ 1539433 w 4629874"/>
              <a:gd name="connsiteY11" fmla="*/ 81023 h 150471"/>
              <a:gd name="connsiteX12" fmla="*/ 1632031 w 4629874"/>
              <a:gd name="connsiteY12" fmla="*/ 69448 h 150471"/>
              <a:gd name="connsiteX13" fmla="*/ 1886674 w 4629874"/>
              <a:gd name="connsiteY13" fmla="*/ 81023 h 150471"/>
              <a:gd name="connsiteX14" fmla="*/ 1956122 w 4629874"/>
              <a:gd name="connsiteY14" fmla="*/ 104172 h 150471"/>
              <a:gd name="connsiteX15" fmla="*/ 2025570 w 4629874"/>
              <a:gd name="connsiteY15" fmla="*/ 138896 h 150471"/>
              <a:gd name="connsiteX16" fmla="*/ 2118167 w 4629874"/>
              <a:gd name="connsiteY16" fmla="*/ 115747 h 150471"/>
              <a:gd name="connsiteX17" fmla="*/ 2164466 w 4629874"/>
              <a:gd name="connsiteY17" fmla="*/ 81023 h 150471"/>
              <a:gd name="connsiteX18" fmla="*/ 2210765 w 4629874"/>
              <a:gd name="connsiteY18" fmla="*/ 57874 h 150471"/>
              <a:gd name="connsiteX19" fmla="*/ 2245489 w 4629874"/>
              <a:gd name="connsiteY19" fmla="*/ 34724 h 150471"/>
              <a:gd name="connsiteX20" fmla="*/ 2395960 w 4629874"/>
              <a:gd name="connsiteY20" fmla="*/ 0 h 150471"/>
              <a:gd name="connsiteX21" fmla="*/ 2534856 w 4629874"/>
              <a:gd name="connsiteY21" fmla="*/ 11575 h 150471"/>
              <a:gd name="connsiteX22" fmla="*/ 2569580 w 4629874"/>
              <a:gd name="connsiteY22" fmla="*/ 34724 h 150471"/>
              <a:gd name="connsiteX23" fmla="*/ 2615879 w 4629874"/>
              <a:gd name="connsiteY23" fmla="*/ 46299 h 150471"/>
              <a:gd name="connsiteX24" fmla="*/ 2650603 w 4629874"/>
              <a:gd name="connsiteY24" fmla="*/ 81023 h 150471"/>
              <a:gd name="connsiteX25" fmla="*/ 2916821 w 4629874"/>
              <a:gd name="connsiteY25" fmla="*/ 81023 h 150471"/>
              <a:gd name="connsiteX26" fmla="*/ 2951545 w 4629874"/>
              <a:gd name="connsiteY26" fmla="*/ 69448 h 150471"/>
              <a:gd name="connsiteX27" fmla="*/ 2997843 w 4629874"/>
              <a:gd name="connsiteY27" fmla="*/ 46299 h 150471"/>
              <a:gd name="connsiteX28" fmla="*/ 3171464 w 4629874"/>
              <a:gd name="connsiteY28" fmla="*/ 57874 h 150471"/>
              <a:gd name="connsiteX29" fmla="*/ 3240912 w 4629874"/>
              <a:gd name="connsiteY29" fmla="*/ 81023 h 150471"/>
              <a:gd name="connsiteX30" fmla="*/ 3275636 w 4629874"/>
              <a:gd name="connsiteY30" fmla="*/ 92598 h 150471"/>
              <a:gd name="connsiteX31" fmla="*/ 3310360 w 4629874"/>
              <a:gd name="connsiteY31" fmla="*/ 115747 h 150471"/>
              <a:gd name="connsiteX32" fmla="*/ 3379808 w 4629874"/>
              <a:gd name="connsiteY32" fmla="*/ 138896 h 150471"/>
              <a:gd name="connsiteX33" fmla="*/ 3414532 w 4629874"/>
              <a:gd name="connsiteY33" fmla="*/ 150471 h 150471"/>
              <a:gd name="connsiteX34" fmla="*/ 3588152 w 4629874"/>
              <a:gd name="connsiteY34" fmla="*/ 127322 h 150471"/>
              <a:gd name="connsiteX35" fmla="*/ 3622876 w 4629874"/>
              <a:gd name="connsiteY35" fmla="*/ 115747 h 150471"/>
              <a:gd name="connsiteX36" fmla="*/ 3680750 w 4629874"/>
              <a:gd name="connsiteY36" fmla="*/ 104172 h 150471"/>
              <a:gd name="connsiteX37" fmla="*/ 3727049 w 4629874"/>
              <a:gd name="connsiteY37" fmla="*/ 92598 h 150471"/>
              <a:gd name="connsiteX38" fmla="*/ 4062714 w 4629874"/>
              <a:gd name="connsiteY38" fmla="*/ 81023 h 150471"/>
              <a:gd name="connsiteX39" fmla="*/ 4166886 w 4629874"/>
              <a:gd name="connsiteY39" fmla="*/ 34724 h 150471"/>
              <a:gd name="connsiteX40" fmla="*/ 4201611 w 4629874"/>
              <a:gd name="connsiteY40" fmla="*/ 23150 h 150471"/>
              <a:gd name="connsiteX41" fmla="*/ 4317357 w 4629874"/>
              <a:gd name="connsiteY41" fmla="*/ 46299 h 150471"/>
              <a:gd name="connsiteX42" fmla="*/ 4375231 w 4629874"/>
              <a:gd name="connsiteY42" fmla="*/ 81023 h 150471"/>
              <a:gd name="connsiteX43" fmla="*/ 4548851 w 4629874"/>
              <a:gd name="connsiteY43" fmla="*/ 92598 h 150471"/>
              <a:gd name="connsiteX44" fmla="*/ 4629874 w 4629874"/>
              <a:gd name="connsiteY44" fmla="*/ 104172 h 1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29874" h="150471">
                <a:moveTo>
                  <a:pt x="0" y="11575"/>
                </a:moveTo>
                <a:cubicBezTo>
                  <a:pt x="162046" y="19291"/>
                  <a:pt x="325063" y="15395"/>
                  <a:pt x="486137" y="34724"/>
                </a:cubicBezTo>
                <a:cubicBezTo>
                  <a:pt x="583244" y="46377"/>
                  <a:pt x="553220" y="78355"/>
                  <a:pt x="613459" y="104172"/>
                </a:cubicBezTo>
                <a:cubicBezTo>
                  <a:pt x="628080" y="110438"/>
                  <a:pt x="644324" y="111889"/>
                  <a:pt x="659757" y="115747"/>
                </a:cubicBezTo>
                <a:cubicBezTo>
                  <a:pt x="756213" y="111889"/>
                  <a:pt x="852837" y="111050"/>
                  <a:pt x="949124" y="104172"/>
                </a:cubicBezTo>
                <a:cubicBezTo>
                  <a:pt x="961294" y="103303"/>
                  <a:pt x="972117" y="95950"/>
                  <a:pt x="983849" y="92598"/>
                </a:cubicBezTo>
                <a:cubicBezTo>
                  <a:pt x="999145" y="88228"/>
                  <a:pt x="1014714" y="84881"/>
                  <a:pt x="1030147" y="81023"/>
                </a:cubicBezTo>
                <a:cubicBezTo>
                  <a:pt x="1041722" y="73307"/>
                  <a:pt x="1051001" y="58941"/>
                  <a:pt x="1064871" y="57874"/>
                </a:cubicBezTo>
                <a:cubicBezTo>
                  <a:pt x="1103532" y="54900"/>
                  <a:pt x="1142294" y="63552"/>
                  <a:pt x="1180618" y="69448"/>
                </a:cubicBezTo>
                <a:cubicBezTo>
                  <a:pt x="1192677" y="71303"/>
                  <a:pt x="1203611" y="77671"/>
                  <a:pt x="1215342" y="81023"/>
                </a:cubicBezTo>
                <a:cubicBezTo>
                  <a:pt x="1230638" y="85393"/>
                  <a:pt x="1246208" y="88740"/>
                  <a:pt x="1261641" y="92598"/>
                </a:cubicBezTo>
                <a:cubicBezTo>
                  <a:pt x="1354238" y="88740"/>
                  <a:pt x="1446936" y="86804"/>
                  <a:pt x="1539433" y="81023"/>
                </a:cubicBezTo>
                <a:cubicBezTo>
                  <a:pt x="1570479" y="79083"/>
                  <a:pt x="1600925" y="69448"/>
                  <a:pt x="1632031" y="69448"/>
                </a:cubicBezTo>
                <a:cubicBezTo>
                  <a:pt x="1717000" y="69448"/>
                  <a:pt x="1801793" y="77165"/>
                  <a:pt x="1886674" y="81023"/>
                </a:cubicBezTo>
                <a:cubicBezTo>
                  <a:pt x="1909823" y="88739"/>
                  <a:pt x="1938868" y="86917"/>
                  <a:pt x="1956122" y="104172"/>
                </a:cubicBezTo>
                <a:cubicBezTo>
                  <a:pt x="1990519" y="138571"/>
                  <a:pt x="1968684" y="124675"/>
                  <a:pt x="2025570" y="138896"/>
                </a:cubicBezTo>
                <a:cubicBezTo>
                  <a:pt x="2056436" y="131180"/>
                  <a:pt x="2088799" y="127984"/>
                  <a:pt x="2118167" y="115747"/>
                </a:cubicBezTo>
                <a:cubicBezTo>
                  <a:pt x="2135974" y="108327"/>
                  <a:pt x="2148107" y="91247"/>
                  <a:pt x="2164466" y="81023"/>
                </a:cubicBezTo>
                <a:cubicBezTo>
                  <a:pt x="2179098" y="71878"/>
                  <a:pt x="2195784" y="66435"/>
                  <a:pt x="2210765" y="57874"/>
                </a:cubicBezTo>
                <a:cubicBezTo>
                  <a:pt x="2222843" y="50972"/>
                  <a:pt x="2232777" y="40374"/>
                  <a:pt x="2245489" y="34724"/>
                </a:cubicBezTo>
                <a:cubicBezTo>
                  <a:pt x="2305695" y="7966"/>
                  <a:pt x="2330051" y="9416"/>
                  <a:pt x="2395960" y="0"/>
                </a:cubicBezTo>
                <a:cubicBezTo>
                  <a:pt x="2442259" y="3858"/>
                  <a:pt x="2489299" y="2464"/>
                  <a:pt x="2534856" y="11575"/>
                </a:cubicBezTo>
                <a:cubicBezTo>
                  <a:pt x="2548497" y="14303"/>
                  <a:pt x="2556794" y="29244"/>
                  <a:pt x="2569580" y="34724"/>
                </a:cubicBezTo>
                <a:cubicBezTo>
                  <a:pt x="2584202" y="40990"/>
                  <a:pt x="2600446" y="42441"/>
                  <a:pt x="2615879" y="46299"/>
                </a:cubicBezTo>
                <a:cubicBezTo>
                  <a:pt x="2627454" y="57874"/>
                  <a:pt x="2635645" y="74375"/>
                  <a:pt x="2650603" y="81023"/>
                </a:cubicBezTo>
                <a:cubicBezTo>
                  <a:pt x="2710758" y="107759"/>
                  <a:pt x="2904080" y="81772"/>
                  <a:pt x="2916821" y="81023"/>
                </a:cubicBezTo>
                <a:cubicBezTo>
                  <a:pt x="2928396" y="77165"/>
                  <a:pt x="2940331" y="74254"/>
                  <a:pt x="2951545" y="69448"/>
                </a:cubicBezTo>
                <a:cubicBezTo>
                  <a:pt x="2967404" y="62651"/>
                  <a:pt x="2980613" y="47206"/>
                  <a:pt x="2997843" y="46299"/>
                </a:cubicBezTo>
                <a:cubicBezTo>
                  <a:pt x="3055765" y="43251"/>
                  <a:pt x="3113590" y="54016"/>
                  <a:pt x="3171464" y="57874"/>
                </a:cubicBezTo>
                <a:lnTo>
                  <a:pt x="3240912" y="81023"/>
                </a:lnTo>
                <a:cubicBezTo>
                  <a:pt x="3252487" y="84881"/>
                  <a:pt x="3265484" y="85830"/>
                  <a:pt x="3275636" y="92598"/>
                </a:cubicBezTo>
                <a:cubicBezTo>
                  <a:pt x="3287211" y="100314"/>
                  <a:pt x="3297648" y="110097"/>
                  <a:pt x="3310360" y="115747"/>
                </a:cubicBezTo>
                <a:cubicBezTo>
                  <a:pt x="3332658" y="125657"/>
                  <a:pt x="3356659" y="131180"/>
                  <a:pt x="3379808" y="138896"/>
                </a:cubicBezTo>
                <a:lnTo>
                  <a:pt x="3414532" y="150471"/>
                </a:lnTo>
                <a:cubicBezTo>
                  <a:pt x="3486841" y="143240"/>
                  <a:pt x="3524228" y="143303"/>
                  <a:pt x="3588152" y="127322"/>
                </a:cubicBezTo>
                <a:cubicBezTo>
                  <a:pt x="3599989" y="124363"/>
                  <a:pt x="3611039" y="118706"/>
                  <a:pt x="3622876" y="115747"/>
                </a:cubicBezTo>
                <a:cubicBezTo>
                  <a:pt x="3641962" y="110975"/>
                  <a:pt x="3661545" y="108440"/>
                  <a:pt x="3680750" y="104172"/>
                </a:cubicBezTo>
                <a:cubicBezTo>
                  <a:pt x="3696279" y="100721"/>
                  <a:pt x="3711170" y="93560"/>
                  <a:pt x="3727049" y="92598"/>
                </a:cubicBezTo>
                <a:cubicBezTo>
                  <a:pt x="3838799" y="85825"/>
                  <a:pt x="3950826" y="84881"/>
                  <a:pt x="4062714" y="81023"/>
                </a:cubicBezTo>
                <a:cubicBezTo>
                  <a:pt x="4117740" y="44340"/>
                  <a:pt x="4084244" y="62271"/>
                  <a:pt x="4166886" y="34724"/>
                </a:cubicBezTo>
                <a:lnTo>
                  <a:pt x="4201611" y="23150"/>
                </a:lnTo>
                <a:cubicBezTo>
                  <a:pt x="4215665" y="25158"/>
                  <a:pt x="4292103" y="31146"/>
                  <a:pt x="4317357" y="46299"/>
                </a:cubicBezTo>
                <a:cubicBezTo>
                  <a:pt x="4356805" y="69968"/>
                  <a:pt x="4321578" y="75061"/>
                  <a:pt x="4375231" y="81023"/>
                </a:cubicBezTo>
                <a:cubicBezTo>
                  <a:pt x="4432878" y="87428"/>
                  <a:pt x="4490978" y="88740"/>
                  <a:pt x="4548851" y="92598"/>
                </a:cubicBezTo>
                <a:cubicBezTo>
                  <a:pt x="4598216" y="109052"/>
                  <a:pt x="4571374" y="104172"/>
                  <a:pt x="4629874" y="104172"/>
                </a:cubicBezTo>
              </a:path>
            </a:pathLst>
          </a:cu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グループ化 76"/>
          <p:cNvGrpSpPr/>
          <p:nvPr/>
        </p:nvGrpSpPr>
        <p:grpSpPr>
          <a:xfrm>
            <a:off x="5528907" y="4420803"/>
            <a:ext cx="1592840" cy="692437"/>
            <a:chOff x="4170519" y="3910594"/>
            <a:chExt cx="1561863" cy="970197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4170519" y="3910594"/>
              <a:ext cx="1473949" cy="970197"/>
              <a:chOff x="8040472" y="2171307"/>
              <a:chExt cx="1959689" cy="1387515"/>
            </a:xfrm>
          </p:grpSpPr>
          <p:sp>
            <p:nvSpPr>
              <p:cNvPr id="95" name="楕円 94"/>
              <p:cNvSpPr/>
              <p:nvPr/>
            </p:nvSpPr>
            <p:spPr>
              <a:xfrm rot="21351894">
                <a:off x="8040472" y="2592368"/>
                <a:ext cx="1381949" cy="9664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楕円 97"/>
              <p:cNvSpPr/>
              <p:nvPr/>
            </p:nvSpPr>
            <p:spPr>
              <a:xfrm rot="20649948">
                <a:off x="9328414" y="2171307"/>
                <a:ext cx="671747" cy="111684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5" name="直角三角形 84"/>
            <p:cNvSpPr/>
            <p:nvPr/>
          </p:nvSpPr>
          <p:spPr>
            <a:xfrm rot="15533431" flipV="1">
              <a:off x="5567165" y="4225127"/>
              <a:ext cx="245993" cy="8444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06" name="直線コネクタ 105"/>
          <p:cNvCxnSpPr/>
          <p:nvPr/>
        </p:nvCxnSpPr>
        <p:spPr>
          <a:xfrm flipH="1">
            <a:off x="6370098" y="4715076"/>
            <a:ext cx="696236" cy="946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flipH="1">
            <a:off x="7035047" y="4412824"/>
            <a:ext cx="512037" cy="3110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楕円 109"/>
          <p:cNvSpPr/>
          <p:nvPr/>
        </p:nvSpPr>
        <p:spPr>
          <a:xfrm>
            <a:off x="6803686" y="4583131"/>
            <a:ext cx="127019" cy="1123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弦 110"/>
          <p:cNvSpPr/>
          <p:nvPr/>
        </p:nvSpPr>
        <p:spPr>
          <a:xfrm rot="5026877">
            <a:off x="6508964" y="4333960"/>
            <a:ext cx="458382" cy="500504"/>
          </a:xfrm>
          <a:prstGeom prst="chord">
            <a:avLst>
              <a:gd name="adj1" fmla="val 4924935"/>
              <a:gd name="adj2" fmla="val 157589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4" name="直線コネクタ 113"/>
          <p:cNvCxnSpPr/>
          <p:nvPr/>
        </p:nvCxnSpPr>
        <p:spPr>
          <a:xfrm flipH="1" flipV="1">
            <a:off x="3841786" y="5239104"/>
            <a:ext cx="649360" cy="4400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楕円 114"/>
          <p:cNvSpPr/>
          <p:nvPr/>
        </p:nvSpPr>
        <p:spPr>
          <a:xfrm rot="19041912">
            <a:off x="3574975" y="5250953"/>
            <a:ext cx="359765" cy="1502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6" name="直線コネクタ 115"/>
          <p:cNvCxnSpPr/>
          <p:nvPr/>
        </p:nvCxnSpPr>
        <p:spPr>
          <a:xfrm flipH="1">
            <a:off x="4420174" y="4832563"/>
            <a:ext cx="806330" cy="2811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H="1" flipV="1">
            <a:off x="3772390" y="5059052"/>
            <a:ext cx="649360" cy="4400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楕円 117"/>
          <p:cNvSpPr/>
          <p:nvPr/>
        </p:nvSpPr>
        <p:spPr>
          <a:xfrm rot="19041912">
            <a:off x="3528998" y="5062841"/>
            <a:ext cx="320178" cy="1288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/>
          <p:cNvSpPr/>
          <p:nvPr/>
        </p:nvSpPr>
        <p:spPr>
          <a:xfrm rot="3506935">
            <a:off x="5184175" y="4701282"/>
            <a:ext cx="359222" cy="4543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3" name="直線コネクタ 112"/>
          <p:cNvCxnSpPr/>
          <p:nvPr/>
        </p:nvCxnSpPr>
        <p:spPr>
          <a:xfrm flipH="1">
            <a:off x="4491146" y="4908866"/>
            <a:ext cx="765085" cy="3775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 flipH="1">
            <a:off x="7003064" y="4299880"/>
            <a:ext cx="484238" cy="2988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楕円 119"/>
          <p:cNvSpPr/>
          <p:nvPr/>
        </p:nvSpPr>
        <p:spPr>
          <a:xfrm rot="20010015">
            <a:off x="7418671" y="4172103"/>
            <a:ext cx="281979" cy="14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楕円 106"/>
          <p:cNvSpPr/>
          <p:nvPr/>
        </p:nvSpPr>
        <p:spPr>
          <a:xfrm rot="20010015">
            <a:off x="7481836" y="4280002"/>
            <a:ext cx="281979" cy="14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/>
          <p:cNvSpPr/>
          <p:nvPr/>
        </p:nvSpPr>
        <p:spPr>
          <a:xfrm rot="10578169">
            <a:off x="4373208" y="4406399"/>
            <a:ext cx="4504788" cy="276691"/>
          </a:xfrm>
          <a:custGeom>
            <a:avLst/>
            <a:gdLst>
              <a:gd name="connsiteX0" fmla="*/ 0 w 4629874"/>
              <a:gd name="connsiteY0" fmla="*/ 11575 h 150471"/>
              <a:gd name="connsiteX1" fmla="*/ 486137 w 4629874"/>
              <a:gd name="connsiteY1" fmla="*/ 34724 h 150471"/>
              <a:gd name="connsiteX2" fmla="*/ 613459 w 4629874"/>
              <a:gd name="connsiteY2" fmla="*/ 104172 h 150471"/>
              <a:gd name="connsiteX3" fmla="*/ 659757 w 4629874"/>
              <a:gd name="connsiteY3" fmla="*/ 115747 h 150471"/>
              <a:gd name="connsiteX4" fmla="*/ 949124 w 4629874"/>
              <a:gd name="connsiteY4" fmla="*/ 104172 h 150471"/>
              <a:gd name="connsiteX5" fmla="*/ 983849 w 4629874"/>
              <a:gd name="connsiteY5" fmla="*/ 92598 h 150471"/>
              <a:gd name="connsiteX6" fmla="*/ 1030147 w 4629874"/>
              <a:gd name="connsiteY6" fmla="*/ 81023 h 150471"/>
              <a:gd name="connsiteX7" fmla="*/ 1064871 w 4629874"/>
              <a:gd name="connsiteY7" fmla="*/ 57874 h 150471"/>
              <a:gd name="connsiteX8" fmla="*/ 1180618 w 4629874"/>
              <a:gd name="connsiteY8" fmla="*/ 69448 h 150471"/>
              <a:gd name="connsiteX9" fmla="*/ 1215342 w 4629874"/>
              <a:gd name="connsiteY9" fmla="*/ 81023 h 150471"/>
              <a:gd name="connsiteX10" fmla="*/ 1261641 w 4629874"/>
              <a:gd name="connsiteY10" fmla="*/ 92598 h 150471"/>
              <a:gd name="connsiteX11" fmla="*/ 1539433 w 4629874"/>
              <a:gd name="connsiteY11" fmla="*/ 81023 h 150471"/>
              <a:gd name="connsiteX12" fmla="*/ 1632031 w 4629874"/>
              <a:gd name="connsiteY12" fmla="*/ 69448 h 150471"/>
              <a:gd name="connsiteX13" fmla="*/ 1886674 w 4629874"/>
              <a:gd name="connsiteY13" fmla="*/ 81023 h 150471"/>
              <a:gd name="connsiteX14" fmla="*/ 1956122 w 4629874"/>
              <a:gd name="connsiteY14" fmla="*/ 104172 h 150471"/>
              <a:gd name="connsiteX15" fmla="*/ 2025570 w 4629874"/>
              <a:gd name="connsiteY15" fmla="*/ 138896 h 150471"/>
              <a:gd name="connsiteX16" fmla="*/ 2118167 w 4629874"/>
              <a:gd name="connsiteY16" fmla="*/ 115747 h 150471"/>
              <a:gd name="connsiteX17" fmla="*/ 2164466 w 4629874"/>
              <a:gd name="connsiteY17" fmla="*/ 81023 h 150471"/>
              <a:gd name="connsiteX18" fmla="*/ 2210765 w 4629874"/>
              <a:gd name="connsiteY18" fmla="*/ 57874 h 150471"/>
              <a:gd name="connsiteX19" fmla="*/ 2245489 w 4629874"/>
              <a:gd name="connsiteY19" fmla="*/ 34724 h 150471"/>
              <a:gd name="connsiteX20" fmla="*/ 2395960 w 4629874"/>
              <a:gd name="connsiteY20" fmla="*/ 0 h 150471"/>
              <a:gd name="connsiteX21" fmla="*/ 2534856 w 4629874"/>
              <a:gd name="connsiteY21" fmla="*/ 11575 h 150471"/>
              <a:gd name="connsiteX22" fmla="*/ 2569580 w 4629874"/>
              <a:gd name="connsiteY22" fmla="*/ 34724 h 150471"/>
              <a:gd name="connsiteX23" fmla="*/ 2615879 w 4629874"/>
              <a:gd name="connsiteY23" fmla="*/ 46299 h 150471"/>
              <a:gd name="connsiteX24" fmla="*/ 2650603 w 4629874"/>
              <a:gd name="connsiteY24" fmla="*/ 81023 h 150471"/>
              <a:gd name="connsiteX25" fmla="*/ 2916821 w 4629874"/>
              <a:gd name="connsiteY25" fmla="*/ 81023 h 150471"/>
              <a:gd name="connsiteX26" fmla="*/ 2951545 w 4629874"/>
              <a:gd name="connsiteY26" fmla="*/ 69448 h 150471"/>
              <a:gd name="connsiteX27" fmla="*/ 2997843 w 4629874"/>
              <a:gd name="connsiteY27" fmla="*/ 46299 h 150471"/>
              <a:gd name="connsiteX28" fmla="*/ 3171464 w 4629874"/>
              <a:gd name="connsiteY28" fmla="*/ 57874 h 150471"/>
              <a:gd name="connsiteX29" fmla="*/ 3240912 w 4629874"/>
              <a:gd name="connsiteY29" fmla="*/ 81023 h 150471"/>
              <a:gd name="connsiteX30" fmla="*/ 3275636 w 4629874"/>
              <a:gd name="connsiteY30" fmla="*/ 92598 h 150471"/>
              <a:gd name="connsiteX31" fmla="*/ 3310360 w 4629874"/>
              <a:gd name="connsiteY31" fmla="*/ 115747 h 150471"/>
              <a:gd name="connsiteX32" fmla="*/ 3379808 w 4629874"/>
              <a:gd name="connsiteY32" fmla="*/ 138896 h 150471"/>
              <a:gd name="connsiteX33" fmla="*/ 3414532 w 4629874"/>
              <a:gd name="connsiteY33" fmla="*/ 150471 h 150471"/>
              <a:gd name="connsiteX34" fmla="*/ 3588152 w 4629874"/>
              <a:gd name="connsiteY34" fmla="*/ 127322 h 150471"/>
              <a:gd name="connsiteX35" fmla="*/ 3622876 w 4629874"/>
              <a:gd name="connsiteY35" fmla="*/ 115747 h 150471"/>
              <a:gd name="connsiteX36" fmla="*/ 3680750 w 4629874"/>
              <a:gd name="connsiteY36" fmla="*/ 104172 h 150471"/>
              <a:gd name="connsiteX37" fmla="*/ 3727049 w 4629874"/>
              <a:gd name="connsiteY37" fmla="*/ 92598 h 150471"/>
              <a:gd name="connsiteX38" fmla="*/ 4062714 w 4629874"/>
              <a:gd name="connsiteY38" fmla="*/ 81023 h 150471"/>
              <a:gd name="connsiteX39" fmla="*/ 4166886 w 4629874"/>
              <a:gd name="connsiteY39" fmla="*/ 34724 h 150471"/>
              <a:gd name="connsiteX40" fmla="*/ 4201611 w 4629874"/>
              <a:gd name="connsiteY40" fmla="*/ 23150 h 150471"/>
              <a:gd name="connsiteX41" fmla="*/ 4317357 w 4629874"/>
              <a:gd name="connsiteY41" fmla="*/ 46299 h 150471"/>
              <a:gd name="connsiteX42" fmla="*/ 4375231 w 4629874"/>
              <a:gd name="connsiteY42" fmla="*/ 81023 h 150471"/>
              <a:gd name="connsiteX43" fmla="*/ 4548851 w 4629874"/>
              <a:gd name="connsiteY43" fmla="*/ 92598 h 150471"/>
              <a:gd name="connsiteX44" fmla="*/ 4629874 w 4629874"/>
              <a:gd name="connsiteY44" fmla="*/ 104172 h 1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29874" h="150471">
                <a:moveTo>
                  <a:pt x="0" y="11575"/>
                </a:moveTo>
                <a:cubicBezTo>
                  <a:pt x="162046" y="19291"/>
                  <a:pt x="325063" y="15395"/>
                  <a:pt x="486137" y="34724"/>
                </a:cubicBezTo>
                <a:cubicBezTo>
                  <a:pt x="583244" y="46377"/>
                  <a:pt x="553220" y="78355"/>
                  <a:pt x="613459" y="104172"/>
                </a:cubicBezTo>
                <a:cubicBezTo>
                  <a:pt x="628080" y="110438"/>
                  <a:pt x="644324" y="111889"/>
                  <a:pt x="659757" y="115747"/>
                </a:cubicBezTo>
                <a:cubicBezTo>
                  <a:pt x="756213" y="111889"/>
                  <a:pt x="852837" y="111050"/>
                  <a:pt x="949124" y="104172"/>
                </a:cubicBezTo>
                <a:cubicBezTo>
                  <a:pt x="961294" y="103303"/>
                  <a:pt x="972117" y="95950"/>
                  <a:pt x="983849" y="92598"/>
                </a:cubicBezTo>
                <a:cubicBezTo>
                  <a:pt x="999145" y="88228"/>
                  <a:pt x="1014714" y="84881"/>
                  <a:pt x="1030147" y="81023"/>
                </a:cubicBezTo>
                <a:cubicBezTo>
                  <a:pt x="1041722" y="73307"/>
                  <a:pt x="1051001" y="58941"/>
                  <a:pt x="1064871" y="57874"/>
                </a:cubicBezTo>
                <a:cubicBezTo>
                  <a:pt x="1103532" y="54900"/>
                  <a:pt x="1142294" y="63552"/>
                  <a:pt x="1180618" y="69448"/>
                </a:cubicBezTo>
                <a:cubicBezTo>
                  <a:pt x="1192677" y="71303"/>
                  <a:pt x="1203611" y="77671"/>
                  <a:pt x="1215342" y="81023"/>
                </a:cubicBezTo>
                <a:cubicBezTo>
                  <a:pt x="1230638" y="85393"/>
                  <a:pt x="1246208" y="88740"/>
                  <a:pt x="1261641" y="92598"/>
                </a:cubicBezTo>
                <a:cubicBezTo>
                  <a:pt x="1354238" y="88740"/>
                  <a:pt x="1446936" y="86804"/>
                  <a:pt x="1539433" y="81023"/>
                </a:cubicBezTo>
                <a:cubicBezTo>
                  <a:pt x="1570479" y="79083"/>
                  <a:pt x="1600925" y="69448"/>
                  <a:pt x="1632031" y="69448"/>
                </a:cubicBezTo>
                <a:cubicBezTo>
                  <a:pt x="1717000" y="69448"/>
                  <a:pt x="1801793" y="77165"/>
                  <a:pt x="1886674" y="81023"/>
                </a:cubicBezTo>
                <a:cubicBezTo>
                  <a:pt x="1909823" y="88739"/>
                  <a:pt x="1938868" y="86917"/>
                  <a:pt x="1956122" y="104172"/>
                </a:cubicBezTo>
                <a:cubicBezTo>
                  <a:pt x="1990519" y="138571"/>
                  <a:pt x="1968684" y="124675"/>
                  <a:pt x="2025570" y="138896"/>
                </a:cubicBezTo>
                <a:cubicBezTo>
                  <a:pt x="2056436" y="131180"/>
                  <a:pt x="2088799" y="127984"/>
                  <a:pt x="2118167" y="115747"/>
                </a:cubicBezTo>
                <a:cubicBezTo>
                  <a:pt x="2135974" y="108327"/>
                  <a:pt x="2148107" y="91247"/>
                  <a:pt x="2164466" y="81023"/>
                </a:cubicBezTo>
                <a:cubicBezTo>
                  <a:pt x="2179098" y="71878"/>
                  <a:pt x="2195784" y="66435"/>
                  <a:pt x="2210765" y="57874"/>
                </a:cubicBezTo>
                <a:cubicBezTo>
                  <a:pt x="2222843" y="50972"/>
                  <a:pt x="2232777" y="40374"/>
                  <a:pt x="2245489" y="34724"/>
                </a:cubicBezTo>
                <a:cubicBezTo>
                  <a:pt x="2305695" y="7966"/>
                  <a:pt x="2330051" y="9416"/>
                  <a:pt x="2395960" y="0"/>
                </a:cubicBezTo>
                <a:cubicBezTo>
                  <a:pt x="2442259" y="3858"/>
                  <a:pt x="2489299" y="2464"/>
                  <a:pt x="2534856" y="11575"/>
                </a:cubicBezTo>
                <a:cubicBezTo>
                  <a:pt x="2548497" y="14303"/>
                  <a:pt x="2556794" y="29244"/>
                  <a:pt x="2569580" y="34724"/>
                </a:cubicBezTo>
                <a:cubicBezTo>
                  <a:pt x="2584202" y="40990"/>
                  <a:pt x="2600446" y="42441"/>
                  <a:pt x="2615879" y="46299"/>
                </a:cubicBezTo>
                <a:cubicBezTo>
                  <a:pt x="2627454" y="57874"/>
                  <a:pt x="2635645" y="74375"/>
                  <a:pt x="2650603" y="81023"/>
                </a:cubicBezTo>
                <a:cubicBezTo>
                  <a:pt x="2710758" y="107759"/>
                  <a:pt x="2904080" y="81772"/>
                  <a:pt x="2916821" y="81023"/>
                </a:cubicBezTo>
                <a:cubicBezTo>
                  <a:pt x="2928396" y="77165"/>
                  <a:pt x="2940331" y="74254"/>
                  <a:pt x="2951545" y="69448"/>
                </a:cubicBezTo>
                <a:cubicBezTo>
                  <a:pt x="2967404" y="62651"/>
                  <a:pt x="2980613" y="47206"/>
                  <a:pt x="2997843" y="46299"/>
                </a:cubicBezTo>
                <a:cubicBezTo>
                  <a:pt x="3055765" y="43251"/>
                  <a:pt x="3113590" y="54016"/>
                  <a:pt x="3171464" y="57874"/>
                </a:cubicBezTo>
                <a:lnTo>
                  <a:pt x="3240912" y="81023"/>
                </a:lnTo>
                <a:cubicBezTo>
                  <a:pt x="3252487" y="84881"/>
                  <a:pt x="3265484" y="85830"/>
                  <a:pt x="3275636" y="92598"/>
                </a:cubicBezTo>
                <a:cubicBezTo>
                  <a:pt x="3287211" y="100314"/>
                  <a:pt x="3297648" y="110097"/>
                  <a:pt x="3310360" y="115747"/>
                </a:cubicBezTo>
                <a:cubicBezTo>
                  <a:pt x="3332658" y="125657"/>
                  <a:pt x="3356659" y="131180"/>
                  <a:pt x="3379808" y="138896"/>
                </a:cubicBezTo>
                <a:lnTo>
                  <a:pt x="3414532" y="150471"/>
                </a:lnTo>
                <a:cubicBezTo>
                  <a:pt x="3486841" y="143240"/>
                  <a:pt x="3524228" y="143303"/>
                  <a:pt x="3588152" y="127322"/>
                </a:cubicBezTo>
                <a:cubicBezTo>
                  <a:pt x="3599989" y="124363"/>
                  <a:pt x="3611039" y="118706"/>
                  <a:pt x="3622876" y="115747"/>
                </a:cubicBezTo>
                <a:cubicBezTo>
                  <a:pt x="3641962" y="110975"/>
                  <a:pt x="3661545" y="108440"/>
                  <a:pt x="3680750" y="104172"/>
                </a:cubicBezTo>
                <a:cubicBezTo>
                  <a:pt x="3696279" y="100721"/>
                  <a:pt x="3711170" y="93560"/>
                  <a:pt x="3727049" y="92598"/>
                </a:cubicBezTo>
                <a:cubicBezTo>
                  <a:pt x="3838799" y="85825"/>
                  <a:pt x="3950826" y="84881"/>
                  <a:pt x="4062714" y="81023"/>
                </a:cubicBezTo>
                <a:cubicBezTo>
                  <a:pt x="4117740" y="44340"/>
                  <a:pt x="4084244" y="62271"/>
                  <a:pt x="4166886" y="34724"/>
                </a:cubicBezTo>
                <a:lnTo>
                  <a:pt x="4201611" y="23150"/>
                </a:lnTo>
                <a:cubicBezTo>
                  <a:pt x="4215665" y="25158"/>
                  <a:pt x="4292103" y="31146"/>
                  <a:pt x="4317357" y="46299"/>
                </a:cubicBezTo>
                <a:cubicBezTo>
                  <a:pt x="4356805" y="69968"/>
                  <a:pt x="4321578" y="75061"/>
                  <a:pt x="4375231" y="81023"/>
                </a:cubicBezTo>
                <a:cubicBezTo>
                  <a:pt x="4432878" y="87428"/>
                  <a:pt x="4490978" y="88740"/>
                  <a:pt x="4548851" y="92598"/>
                </a:cubicBezTo>
                <a:cubicBezTo>
                  <a:pt x="4598216" y="109052"/>
                  <a:pt x="4571374" y="104172"/>
                  <a:pt x="4629874" y="104172"/>
                </a:cubicBezTo>
              </a:path>
            </a:pathLst>
          </a:cu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4948022" y="2584583"/>
            <a:ext cx="396536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/>
              <a:t>水泳指導の手引：Ｐ１１５～１１７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55074" y="135058"/>
            <a:ext cx="8723870" cy="64633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3600" b="1" dirty="0" smtClean="0"/>
              <a:t>　</a:t>
            </a:r>
            <a:r>
              <a:rPr lang="ja-JP" altLang="en-US" sz="36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鍵穴（キーホール）のかき方とは？</a:t>
            </a:r>
            <a:endParaRPr lang="en-US" altLang="ja-JP" sz="4400" b="1" dirty="0" smtClean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lang="en-US" altLang="ja-JP" sz="3600" b="1" dirty="0"/>
          </a:p>
          <a:p>
            <a:endParaRPr lang="en-US" altLang="ja-JP" sz="3600" b="1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学校</a:t>
            </a:r>
            <a:r>
              <a:rPr lang="ja-JP" altLang="en-US" dirty="0"/>
              <a:t>体育実技指導資料第</a:t>
            </a:r>
            <a:r>
              <a:rPr lang="en-US" altLang="ja-JP" dirty="0"/>
              <a:t>4</a:t>
            </a:r>
            <a:r>
              <a:rPr lang="ja-JP" altLang="en-US" dirty="0" smtClean="0"/>
              <a:t>集</a:t>
            </a:r>
            <a:endParaRPr lang="en-US" altLang="ja-JP" dirty="0" smtClean="0"/>
          </a:p>
          <a:p>
            <a:r>
              <a:rPr lang="ja-JP" altLang="en-US" dirty="0" smtClean="0"/>
              <a:t>「</a:t>
            </a:r>
            <a:r>
              <a:rPr lang="ja-JP" altLang="en-US" dirty="0"/>
              <a:t>水泳指導の手引（三訂版）」 第</a:t>
            </a:r>
            <a:r>
              <a:rPr lang="en-US" altLang="ja-JP" dirty="0"/>
              <a:t>3</a:t>
            </a:r>
            <a:r>
              <a:rPr lang="ja-JP" altLang="en-US" dirty="0"/>
              <a:t>章　技能指導の</a:t>
            </a:r>
            <a:r>
              <a:rPr lang="ja-JP" altLang="en-US" dirty="0" smtClean="0"/>
              <a:t>要点</a:t>
            </a:r>
            <a:r>
              <a:rPr lang="en-US" altLang="ja-JP" dirty="0" smtClean="0"/>
              <a:t>P115</a:t>
            </a:r>
            <a:r>
              <a:rPr lang="ja-JP" altLang="en-US" dirty="0" smtClean="0"/>
              <a:t>より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270" y="842863"/>
            <a:ext cx="4461349" cy="50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110140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47203" y="1101406"/>
            <a:ext cx="2638353" cy="6399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 smtClean="0"/>
              <a:t>クロール</a:t>
            </a:r>
            <a:endParaRPr kumimoji="1" lang="en-US" altLang="ja-JP" sz="4000" b="1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285359" y="2151405"/>
            <a:ext cx="87362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ShinGoPro-Light"/>
              </a:rPr>
              <a:t>①</a:t>
            </a:r>
            <a:r>
              <a:rPr lang="ja-JP" altLang="en-US" sz="1600" dirty="0">
                <a:latin typeface="ShinGoPro-Light"/>
              </a:rPr>
              <a:t>顔を上げたままビート板キックを行う。（キック力を高める。）</a:t>
            </a:r>
            <a:endParaRPr lang="ja-JP" altLang="en-US" sz="4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13705" y="27844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③習得のための練習方法を選んで</a:t>
            </a:r>
            <a:r>
              <a:rPr kumimoji="1" lang="ja-JP" altLang="en-US" sz="2800" b="1" dirty="0" smtClean="0"/>
              <a:t>みよう</a:t>
            </a:r>
            <a:endParaRPr kumimoji="1" lang="ja-JP" altLang="en-US" sz="2800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4998155" y="1521627"/>
            <a:ext cx="32148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/>
              <a:t>水泳指導の手引：Ｐ１０６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5" y="4118120"/>
            <a:ext cx="5053913" cy="100469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85359" y="3685889"/>
            <a:ext cx="6955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>
                <a:latin typeface="ShinGoPro-Light"/>
              </a:rPr>
              <a:t>②</a:t>
            </a:r>
            <a:r>
              <a:rPr lang="ja-JP" altLang="en-US" sz="1600" dirty="0"/>
              <a:t>サイドキック（体を横にしたまま行い、足先や脚の動作を確かめる。）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85359" y="5312657"/>
            <a:ext cx="5724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>
                <a:latin typeface="ShinGoPro-Light"/>
              </a:rPr>
              <a:t>③</a:t>
            </a:r>
            <a:r>
              <a:rPr lang="ja-JP" altLang="en-US" sz="1600" dirty="0" smtClean="0"/>
              <a:t>片腕</a:t>
            </a:r>
            <a:r>
              <a:rPr lang="ja-JP" altLang="en-US" sz="1600" dirty="0"/>
              <a:t>を前に伸ばし、他の腕を体側につけた面かぶりキック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607" y="2656094"/>
            <a:ext cx="4720281" cy="87733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508" y="5848546"/>
            <a:ext cx="2508423" cy="840259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6010003" y="4729354"/>
            <a:ext cx="3003321" cy="17291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　　　学習</a:t>
            </a:r>
            <a:r>
              <a:rPr kumimoji="1" lang="ja-JP" altLang="en-US" b="1" dirty="0"/>
              <a:t>カード</a:t>
            </a:r>
            <a:r>
              <a:rPr kumimoji="1" lang="ja-JP" altLang="en-US" b="1" dirty="0" smtClean="0"/>
              <a:t>６</a:t>
            </a:r>
            <a:endParaRPr kumimoji="1" lang="en-US" altLang="ja-JP" b="1" dirty="0" smtClean="0"/>
          </a:p>
          <a:p>
            <a:endParaRPr kumimoji="1" lang="en-US" altLang="ja-JP" b="1" dirty="0"/>
          </a:p>
          <a:p>
            <a:r>
              <a:rPr lang="en-US" altLang="ja-JP" b="1" dirty="0" smtClean="0"/>
              <a:t>※</a:t>
            </a:r>
            <a:r>
              <a:rPr lang="ja-JP" altLang="en-US" b="1" dirty="0" smtClean="0"/>
              <a:t>１つの泳法について、自分がやってみたい練習方法を選び、練習で工夫する点を書こう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1802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105220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47203" y="1269263"/>
            <a:ext cx="2638353" cy="6399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 smtClean="0"/>
              <a:t>平泳ぎ</a:t>
            </a:r>
            <a:endParaRPr kumimoji="1" lang="en-US" altLang="ja-JP" sz="4000" b="1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222423" y="2156357"/>
            <a:ext cx="8736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ShinGoPro-Light"/>
              </a:rPr>
              <a:t>①</a:t>
            </a:r>
            <a:r>
              <a:rPr lang="ja-JP" altLang="en-US" b="1" dirty="0">
                <a:latin typeface="ShinGoPro-Light"/>
              </a:rPr>
              <a:t>陸上や立った状態での</a:t>
            </a:r>
            <a:r>
              <a:rPr lang="ja-JP" altLang="en-US" b="1" dirty="0" smtClean="0">
                <a:latin typeface="ShinGoPro-Light"/>
              </a:rPr>
              <a:t>練習</a:t>
            </a:r>
            <a:endParaRPr lang="en-US" altLang="ja-JP" b="1" dirty="0" smtClean="0">
              <a:latin typeface="ShinGoPro-Light"/>
            </a:endParaRPr>
          </a:p>
          <a:p>
            <a:r>
              <a:rPr lang="ja-JP" altLang="en-US" sz="1600" dirty="0" smtClean="0"/>
              <a:t>　　　　　　　　</a:t>
            </a:r>
            <a:r>
              <a:rPr lang="ja-JP" altLang="en-US" b="1" dirty="0" smtClean="0"/>
              <a:t>床</a:t>
            </a:r>
            <a:r>
              <a:rPr lang="ja-JP" altLang="en-US" b="1" dirty="0"/>
              <a:t>に腰を下ろして行う。　（足首の返しを自分の目で確認する。</a:t>
            </a:r>
            <a:r>
              <a:rPr lang="ja-JP" altLang="en-US" b="1" dirty="0" smtClean="0"/>
              <a:t>）</a:t>
            </a:r>
            <a:endParaRPr lang="ja-JP" altLang="en-US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347203" y="25635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/>
              <a:t>③習得のための練習方法を選んでみよう</a:t>
            </a:r>
            <a:endParaRPr kumimoji="1" lang="ja-JP" altLang="en-US" sz="2800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3909187" y="1625842"/>
            <a:ext cx="480832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/>
              <a:t>水泳指導の手引：Ｐ１０２、１０８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22423" y="4937273"/>
            <a:ext cx="8736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ShinGoPro-Light"/>
              </a:rPr>
              <a:t>③</a:t>
            </a:r>
            <a:r>
              <a:rPr lang="ja-JP" altLang="en-US" b="1" dirty="0">
                <a:latin typeface="ShinGoPro-Light"/>
              </a:rPr>
              <a:t>面かぶりキック（両腕を前に伸ばし、顔を水面につけてキックする。</a:t>
            </a:r>
            <a:r>
              <a:rPr lang="ja-JP" altLang="en-US" b="1" dirty="0" smtClean="0">
                <a:latin typeface="ShinGoPro-Light"/>
              </a:rPr>
              <a:t>）</a:t>
            </a:r>
            <a:endParaRPr lang="ja-JP" altLang="en-US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147" y="2702573"/>
            <a:ext cx="5449330" cy="81554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227477" y="2386965"/>
            <a:ext cx="6051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　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22423" y="3567314"/>
            <a:ext cx="8736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ShinGoPro-Light"/>
              </a:rPr>
              <a:t>②陸上</a:t>
            </a:r>
            <a:r>
              <a:rPr lang="ja-JP" altLang="en-US" b="1" dirty="0">
                <a:latin typeface="ShinGoPro-Light"/>
              </a:rPr>
              <a:t>や立った状態での</a:t>
            </a:r>
            <a:r>
              <a:rPr lang="ja-JP" altLang="en-US" b="1" dirty="0" smtClean="0">
                <a:latin typeface="ShinGoPro-Light"/>
              </a:rPr>
              <a:t>練習　</a:t>
            </a:r>
            <a:r>
              <a:rPr lang="ja-JP" altLang="en-US" b="1" dirty="0"/>
              <a:t>　水中で立った状態で行う。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7603" y="3979924"/>
            <a:ext cx="3594417" cy="8832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179" y="5349883"/>
            <a:ext cx="3247266" cy="13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9683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47203" y="992910"/>
            <a:ext cx="1856392" cy="7309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 smtClean="0"/>
              <a:t>背泳ぎ</a:t>
            </a:r>
            <a:endParaRPr kumimoji="1" lang="en-US" altLang="ja-JP" sz="4000" b="1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4655656" y="1277904"/>
            <a:ext cx="41173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水泳指導の手引：Ｐ１１２～１１４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47203" y="21893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③習得のための練習方法を選んで</a:t>
            </a:r>
            <a:r>
              <a:rPr kumimoji="1" lang="ja-JP" altLang="en-US" sz="2800" b="1" dirty="0" smtClean="0"/>
              <a:t>みよう</a:t>
            </a:r>
            <a:endParaRPr kumimoji="1" lang="ja-JP" altLang="en-US" sz="28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222423" y="1723903"/>
            <a:ext cx="8736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ShinGoPro-Light"/>
              </a:rPr>
              <a:t>①</a:t>
            </a:r>
            <a:r>
              <a:rPr lang="ja-JP" altLang="en-US" b="1" dirty="0">
                <a:latin typeface="ShinGoPro-Light"/>
              </a:rPr>
              <a:t>腰かけキック（膝と足首で水をかけるようにしてけり上げる。</a:t>
            </a:r>
            <a:r>
              <a:rPr lang="ja-JP" altLang="en-US" b="1" dirty="0" smtClean="0">
                <a:latin typeface="ShinGoPro-Light"/>
              </a:rPr>
              <a:t>）　　</a:t>
            </a:r>
            <a:r>
              <a:rPr lang="ja-JP" altLang="en-US" sz="1600" dirty="0" smtClean="0">
                <a:latin typeface="ShinGoPro-Light"/>
              </a:rPr>
              <a:t>　　　　　　</a:t>
            </a:r>
            <a:endParaRPr lang="ja-JP" altLang="en-US" sz="16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95235" y="4523571"/>
            <a:ext cx="8736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latin typeface="ShinGoPro-Light"/>
              </a:rPr>
              <a:t>③片腕</a:t>
            </a:r>
            <a:r>
              <a:rPr lang="ja-JP" altLang="en-US" sz="1600" b="1" dirty="0">
                <a:latin typeface="ShinGoPro-Light"/>
              </a:rPr>
              <a:t>を頭上に伸ばし、その腕のほうへ体をやや傾け、他の</a:t>
            </a:r>
            <a:r>
              <a:rPr lang="ja-JP" altLang="en-US" sz="1600" b="1" dirty="0" smtClean="0">
                <a:latin typeface="ShinGoPro-Light"/>
              </a:rPr>
              <a:t>腕を</a:t>
            </a:r>
            <a:r>
              <a:rPr lang="ja-JP" altLang="en-US" sz="1600" b="1" dirty="0">
                <a:latin typeface="ShinGoPro-Light"/>
              </a:rPr>
              <a:t>体側</a:t>
            </a:r>
            <a:r>
              <a:rPr lang="ja-JP" altLang="en-US" sz="1600" b="1" dirty="0" smtClean="0">
                <a:latin typeface="ShinGoPro-Light"/>
              </a:rPr>
              <a:t>につけて</a:t>
            </a:r>
            <a:r>
              <a:rPr lang="ja-JP" altLang="en-US" sz="1600" b="1" dirty="0">
                <a:latin typeface="ShinGoPro-Light"/>
              </a:rPr>
              <a:t>のキック</a:t>
            </a:r>
            <a:r>
              <a:rPr lang="ja-JP" altLang="en-US" sz="1600" b="1" dirty="0" smtClean="0">
                <a:latin typeface="ShinGoPro-Light"/>
              </a:rPr>
              <a:t>。</a:t>
            </a:r>
            <a:endParaRPr lang="en-US" altLang="ja-JP" sz="1600" b="1" dirty="0" smtClean="0">
              <a:latin typeface="ShinGoPro-Light"/>
            </a:endParaRPr>
          </a:p>
          <a:p>
            <a:r>
              <a:rPr lang="ja-JP" altLang="en-US" sz="1600" dirty="0">
                <a:latin typeface="ShinGoPro-Light"/>
              </a:rPr>
              <a:t>　</a:t>
            </a:r>
            <a:r>
              <a:rPr lang="ja-JP" altLang="en-US" sz="1600" dirty="0" smtClean="0">
                <a:latin typeface="ShinGoPro-Light"/>
              </a:rPr>
              <a:t>　　　　　　　　キック </a:t>
            </a:r>
            <a:r>
              <a:rPr lang="en-US" altLang="ja-JP" sz="1600" dirty="0">
                <a:latin typeface="ShinGoPro-Light"/>
              </a:rPr>
              <a:t>12 </a:t>
            </a:r>
            <a:r>
              <a:rPr lang="ja-JP" altLang="en-US" sz="1600" dirty="0">
                <a:latin typeface="ShinGoPro-Light"/>
              </a:rPr>
              <a:t>回（</a:t>
            </a:r>
            <a:r>
              <a:rPr lang="en-US" altLang="ja-JP" sz="1600" dirty="0">
                <a:latin typeface="ShinGoPro-Light"/>
              </a:rPr>
              <a:t>10 </a:t>
            </a:r>
            <a:r>
              <a:rPr lang="ja-JP" altLang="en-US" sz="1600" dirty="0">
                <a:latin typeface="ShinGoPro-Light"/>
              </a:rPr>
              <a:t>回、</a:t>
            </a:r>
            <a:r>
              <a:rPr lang="en-US" altLang="ja-JP" sz="1600" dirty="0">
                <a:latin typeface="ShinGoPro-Light"/>
              </a:rPr>
              <a:t>8 </a:t>
            </a:r>
            <a:r>
              <a:rPr lang="ja-JP" altLang="en-US" sz="1600" dirty="0">
                <a:latin typeface="ShinGoPro-Light"/>
              </a:rPr>
              <a:t>回）ごとに</a:t>
            </a:r>
            <a:r>
              <a:rPr lang="ja-JP" altLang="en-US" sz="1600" dirty="0" smtClean="0">
                <a:latin typeface="ShinGoPro-Light"/>
              </a:rPr>
              <a:t>、腕</a:t>
            </a:r>
            <a:r>
              <a:rPr lang="ja-JP" altLang="en-US" sz="1600" dirty="0">
                <a:latin typeface="ShinGoPro-Light"/>
              </a:rPr>
              <a:t>と体の向き</a:t>
            </a:r>
            <a:r>
              <a:rPr lang="ja-JP" altLang="en-US" sz="1600" dirty="0" smtClean="0">
                <a:latin typeface="ShinGoPro-Light"/>
              </a:rPr>
              <a:t>を</a:t>
            </a:r>
            <a:endParaRPr lang="en-US" altLang="ja-JP" sz="1600" dirty="0" smtClean="0">
              <a:latin typeface="ShinGoPro-Light"/>
            </a:endParaRPr>
          </a:p>
          <a:p>
            <a:r>
              <a:rPr lang="ja-JP" altLang="en-US" sz="1600" dirty="0" smtClean="0">
                <a:latin typeface="ShinGoPro-Light"/>
              </a:rPr>
              <a:t>　　　　　　　　　交替</a:t>
            </a:r>
            <a:r>
              <a:rPr lang="ja-JP" altLang="en-US" sz="1600" dirty="0">
                <a:latin typeface="ShinGoPro-Light"/>
              </a:rPr>
              <a:t>させる。（ローリングや手の入水位置及び</a:t>
            </a:r>
            <a:r>
              <a:rPr lang="ja-JP" altLang="en-US" sz="1600" dirty="0" smtClean="0">
                <a:latin typeface="ShinGoPro-Light"/>
              </a:rPr>
              <a:t>ストローク中</a:t>
            </a:r>
            <a:r>
              <a:rPr lang="ja-JP" altLang="en-US" sz="1600" dirty="0">
                <a:latin typeface="ShinGoPro-Light"/>
              </a:rPr>
              <a:t>に両腕</a:t>
            </a:r>
            <a:r>
              <a:rPr lang="ja-JP" altLang="en-US" sz="1600" dirty="0" smtClean="0">
                <a:latin typeface="ShinGoPro-Light"/>
              </a:rPr>
              <a:t>が</a:t>
            </a:r>
            <a:endParaRPr lang="en-US" altLang="ja-JP" sz="1600" dirty="0" smtClean="0">
              <a:latin typeface="ShinGoPro-Light"/>
            </a:endParaRPr>
          </a:p>
          <a:p>
            <a:r>
              <a:rPr lang="ja-JP" altLang="en-US" sz="1600" dirty="0" smtClean="0">
                <a:latin typeface="ShinGoPro-Light"/>
              </a:rPr>
              <a:t>　　　　　　　　　反対</a:t>
            </a:r>
            <a:r>
              <a:rPr lang="ja-JP" altLang="en-US" sz="1600" dirty="0">
                <a:latin typeface="ShinGoPro-Light"/>
              </a:rPr>
              <a:t>の位置にあることを覚える。）</a:t>
            </a:r>
            <a:endParaRPr lang="ja-JP" altLang="en-US" sz="1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8860" y="5661029"/>
            <a:ext cx="3409980" cy="91122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50" y="2122697"/>
            <a:ext cx="4648200" cy="107847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2423" y="3282901"/>
            <a:ext cx="81595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ShinGoPro-Light"/>
              </a:rPr>
              <a:t>②</a:t>
            </a:r>
            <a:r>
              <a:rPr lang="ja-JP" altLang="en-US" b="1" dirty="0">
                <a:latin typeface="ShinGoPro-Light"/>
              </a:rPr>
              <a:t>キック（補助あり</a:t>
            </a:r>
            <a:r>
              <a:rPr lang="ja-JP" altLang="en-US" b="1" dirty="0" smtClean="0">
                <a:latin typeface="ShinGoPro-Light"/>
              </a:rPr>
              <a:t>）</a:t>
            </a:r>
            <a:endParaRPr lang="en-US" altLang="ja-JP" b="1" dirty="0" smtClean="0">
              <a:latin typeface="ShinGoPro-Light"/>
            </a:endParaRPr>
          </a:p>
          <a:p>
            <a:r>
              <a:rPr lang="ja-JP" altLang="en-US" sz="1600" dirty="0" smtClean="0">
                <a:latin typeface="ShinGoPro-Light"/>
              </a:rPr>
              <a:t>　　　　　　　　　・補助者</a:t>
            </a:r>
            <a:r>
              <a:rPr lang="ja-JP" altLang="en-US" sz="1600" dirty="0">
                <a:latin typeface="ShinGoPro-Light"/>
              </a:rPr>
              <a:t>に支えてもらいながら</a:t>
            </a:r>
          </a:p>
          <a:p>
            <a:r>
              <a:rPr lang="ja-JP" altLang="en-US" sz="1600" dirty="0">
                <a:latin typeface="ShinGoPro-Light"/>
              </a:rPr>
              <a:t>　</a:t>
            </a:r>
            <a:r>
              <a:rPr lang="ja-JP" altLang="en-US" sz="1600" dirty="0" smtClean="0">
                <a:latin typeface="ShinGoPro-Light"/>
              </a:rPr>
              <a:t>　　　　　　　　・（</a:t>
            </a:r>
            <a:r>
              <a:rPr lang="ja-JP" altLang="en-US" sz="1600" dirty="0">
                <a:latin typeface="ShinGoPro-Light"/>
              </a:rPr>
              <a:t>胸の前に抱えて）ビート板</a:t>
            </a:r>
            <a:r>
              <a:rPr lang="ja-JP" altLang="en-US" sz="1600" dirty="0" smtClean="0">
                <a:latin typeface="ShinGoPro-Light"/>
              </a:rPr>
              <a:t>キック</a:t>
            </a:r>
            <a:endParaRPr lang="en-US" altLang="ja-JP" sz="1600" dirty="0" smtClean="0">
              <a:latin typeface="ShinGoPro-Light"/>
            </a:endParaRPr>
          </a:p>
          <a:p>
            <a:r>
              <a:rPr lang="ja-JP" altLang="en-US" sz="1600" dirty="0" smtClean="0">
                <a:latin typeface="ShinGoPro-Light"/>
              </a:rPr>
              <a:t>　　　　　　　　　　（</a:t>
            </a:r>
            <a:r>
              <a:rPr lang="ja-JP" altLang="en-US" sz="1600" dirty="0">
                <a:latin typeface="ShinGoPro-Light"/>
              </a:rPr>
              <a:t>水平の姿勢を保持することに注意する。）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850" y="3314536"/>
            <a:ext cx="2638611" cy="10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9683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47202" y="992910"/>
            <a:ext cx="3260521" cy="7309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 smtClean="0"/>
              <a:t>バタフライ</a:t>
            </a:r>
            <a:endParaRPr kumimoji="1" lang="en-US" altLang="ja-JP" sz="4000" b="1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5456381" y="1221696"/>
            <a:ext cx="30589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水泳指導の手引：Ｐ１１７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47203" y="21893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③習得のための練習方法を選んで</a:t>
            </a:r>
            <a:r>
              <a:rPr kumimoji="1" lang="ja-JP" altLang="en-US" sz="2800" b="1" dirty="0" smtClean="0"/>
              <a:t>みよう</a:t>
            </a:r>
            <a:endParaRPr kumimoji="1" lang="ja-JP" altLang="en-US" sz="2800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195235" y="3223519"/>
            <a:ext cx="87362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latin typeface="ShinGoPro-Light"/>
              </a:rPr>
              <a:t>②キックの動きの質を高める練習</a:t>
            </a:r>
            <a:endParaRPr lang="en-US" altLang="ja-JP" sz="1600" b="1" dirty="0" smtClean="0">
              <a:latin typeface="ShinGoPro-Light"/>
            </a:endParaRPr>
          </a:p>
          <a:p>
            <a:r>
              <a:rPr lang="ja-JP" altLang="en-US" sz="1600" dirty="0">
                <a:latin typeface="ShinGoPro-Light"/>
              </a:rPr>
              <a:t>　</a:t>
            </a:r>
            <a:r>
              <a:rPr lang="ja-JP" altLang="en-US" sz="1600" dirty="0" smtClean="0">
                <a:latin typeface="ShinGoPro-Light"/>
              </a:rPr>
              <a:t>　　　　　　　・</a:t>
            </a:r>
            <a:r>
              <a:rPr lang="ja-JP" altLang="en-US" sz="1600" dirty="0" err="1" smtClean="0">
                <a:latin typeface="ShinGoPro-Light"/>
              </a:rPr>
              <a:t>け</a:t>
            </a:r>
            <a:r>
              <a:rPr lang="ja-JP" altLang="en-US" sz="1600" dirty="0" smtClean="0">
                <a:latin typeface="ShinGoPro-Light"/>
              </a:rPr>
              <a:t>伸び姿勢で約１０ｃｍの小さい幅でキック</a:t>
            </a:r>
            <a:endParaRPr lang="en-US" altLang="ja-JP" sz="1600" dirty="0" smtClean="0">
              <a:latin typeface="ShinGoPro-Light"/>
            </a:endParaRPr>
          </a:p>
          <a:p>
            <a:r>
              <a:rPr lang="ja-JP" altLang="en-US" sz="1600" dirty="0">
                <a:latin typeface="ShinGoPro-Light"/>
              </a:rPr>
              <a:t>　</a:t>
            </a:r>
            <a:r>
              <a:rPr lang="ja-JP" altLang="en-US" sz="1600" dirty="0" smtClean="0">
                <a:latin typeface="ShinGoPro-Light"/>
              </a:rPr>
              <a:t>　　　　　　　・上下動を徐々に大きくしてうねる</a:t>
            </a:r>
            <a:endParaRPr lang="en-US" altLang="ja-JP" sz="1600" dirty="0" smtClean="0">
              <a:latin typeface="ShinGoPro-Light"/>
            </a:endParaRPr>
          </a:p>
          <a:p>
            <a:r>
              <a:rPr lang="ja-JP" altLang="en-US" sz="1600" dirty="0">
                <a:latin typeface="ShinGoPro-Light"/>
              </a:rPr>
              <a:t>　</a:t>
            </a:r>
            <a:r>
              <a:rPr lang="ja-JP" altLang="en-US" sz="1600" dirty="0" smtClean="0">
                <a:latin typeface="ShinGoPro-Light"/>
              </a:rPr>
              <a:t>　　　　　　　　ア）潜行して行う。（太ももから大きく動かす）</a:t>
            </a:r>
            <a:endParaRPr lang="en-US" altLang="ja-JP" sz="1600" dirty="0" smtClean="0">
              <a:latin typeface="ShinGoPro-Light"/>
            </a:endParaRPr>
          </a:p>
          <a:p>
            <a:r>
              <a:rPr lang="ja-JP" altLang="en-US" sz="1600" dirty="0">
                <a:latin typeface="ShinGoPro-Light"/>
              </a:rPr>
              <a:t>　</a:t>
            </a:r>
            <a:r>
              <a:rPr lang="ja-JP" altLang="en-US" sz="1600" dirty="0" smtClean="0">
                <a:latin typeface="ShinGoPro-Light"/>
              </a:rPr>
              <a:t>　　　　　　　　イ）両腕を体側につけて行う。</a:t>
            </a:r>
            <a:endParaRPr lang="en-US" altLang="ja-JP" sz="1600" dirty="0" smtClean="0">
              <a:latin typeface="ShinGoPro-Light"/>
            </a:endParaRPr>
          </a:p>
          <a:p>
            <a:r>
              <a:rPr lang="ja-JP" altLang="en-US" sz="1600" dirty="0">
                <a:latin typeface="ShinGoPro-Light"/>
              </a:rPr>
              <a:t>　</a:t>
            </a:r>
            <a:r>
              <a:rPr lang="ja-JP" altLang="en-US" sz="1600" dirty="0" smtClean="0">
                <a:latin typeface="ShinGoPro-Light"/>
              </a:rPr>
              <a:t>　　　　　　　　ウ）体を横にして行う。</a:t>
            </a:r>
            <a:endParaRPr lang="en-US" altLang="ja-JP" sz="1600" dirty="0" smtClean="0">
              <a:latin typeface="ShinGoPro-Light"/>
            </a:endParaRPr>
          </a:p>
          <a:p>
            <a:r>
              <a:rPr lang="ja-JP" altLang="en-US" sz="1600" dirty="0">
                <a:latin typeface="ShinGoPro-Light"/>
              </a:rPr>
              <a:t>　</a:t>
            </a:r>
            <a:r>
              <a:rPr lang="ja-JP" altLang="en-US" sz="1600" dirty="0" smtClean="0">
                <a:latin typeface="ShinGoPro-Light"/>
              </a:rPr>
              <a:t>　　　　　　　　エ）あお向きで行う。</a:t>
            </a:r>
            <a:endParaRPr lang="ja-JP" altLang="en-US" sz="1600" dirty="0"/>
          </a:p>
        </p:txBody>
      </p:sp>
      <p:sp>
        <p:nvSpPr>
          <p:cNvPr id="8" name="正方形/長方形 7"/>
          <p:cNvSpPr/>
          <p:nvPr/>
        </p:nvSpPr>
        <p:spPr>
          <a:xfrm>
            <a:off x="195235" y="1844383"/>
            <a:ext cx="815957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ShinGoPro-Light"/>
              </a:rPr>
              <a:t>①キック</a:t>
            </a:r>
            <a:r>
              <a:rPr lang="ja-JP" altLang="en-US" b="1" dirty="0">
                <a:latin typeface="ShinGoPro-Light"/>
              </a:rPr>
              <a:t>（補助あり</a:t>
            </a:r>
            <a:r>
              <a:rPr lang="ja-JP" altLang="en-US" b="1" dirty="0" smtClean="0">
                <a:latin typeface="ShinGoPro-Light"/>
              </a:rPr>
              <a:t>）</a:t>
            </a:r>
            <a:endParaRPr lang="en-US" altLang="ja-JP" b="1" dirty="0" smtClean="0">
              <a:latin typeface="ShinGoPro-Light"/>
            </a:endParaRPr>
          </a:p>
          <a:p>
            <a:r>
              <a:rPr lang="ja-JP" altLang="en-US" sz="1600" dirty="0" smtClean="0">
                <a:latin typeface="ShinGoPro-Light"/>
              </a:rPr>
              <a:t>　　　　　　　　・壁につかまって、両脚を伸ばしたまま、キック</a:t>
            </a:r>
            <a:endParaRPr lang="ja-JP" altLang="en-US" sz="1600" dirty="0">
              <a:latin typeface="ShinGoPro-Light"/>
            </a:endParaRPr>
          </a:p>
          <a:p>
            <a:r>
              <a:rPr lang="ja-JP" altLang="en-US" sz="1600" dirty="0">
                <a:latin typeface="ShinGoPro-Light"/>
              </a:rPr>
              <a:t>　</a:t>
            </a:r>
            <a:r>
              <a:rPr lang="ja-JP" altLang="en-US" sz="1600" dirty="0" smtClean="0">
                <a:latin typeface="ShinGoPro-Light"/>
              </a:rPr>
              <a:t>　　　　　　　・ビート板や浮き具を利用して行う。</a:t>
            </a:r>
            <a:endParaRPr lang="en-US" altLang="ja-JP" sz="1600" dirty="0" smtClean="0">
              <a:latin typeface="ShinGoPro-Light"/>
            </a:endParaRPr>
          </a:p>
          <a:p>
            <a:r>
              <a:rPr lang="ja-JP" altLang="en-US" sz="1600" dirty="0">
                <a:latin typeface="ShinGoPro-Light"/>
              </a:rPr>
              <a:t>　</a:t>
            </a:r>
            <a:r>
              <a:rPr lang="ja-JP" altLang="en-US" sz="1600" dirty="0" smtClean="0">
                <a:latin typeface="ShinGoPro-Light"/>
              </a:rPr>
              <a:t>　　　　　　　・両腕を前に伸ばして、面かぶりで行う。</a:t>
            </a:r>
            <a:endParaRPr lang="en-US" altLang="ja-JP" sz="1600" dirty="0" smtClean="0">
              <a:latin typeface="ShinGoPro-Light"/>
            </a:endParaRPr>
          </a:p>
          <a:p>
            <a:r>
              <a:rPr lang="ja-JP" altLang="en-US" sz="1600" dirty="0">
                <a:latin typeface="ShinGoPro-Light"/>
              </a:rPr>
              <a:t>　</a:t>
            </a:r>
            <a:r>
              <a:rPr lang="ja-JP" altLang="en-US" sz="1600" dirty="0" smtClean="0">
                <a:latin typeface="ShinGoPro-Light"/>
              </a:rPr>
              <a:t>　　　　　　　　（補助者はうねりをつくってあげよう）</a:t>
            </a:r>
            <a:endParaRPr lang="ja-JP" altLang="en-US" sz="1600" dirty="0">
              <a:latin typeface="ShinGoPro-Light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684" y="1708060"/>
            <a:ext cx="2313777" cy="3717864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195234" y="5448808"/>
            <a:ext cx="81595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ShinGoPro-Light"/>
              </a:rPr>
              <a:t>③キックとプルのタイミングをつかむ</a:t>
            </a:r>
            <a:endParaRPr lang="en-US" altLang="ja-JP" b="1" dirty="0" smtClean="0">
              <a:latin typeface="ShinGoPro-Light"/>
            </a:endParaRPr>
          </a:p>
          <a:p>
            <a:r>
              <a:rPr lang="ja-JP" altLang="en-US" sz="1600" dirty="0" smtClean="0">
                <a:latin typeface="ShinGoPro-Light"/>
              </a:rPr>
              <a:t>　　　　　　　　・呼吸なしのバタフライで、キックとプルのタイミングを練習する</a:t>
            </a:r>
            <a:endParaRPr lang="en-US" altLang="ja-JP" sz="1600" dirty="0" smtClean="0">
              <a:latin typeface="ShinGoPro-Light"/>
            </a:endParaRPr>
          </a:p>
          <a:p>
            <a:r>
              <a:rPr lang="ja-JP" altLang="en-US" sz="1600" dirty="0" smtClean="0">
                <a:latin typeface="ShinGoPro-Light"/>
              </a:rPr>
              <a:t>　　　　　　　　・２ストローク、１呼吸のバタフライのタイミングで練習する</a:t>
            </a:r>
            <a:endParaRPr lang="ja-JP" altLang="en-US" sz="1600" dirty="0">
              <a:latin typeface="ShinGo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2861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この資料を参考に学習を進めよう！</a:t>
            </a:r>
            <a:endParaRPr kumimoji="1" lang="en-US" altLang="ja-JP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図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0227" t="15002" r="71755" b="7581"/>
          <a:stretch/>
        </p:blipFill>
        <p:spPr>
          <a:xfrm>
            <a:off x="4940489" y="2119210"/>
            <a:ext cx="3259021" cy="460226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99786" y="771117"/>
            <a:ext cx="8921382" cy="131699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学校体育実技指導資料第</a:t>
            </a:r>
            <a:r>
              <a:rPr kumimoji="1"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集</a:t>
            </a:r>
            <a:endParaRPr kumimoji="1"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「水泳指導の手引（三訂版）」</a:t>
            </a:r>
            <a:endParaRPr kumimoji="1" lang="en-US" altLang="zh-TW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66121" y="2529736"/>
            <a:ext cx="4417188" cy="242930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文部科学省</a:t>
            </a:r>
            <a:r>
              <a:rPr kumimoji="1" lang="zh-TW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ＨＰ</a:t>
            </a:r>
            <a:r>
              <a:rPr kumimoji="1" lang="en-US" altLang="zh-TW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2"/>
              </a:rPr>
              <a:t>https://www.mext.go.jp/a_menu/sports/jyujitsu/1348589.htm</a:t>
            </a:r>
            <a:endParaRPr kumimoji="1" lang="en-US" altLang="zh-TW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4829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41301" y="809872"/>
            <a:ext cx="3892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ペアで教えあう：バディシステム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33" y="1721796"/>
            <a:ext cx="1676547" cy="240584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6239" y="1860808"/>
            <a:ext cx="1536826" cy="134794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1920" y="1791215"/>
            <a:ext cx="1884079" cy="160536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904" y="2750274"/>
            <a:ext cx="1544958" cy="1462401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47203" y="5781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/>
              <a:t>④仲間と楽しむための練習方法を選んでみよう</a:t>
            </a:r>
            <a:endParaRPr kumimoji="1" lang="ja-JP" altLang="en-US" sz="2800" b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141301" y="1410487"/>
            <a:ext cx="87362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latin typeface="ShinGoPro-Light"/>
              </a:rPr>
              <a:t>①水中の動きを見たり、タブレットを使ったりしてお互いの動きの確認をしよう。</a:t>
            </a:r>
            <a:r>
              <a:rPr lang="ja-JP" altLang="en-US" sz="1600" dirty="0" smtClean="0">
                <a:latin typeface="ShinGoPro-Light"/>
              </a:rPr>
              <a:t>　　　　　　　　</a:t>
            </a:r>
            <a:endParaRPr lang="ja-JP" altLang="en-US" sz="16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98378" y="4297379"/>
            <a:ext cx="87362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latin typeface="ShinGoPro-Light"/>
              </a:rPr>
              <a:t>②技能を高める動きを補助しあいながら練習してみよう　　</a:t>
            </a:r>
            <a:r>
              <a:rPr lang="ja-JP" altLang="en-US" sz="1600" dirty="0" smtClean="0">
                <a:latin typeface="ShinGoPro-Light"/>
              </a:rPr>
              <a:t>　　　　　　</a:t>
            </a:r>
            <a:endParaRPr lang="ja-JP" altLang="en-US" sz="1600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301" y="4722059"/>
            <a:ext cx="2548458" cy="133906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6652" y="5695465"/>
            <a:ext cx="2324624" cy="84344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999" y="4805674"/>
            <a:ext cx="2063579" cy="163109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912" y="4127638"/>
            <a:ext cx="1535738" cy="1294665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781" y="5249240"/>
            <a:ext cx="1974342" cy="1225454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6379578" y="2111433"/>
            <a:ext cx="2729618" cy="218594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/>
              <a:t>　</a:t>
            </a:r>
            <a:r>
              <a:rPr kumimoji="1" lang="ja-JP" altLang="en-US" b="1" dirty="0" smtClean="0"/>
              <a:t>学習</a:t>
            </a:r>
            <a:r>
              <a:rPr kumimoji="1" lang="ja-JP" altLang="en-US" b="1" dirty="0"/>
              <a:t>カード</a:t>
            </a:r>
            <a:r>
              <a:rPr kumimoji="1" lang="ja-JP" altLang="en-US" b="1" dirty="0" smtClean="0"/>
              <a:t>７</a:t>
            </a:r>
            <a:endParaRPr kumimoji="1" lang="en-US" altLang="ja-JP" b="1" dirty="0" smtClean="0"/>
          </a:p>
          <a:p>
            <a:endParaRPr kumimoji="1" lang="en-US" altLang="ja-JP" b="1" dirty="0"/>
          </a:p>
          <a:p>
            <a:r>
              <a:rPr lang="en-US" altLang="ja-JP" b="1" dirty="0" smtClean="0"/>
              <a:t>※</a:t>
            </a:r>
            <a:r>
              <a:rPr lang="ja-JP" altLang="en-US" b="1" dirty="0" smtClean="0"/>
              <a:t>仲間とやってみたい練習方法を</a:t>
            </a:r>
            <a:r>
              <a:rPr lang="ja-JP" altLang="en-US" b="1" dirty="0"/>
              <a:t>選び練習で工夫する点を書こう</a:t>
            </a:r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8875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473" y="3859946"/>
            <a:ext cx="3623608" cy="235637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588935" y="6224481"/>
            <a:ext cx="2497365" cy="394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zh-TW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学校体育実技指導資料　</a:t>
            </a:r>
            <a:endParaRPr kumimoji="1" lang="en-US" altLang="zh-TW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zh-TW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第４集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水泳指導の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手引（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三訂版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86279" y="1384476"/>
            <a:ext cx="4309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ShinGoPro-Light"/>
              </a:rPr>
              <a:t>例</a:t>
            </a:r>
            <a:r>
              <a:rPr lang="en-US" altLang="ja-JP" dirty="0" smtClean="0">
                <a:latin typeface="ShinGoPro-Light"/>
              </a:rPr>
              <a:t>)</a:t>
            </a:r>
            <a:r>
              <a:rPr lang="ja-JP" altLang="en-US" dirty="0" smtClean="0">
                <a:latin typeface="ShinGoPro-Light"/>
              </a:rPr>
              <a:t>課題に合わせて練習を行う。</a:t>
            </a:r>
            <a:endParaRPr lang="en-US" altLang="ja-JP" dirty="0" smtClean="0">
              <a:latin typeface="ShinGoPro-Light"/>
            </a:endParaRPr>
          </a:p>
          <a:p>
            <a:endParaRPr lang="en-US" altLang="ja-JP" dirty="0" smtClean="0">
              <a:latin typeface="ShinGoPro-Light"/>
            </a:endParaRPr>
          </a:p>
          <a:p>
            <a:r>
              <a:rPr lang="ja-JP" altLang="en-US" dirty="0" smtClean="0">
                <a:latin typeface="ShinGoPro-Light"/>
              </a:rPr>
              <a:t>・長く泳ぎたい人コース</a:t>
            </a:r>
            <a:endParaRPr lang="en-US" altLang="ja-JP" dirty="0" smtClean="0">
              <a:latin typeface="ShinGoPro-Light"/>
            </a:endParaRPr>
          </a:p>
          <a:p>
            <a:r>
              <a:rPr lang="ja-JP" altLang="en-US" dirty="0" smtClean="0">
                <a:latin typeface="ShinGoPro-Light"/>
              </a:rPr>
              <a:t>・手のかき、呼吸を練習したい人コース</a:t>
            </a:r>
            <a:endParaRPr lang="en-US" altLang="ja-JP" dirty="0" smtClean="0">
              <a:latin typeface="ShinGoPro-Light"/>
            </a:endParaRPr>
          </a:p>
          <a:p>
            <a:r>
              <a:rPr lang="ja-JP" altLang="en-US" dirty="0" smtClean="0">
                <a:latin typeface="ShinGoPro-Light"/>
              </a:rPr>
              <a:t>・キックを練習したい人コース</a:t>
            </a:r>
            <a:endParaRPr lang="ja-JP" altLang="en-US" sz="48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473" y="889602"/>
            <a:ext cx="3971670" cy="1991108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486279" y="4194238"/>
            <a:ext cx="4243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ShinGoPro-Light"/>
              </a:rPr>
              <a:t>例</a:t>
            </a:r>
            <a:r>
              <a:rPr lang="en-US" altLang="ja-JP" dirty="0" smtClean="0">
                <a:latin typeface="ShinGoPro-Light"/>
              </a:rPr>
              <a:t>)</a:t>
            </a:r>
            <a:r>
              <a:rPr lang="ja-JP" altLang="en-US" dirty="0" smtClean="0">
                <a:latin typeface="ShinGoPro-Light"/>
              </a:rPr>
              <a:t>課題に合わせて測定や競争を行う。</a:t>
            </a:r>
            <a:endParaRPr lang="en-US" altLang="ja-JP" dirty="0" smtClean="0">
              <a:latin typeface="ShinGoPro-Light"/>
            </a:endParaRPr>
          </a:p>
          <a:p>
            <a:endParaRPr lang="en-US" altLang="ja-JP" dirty="0" smtClean="0">
              <a:latin typeface="ShinGoPro-Light"/>
            </a:endParaRPr>
          </a:p>
          <a:p>
            <a:r>
              <a:rPr lang="ja-JP" altLang="en-US" dirty="0" smtClean="0">
                <a:latin typeface="ShinGoPro-Light"/>
              </a:rPr>
              <a:t>・３分間</a:t>
            </a:r>
            <a:r>
              <a:rPr lang="ja-JP" altLang="en-US" dirty="0">
                <a:latin typeface="ShinGoPro-Light"/>
              </a:rPr>
              <a:t>泳</a:t>
            </a:r>
            <a:r>
              <a:rPr lang="en-US" altLang="ja-JP" dirty="0">
                <a:latin typeface="ShinGoPro-Light"/>
              </a:rPr>
              <a:t>(</a:t>
            </a:r>
            <a:r>
              <a:rPr lang="ja-JP" altLang="en-US" dirty="0">
                <a:latin typeface="ShinGoPro-Light"/>
              </a:rPr>
              <a:t>到達距離</a:t>
            </a:r>
            <a:r>
              <a:rPr lang="ja-JP" altLang="en-US" dirty="0" smtClean="0">
                <a:latin typeface="ShinGoPro-Light"/>
              </a:rPr>
              <a:t>測定・競争）</a:t>
            </a:r>
            <a:endParaRPr lang="en-US" altLang="ja-JP" dirty="0" smtClean="0">
              <a:latin typeface="ShinGoPro-Light"/>
            </a:endParaRPr>
          </a:p>
          <a:p>
            <a:r>
              <a:rPr lang="ja-JP" altLang="en-US" dirty="0" smtClean="0">
                <a:latin typeface="ShinGoPro-Light"/>
              </a:rPr>
              <a:t>・２５ｍ</a:t>
            </a:r>
            <a:r>
              <a:rPr lang="ja-JP" altLang="en-US" dirty="0">
                <a:latin typeface="ShinGoPro-Light"/>
              </a:rPr>
              <a:t>泳</a:t>
            </a:r>
            <a:r>
              <a:rPr lang="en-US" altLang="ja-JP" dirty="0">
                <a:latin typeface="ShinGoPro-Light"/>
              </a:rPr>
              <a:t>(</a:t>
            </a:r>
            <a:r>
              <a:rPr lang="ja-JP" altLang="en-US" dirty="0">
                <a:latin typeface="ShinGoPro-Light"/>
              </a:rPr>
              <a:t>タイム</a:t>
            </a:r>
            <a:r>
              <a:rPr lang="ja-JP" altLang="en-US" dirty="0" smtClean="0">
                <a:latin typeface="ShinGoPro-Light"/>
              </a:rPr>
              <a:t>測定・競争</a:t>
            </a:r>
            <a:r>
              <a:rPr lang="en-US" altLang="ja-JP" dirty="0" smtClean="0">
                <a:latin typeface="ShinGoPro-Light"/>
              </a:rPr>
              <a:t>)</a:t>
            </a:r>
          </a:p>
          <a:p>
            <a:r>
              <a:rPr lang="ja-JP" altLang="en-US" dirty="0" smtClean="0">
                <a:latin typeface="ShinGoPro-Light"/>
              </a:rPr>
              <a:t>・２０秒泳</a:t>
            </a:r>
            <a:r>
              <a:rPr lang="ja-JP" altLang="en-US" dirty="0">
                <a:latin typeface="ShinGoPro-Light"/>
              </a:rPr>
              <a:t>（到達距離</a:t>
            </a:r>
            <a:r>
              <a:rPr lang="ja-JP" altLang="en-US" dirty="0" smtClean="0">
                <a:latin typeface="ShinGoPro-Light"/>
              </a:rPr>
              <a:t>測定・競争）</a:t>
            </a:r>
            <a:endParaRPr lang="ja-JP" altLang="en-US" sz="4800" dirty="0"/>
          </a:p>
        </p:txBody>
      </p:sp>
      <p:sp>
        <p:nvSpPr>
          <p:cNvPr id="17" name="正方形/長方形 16"/>
          <p:cNvSpPr/>
          <p:nvPr/>
        </p:nvSpPr>
        <p:spPr>
          <a:xfrm>
            <a:off x="360303" y="92951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/>
              <a:t>④仲間と楽しむための練習方法を選んでみよう</a:t>
            </a:r>
            <a:endParaRPr kumimoji="1" lang="ja-JP" altLang="en-US" sz="2800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195235" y="883312"/>
            <a:ext cx="8736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latin typeface="ShinGoPro-Light"/>
              </a:rPr>
              <a:t>③自分の課題に合わせてコースを選ぼう　</a:t>
            </a:r>
            <a:r>
              <a:rPr lang="ja-JP" altLang="en-US" sz="2000" dirty="0" smtClean="0">
                <a:latin typeface="ShinGoPro-Light"/>
              </a:rPr>
              <a:t>　　　</a:t>
            </a:r>
            <a:r>
              <a:rPr lang="ja-JP" altLang="en-US" sz="1600" dirty="0" smtClean="0">
                <a:latin typeface="ShinGoPro-Light"/>
              </a:rPr>
              <a:t>　　　　</a:t>
            </a:r>
            <a:endParaRPr lang="ja-JP" altLang="en-US" sz="1600" dirty="0"/>
          </a:p>
        </p:txBody>
      </p:sp>
      <p:sp>
        <p:nvSpPr>
          <p:cNvPr id="19" name="正方形/長方形 18"/>
          <p:cNvSpPr/>
          <p:nvPr/>
        </p:nvSpPr>
        <p:spPr>
          <a:xfrm>
            <a:off x="211917" y="3327966"/>
            <a:ext cx="8736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latin typeface="ShinGoPro-Light"/>
              </a:rPr>
              <a:t>④自分の課題に合わせて測定会や競争をしよう　</a:t>
            </a:r>
            <a:r>
              <a:rPr lang="ja-JP" altLang="en-US" sz="2000" dirty="0" smtClean="0">
                <a:latin typeface="ShinGoPro-Light"/>
              </a:rPr>
              <a:t>　　　</a:t>
            </a:r>
            <a:r>
              <a:rPr lang="ja-JP" altLang="en-US" sz="1600" dirty="0" smtClean="0">
                <a:latin typeface="ShinGoPro-Light"/>
              </a:rPr>
              <a:t>　　　　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097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379701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7203" y="5781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① </a:t>
            </a:r>
            <a:r>
              <a:rPr kumimoji="1" lang="ja-JP" altLang="en-US" sz="2800" b="1" dirty="0" smtClean="0"/>
              <a:t>動きのポイントを考えよう</a:t>
            </a:r>
            <a:endParaRPr kumimoji="1" lang="ja-JP" altLang="en-US" sz="28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98525" y="6395790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47203" y="778252"/>
            <a:ext cx="5097633" cy="6399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 smtClean="0">
                <a:solidFill>
                  <a:srgbClr val="FF0000"/>
                </a:solidFill>
              </a:rPr>
              <a:t>クロールのフォーム</a:t>
            </a:r>
            <a:endParaRPr kumimoji="1" lang="en-US" altLang="ja-JP" sz="4000" b="1" dirty="0" smtClean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268" y="2229178"/>
            <a:ext cx="6994157" cy="4166612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742173" y="6366878"/>
            <a:ext cx="2497365" cy="394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zh-TW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学校体育実技指導資料　</a:t>
            </a:r>
            <a:endParaRPr kumimoji="1" lang="en-US" altLang="zh-TW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zh-TW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第４集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水泳指導の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手引（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三訂版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136818" y="4326241"/>
            <a:ext cx="8853055" cy="8313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199504" y="2485505"/>
            <a:ext cx="1014153" cy="1579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Ａさん</a:t>
            </a:r>
            <a:endParaRPr kumimoji="1" lang="ja-JP" altLang="en-US" b="1" dirty="0"/>
          </a:p>
        </p:txBody>
      </p:sp>
      <p:sp>
        <p:nvSpPr>
          <p:cNvPr id="18" name="角丸四角形 17"/>
          <p:cNvSpPr/>
          <p:nvPr/>
        </p:nvSpPr>
        <p:spPr>
          <a:xfrm>
            <a:off x="199504" y="4571306"/>
            <a:ext cx="1014153" cy="1579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Ｂさん</a:t>
            </a:r>
            <a:endParaRPr kumimoji="1" lang="ja-JP" altLang="en-US" b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136817" y="1649137"/>
            <a:ext cx="8853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/>
              <a:t>○上級者のＡさんと初級者のＢさんの泳ぎの違いを発見しよう</a:t>
            </a:r>
            <a:endParaRPr lang="en-US" altLang="ja-JP" sz="2400" b="1" dirty="0" smtClean="0"/>
          </a:p>
        </p:txBody>
      </p:sp>
      <p:sp>
        <p:nvSpPr>
          <p:cNvPr id="14" name="角丸四角形 13"/>
          <p:cNvSpPr/>
          <p:nvPr/>
        </p:nvSpPr>
        <p:spPr>
          <a:xfrm>
            <a:off x="5732665" y="57819"/>
            <a:ext cx="3257207" cy="14710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　　　学習</a:t>
            </a:r>
            <a:r>
              <a:rPr kumimoji="1" lang="ja-JP" altLang="en-US" b="1" dirty="0"/>
              <a:t>カード</a:t>
            </a:r>
            <a:r>
              <a:rPr kumimoji="1" lang="ja-JP" altLang="en-US" b="1" dirty="0" smtClean="0"/>
              <a:t>４</a:t>
            </a:r>
            <a:endParaRPr kumimoji="1" lang="en-US" altLang="ja-JP" b="1" dirty="0" smtClean="0"/>
          </a:p>
          <a:p>
            <a:endParaRPr kumimoji="1" lang="en-US" altLang="ja-JP" b="1" dirty="0"/>
          </a:p>
          <a:p>
            <a:r>
              <a:rPr lang="en-US" altLang="ja-JP" b="1" dirty="0" smtClean="0"/>
              <a:t>※</a:t>
            </a:r>
            <a:r>
              <a:rPr lang="ja-JP" altLang="en-US" b="1" dirty="0" smtClean="0"/>
              <a:t>泳法を１つ選んで、Ａさんの泳法の良い点を書こう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415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5229" y="1214713"/>
            <a:ext cx="8944222" cy="55733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06" y="1375760"/>
            <a:ext cx="8419744" cy="61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思考のＰＯＩＮＴ：</a:t>
            </a:r>
            <a:r>
              <a:rPr kumimoji="1" lang="ja-JP" alt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け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伸び（ストリームライン）→息継ぎ→推進力</a:t>
            </a:r>
            <a:endParaRPr kumimoji="1" lang="en-US" altLang="ja-JP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66366" y="6479863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schemeClr val="bg1"/>
                </a:solidFill>
              </a:rPr>
              <a:t>4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570840" y="4174388"/>
            <a:ext cx="295292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②息継ぎの顔の向きは？</a:t>
            </a:r>
            <a:endParaRPr kumimoji="1" lang="en-US" altLang="ja-JP" dirty="0" smtClean="0">
              <a:latin typeface="+mn-ea"/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>
            <a:off x="582179" y="4653481"/>
            <a:ext cx="7114985" cy="1126509"/>
            <a:chOff x="2446559" y="4365422"/>
            <a:chExt cx="4365034" cy="1103378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2446559" y="4365422"/>
              <a:ext cx="4365034" cy="1103378"/>
              <a:chOff x="2843401" y="3375326"/>
              <a:chExt cx="5803531" cy="1577981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>
                <a:off x="2942294" y="4706303"/>
                <a:ext cx="1069361" cy="22175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グループ化 39"/>
              <p:cNvGrpSpPr/>
              <p:nvPr/>
            </p:nvGrpSpPr>
            <p:grpSpPr>
              <a:xfrm>
                <a:off x="2843401" y="3375326"/>
                <a:ext cx="5803531" cy="1577981"/>
                <a:chOff x="5748378" y="2821767"/>
                <a:chExt cx="5803531" cy="1577981"/>
              </a:xfrm>
            </p:grpSpPr>
            <p:sp>
              <p:nvSpPr>
                <p:cNvPr id="41" name="楕円 40"/>
                <p:cNvSpPr/>
                <p:nvPr/>
              </p:nvSpPr>
              <p:spPr>
                <a:xfrm>
                  <a:off x="7766097" y="3631204"/>
                  <a:ext cx="2201248" cy="68226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3" name="グループ化 42"/>
                <p:cNvGrpSpPr/>
                <p:nvPr/>
              </p:nvGrpSpPr>
              <p:grpSpPr>
                <a:xfrm>
                  <a:off x="5748378" y="2821767"/>
                  <a:ext cx="5803531" cy="1577981"/>
                  <a:chOff x="5748378" y="2821767"/>
                  <a:chExt cx="5803531" cy="1577981"/>
                </a:xfrm>
              </p:grpSpPr>
              <p:grpSp>
                <p:nvGrpSpPr>
                  <p:cNvPr id="44" name="グループ化 43"/>
                  <p:cNvGrpSpPr/>
                  <p:nvPr/>
                </p:nvGrpSpPr>
                <p:grpSpPr>
                  <a:xfrm>
                    <a:off x="5748378" y="3699109"/>
                    <a:ext cx="2144560" cy="660368"/>
                    <a:chOff x="5748378" y="3699109"/>
                    <a:chExt cx="2144560" cy="660368"/>
                  </a:xfrm>
                </p:grpSpPr>
                <p:cxnSp>
                  <p:nvCxnSpPr>
                    <p:cNvPr id="51" name="直線コネクタ 50"/>
                    <p:cNvCxnSpPr/>
                    <p:nvPr/>
                  </p:nvCxnSpPr>
                  <p:spPr>
                    <a:xfrm flipV="1">
                      <a:off x="6580636" y="4011871"/>
                      <a:ext cx="1184605" cy="822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/>
                    <p:cNvCxnSpPr/>
                    <p:nvPr/>
                  </p:nvCxnSpPr>
                  <p:spPr>
                    <a:xfrm>
                      <a:off x="5748378" y="3699109"/>
                      <a:ext cx="863266" cy="200345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コネクタ 53"/>
                    <p:cNvCxnSpPr/>
                    <p:nvPr/>
                  </p:nvCxnSpPr>
                  <p:spPr>
                    <a:xfrm flipV="1">
                      <a:off x="6891678" y="4159755"/>
                      <a:ext cx="1001260" cy="199722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8061294" y="2821767"/>
                    <a:ext cx="3490615" cy="1577981"/>
                    <a:chOff x="8061294" y="2821767"/>
                    <a:chExt cx="3490615" cy="1577981"/>
                  </a:xfrm>
                </p:grpSpPr>
                <p:cxnSp>
                  <p:nvCxnSpPr>
                    <p:cNvPr id="48" name="直線コネクタ 47"/>
                    <p:cNvCxnSpPr/>
                    <p:nvPr/>
                  </p:nvCxnSpPr>
                  <p:spPr>
                    <a:xfrm>
                      <a:off x="9728792" y="4162331"/>
                      <a:ext cx="782754" cy="237416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線コネクタ 48"/>
                    <p:cNvCxnSpPr/>
                    <p:nvPr/>
                  </p:nvCxnSpPr>
                  <p:spPr>
                    <a:xfrm flipH="1">
                      <a:off x="8061294" y="2821767"/>
                      <a:ext cx="957106" cy="463232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直線コネクタ 76"/>
                    <p:cNvCxnSpPr/>
                    <p:nvPr/>
                  </p:nvCxnSpPr>
                  <p:spPr>
                    <a:xfrm flipV="1">
                      <a:off x="10425383" y="4248783"/>
                      <a:ext cx="1126526" cy="150965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線コネクタ 46"/>
                    <p:cNvCxnSpPr/>
                    <p:nvPr/>
                  </p:nvCxnSpPr>
                  <p:spPr>
                    <a:xfrm flipH="1" flipV="1">
                      <a:off x="9018400" y="2844762"/>
                      <a:ext cx="631337" cy="862293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2" name="楕円 41"/>
                <p:cNvSpPr/>
                <p:nvPr/>
              </p:nvSpPr>
              <p:spPr>
                <a:xfrm>
                  <a:off x="9915219" y="3306241"/>
                  <a:ext cx="732732" cy="86288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88" name="直角三角形 87"/>
            <p:cNvSpPr/>
            <p:nvPr/>
          </p:nvSpPr>
          <p:spPr>
            <a:xfrm rot="15600000" flipV="1">
              <a:off x="5768401" y="4774406"/>
              <a:ext cx="130446" cy="15313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2" name="正方形/長方形 91"/>
          <p:cNvSpPr/>
          <p:nvPr/>
        </p:nvSpPr>
        <p:spPr>
          <a:xfrm>
            <a:off x="105229" y="553294"/>
            <a:ext cx="7878168" cy="6614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smtClean="0">
                <a:solidFill>
                  <a:srgbClr val="FF0000"/>
                </a:solidFill>
                <a:latin typeface="+mn-ea"/>
              </a:rPr>
              <a:t>クロールのフォーム</a:t>
            </a:r>
            <a:endParaRPr kumimoji="1" lang="en-US" altLang="ja-JP" sz="4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フリーフォーム 30"/>
          <p:cNvSpPr/>
          <p:nvPr/>
        </p:nvSpPr>
        <p:spPr>
          <a:xfrm>
            <a:off x="105229" y="5228781"/>
            <a:ext cx="8734417" cy="440378"/>
          </a:xfrm>
          <a:custGeom>
            <a:avLst/>
            <a:gdLst>
              <a:gd name="connsiteX0" fmla="*/ 0 w 4629874"/>
              <a:gd name="connsiteY0" fmla="*/ 11575 h 150471"/>
              <a:gd name="connsiteX1" fmla="*/ 486137 w 4629874"/>
              <a:gd name="connsiteY1" fmla="*/ 34724 h 150471"/>
              <a:gd name="connsiteX2" fmla="*/ 613459 w 4629874"/>
              <a:gd name="connsiteY2" fmla="*/ 104172 h 150471"/>
              <a:gd name="connsiteX3" fmla="*/ 659757 w 4629874"/>
              <a:gd name="connsiteY3" fmla="*/ 115747 h 150471"/>
              <a:gd name="connsiteX4" fmla="*/ 949124 w 4629874"/>
              <a:gd name="connsiteY4" fmla="*/ 104172 h 150471"/>
              <a:gd name="connsiteX5" fmla="*/ 983849 w 4629874"/>
              <a:gd name="connsiteY5" fmla="*/ 92598 h 150471"/>
              <a:gd name="connsiteX6" fmla="*/ 1030147 w 4629874"/>
              <a:gd name="connsiteY6" fmla="*/ 81023 h 150471"/>
              <a:gd name="connsiteX7" fmla="*/ 1064871 w 4629874"/>
              <a:gd name="connsiteY7" fmla="*/ 57874 h 150471"/>
              <a:gd name="connsiteX8" fmla="*/ 1180618 w 4629874"/>
              <a:gd name="connsiteY8" fmla="*/ 69448 h 150471"/>
              <a:gd name="connsiteX9" fmla="*/ 1215342 w 4629874"/>
              <a:gd name="connsiteY9" fmla="*/ 81023 h 150471"/>
              <a:gd name="connsiteX10" fmla="*/ 1261641 w 4629874"/>
              <a:gd name="connsiteY10" fmla="*/ 92598 h 150471"/>
              <a:gd name="connsiteX11" fmla="*/ 1539433 w 4629874"/>
              <a:gd name="connsiteY11" fmla="*/ 81023 h 150471"/>
              <a:gd name="connsiteX12" fmla="*/ 1632031 w 4629874"/>
              <a:gd name="connsiteY12" fmla="*/ 69448 h 150471"/>
              <a:gd name="connsiteX13" fmla="*/ 1886674 w 4629874"/>
              <a:gd name="connsiteY13" fmla="*/ 81023 h 150471"/>
              <a:gd name="connsiteX14" fmla="*/ 1956122 w 4629874"/>
              <a:gd name="connsiteY14" fmla="*/ 104172 h 150471"/>
              <a:gd name="connsiteX15" fmla="*/ 2025570 w 4629874"/>
              <a:gd name="connsiteY15" fmla="*/ 138896 h 150471"/>
              <a:gd name="connsiteX16" fmla="*/ 2118167 w 4629874"/>
              <a:gd name="connsiteY16" fmla="*/ 115747 h 150471"/>
              <a:gd name="connsiteX17" fmla="*/ 2164466 w 4629874"/>
              <a:gd name="connsiteY17" fmla="*/ 81023 h 150471"/>
              <a:gd name="connsiteX18" fmla="*/ 2210765 w 4629874"/>
              <a:gd name="connsiteY18" fmla="*/ 57874 h 150471"/>
              <a:gd name="connsiteX19" fmla="*/ 2245489 w 4629874"/>
              <a:gd name="connsiteY19" fmla="*/ 34724 h 150471"/>
              <a:gd name="connsiteX20" fmla="*/ 2395960 w 4629874"/>
              <a:gd name="connsiteY20" fmla="*/ 0 h 150471"/>
              <a:gd name="connsiteX21" fmla="*/ 2534856 w 4629874"/>
              <a:gd name="connsiteY21" fmla="*/ 11575 h 150471"/>
              <a:gd name="connsiteX22" fmla="*/ 2569580 w 4629874"/>
              <a:gd name="connsiteY22" fmla="*/ 34724 h 150471"/>
              <a:gd name="connsiteX23" fmla="*/ 2615879 w 4629874"/>
              <a:gd name="connsiteY23" fmla="*/ 46299 h 150471"/>
              <a:gd name="connsiteX24" fmla="*/ 2650603 w 4629874"/>
              <a:gd name="connsiteY24" fmla="*/ 81023 h 150471"/>
              <a:gd name="connsiteX25" fmla="*/ 2916821 w 4629874"/>
              <a:gd name="connsiteY25" fmla="*/ 81023 h 150471"/>
              <a:gd name="connsiteX26" fmla="*/ 2951545 w 4629874"/>
              <a:gd name="connsiteY26" fmla="*/ 69448 h 150471"/>
              <a:gd name="connsiteX27" fmla="*/ 2997843 w 4629874"/>
              <a:gd name="connsiteY27" fmla="*/ 46299 h 150471"/>
              <a:gd name="connsiteX28" fmla="*/ 3171464 w 4629874"/>
              <a:gd name="connsiteY28" fmla="*/ 57874 h 150471"/>
              <a:gd name="connsiteX29" fmla="*/ 3240912 w 4629874"/>
              <a:gd name="connsiteY29" fmla="*/ 81023 h 150471"/>
              <a:gd name="connsiteX30" fmla="*/ 3275636 w 4629874"/>
              <a:gd name="connsiteY30" fmla="*/ 92598 h 150471"/>
              <a:gd name="connsiteX31" fmla="*/ 3310360 w 4629874"/>
              <a:gd name="connsiteY31" fmla="*/ 115747 h 150471"/>
              <a:gd name="connsiteX32" fmla="*/ 3379808 w 4629874"/>
              <a:gd name="connsiteY32" fmla="*/ 138896 h 150471"/>
              <a:gd name="connsiteX33" fmla="*/ 3414532 w 4629874"/>
              <a:gd name="connsiteY33" fmla="*/ 150471 h 150471"/>
              <a:gd name="connsiteX34" fmla="*/ 3588152 w 4629874"/>
              <a:gd name="connsiteY34" fmla="*/ 127322 h 150471"/>
              <a:gd name="connsiteX35" fmla="*/ 3622876 w 4629874"/>
              <a:gd name="connsiteY35" fmla="*/ 115747 h 150471"/>
              <a:gd name="connsiteX36" fmla="*/ 3680750 w 4629874"/>
              <a:gd name="connsiteY36" fmla="*/ 104172 h 150471"/>
              <a:gd name="connsiteX37" fmla="*/ 3727049 w 4629874"/>
              <a:gd name="connsiteY37" fmla="*/ 92598 h 150471"/>
              <a:gd name="connsiteX38" fmla="*/ 4062714 w 4629874"/>
              <a:gd name="connsiteY38" fmla="*/ 81023 h 150471"/>
              <a:gd name="connsiteX39" fmla="*/ 4166886 w 4629874"/>
              <a:gd name="connsiteY39" fmla="*/ 34724 h 150471"/>
              <a:gd name="connsiteX40" fmla="*/ 4201611 w 4629874"/>
              <a:gd name="connsiteY40" fmla="*/ 23150 h 150471"/>
              <a:gd name="connsiteX41" fmla="*/ 4317357 w 4629874"/>
              <a:gd name="connsiteY41" fmla="*/ 46299 h 150471"/>
              <a:gd name="connsiteX42" fmla="*/ 4375231 w 4629874"/>
              <a:gd name="connsiteY42" fmla="*/ 81023 h 150471"/>
              <a:gd name="connsiteX43" fmla="*/ 4548851 w 4629874"/>
              <a:gd name="connsiteY43" fmla="*/ 92598 h 150471"/>
              <a:gd name="connsiteX44" fmla="*/ 4629874 w 4629874"/>
              <a:gd name="connsiteY44" fmla="*/ 104172 h 1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29874" h="150471">
                <a:moveTo>
                  <a:pt x="0" y="11575"/>
                </a:moveTo>
                <a:cubicBezTo>
                  <a:pt x="162046" y="19291"/>
                  <a:pt x="325063" y="15395"/>
                  <a:pt x="486137" y="34724"/>
                </a:cubicBezTo>
                <a:cubicBezTo>
                  <a:pt x="583244" y="46377"/>
                  <a:pt x="553220" y="78355"/>
                  <a:pt x="613459" y="104172"/>
                </a:cubicBezTo>
                <a:cubicBezTo>
                  <a:pt x="628080" y="110438"/>
                  <a:pt x="644324" y="111889"/>
                  <a:pt x="659757" y="115747"/>
                </a:cubicBezTo>
                <a:cubicBezTo>
                  <a:pt x="756213" y="111889"/>
                  <a:pt x="852837" y="111050"/>
                  <a:pt x="949124" y="104172"/>
                </a:cubicBezTo>
                <a:cubicBezTo>
                  <a:pt x="961294" y="103303"/>
                  <a:pt x="972117" y="95950"/>
                  <a:pt x="983849" y="92598"/>
                </a:cubicBezTo>
                <a:cubicBezTo>
                  <a:pt x="999145" y="88228"/>
                  <a:pt x="1014714" y="84881"/>
                  <a:pt x="1030147" y="81023"/>
                </a:cubicBezTo>
                <a:cubicBezTo>
                  <a:pt x="1041722" y="73307"/>
                  <a:pt x="1051001" y="58941"/>
                  <a:pt x="1064871" y="57874"/>
                </a:cubicBezTo>
                <a:cubicBezTo>
                  <a:pt x="1103532" y="54900"/>
                  <a:pt x="1142294" y="63552"/>
                  <a:pt x="1180618" y="69448"/>
                </a:cubicBezTo>
                <a:cubicBezTo>
                  <a:pt x="1192677" y="71303"/>
                  <a:pt x="1203611" y="77671"/>
                  <a:pt x="1215342" y="81023"/>
                </a:cubicBezTo>
                <a:cubicBezTo>
                  <a:pt x="1230638" y="85393"/>
                  <a:pt x="1246208" y="88740"/>
                  <a:pt x="1261641" y="92598"/>
                </a:cubicBezTo>
                <a:cubicBezTo>
                  <a:pt x="1354238" y="88740"/>
                  <a:pt x="1446936" y="86804"/>
                  <a:pt x="1539433" y="81023"/>
                </a:cubicBezTo>
                <a:cubicBezTo>
                  <a:pt x="1570479" y="79083"/>
                  <a:pt x="1600925" y="69448"/>
                  <a:pt x="1632031" y="69448"/>
                </a:cubicBezTo>
                <a:cubicBezTo>
                  <a:pt x="1717000" y="69448"/>
                  <a:pt x="1801793" y="77165"/>
                  <a:pt x="1886674" y="81023"/>
                </a:cubicBezTo>
                <a:cubicBezTo>
                  <a:pt x="1909823" y="88739"/>
                  <a:pt x="1938868" y="86917"/>
                  <a:pt x="1956122" y="104172"/>
                </a:cubicBezTo>
                <a:cubicBezTo>
                  <a:pt x="1990519" y="138571"/>
                  <a:pt x="1968684" y="124675"/>
                  <a:pt x="2025570" y="138896"/>
                </a:cubicBezTo>
                <a:cubicBezTo>
                  <a:pt x="2056436" y="131180"/>
                  <a:pt x="2088799" y="127984"/>
                  <a:pt x="2118167" y="115747"/>
                </a:cubicBezTo>
                <a:cubicBezTo>
                  <a:pt x="2135974" y="108327"/>
                  <a:pt x="2148107" y="91247"/>
                  <a:pt x="2164466" y="81023"/>
                </a:cubicBezTo>
                <a:cubicBezTo>
                  <a:pt x="2179098" y="71878"/>
                  <a:pt x="2195784" y="66435"/>
                  <a:pt x="2210765" y="57874"/>
                </a:cubicBezTo>
                <a:cubicBezTo>
                  <a:pt x="2222843" y="50972"/>
                  <a:pt x="2232777" y="40374"/>
                  <a:pt x="2245489" y="34724"/>
                </a:cubicBezTo>
                <a:cubicBezTo>
                  <a:pt x="2305695" y="7966"/>
                  <a:pt x="2330051" y="9416"/>
                  <a:pt x="2395960" y="0"/>
                </a:cubicBezTo>
                <a:cubicBezTo>
                  <a:pt x="2442259" y="3858"/>
                  <a:pt x="2489299" y="2464"/>
                  <a:pt x="2534856" y="11575"/>
                </a:cubicBezTo>
                <a:cubicBezTo>
                  <a:pt x="2548497" y="14303"/>
                  <a:pt x="2556794" y="29244"/>
                  <a:pt x="2569580" y="34724"/>
                </a:cubicBezTo>
                <a:cubicBezTo>
                  <a:pt x="2584202" y="40990"/>
                  <a:pt x="2600446" y="42441"/>
                  <a:pt x="2615879" y="46299"/>
                </a:cubicBezTo>
                <a:cubicBezTo>
                  <a:pt x="2627454" y="57874"/>
                  <a:pt x="2635645" y="74375"/>
                  <a:pt x="2650603" y="81023"/>
                </a:cubicBezTo>
                <a:cubicBezTo>
                  <a:pt x="2710758" y="107759"/>
                  <a:pt x="2904080" y="81772"/>
                  <a:pt x="2916821" y="81023"/>
                </a:cubicBezTo>
                <a:cubicBezTo>
                  <a:pt x="2928396" y="77165"/>
                  <a:pt x="2940331" y="74254"/>
                  <a:pt x="2951545" y="69448"/>
                </a:cubicBezTo>
                <a:cubicBezTo>
                  <a:pt x="2967404" y="62651"/>
                  <a:pt x="2980613" y="47206"/>
                  <a:pt x="2997843" y="46299"/>
                </a:cubicBezTo>
                <a:cubicBezTo>
                  <a:pt x="3055765" y="43251"/>
                  <a:pt x="3113590" y="54016"/>
                  <a:pt x="3171464" y="57874"/>
                </a:cubicBezTo>
                <a:lnTo>
                  <a:pt x="3240912" y="81023"/>
                </a:lnTo>
                <a:cubicBezTo>
                  <a:pt x="3252487" y="84881"/>
                  <a:pt x="3265484" y="85830"/>
                  <a:pt x="3275636" y="92598"/>
                </a:cubicBezTo>
                <a:cubicBezTo>
                  <a:pt x="3287211" y="100314"/>
                  <a:pt x="3297648" y="110097"/>
                  <a:pt x="3310360" y="115747"/>
                </a:cubicBezTo>
                <a:cubicBezTo>
                  <a:pt x="3332658" y="125657"/>
                  <a:pt x="3356659" y="131180"/>
                  <a:pt x="3379808" y="138896"/>
                </a:cubicBezTo>
                <a:lnTo>
                  <a:pt x="3414532" y="150471"/>
                </a:lnTo>
                <a:cubicBezTo>
                  <a:pt x="3486841" y="143240"/>
                  <a:pt x="3524228" y="143303"/>
                  <a:pt x="3588152" y="127322"/>
                </a:cubicBezTo>
                <a:cubicBezTo>
                  <a:pt x="3599989" y="124363"/>
                  <a:pt x="3611039" y="118706"/>
                  <a:pt x="3622876" y="115747"/>
                </a:cubicBezTo>
                <a:cubicBezTo>
                  <a:pt x="3641962" y="110975"/>
                  <a:pt x="3661545" y="108440"/>
                  <a:pt x="3680750" y="104172"/>
                </a:cubicBezTo>
                <a:cubicBezTo>
                  <a:pt x="3696279" y="100721"/>
                  <a:pt x="3711170" y="93560"/>
                  <a:pt x="3727049" y="92598"/>
                </a:cubicBezTo>
                <a:cubicBezTo>
                  <a:pt x="3838799" y="85825"/>
                  <a:pt x="3950826" y="84881"/>
                  <a:pt x="4062714" y="81023"/>
                </a:cubicBezTo>
                <a:cubicBezTo>
                  <a:pt x="4117740" y="44340"/>
                  <a:pt x="4084244" y="62271"/>
                  <a:pt x="4166886" y="34724"/>
                </a:cubicBezTo>
                <a:lnTo>
                  <a:pt x="4201611" y="23150"/>
                </a:lnTo>
                <a:cubicBezTo>
                  <a:pt x="4215665" y="25158"/>
                  <a:pt x="4292103" y="31146"/>
                  <a:pt x="4317357" y="46299"/>
                </a:cubicBezTo>
                <a:cubicBezTo>
                  <a:pt x="4356805" y="69968"/>
                  <a:pt x="4321578" y="75061"/>
                  <a:pt x="4375231" y="81023"/>
                </a:cubicBezTo>
                <a:cubicBezTo>
                  <a:pt x="4432878" y="87428"/>
                  <a:pt x="4490978" y="88740"/>
                  <a:pt x="4548851" y="92598"/>
                </a:cubicBezTo>
                <a:cubicBezTo>
                  <a:pt x="4598216" y="109052"/>
                  <a:pt x="4571374" y="104172"/>
                  <a:pt x="4629874" y="104172"/>
                </a:cubicBezTo>
              </a:path>
            </a:pathLst>
          </a:cu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/>
        </p:nvSpPr>
        <p:spPr>
          <a:xfrm>
            <a:off x="5811521" y="5182820"/>
            <a:ext cx="104027" cy="1245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6230066" y="5052065"/>
            <a:ext cx="96964" cy="1813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/>
          <p:cNvSpPr/>
          <p:nvPr/>
        </p:nvSpPr>
        <p:spPr>
          <a:xfrm>
            <a:off x="6266283" y="5239505"/>
            <a:ext cx="96964" cy="1813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弦 49"/>
          <p:cNvSpPr/>
          <p:nvPr/>
        </p:nvSpPr>
        <p:spPr>
          <a:xfrm rot="10388253">
            <a:off x="6293354" y="5051931"/>
            <a:ext cx="327601" cy="437643"/>
          </a:xfrm>
          <a:prstGeom prst="chord">
            <a:avLst>
              <a:gd name="adj1" fmla="val 4924935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/>
        </p:nvSpPr>
        <p:spPr>
          <a:xfrm rot="21361777" flipV="1">
            <a:off x="6032812" y="4909232"/>
            <a:ext cx="140534" cy="105557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/>
          <p:cNvSpPr/>
          <p:nvPr/>
        </p:nvSpPr>
        <p:spPr>
          <a:xfrm rot="21361777" flipV="1">
            <a:off x="6262855" y="5586155"/>
            <a:ext cx="140534" cy="105557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/>
          <p:cNvSpPr/>
          <p:nvPr/>
        </p:nvSpPr>
        <p:spPr>
          <a:xfrm>
            <a:off x="3035787" y="4916107"/>
            <a:ext cx="411107" cy="1433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>
            <a:off x="7671530" y="5593859"/>
            <a:ext cx="489214" cy="1245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/>
          <p:cNvSpPr/>
          <p:nvPr/>
        </p:nvSpPr>
        <p:spPr>
          <a:xfrm>
            <a:off x="259990" y="5499054"/>
            <a:ext cx="430226" cy="1807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楕円 83"/>
          <p:cNvSpPr/>
          <p:nvPr/>
        </p:nvSpPr>
        <p:spPr>
          <a:xfrm>
            <a:off x="265152" y="5166114"/>
            <a:ext cx="419902" cy="1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457064" y="4258500"/>
            <a:ext cx="4134081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①</a:t>
            </a:r>
            <a:r>
              <a:rPr kumimoji="1" lang="ja-JP" altLang="en-US" dirty="0" err="1" smtClean="0">
                <a:solidFill>
                  <a:schemeClr val="tx1"/>
                </a:solidFill>
              </a:rPr>
              <a:t>け</a:t>
            </a:r>
            <a:r>
              <a:rPr kumimoji="1" lang="ja-JP" altLang="en-US" dirty="0" smtClean="0">
                <a:solidFill>
                  <a:schemeClr val="tx1"/>
                </a:solidFill>
              </a:rPr>
              <a:t>伸び（ストリームライン）は？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215627" y="1892106"/>
            <a:ext cx="6050656" cy="5907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★Ａさんの良いと思うポイントはどこかな？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9" name="星 7 78"/>
          <p:cNvSpPr/>
          <p:nvPr/>
        </p:nvSpPr>
        <p:spPr>
          <a:xfrm>
            <a:off x="134264" y="2708311"/>
            <a:ext cx="2187121" cy="901538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Ａさん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47203" y="5781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① </a:t>
            </a:r>
            <a:r>
              <a:rPr kumimoji="1" lang="ja-JP" altLang="en-US" sz="2800" b="1" dirty="0" smtClean="0"/>
              <a:t>動きのポイントを考えよう</a:t>
            </a:r>
            <a:endParaRPr kumimoji="1" lang="ja-JP" altLang="en-US" sz="2800" b="1" dirty="0"/>
          </a:p>
        </p:txBody>
      </p:sp>
      <p:sp>
        <p:nvSpPr>
          <p:cNvPr id="52" name="正方形/長方形 51"/>
          <p:cNvSpPr/>
          <p:nvPr/>
        </p:nvSpPr>
        <p:spPr>
          <a:xfrm>
            <a:off x="2889346" y="6057004"/>
            <a:ext cx="2997010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③推進力を出すには？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2281151" y="3489868"/>
            <a:ext cx="186040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/>
              <a:t>水泳指導の手引</a:t>
            </a:r>
            <a:endParaRPr lang="en-US" altLang="ja-JP" dirty="0" smtClean="0"/>
          </a:p>
          <a:p>
            <a:r>
              <a:rPr lang="ja-JP" altLang="en-US" dirty="0" smtClean="0"/>
              <a:t>Ｐ１００</a:t>
            </a:r>
            <a:endParaRPr lang="en-US" altLang="ja-JP" dirty="0" smtClean="0"/>
          </a:p>
        </p:txBody>
      </p:sp>
      <p:sp>
        <p:nvSpPr>
          <p:cNvPr id="56" name="正方形/長方形 55"/>
          <p:cNvSpPr/>
          <p:nvPr/>
        </p:nvSpPr>
        <p:spPr>
          <a:xfrm>
            <a:off x="6761626" y="3405756"/>
            <a:ext cx="186040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/>
              <a:t>水泳指導の手引</a:t>
            </a:r>
            <a:endParaRPr lang="en-US" altLang="ja-JP" dirty="0" smtClean="0"/>
          </a:p>
          <a:p>
            <a:r>
              <a:rPr lang="ja-JP" altLang="en-US" dirty="0" smtClean="0"/>
              <a:t>Ｐ１０４</a:t>
            </a:r>
            <a:endParaRPr lang="en-US" altLang="ja-JP" dirty="0" smtClean="0"/>
          </a:p>
        </p:txBody>
      </p:sp>
      <p:sp>
        <p:nvSpPr>
          <p:cNvPr id="57" name="正方形/長方形 56"/>
          <p:cNvSpPr/>
          <p:nvPr/>
        </p:nvSpPr>
        <p:spPr>
          <a:xfrm>
            <a:off x="6103079" y="6010014"/>
            <a:ext cx="186040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/>
              <a:t>水泳指導の手引</a:t>
            </a:r>
            <a:endParaRPr lang="en-US" altLang="ja-JP" dirty="0" smtClean="0"/>
          </a:p>
          <a:p>
            <a:r>
              <a:rPr lang="ja-JP" altLang="en-US" dirty="0" smtClean="0"/>
              <a:t>Ｐ１０４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967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55074" y="135058"/>
            <a:ext cx="8723870" cy="65864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ja-JP" sz="3600" b="1" dirty="0" smtClean="0"/>
          </a:p>
          <a:p>
            <a:r>
              <a:rPr lang="ja-JP" altLang="en-US" sz="3600" b="1" dirty="0" smtClean="0"/>
              <a:t>　</a:t>
            </a:r>
            <a:r>
              <a:rPr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ストリームラインとは？</a:t>
            </a:r>
            <a:endParaRPr lang="en-US" altLang="ja-JP" sz="3600" b="1" dirty="0" smtClean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lang="en-US" altLang="ja-JP" sz="3600" b="1" dirty="0"/>
          </a:p>
          <a:p>
            <a:endParaRPr lang="en-US" altLang="ja-JP" sz="3600" b="1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学校体育実技指導資料第</a:t>
            </a:r>
            <a:r>
              <a:rPr lang="en-US" altLang="ja-JP" dirty="0"/>
              <a:t>4</a:t>
            </a:r>
            <a:r>
              <a:rPr lang="ja-JP" altLang="en-US" dirty="0" smtClean="0"/>
              <a:t>集</a:t>
            </a:r>
            <a:endParaRPr lang="en-US" altLang="ja-JP" dirty="0" smtClean="0"/>
          </a:p>
          <a:p>
            <a:r>
              <a:rPr lang="ja-JP" altLang="en-US" dirty="0" smtClean="0"/>
              <a:t>「</a:t>
            </a:r>
            <a:r>
              <a:rPr lang="ja-JP" altLang="en-US" dirty="0"/>
              <a:t>水泳指導の手引（三訂版）」 第</a:t>
            </a:r>
            <a:r>
              <a:rPr lang="en-US" altLang="ja-JP" dirty="0"/>
              <a:t>3</a:t>
            </a:r>
            <a:r>
              <a:rPr lang="ja-JP" altLang="en-US" dirty="0"/>
              <a:t>章　技能指導の</a:t>
            </a:r>
            <a:r>
              <a:rPr lang="ja-JP" altLang="en-US" dirty="0" smtClean="0"/>
              <a:t>要点</a:t>
            </a:r>
            <a:r>
              <a:rPr lang="en-US" altLang="ja-JP" dirty="0" smtClean="0"/>
              <a:t>P100</a:t>
            </a:r>
            <a:r>
              <a:rPr lang="ja-JP" altLang="en-US" dirty="0" smtClean="0"/>
              <a:t>より</a:t>
            </a:r>
            <a:endParaRPr lang="en-US" altLang="ja-JP" dirty="0" smtClean="0"/>
          </a:p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65" y="1767017"/>
            <a:ext cx="7693232" cy="26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楕円 83"/>
          <p:cNvSpPr/>
          <p:nvPr/>
        </p:nvSpPr>
        <p:spPr>
          <a:xfrm rot="19318769">
            <a:off x="1467618" y="5479370"/>
            <a:ext cx="441819" cy="1613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5229" y="1229193"/>
            <a:ext cx="8944222" cy="54583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55" y="1344811"/>
            <a:ext cx="8538728" cy="61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ＰＯＩＮＴ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（</a:t>
            </a:r>
            <a:r>
              <a:rPr kumimoji="1" lang="ja-JP" alt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け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伸び）ストリームライン→体が曲がる</a:t>
            </a: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　　　　　　　　　　　　　　　　　　　　　　→推進力生まれない△</a:t>
            </a:r>
            <a:endParaRPr kumimoji="1" lang="en-US" altLang="ja-JP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66366" y="6479863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schemeClr val="bg1"/>
                </a:solidFill>
              </a:rPr>
              <a:t>6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>
            <a:off x="1975189" y="4512240"/>
            <a:ext cx="5845742" cy="1760495"/>
            <a:chOff x="3155248" y="4151852"/>
            <a:chExt cx="3586357" cy="1724345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3155248" y="4151852"/>
              <a:ext cx="3586357" cy="1724345"/>
              <a:chOff x="3785641" y="3069897"/>
              <a:chExt cx="4768242" cy="2466053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>
                <a:off x="3944234" y="5199927"/>
                <a:ext cx="858683" cy="31590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グループ化 39"/>
              <p:cNvGrpSpPr/>
              <p:nvPr/>
            </p:nvGrpSpPr>
            <p:grpSpPr>
              <a:xfrm>
                <a:off x="3785641" y="3069897"/>
                <a:ext cx="4768242" cy="2466053"/>
                <a:chOff x="6690618" y="2516338"/>
                <a:chExt cx="4768242" cy="2466053"/>
              </a:xfrm>
            </p:grpSpPr>
            <p:sp>
              <p:nvSpPr>
                <p:cNvPr id="41" name="楕円 40"/>
                <p:cNvSpPr/>
                <p:nvPr/>
              </p:nvSpPr>
              <p:spPr>
                <a:xfrm rot="20734156">
                  <a:off x="8451425" y="3361722"/>
                  <a:ext cx="1478338" cy="101075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3" name="グループ化 42"/>
                <p:cNvGrpSpPr/>
                <p:nvPr/>
              </p:nvGrpSpPr>
              <p:grpSpPr>
                <a:xfrm>
                  <a:off x="6690618" y="2885663"/>
                  <a:ext cx="4768242" cy="2096728"/>
                  <a:chOff x="6690618" y="2885663"/>
                  <a:chExt cx="4768242" cy="2096728"/>
                </a:xfrm>
              </p:grpSpPr>
              <p:grpSp>
                <p:nvGrpSpPr>
                  <p:cNvPr id="44" name="グループ化 43"/>
                  <p:cNvGrpSpPr/>
                  <p:nvPr/>
                </p:nvGrpSpPr>
                <p:grpSpPr>
                  <a:xfrm>
                    <a:off x="6690618" y="3832761"/>
                    <a:ext cx="1427524" cy="1149630"/>
                    <a:chOff x="6690618" y="3832761"/>
                    <a:chExt cx="1427524" cy="1149630"/>
                  </a:xfrm>
                </p:grpSpPr>
                <p:cxnSp>
                  <p:nvCxnSpPr>
                    <p:cNvPr id="51" name="直線コネクタ 50"/>
                    <p:cNvCxnSpPr/>
                    <p:nvPr/>
                  </p:nvCxnSpPr>
                  <p:spPr>
                    <a:xfrm flipV="1">
                      <a:off x="7421235" y="4020087"/>
                      <a:ext cx="661476" cy="519137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/>
                    <p:cNvCxnSpPr/>
                    <p:nvPr/>
                  </p:nvCxnSpPr>
                  <p:spPr>
                    <a:xfrm>
                      <a:off x="6690618" y="3832761"/>
                      <a:ext cx="764771" cy="698921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コネクタ 53"/>
                    <p:cNvCxnSpPr/>
                    <p:nvPr/>
                  </p:nvCxnSpPr>
                  <p:spPr>
                    <a:xfrm flipV="1">
                      <a:off x="7676735" y="4363735"/>
                      <a:ext cx="441407" cy="618656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8012150" y="2885663"/>
                    <a:ext cx="3446710" cy="1805225"/>
                    <a:chOff x="8012150" y="2885663"/>
                    <a:chExt cx="3446710" cy="1805225"/>
                  </a:xfrm>
                </p:grpSpPr>
                <p:cxnSp>
                  <p:nvCxnSpPr>
                    <p:cNvPr id="48" name="直線コネクタ 47"/>
                    <p:cNvCxnSpPr/>
                    <p:nvPr/>
                  </p:nvCxnSpPr>
                  <p:spPr>
                    <a:xfrm>
                      <a:off x="9672446" y="4033543"/>
                      <a:ext cx="696591" cy="434311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線コネクタ 48"/>
                    <p:cNvCxnSpPr/>
                    <p:nvPr/>
                  </p:nvCxnSpPr>
                  <p:spPr>
                    <a:xfrm flipH="1">
                      <a:off x="8012150" y="2888483"/>
                      <a:ext cx="790698" cy="403012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直線コネクタ 76"/>
                    <p:cNvCxnSpPr/>
                    <p:nvPr/>
                  </p:nvCxnSpPr>
                  <p:spPr>
                    <a:xfrm>
                      <a:off x="10365646" y="4474480"/>
                      <a:ext cx="1093214" cy="21640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線コネクタ 46"/>
                    <p:cNvCxnSpPr>
                      <a:stCxn id="41" idx="7"/>
                    </p:cNvCxnSpPr>
                    <p:nvPr/>
                  </p:nvCxnSpPr>
                  <p:spPr>
                    <a:xfrm flipH="1" flipV="1">
                      <a:off x="8788566" y="2885663"/>
                      <a:ext cx="856351" cy="411667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2" name="楕円 41"/>
                <p:cNvSpPr/>
                <p:nvPr/>
              </p:nvSpPr>
              <p:spPr>
                <a:xfrm rot="18621016">
                  <a:off x="9497489" y="2870433"/>
                  <a:ext cx="1258327" cy="55013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88" name="直角三角形 87"/>
            <p:cNvSpPr/>
            <p:nvPr/>
          </p:nvSpPr>
          <p:spPr>
            <a:xfrm rot="15600000">
              <a:off x="5863739" y="4784259"/>
              <a:ext cx="117177" cy="7809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2" name="正方形/長方形 91"/>
          <p:cNvSpPr/>
          <p:nvPr/>
        </p:nvSpPr>
        <p:spPr>
          <a:xfrm>
            <a:off x="105229" y="553294"/>
            <a:ext cx="7878168" cy="5609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 smtClean="0">
                <a:solidFill>
                  <a:srgbClr val="FF0000"/>
                </a:solidFill>
                <a:latin typeface="+mn-ea"/>
              </a:rPr>
              <a:t>クロールの</a:t>
            </a:r>
            <a:r>
              <a:rPr kumimoji="1" lang="ja-JP" altLang="en-US" sz="4000" b="1" dirty="0">
                <a:solidFill>
                  <a:srgbClr val="FF0000"/>
                </a:solidFill>
                <a:latin typeface="+mn-ea"/>
              </a:rPr>
              <a:t>フォーム</a:t>
            </a:r>
            <a:endParaRPr kumimoji="1" lang="en-US" altLang="ja-JP" sz="4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楕円 31"/>
          <p:cNvSpPr/>
          <p:nvPr/>
        </p:nvSpPr>
        <p:spPr>
          <a:xfrm>
            <a:off x="6011309" y="5012623"/>
            <a:ext cx="259264" cy="1263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 rot="1506475">
            <a:off x="6129982" y="4816224"/>
            <a:ext cx="213366" cy="1144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弦 49"/>
          <p:cNvSpPr/>
          <p:nvPr/>
        </p:nvSpPr>
        <p:spPr>
          <a:xfrm rot="7216568">
            <a:off x="6062633" y="4412689"/>
            <a:ext cx="525010" cy="655237"/>
          </a:xfrm>
          <a:prstGeom prst="chord">
            <a:avLst>
              <a:gd name="adj1" fmla="val 4924935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/>
        </p:nvSpPr>
        <p:spPr>
          <a:xfrm rot="17947018" flipV="1">
            <a:off x="5803802" y="4793939"/>
            <a:ext cx="274840" cy="13386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/>
          <p:cNvSpPr/>
          <p:nvPr/>
        </p:nvSpPr>
        <p:spPr>
          <a:xfrm>
            <a:off x="3223392" y="5028865"/>
            <a:ext cx="411107" cy="1433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>
            <a:off x="7813838" y="5955673"/>
            <a:ext cx="414235" cy="2044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/>
          <p:cNvSpPr/>
          <p:nvPr/>
        </p:nvSpPr>
        <p:spPr>
          <a:xfrm rot="20836831">
            <a:off x="1503806" y="5397723"/>
            <a:ext cx="485191" cy="240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星 7 78"/>
          <p:cNvSpPr/>
          <p:nvPr/>
        </p:nvSpPr>
        <p:spPr>
          <a:xfrm>
            <a:off x="371231" y="2870965"/>
            <a:ext cx="2187121" cy="901538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Ｂさん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楕円 51"/>
          <p:cNvSpPr/>
          <p:nvPr/>
        </p:nvSpPr>
        <p:spPr>
          <a:xfrm rot="19835761">
            <a:off x="1757491" y="5975613"/>
            <a:ext cx="485191" cy="2634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/>
        </p:nvSpPr>
        <p:spPr>
          <a:xfrm rot="35144">
            <a:off x="3593794" y="5443692"/>
            <a:ext cx="697968" cy="5856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10641327">
            <a:off x="445008" y="4814656"/>
            <a:ext cx="8264664" cy="850127"/>
          </a:xfrm>
          <a:custGeom>
            <a:avLst/>
            <a:gdLst>
              <a:gd name="connsiteX0" fmla="*/ 0 w 4629874"/>
              <a:gd name="connsiteY0" fmla="*/ 11575 h 150471"/>
              <a:gd name="connsiteX1" fmla="*/ 486137 w 4629874"/>
              <a:gd name="connsiteY1" fmla="*/ 34724 h 150471"/>
              <a:gd name="connsiteX2" fmla="*/ 613459 w 4629874"/>
              <a:gd name="connsiteY2" fmla="*/ 104172 h 150471"/>
              <a:gd name="connsiteX3" fmla="*/ 659757 w 4629874"/>
              <a:gd name="connsiteY3" fmla="*/ 115747 h 150471"/>
              <a:gd name="connsiteX4" fmla="*/ 949124 w 4629874"/>
              <a:gd name="connsiteY4" fmla="*/ 104172 h 150471"/>
              <a:gd name="connsiteX5" fmla="*/ 983849 w 4629874"/>
              <a:gd name="connsiteY5" fmla="*/ 92598 h 150471"/>
              <a:gd name="connsiteX6" fmla="*/ 1030147 w 4629874"/>
              <a:gd name="connsiteY6" fmla="*/ 81023 h 150471"/>
              <a:gd name="connsiteX7" fmla="*/ 1064871 w 4629874"/>
              <a:gd name="connsiteY7" fmla="*/ 57874 h 150471"/>
              <a:gd name="connsiteX8" fmla="*/ 1180618 w 4629874"/>
              <a:gd name="connsiteY8" fmla="*/ 69448 h 150471"/>
              <a:gd name="connsiteX9" fmla="*/ 1215342 w 4629874"/>
              <a:gd name="connsiteY9" fmla="*/ 81023 h 150471"/>
              <a:gd name="connsiteX10" fmla="*/ 1261641 w 4629874"/>
              <a:gd name="connsiteY10" fmla="*/ 92598 h 150471"/>
              <a:gd name="connsiteX11" fmla="*/ 1539433 w 4629874"/>
              <a:gd name="connsiteY11" fmla="*/ 81023 h 150471"/>
              <a:gd name="connsiteX12" fmla="*/ 1632031 w 4629874"/>
              <a:gd name="connsiteY12" fmla="*/ 69448 h 150471"/>
              <a:gd name="connsiteX13" fmla="*/ 1886674 w 4629874"/>
              <a:gd name="connsiteY13" fmla="*/ 81023 h 150471"/>
              <a:gd name="connsiteX14" fmla="*/ 1956122 w 4629874"/>
              <a:gd name="connsiteY14" fmla="*/ 104172 h 150471"/>
              <a:gd name="connsiteX15" fmla="*/ 2025570 w 4629874"/>
              <a:gd name="connsiteY15" fmla="*/ 138896 h 150471"/>
              <a:gd name="connsiteX16" fmla="*/ 2118167 w 4629874"/>
              <a:gd name="connsiteY16" fmla="*/ 115747 h 150471"/>
              <a:gd name="connsiteX17" fmla="*/ 2164466 w 4629874"/>
              <a:gd name="connsiteY17" fmla="*/ 81023 h 150471"/>
              <a:gd name="connsiteX18" fmla="*/ 2210765 w 4629874"/>
              <a:gd name="connsiteY18" fmla="*/ 57874 h 150471"/>
              <a:gd name="connsiteX19" fmla="*/ 2245489 w 4629874"/>
              <a:gd name="connsiteY19" fmla="*/ 34724 h 150471"/>
              <a:gd name="connsiteX20" fmla="*/ 2395960 w 4629874"/>
              <a:gd name="connsiteY20" fmla="*/ 0 h 150471"/>
              <a:gd name="connsiteX21" fmla="*/ 2534856 w 4629874"/>
              <a:gd name="connsiteY21" fmla="*/ 11575 h 150471"/>
              <a:gd name="connsiteX22" fmla="*/ 2569580 w 4629874"/>
              <a:gd name="connsiteY22" fmla="*/ 34724 h 150471"/>
              <a:gd name="connsiteX23" fmla="*/ 2615879 w 4629874"/>
              <a:gd name="connsiteY23" fmla="*/ 46299 h 150471"/>
              <a:gd name="connsiteX24" fmla="*/ 2650603 w 4629874"/>
              <a:gd name="connsiteY24" fmla="*/ 81023 h 150471"/>
              <a:gd name="connsiteX25" fmla="*/ 2916821 w 4629874"/>
              <a:gd name="connsiteY25" fmla="*/ 81023 h 150471"/>
              <a:gd name="connsiteX26" fmla="*/ 2951545 w 4629874"/>
              <a:gd name="connsiteY26" fmla="*/ 69448 h 150471"/>
              <a:gd name="connsiteX27" fmla="*/ 2997843 w 4629874"/>
              <a:gd name="connsiteY27" fmla="*/ 46299 h 150471"/>
              <a:gd name="connsiteX28" fmla="*/ 3171464 w 4629874"/>
              <a:gd name="connsiteY28" fmla="*/ 57874 h 150471"/>
              <a:gd name="connsiteX29" fmla="*/ 3240912 w 4629874"/>
              <a:gd name="connsiteY29" fmla="*/ 81023 h 150471"/>
              <a:gd name="connsiteX30" fmla="*/ 3275636 w 4629874"/>
              <a:gd name="connsiteY30" fmla="*/ 92598 h 150471"/>
              <a:gd name="connsiteX31" fmla="*/ 3310360 w 4629874"/>
              <a:gd name="connsiteY31" fmla="*/ 115747 h 150471"/>
              <a:gd name="connsiteX32" fmla="*/ 3379808 w 4629874"/>
              <a:gd name="connsiteY32" fmla="*/ 138896 h 150471"/>
              <a:gd name="connsiteX33" fmla="*/ 3414532 w 4629874"/>
              <a:gd name="connsiteY33" fmla="*/ 150471 h 150471"/>
              <a:gd name="connsiteX34" fmla="*/ 3588152 w 4629874"/>
              <a:gd name="connsiteY34" fmla="*/ 127322 h 150471"/>
              <a:gd name="connsiteX35" fmla="*/ 3622876 w 4629874"/>
              <a:gd name="connsiteY35" fmla="*/ 115747 h 150471"/>
              <a:gd name="connsiteX36" fmla="*/ 3680750 w 4629874"/>
              <a:gd name="connsiteY36" fmla="*/ 104172 h 150471"/>
              <a:gd name="connsiteX37" fmla="*/ 3727049 w 4629874"/>
              <a:gd name="connsiteY37" fmla="*/ 92598 h 150471"/>
              <a:gd name="connsiteX38" fmla="*/ 4062714 w 4629874"/>
              <a:gd name="connsiteY38" fmla="*/ 81023 h 150471"/>
              <a:gd name="connsiteX39" fmla="*/ 4166886 w 4629874"/>
              <a:gd name="connsiteY39" fmla="*/ 34724 h 150471"/>
              <a:gd name="connsiteX40" fmla="*/ 4201611 w 4629874"/>
              <a:gd name="connsiteY40" fmla="*/ 23150 h 150471"/>
              <a:gd name="connsiteX41" fmla="*/ 4317357 w 4629874"/>
              <a:gd name="connsiteY41" fmla="*/ 46299 h 150471"/>
              <a:gd name="connsiteX42" fmla="*/ 4375231 w 4629874"/>
              <a:gd name="connsiteY42" fmla="*/ 81023 h 150471"/>
              <a:gd name="connsiteX43" fmla="*/ 4548851 w 4629874"/>
              <a:gd name="connsiteY43" fmla="*/ 92598 h 150471"/>
              <a:gd name="connsiteX44" fmla="*/ 4629874 w 4629874"/>
              <a:gd name="connsiteY44" fmla="*/ 104172 h 1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29874" h="150471">
                <a:moveTo>
                  <a:pt x="0" y="11575"/>
                </a:moveTo>
                <a:cubicBezTo>
                  <a:pt x="162046" y="19291"/>
                  <a:pt x="325063" y="15395"/>
                  <a:pt x="486137" y="34724"/>
                </a:cubicBezTo>
                <a:cubicBezTo>
                  <a:pt x="583244" y="46377"/>
                  <a:pt x="553220" y="78355"/>
                  <a:pt x="613459" y="104172"/>
                </a:cubicBezTo>
                <a:cubicBezTo>
                  <a:pt x="628080" y="110438"/>
                  <a:pt x="644324" y="111889"/>
                  <a:pt x="659757" y="115747"/>
                </a:cubicBezTo>
                <a:cubicBezTo>
                  <a:pt x="756213" y="111889"/>
                  <a:pt x="852837" y="111050"/>
                  <a:pt x="949124" y="104172"/>
                </a:cubicBezTo>
                <a:cubicBezTo>
                  <a:pt x="961294" y="103303"/>
                  <a:pt x="972117" y="95950"/>
                  <a:pt x="983849" y="92598"/>
                </a:cubicBezTo>
                <a:cubicBezTo>
                  <a:pt x="999145" y="88228"/>
                  <a:pt x="1014714" y="84881"/>
                  <a:pt x="1030147" y="81023"/>
                </a:cubicBezTo>
                <a:cubicBezTo>
                  <a:pt x="1041722" y="73307"/>
                  <a:pt x="1051001" y="58941"/>
                  <a:pt x="1064871" y="57874"/>
                </a:cubicBezTo>
                <a:cubicBezTo>
                  <a:pt x="1103532" y="54900"/>
                  <a:pt x="1142294" y="63552"/>
                  <a:pt x="1180618" y="69448"/>
                </a:cubicBezTo>
                <a:cubicBezTo>
                  <a:pt x="1192677" y="71303"/>
                  <a:pt x="1203611" y="77671"/>
                  <a:pt x="1215342" y="81023"/>
                </a:cubicBezTo>
                <a:cubicBezTo>
                  <a:pt x="1230638" y="85393"/>
                  <a:pt x="1246208" y="88740"/>
                  <a:pt x="1261641" y="92598"/>
                </a:cubicBezTo>
                <a:cubicBezTo>
                  <a:pt x="1354238" y="88740"/>
                  <a:pt x="1446936" y="86804"/>
                  <a:pt x="1539433" y="81023"/>
                </a:cubicBezTo>
                <a:cubicBezTo>
                  <a:pt x="1570479" y="79083"/>
                  <a:pt x="1600925" y="69448"/>
                  <a:pt x="1632031" y="69448"/>
                </a:cubicBezTo>
                <a:cubicBezTo>
                  <a:pt x="1717000" y="69448"/>
                  <a:pt x="1801793" y="77165"/>
                  <a:pt x="1886674" y="81023"/>
                </a:cubicBezTo>
                <a:cubicBezTo>
                  <a:pt x="1909823" y="88739"/>
                  <a:pt x="1938868" y="86917"/>
                  <a:pt x="1956122" y="104172"/>
                </a:cubicBezTo>
                <a:cubicBezTo>
                  <a:pt x="1990519" y="138571"/>
                  <a:pt x="1968684" y="124675"/>
                  <a:pt x="2025570" y="138896"/>
                </a:cubicBezTo>
                <a:cubicBezTo>
                  <a:pt x="2056436" y="131180"/>
                  <a:pt x="2088799" y="127984"/>
                  <a:pt x="2118167" y="115747"/>
                </a:cubicBezTo>
                <a:cubicBezTo>
                  <a:pt x="2135974" y="108327"/>
                  <a:pt x="2148107" y="91247"/>
                  <a:pt x="2164466" y="81023"/>
                </a:cubicBezTo>
                <a:cubicBezTo>
                  <a:pt x="2179098" y="71878"/>
                  <a:pt x="2195784" y="66435"/>
                  <a:pt x="2210765" y="57874"/>
                </a:cubicBezTo>
                <a:cubicBezTo>
                  <a:pt x="2222843" y="50972"/>
                  <a:pt x="2232777" y="40374"/>
                  <a:pt x="2245489" y="34724"/>
                </a:cubicBezTo>
                <a:cubicBezTo>
                  <a:pt x="2305695" y="7966"/>
                  <a:pt x="2330051" y="9416"/>
                  <a:pt x="2395960" y="0"/>
                </a:cubicBezTo>
                <a:cubicBezTo>
                  <a:pt x="2442259" y="3858"/>
                  <a:pt x="2489299" y="2464"/>
                  <a:pt x="2534856" y="11575"/>
                </a:cubicBezTo>
                <a:cubicBezTo>
                  <a:pt x="2548497" y="14303"/>
                  <a:pt x="2556794" y="29244"/>
                  <a:pt x="2569580" y="34724"/>
                </a:cubicBezTo>
                <a:cubicBezTo>
                  <a:pt x="2584202" y="40990"/>
                  <a:pt x="2600446" y="42441"/>
                  <a:pt x="2615879" y="46299"/>
                </a:cubicBezTo>
                <a:cubicBezTo>
                  <a:pt x="2627454" y="57874"/>
                  <a:pt x="2635645" y="74375"/>
                  <a:pt x="2650603" y="81023"/>
                </a:cubicBezTo>
                <a:cubicBezTo>
                  <a:pt x="2710758" y="107759"/>
                  <a:pt x="2904080" y="81772"/>
                  <a:pt x="2916821" y="81023"/>
                </a:cubicBezTo>
                <a:cubicBezTo>
                  <a:pt x="2928396" y="77165"/>
                  <a:pt x="2940331" y="74254"/>
                  <a:pt x="2951545" y="69448"/>
                </a:cubicBezTo>
                <a:cubicBezTo>
                  <a:pt x="2967404" y="62651"/>
                  <a:pt x="2980613" y="47206"/>
                  <a:pt x="2997843" y="46299"/>
                </a:cubicBezTo>
                <a:cubicBezTo>
                  <a:pt x="3055765" y="43251"/>
                  <a:pt x="3113590" y="54016"/>
                  <a:pt x="3171464" y="57874"/>
                </a:cubicBezTo>
                <a:lnTo>
                  <a:pt x="3240912" y="81023"/>
                </a:lnTo>
                <a:cubicBezTo>
                  <a:pt x="3252487" y="84881"/>
                  <a:pt x="3265484" y="85830"/>
                  <a:pt x="3275636" y="92598"/>
                </a:cubicBezTo>
                <a:cubicBezTo>
                  <a:pt x="3287211" y="100314"/>
                  <a:pt x="3297648" y="110097"/>
                  <a:pt x="3310360" y="115747"/>
                </a:cubicBezTo>
                <a:cubicBezTo>
                  <a:pt x="3332658" y="125657"/>
                  <a:pt x="3356659" y="131180"/>
                  <a:pt x="3379808" y="138896"/>
                </a:cubicBezTo>
                <a:lnTo>
                  <a:pt x="3414532" y="150471"/>
                </a:lnTo>
                <a:cubicBezTo>
                  <a:pt x="3486841" y="143240"/>
                  <a:pt x="3524228" y="143303"/>
                  <a:pt x="3588152" y="127322"/>
                </a:cubicBezTo>
                <a:cubicBezTo>
                  <a:pt x="3599989" y="124363"/>
                  <a:pt x="3611039" y="118706"/>
                  <a:pt x="3622876" y="115747"/>
                </a:cubicBezTo>
                <a:cubicBezTo>
                  <a:pt x="3641962" y="110975"/>
                  <a:pt x="3661545" y="108440"/>
                  <a:pt x="3680750" y="104172"/>
                </a:cubicBezTo>
                <a:cubicBezTo>
                  <a:pt x="3696279" y="100721"/>
                  <a:pt x="3711170" y="93560"/>
                  <a:pt x="3727049" y="92598"/>
                </a:cubicBezTo>
                <a:cubicBezTo>
                  <a:pt x="3838799" y="85825"/>
                  <a:pt x="3950826" y="84881"/>
                  <a:pt x="4062714" y="81023"/>
                </a:cubicBezTo>
                <a:cubicBezTo>
                  <a:pt x="4117740" y="44340"/>
                  <a:pt x="4084244" y="62271"/>
                  <a:pt x="4166886" y="34724"/>
                </a:cubicBezTo>
                <a:lnTo>
                  <a:pt x="4201611" y="23150"/>
                </a:lnTo>
                <a:cubicBezTo>
                  <a:pt x="4215665" y="25158"/>
                  <a:pt x="4292103" y="31146"/>
                  <a:pt x="4317357" y="46299"/>
                </a:cubicBezTo>
                <a:cubicBezTo>
                  <a:pt x="4356805" y="69968"/>
                  <a:pt x="4321578" y="75061"/>
                  <a:pt x="4375231" y="81023"/>
                </a:cubicBezTo>
                <a:cubicBezTo>
                  <a:pt x="4432878" y="87428"/>
                  <a:pt x="4490978" y="88740"/>
                  <a:pt x="4548851" y="92598"/>
                </a:cubicBezTo>
                <a:cubicBezTo>
                  <a:pt x="4598216" y="109052"/>
                  <a:pt x="4571374" y="104172"/>
                  <a:pt x="4629874" y="104172"/>
                </a:cubicBezTo>
              </a:path>
            </a:pathLst>
          </a:cu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/>
        </p:nvSpPr>
        <p:spPr>
          <a:xfrm rot="1579889">
            <a:off x="6410937" y="4928947"/>
            <a:ext cx="184188" cy="999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47203" y="5781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/>
              <a:t>②アドバイスしてみよう</a:t>
            </a:r>
            <a:endParaRPr kumimoji="1" lang="ja-JP" altLang="en-US" sz="2800" b="1" dirty="0"/>
          </a:p>
        </p:txBody>
      </p:sp>
      <p:sp>
        <p:nvSpPr>
          <p:cNvPr id="58" name="正方形/長方形 57"/>
          <p:cNvSpPr/>
          <p:nvPr/>
        </p:nvSpPr>
        <p:spPr>
          <a:xfrm>
            <a:off x="290413" y="2164443"/>
            <a:ext cx="5911710" cy="5907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★Ｂさんには、どんなアドバイスをすればよいかな？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957489" y="4070060"/>
            <a:ext cx="2997010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①ストリームラインは？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452270" y="3883360"/>
            <a:ext cx="295292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②息継ぎの顔の向きは？</a:t>
            </a:r>
            <a:endParaRPr kumimoji="1" lang="en-US" altLang="ja-JP" dirty="0" smtClean="0">
              <a:latin typeface="+mn-ea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4899825" y="6309979"/>
            <a:ext cx="2997010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③推進力を出すには？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4868563" y="676115"/>
            <a:ext cx="4275438" cy="428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</a:rPr>
              <a:t>学校体育実技指導資料第</a:t>
            </a:r>
            <a:r>
              <a:rPr lang="en-US" altLang="ja-JP" sz="1000" dirty="0">
                <a:solidFill>
                  <a:schemeClr val="tx1"/>
                </a:solidFill>
              </a:rPr>
              <a:t>4</a:t>
            </a:r>
            <a:r>
              <a:rPr lang="ja-JP" altLang="en-US" sz="1000" dirty="0">
                <a:solidFill>
                  <a:schemeClr val="tx1"/>
                </a:solidFill>
              </a:rPr>
              <a:t>集</a:t>
            </a:r>
            <a:endParaRPr lang="en-US" altLang="ja-JP" sz="1000" dirty="0">
              <a:solidFill>
                <a:schemeClr val="tx1"/>
              </a:solidFill>
            </a:endParaRPr>
          </a:p>
          <a:p>
            <a:r>
              <a:rPr lang="ja-JP" altLang="en-US" sz="1000" dirty="0">
                <a:solidFill>
                  <a:schemeClr val="tx1"/>
                </a:solidFill>
              </a:rPr>
              <a:t>「水泳指導の手引（三訂版）」 第</a:t>
            </a:r>
            <a:r>
              <a:rPr lang="en-US" altLang="ja-JP" sz="1000" dirty="0">
                <a:solidFill>
                  <a:schemeClr val="tx1"/>
                </a:solidFill>
              </a:rPr>
              <a:t>3</a:t>
            </a:r>
            <a:r>
              <a:rPr lang="ja-JP" altLang="en-US" sz="1000" dirty="0">
                <a:solidFill>
                  <a:schemeClr val="tx1"/>
                </a:solidFill>
              </a:rPr>
              <a:t>章　技能指導の</a:t>
            </a:r>
            <a:r>
              <a:rPr lang="ja-JP" altLang="en-US" sz="1000" dirty="0" smtClean="0">
                <a:solidFill>
                  <a:schemeClr val="tx1"/>
                </a:solidFill>
              </a:rPr>
              <a:t>要点</a:t>
            </a:r>
            <a:r>
              <a:rPr lang="en-US" altLang="ja-JP" sz="1000" dirty="0" smtClean="0">
                <a:solidFill>
                  <a:schemeClr val="tx1"/>
                </a:solidFill>
              </a:rPr>
              <a:t>P104</a:t>
            </a:r>
            <a:r>
              <a:rPr lang="ja-JP" altLang="en-US" sz="1000" dirty="0" smtClean="0">
                <a:solidFill>
                  <a:schemeClr val="tx1"/>
                </a:solidFill>
              </a:rPr>
              <a:t>～</a:t>
            </a:r>
            <a:r>
              <a:rPr lang="en-US" altLang="ja-JP" sz="1000" dirty="0" smtClean="0">
                <a:solidFill>
                  <a:schemeClr val="tx1"/>
                </a:solidFill>
              </a:rPr>
              <a:t>107</a:t>
            </a:r>
            <a:r>
              <a:rPr lang="ja-JP" altLang="en-US" sz="1000" dirty="0" smtClean="0">
                <a:solidFill>
                  <a:schemeClr val="tx1"/>
                </a:solidFill>
              </a:rPr>
              <a:t>より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6357540" y="2144601"/>
            <a:ext cx="2691911" cy="154142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学習</a:t>
            </a:r>
            <a:r>
              <a:rPr kumimoji="1" lang="ja-JP" altLang="en-US" b="1" dirty="0"/>
              <a:t>カード</a:t>
            </a:r>
            <a:r>
              <a:rPr kumimoji="1" lang="ja-JP" altLang="en-US" b="1" dirty="0" smtClean="0"/>
              <a:t>５</a:t>
            </a:r>
            <a:endParaRPr kumimoji="1" lang="en-US" altLang="ja-JP" b="1" dirty="0" smtClean="0"/>
          </a:p>
          <a:p>
            <a:pPr algn="ctr"/>
            <a:endParaRPr kumimoji="1" lang="en-US" altLang="ja-JP" b="1" dirty="0" smtClean="0"/>
          </a:p>
          <a:p>
            <a:r>
              <a:rPr kumimoji="1" lang="en-US" altLang="ja-JP" b="1" dirty="0" smtClean="0"/>
              <a:t>※</a:t>
            </a:r>
            <a:r>
              <a:rPr kumimoji="1" lang="ja-JP" altLang="en-US" b="1" dirty="0" smtClean="0"/>
              <a:t>スライド２で選んだ泳法についてＢ</a:t>
            </a:r>
            <a:r>
              <a:rPr lang="ja-JP" altLang="en-US" b="1" dirty="0" smtClean="0"/>
              <a:t>さんへのアドバイスを書こう</a:t>
            </a:r>
            <a:endParaRPr kumimoji="1"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3471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379701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7203" y="5781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① </a:t>
            </a:r>
            <a:r>
              <a:rPr kumimoji="1" lang="ja-JP" altLang="en-US" sz="2800" b="1" dirty="0" smtClean="0"/>
              <a:t>動きのポイントを考えよう</a:t>
            </a:r>
            <a:endParaRPr kumimoji="1" lang="ja-JP" altLang="en-US" sz="28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98525" y="6395790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47203" y="778252"/>
            <a:ext cx="5097633" cy="6399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平泳</a:t>
            </a:r>
            <a:r>
              <a:rPr kumimoji="1" lang="ja-JP" altLang="en-US" sz="4000" b="1" dirty="0" smtClean="0">
                <a:solidFill>
                  <a:srgbClr val="FF0000"/>
                </a:solidFill>
              </a:rPr>
              <a:t>ぎのフォーム</a:t>
            </a:r>
            <a:endParaRPr kumimoji="1" lang="en-US" altLang="ja-JP" sz="4000" b="1" dirty="0" smtClean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742173" y="6366878"/>
            <a:ext cx="2497365" cy="394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zh-TW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学校体育実技指導資料　</a:t>
            </a:r>
            <a:endParaRPr kumimoji="1" lang="en-US" altLang="zh-TW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zh-TW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第４集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水泳指導の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手引（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三訂版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47203" y="2485505"/>
            <a:ext cx="1007772" cy="1579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Ａさん</a:t>
            </a:r>
            <a:endParaRPr kumimoji="1" lang="ja-JP" altLang="en-US" b="1" dirty="0"/>
          </a:p>
        </p:txBody>
      </p:sp>
      <p:sp>
        <p:nvSpPr>
          <p:cNvPr id="18" name="角丸四角形 17"/>
          <p:cNvSpPr/>
          <p:nvPr/>
        </p:nvSpPr>
        <p:spPr>
          <a:xfrm>
            <a:off x="347202" y="4571306"/>
            <a:ext cx="1007773" cy="1579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Ｂさん</a:t>
            </a:r>
            <a:endParaRPr kumimoji="1" lang="ja-JP" altLang="en-US" b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451700" y="1510758"/>
            <a:ext cx="8397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/>
              <a:t>○上級者のＡさんと初級者のＢさんの泳ぎの違いを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発見しよう</a:t>
            </a:r>
            <a:endParaRPr lang="en-US" altLang="ja-JP" sz="2400" b="1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6474" y="2341755"/>
            <a:ext cx="6813064" cy="3901102"/>
          </a:xfrm>
          <a:prstGeom prst="rect">
            <a:avLst/>
          </a:prstGeom>
        </p:spPr>
      </p:pic>
      <p:cxnSp>
        <p:nvCxnSpPr>
          <p:cNvPr id="16" name="直線コネクタ 15"/>
          <p:cNvCxnSpPr/>
          <p:nvPr/>
        </p:nvCxnSpPr>
        <p:spPr>
          <a:xfrm>
            <a:off x="136818" y="4326241"/>
            <a:ext cx="8853055" cy="8313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1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楕円 83"/>
          <p:cNvSpPr/>
          <p:nvPr/>
        </p:nvSpPr>
        <p:spPr>
          <a:xfrm rot="19318769">
            <a:off x="1467618" y="5479370"/>
            <a:ext cx="441819" cy="1613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9393" y="1361270"/>
            <a:ext cx="8944222" cy="54583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66366" y="6479863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schemeClr val="bg1"/>
                </a:solidFill>
              </a:rPr>
              <a:t>8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700815" y="3892296"/>
            <a:ext cx="152795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①姿勢は？</a:t>
            </a:r>
            <a:endParaRPr kumimoji="1" lang="en-US" altLang="ja-JP" dirty="0" smtClean="0">
              <a:latin typeface="+mn-ea"/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>
            <a:off x="2353537" y="4654582"/>
            <a:ext cx="5422644" cy="1163688"/>
            <a:chOff x="3382157" y="4323735"/>
            <a:chExt cx="3326785" cy="1139793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3382157" y="4323735"/>
              <a:ext cx="3326785" cy="1139793"/>
              <a:chOff x="4087327" y="3315712"/>
              <a:chExt cx="4423127" cy="1630060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 flipH="1">
                <a:off x="4116955" y="3860076"/>
                <a:ext cx="165900" cy="108569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グループ化 39"/>
              <p:cNvGrpSpPr/>
              <p:nvPr/>
            </p:nvGrpSpPr>
            <p:grpSpPr>
              <a:xfrm>
                <a:off x="4087327" y="3315712"/>
                <a:ext cx="4423127" cy="1605624"/>
                <a:chOff x="6992304" y="2762153"/>
                <a:chExt cx="4423127" cy="1605624"/>
              </a:xfrm>
            </p:grpSpPr>
            <p:sp>
              <p:nvSpPr>
                <p:cNvPr id="41" name="楕円 40"/>
                <p:cNvSpPr/>
                <p:nvPr/>
              </p:nvSpPr>
              <p:spPr>
                <a:xfrm rot="21217762">
                  <a:off x="8433562" y="2877123"/>
                  <a:ext cx="1381948" cy="115340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3" name="グループ化 42"/>
                <p:cNvGrpSpPr/>
                <p:nvPr/>
              </p:nvGrpSpPr>
              <p:grpSpPr>
                <a:xfrm>
                  <a:off x="6992304" y="3206781"/>
                  <a:ext cx="4423127" cy="1160996"/>
                  <a:chOff x="6992304" y="3206781"/>
                  <a:chExt cx="4423127" cy="1160996"/>
                </a:xfrm>
              </p:grpSpPr>
              <p:grpSp>
                <p:nvGrpSpPr>
                  <p:cNvPr id="44" name="グループ化 43"/>
                  <p:cNvGrpSpPr/>
                  <p:nvPr/>
                </p:nvGrpSpPr>
                <p:grpSpPr>
                  <a:xfrm>
                    <a:off x="6992304" y="3206781"/>
                    <a:ext cx="1382409" cy="1160996"/>
                    <a:chOff x="6992304" y="3206781"/>
                    <a:chExt cx="1382409" cy="1160996"/>
                  </a:xfrm>
                </p:grpSpPr>
                <p:cxnSp>
                  <p:nvCxnSpPr>
                    <p:cNvPr id="51" name="直線コネクタ 50"/>
                    <p:cNvCxnSpPr/>
                    <p:nvPr/>
                  </p:nvCxnSpPr>
                  <p:spPr>
                    <a:xfrm flipV="1">
                      <a:off x="7278398" y="3511662"/>
                      <a:ext cx="861544" cy="5188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/>
                    <p:cNvCxnSpPr/>
                    <p:nvPr/>
                  </p:nvCxnSpPr>
                  <p:spPr>
                    <a:xfrm flipH="1">
                      <a:off x="7292947" y="3206781"/>
                      <a:ext cx="178906" cy="84445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コネクタ 53"/>
                    <p:cNvCxnSpPr/>
                    <p:nvPr/>
                  </p:nvCxnSpPr>
                  <p:spPr>
                    <a:xfrm flipV="1">
                      <a:off x="6992304" y="3581108"/>
                      <a:ext cx="1382409" cy="78666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9476423" y="3473980"/>
                    <a:ext cx="1939008" cy="656636"/>
                    <a:chOff x="9476423" y="3473980"/>
                    <a:chExt cx="1939008" cy="656636"/>
                  </a:xfrm>
                </p:grpSpPr>
                <p:cxnSp>
                  <p:nvCxnSpPr>
                    <p:cNvPr id="48" name="直線コネクタ 47"/>
                    <p:cNvCxnSpPr/>
                    <p:nvPr/>
                  </p:nvCxnSpPr>
                  <p:spPr>
                    <a:xfrm>
                      <a:off x="9774405" y="3473980"/>
                      <a:ext cx="696591" cy="43430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線コネクタ 48"/>
                    <p:cNvCxnSpPr/>
                    <p:nvPr/>
                  </p:nvCxnSpPr>
                  <p:spPr>
                    <a:xfrm flipH="1">
                      <a:off x="10461537" y="3622386"/>
                      <a:ext cx="930661" cy="255976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直線コネクタ 76"/>
                    <p:cNvCxnSpPr/>
                    <p:nvPr/>
                  </p:nvCxnSpPr>
                  <p:spPr>
                    <a:xfrm flipV="1">
                      <a:off x="10288905" y="3782760"/>
                      <a:ext cx="1126526" cy="347856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線コネクタ 46"/>
                    <p:cNvCxnSpPr/>
                    <p:nvPr/>
                  </p:nvCxnSpPr>
                  <p:spPr>
                    <a:xfrm>
                      <a:off x="9476423" y="3490733"/>
                      <a:ext cx="840912" cy="635591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2" name="楕円 41"/>
                <p:cNvSpPr/>
                <p:nvPr/>
              </p:nvSpPr>
              <p:spPr>
                <a:xfrm rot="20649948">
                  <a:off x="9803646" y="2762153"/>
                  <a:ext cx="671748" cy="111684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88" name="直角三角形 87"/>
            <p:cNvSpPr/>
            <p:nvPr/>
          </p:nvSpPr>
          <p:spPr>
            <a:xfrm rot="17203501">
              <a:off x="5768822" y="4953755"/>
              <a:ext cx="210763" cy="126677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楕円 31"/>
          <p:cNvSpPr/>
          <p:nvPr/>
        </p:nvSpPr>
        <p:spPr>
          <a:xfrm>
            <a:off x="6084596" y="5311092"/>
            <a:ext cx="146217" cy="120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6282376" y="5078497"/>
            <a:ext cx="164416" cy="18046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弦 49"/>
          <p:cNvSpPr/>
          <p:nvPr/>
        </p:nvSpPr>
        <p:spPr>
          <a:xfrm rot="8741442">
            <a:off x="6171861" y="4655214"/>
            <a:ext cx="556081" cy="655237"/>
          </a:xfrm>
          <a:prstGeom prst="chord">
            <a:avLst>
              <a:gd name="adj1" fmla="val 4924935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/>
          <p:cNvSpPr/>
          <p:nvPr/>
        </p:nvSpPr>
        <p:spPr>
          <a:xfrm>
            <a:off x="7668209" y="5196379"/>
            <a:ext cx="411107" cy="1433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>
            <a:off x="7722755" y="5291304"/>
            <a:ext cx="346536" cy="1782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/>
          <p:cNvSpPr/>
          <p:nvPr/>
        </p:nvSpPr>
        <p:spPr>
          <a:xfrm rot="2015238">
            <a:off x="2537583" y="4810310"/>
            <a:ext cx="441646" cy="1957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4872417" y="3449352"/>
            <a:ext cx="2819919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②息継ぎしたあとは？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9" name="星 7 78"/>
          <p:cNvSpPr/>
          <p:nvPr/>
        </p:nvSpPr>
        <p:spPr>
          <a:xfrm>
            <a:off x="449991" y="2794255"/>
            <a:ext cx="2187121" cy="901538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Ａさん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楕円 51"/>
          <p:cNvSpPr/>
          <p:nvPr/>
        </p:nvSpPr>
        <p:spPr>
          <a:xfrm rot="1189104">
            <a:off x="2134335" y="4871014"/>
            <a:ext cx="519545" cy="187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08" y="1361270"/>
            <a:ext cx="8554076" cy="58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ＰＯＩＮＴ：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逆ハート型ストローク→</a:t>
            </a:r>
            <a:r>
              <a:rPr lang="ja-JP" altLang="en-US" sz="2000" kern="0" dirty="0">
                <a:solidFill>
                  <a:prstClr val="black"/>
                </a:solidFill>
                <a:latin typeface="+mn-ea"/>
                <a:ea typeface="+mn-ea"/>
              </a:rPr>
              <a:t>体が曲がる→推進力生まれない△</a:t>
            </a:r>
            <a:endParaRPr lang="en-US" altLang="ja-JP" sz="2000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en-US" altLang="ja-JP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45774" y="615519"/>
            <a:ext cx="4376799" cy="6461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 smtClean="0">
                <a:solidFill>
                  <a:srgbClr val="FF0000"/>
                </a:solidFill>
                <a:latin typeface="+mn-ea"/>
              </a:rPr>
              <a:t>平泳ぎのフォーム</a:t>
            </a:r>
            <a:endParaRPr kumimoji="1" lang="en-US" altLang="ja-JP" sz="4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47203" y="5781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/>
              <a:t>②動きのポイントを考えよう</a:t>
            </a:r>
            <a:endParaRPr kumimoji="1" lang="ja-JP" altLang="en-US" sz="2800" b="1" dirty="0"/>
          </a:p>
        </p:txBody>
      </p:sp>
      <p:sp>
        <p:nvSpPr>
          <p:cNvPr id="61" name="正方形/長方形 60"/>
          <p:cNvSpPr/>
          <p:nvPr/>
        </p:nvSpPr>
        <p:spPr>
          <a:xfrm>
            <a:off x="337411" y="1949221"/>
            <a:ext cx="8513620" cy="5907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★Ａさんの良いと思うポイントはどこかな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？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88996" y="6257318"/>
            <a:ext cx="3046533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③手のかき、足のけりは？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4369764" y="828266"/>
            <a:ext cx="4665695" cy="428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</a:rPr>
              <a:t>学校体育実技指導資料第</a:t>
            </a:r>
            <a:r>
              <a:rPr lang="en-US" altLang="ja-JP" sz="1000" dirty="0">
                <a:solidFill>
                  <a:schemeClr val="tx1"/>
                </a:solidFill>
              </a:rPr>
              <a:t>4</a:t>
            </a:r>
            <a:r>
              <a:rPr lang="ja-JP" altLang="en-US" sz="1000" dirty="0">
                <a:solidFill>
                  <a:schemeClr val="tx1"/>
                </a:solidFill>
              </a:rPr>
              <a:t>集</a:t>
            </a:r>
            <a:endParaRPr lang="en-US" altLang="ja-JP" sz="1000" dirty="0">
              <a:solidFill>
                <a:schemeClr val="tx1"/>
              </a:solidFill>
            </a:endParaRPr>
          </a:p>
          <a:p>
            <a:r>
              <a:rPr lang="ja-JP" altLang="en-US" sz="1000" dirty="0">
                <a:solidFill>
                  <a:schemeClr val="tx1"/>
                </a:solidFill>
              </a:rPr>
              <a:t>「水泳指導の手引（三訂版）」 第</a:t>
            </a:r>
            <a:r>
              <a:rPr lang="en-US" altLang="ja-JP" sz="1000" dirty="0">
                <a:solidFill>
                  <a:schemeClr val="tx1"/>
                </a:solidFill>
              </a:rPr>
              <a:t>3</a:t>
            </a:r>
            <a:r>
              <a:rPr lang="ja-JP" altLang="en-US" sz="1000" dirty="0">
                <a:solidFill>
                  <a:schemeClr val="tx1"/>
                </a:solidFill>
              </a:rPr>
              <a:t>章　技能指導の</a:t>
            </a:r>
            <a:r>
              <a:rPr lang="ja-JP" altLang="en-US" sz="1000" dirty="0" smtClean="0">
                <a:solidFill>
                  <a:schemeClr val="tx1"/>
                </a:solidFill>
              </a:rPr>
              <a:t>要点</a:t>
            </a:r>
            <a:r>
              <a:rPr lang="en-US" altLang="ja-JP" sz="1000" dirty="0" smtClean="0">
                <a:solidFill>
                  <a:schemeClr val="tx1"/>
                </a:solidFill>
              </a:rPr>
              <a:t>P107</a:t>
            </a:r>
            <a:r>
              <a:rPr lang="ja-JP" altLang="en-US" sz="1000" dirty="0" smtClean="0">
                <a:solidFill>
                  <a:schemeClr val="tx1"/>
                </a:solidFill>
              </a:rPr>
              <a:t>～</a:t>
            </a:r>
            <a:r>
              <a:rPr lang="en-US" altLang="ja-JP" sz="1000" dirty="0" smtClean="0">
                <a:solidFill>
                  <a:schemeClr val="tx1"/>
                </a:solidFill>
              </a:rPr>
              <a:t>108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、</a:t>
            </a:r>
            <a:r>
              <a:rPr lang="en-US" altLang="ja-JP" sz="1000" dirty="0" smtClean="0">
                <a:solidFill>
                  <a:schemeClr val="tx1"/>
                </a:solidFill>
              </a:rPr>
              <a:t>110</a:t>
            </a:r>
            <a:r>
              <a:rPr lang="ja-JP" altLang="en-US" sz="1000" dirty="0" smtClean="0">
                <a:solidFill>
                  <a:schemeClr val="tx1"/>
                </a:solidFill>
              </a:rPr>
              <a:t>より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320970" y="2696460"/>
            <a:ext cx="32027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/>
              <a:t>水泳指導の手引：Ｐ１０９</a:t>
            </a:r>
            <a:endParaRPr lang="ja-JP" altLang="en-US" dirty="0"/>
          </a:p>
        </p:txBody>
      </p:sp>
      <p:sp>
        <p:nvSpPr>
          <p:cNvPr id="56" name="楕円 55"/>
          <p:cNvSpPr/>
          <p:nvPr/>
        </p:nvSpPr>
        <p:spPr>
          <a:xfrm rot="3257837">
            <a:off x="3650623" y="4893092"/>
            <a:ext cx="541657" cy="6933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10641327">
            <a:off x="539320" y="4448239"/>
            <a:ext cx="8228782" cy="850127"/>
          </a:xfrm>
          <a:custGeom>
            <a:avLst/>
            <a:gdLst>
              <a:gd name="connsiteX0" fmla="*/ 0 w 4629874"/>
              <a:gd name="connsiteY0" fmla="*/ 11575 h 150471"/>
              <a:gd name="connsiteX1" fmla="*/ 486137 w 4629874"/>
              <a:gd name="connsiteY1" fmla="*/ 34724 h 150471"/>
              <a:gd name="connsiteX2" fmla="*/ 613459 w 4629874"/>
              <a:gd name="connsiteY2" fmla="*/ 104172 h 150471"/>
              <a:gd name="connsiteX3" fmla="*/ 659757 w 4629874"/>
              <a:gd name="connsiteY3" fmla="*/ 115747 h 150471"/>
              <a:gd name="connsiteX4" fmla="*/ 949124 w 4629874"/>
              <a:gd name="connsiteY4" fmla="*/ 104172 h 150471"/>
              <a:gd name="connsiteX5" fmla="*/ 983849 w 4629874"/>
              <a:gd name="connsiteY5" fmla="*/ 92598 h 150471"/>
              <a:gd name="connsiteX6" fmla="*/ 1030147 w 4629874"/>
              <a:gd name="connsiteY6" fmla="*/ 81023 h 150471"/>
              <a:gd name="connsiteX7" fmla="*/ 1064871 w 4629874"/>
              <a:gd name="connsiteY7" fmla="*/ 57874 h 150471"/>
              <a:gd name="connsiteX8" fmla="*/ 1180618 w 4629874"/>
              <a:gd name="connsiteY8" fmla="*/ 69448 h 150471"/>
              <a:gd name="connsiteX9" fmla="*/ 1215342 w 4629874"/>
              <a:gd name="connsiteY9" fmla="*/ 81023 h 150471"/>
              <a:gd name="connsiteX10" fmla="*/ 1261641 w 4629874"/>
              <a:gd name="connsiteY10" fmla="*/ 92598 h 150471"/>
              <a:gd name="connsiteX11" fmla="*/ 1539433 w 4629874"/>
              <a:gd name="connsiteY11" fmla="*/ 81023 h 150471"/>
              <a:gd name="connsiteX12" fmla="*/ 1632031 w 4629874"/>
              <a:gd name="connsiteY12" fmla="*/ 69448 h 150471"/>
              <a:gd name="connsiteX13" fmla="*/ 1886674 w 4629874"/>
              <a:gd name="connsiteY13" fmla="*/ 81023 h 150471"/>
              <a:gd name="connsiteX14" fmla="*/ 1956122 w 4629874"/>
              <a:gd name="connsiteY14" fmla="*/ 104172 h 150471"/>
              <a:gd name="connsiteX15" fmla="*/ 2025570 w 4629874"/>
              <a:gd name="connsiteY15" fmla="*/ 138896 h 150471"/>
              <a:gd name="connsiteX16" fmla="*/ 2118167 w 4629874"/>
              <a:gd name="connsiteY16" fmla="*/ 115747 h 150471"/>
              <a:gd name="connsiteX17" fmla="*/ 2164466 w 4629874"/>
              <a:gd name="connsiteY17" fmla="*/ 81023 h 150471"/>
              <a:gd name="connsiteX18" fmla="*/ 2210765 w 4629874"/>
              <a:gd name="connsiteY18" fmla="*/ 57874 h 150471"/>
              <a:gd name="connsiteX19" fmla="*/ 2245489 w 4629874"/>
              <a:gd name="connsiteY19" fmla="*/ 34724 h 150471"/>
              <a:gd name="connsiteX20" fmla="*/ 2395960 w 4629874"/>
              <a:gd name="connsiteY20" fmla="*/ 0 h 150471"/>
              <a:gd name="connsiteX21" fmla="*/ 2534856 w 4629874"/>
              <a:gd name="connsiteY21" fmla="*/ 11575 h 150471"/>
              <a:gd name="connsiteX22" fmla="*/ 2569580 w 4629874"/>
              <a:gd name="connsiteY22" fmla="*/ 34724 h 150471"/>
              <a:gd name="connsiteX23" fmla="*/ 2615879 w 4629874"/>
              <a:gd name="connsiteY23" fmla="*/ 46299 h 150471"/>
              <a:gd name="connsiteX24" fmla="*/ 2650603 w 4629874"/>
              <a:gd name="connsiteY24" fmla="*/ 81023 h 150471"/>
              <a:gd name="connsiteX25" fmla="*/ 2916821 w 4629874"/>
              <a:gd name="connsiteY25" fmla="*/ 81023 h 150471"/>
              <a:gd name="connsiteX26" fmla="*/ 2951545 w 4629874"/>
              <a:gd name="connsiteY26" fmla="*/ 69448 h 150471"/>
              <a:gd name="connsiteX27" fmla="*/ 2997843 w 4629874"/>
              <a:gd name="connsiteY27" fmla="*/ 46299 h 150471"/>
              <a:gd name="connsiteX28" fmla="*/ 3171464 w 4629874"/>
              <a:gd name="connsiteY28" fmla="*/ 57874 h 150471"/>
              <a:gd name="connsiteX29" fmla="*/ 3240912 w 4629874"/>
              <a:gd name="connsiteY29" fmla="*/ 81023 h 150471"/>
              <a:gd name="connsiteX30" fmla="*/ 3275636 w 4629874"/>
              <a:gd name="connsiteY30" fmla="*/ 92598 h 150471"/>
              <a:gd name="connsiteX31" fmla="*/ 3310360 w 4629874"/>
              <a:gd name="connsiteY31" fmla="*/ 115747 h 150471"/>
              <a:gd name="connsiteX32" fmla="*/ 3379808 w 4629874"/>
              <a:gd name="connsiteY32" fmla="*/ 138896 h 150471"/>
              <a:gd name="connsiteX33" fmla="*/ 3414532 w 4629874"/>
              <a:gd name="connsiteY33" fmla="*/ 150471 h 150471"/>
              <a:gd name="connsiteX34" fmla="*/ 3588152 w 4629874"/>
              <a:gd name="connsiteY34" fmla="*/ 127322 h 150471"/>
              <a:gd name="connsiteX35" fmla="*/ 3622876 w 4629874"/>
              <a:gd name="connsiteY35" fmla="*/ 115747 h 150471"/>
              <a:gd name="connsiteX36" fmla="*/ 3680750 w 4629874"/>
              <a:gd name="connsiteY36" fmla="*/ 104172 h 150471"/>
              <a:gd name="connsiteX37" fmla="*/ 3727049 w 4629874"/>
              <a:gd name="connsiteY37" fmla="*/ 92598 h 150471"/>
              <a:gd name="connsiteX38" fmla="*/ 4062714 w 4629874"/>
              <a:gd name="connsiteY38" fmla="*/ 81023 h 150471"/>
              <a:gd name="connsiteX39" fmla="*/ 4166886 w 4629874"/>
              <a:gd name="connsiteY39" fmla="*/ 34724 h 150471"/>
              <a:gd name="connsiteX40" fmla="*/ 4201611 w 4629874"/>
              <a:gd name="connsiteY40" fmla="*/ 23150 h 150471"/>
              <a:gd name="connsiteX41" fmla="*/ 4317357 w 4629874"/>
              <a:gd name="connsiteY41" fmla="*/ 46299 h 150471"/>
              <a:gd name="connsiteX42" fmla="*/ 4375231 w 4629874"/>
              <a:gd name="connsiteY42" fmla="*/ 81023 h 150471"/>
              <a:gd name="connsiteX43" fmla="*/ 4548851 w 4629874"/>
              <a:gd name="connsiteY43" fmla="*/ 92598 h 150471"/>
              <a:gd name="connsiteX44" fmla="*/ 4629874 w 4629874"/>
              <a:gd name="connsiteY44" fmla="*/ 104172 h 1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29874" h="150471">
                <a:moveTo>
                  <a:pt x="0" y="11575"/>
                </a:moveTo>
                <a:cubicBezTo>
                  <a:pt x="162046" y="19291"/>
                  <a:pt x="325063" y="15395"/>
                  <a:pt x="486137" y="34724"/>
                </a:cubicBezTo>
                <a:cubicBezTo>
                  <a:pt x="583244" y="46377"/>
                  <a:pt x="553220" y="78355"/>
                  <a:pt x="613459" y="104172"/>
                </a:cubicBezTo>
                <a:cubicBezTo>
                  <a:pt x="628080" y="110438"/>
                  <a:pt x="644324" y="111889"/>
                  <a:pt x="659757" y="115747"/>
                </a:cubicBezTo>
                <a:cubicBezTo>
                  <a:pt x="756213" y="111889"/>
                  <a:pt x="852837" y="111050"/>
                  <a:pt x="949124" y="104172"/>
                </a:cubicBezTo>
                <a:cubicBezTo>
                  <a:pt x="961294" y="103303"/>
                  <a:pt x="972117" y="95950"/>
                  <a:pt x="983849" y="92598"/>
                </a:cubicBezTo>
                <a:cubicBezTo>
                  <a:pt x="999145" y="88228"/>
                  <a:pt x="1014714" y="84881"/>
                  <a:pt x="1030147" y="81023"/>
                </a:cubicBezTo>
                <a:cubicBezTo>
                  <a:pt x="1041722" y="73307"/>
                  <a:pt x="1051001" y="58941"/>
                  <a:pt x="1064871" y="57874"/>
                </a:cubicBezTo>
                <a:cubicBezTo>
                  <a:pt x="1103532" y="54900"/>
                  <a:pt x="1142294" y="63552"/>
                  <a:pt x="1180618" y="69448"/>
                </a:cubicBezTo>
                <a:cubicBezTo>
                  <a:pt x="1192677" y="71303"/>
                  <a:pt x="1203611" y="77671"/>
                  <a:pt x="1215342" y="81023"/>
                </a:cubicBezTo>
                <a:cubicBezTo>
                  <a:pt x="1230638" y="85393"/>
                  <a:pt x="1246208" y="88740"/>
                  <a:pt x="1261641" y="92598"/>
                </a:cubicBezTo>
                <a:cubicBezTo>
                  <a:pt x="1354238" y="88740"/>
                  <a:pt x="1446936" y="86804"/>
                  <a:pt x="1539433" y="81023"/>
                </a:cubicBezTo>
                <a:cubicBezTo>
                  <a:pt x="1570479" y="79083"/>
                  <a:pt x="1600925" y="69448"/>
                  <a:pt x="1632031" y="69448"/>
                </a:cubicBezTo>
                <a:cubicBezTo>
                  <a:pt x="1717000" y="69448"/>
                  <a:pt x="1801793" y="77165"/>
                  <a:pt x="1886674" y="81023"/>
                </a:cubicBezTo>
                <a:cubicBezTo>
                  <a:pt x="1909823" y="88739"/>
                  <a:pt x="1938868" y="86917"/>
                  <a:pt x="1956122" y="104172"/>
                </a:cubicBezTo>
                <a:cubicBezTo>
                  <a:pt x="1990519" y="138571"/>
                  <a:pt x="1968684" y="124675"/>
                  <a:pt x="2025570" y="138896"/>
                </a:cubicBezTo>
                <a:cubicBezTo>
                  <a:pt x="2056436" y="131180"/>
                  <a:pt x="2088799" y="127984"/>
                  <a:pt x="2118167" y="115747"/>
                </a:cubicBezTo>
                <a:cubicBezTo>
                  <a:pt x="2135974" y="108327"/>
                  <a:pt x="2148107" y="91247"/>
                  <a:pt x="2164466" y="81023"/>
                </a:cubicBezTo>
                <a:cubicBezTo>
                  <a:pt x="2179098" y="71878"/>
                  <a:pt x="2195784" y="66435"/>
                  <a:pt x="2210765" y="57874"/>
                </a:cubicBezTo>
                <a:cubicBezTo>
                  <a:pt x="2222843" y="50972"/>
                  <a:pt x="2232777" y="40374"/>
                  <a:pt x="2245489" y="34724"/>
                </a:cubicBezTo>
                <a:cubicBezTo>
                  <a:pt x="2305695" y="7966"/>
                  <a:pt x="2330051" y="9416"/>
                  <a:pt x="2395960" y="0"/>
                </a:cubicBezTo>
                <a:cubicBezTo>
                  <a:pt x="2442259" y="3858"/>
                  <a:pt x="2489299" y="2464"/>
                  <a:pt x="2534856" y="11575"/>
                </a:cubicBezTo>
                <a:cubicBezTo>
                  <a:pt x="2548497" y="14303"/>
                  <a:pt x="2556794" y="29244"/>
                  <a:pt x="2569580" y="34724"/>
                </a:cubicBezTo>
                <a:cubicBezTo>
                  <a:pt x="2584202" y="40990"/>
                  <a:pt x="2600446" y="42441"/>
                  <a:pt x="2615879" y="46299"/>
                </a:cubicBezTo>
                <a:cubicBezTo>
                  <a:pt x="2627454" y="57874"/>
                  <a:pt x="2635645" y="74375"/>
                  <a:pt x="2650603" y="81023"/>
                </a:cubicBezTo>
                <a:cubicBezTo>
                  <a:pt x="2710758" y="107759"/>
                  <a:pt x="2904080" y="81772"/>
                  <a:pt x="2916821" y="81023"/>
                </a:cubicBezTo>
                <a:cubicBezTo>
                  <a:pt x="2928396" y="77165"/>
                  <a:pt x="2940331" y="74254"/>
                  <a:pt x="2951545" y="69448"/>
                </a:cubicBezTo>
                <a:cubicBezTo>
                  <a:pt x="2967404" y="62651"/>
                  <a:pt x="2980613" y="47206"/>
                  <a:pt x="2997843" y="46299"/>
                </a:cubicBezTo>
                <a:cubicBezTo>
                  <a:pt x="3055765" y="43251"/>
                  <a:pt x="3113590" y="54016"/>
                  <a:pt x="3171464" y="57874"/>
                </a:cubicBezTo>
                <a:lnTo>
                  <a:pt x="3240912" y="81023"/>
                </a:lnTo>
                <a:cubicBezTo>
                  <a:pt x="3252487" y="84881"/>
                  <a:pt x="3265484" y="85830"/>
                  <a:pt x="3275636" y="92598"/>
                </a:cubicBezTo>
                <a:cubicBezTo>
                  <a:pt x="3287211" y="100314"/>
                  <a:pt x="3297648" y="110097"/>
                  <a:pt x="3310360" y="115747"/>
                </a:cubicBezTo>
                <a:cubicBezTo>
                  <a:pt x="3332658" y="125657"/>
                  <a:pt x="3356659" y="131180"/>
                  <a:pt x="3379808" y="138896"/>
                </a:cubicBezTo>
                <a:lnTo>
                  <a:pt x="3414532" y="150471"/>
                </a:lnTo>
                <a:cubicBezTo>
                  <a:pt x="3486841" y="143240"/>
                  <a:pt x="3524228" y="143303"/>
                  <a:pt x="3588152" y="127322"/>
                </a:cubicBezTo>
                <a:cubicBezTo>
                  <a:pt x="3599989" y="124363"/>
                  <a:pt x="3611039" y="118706"/>
                  <a:pt x="3622876" y="115747"/>
                </a:cubicBezTo>
                <a:cubicBezTo>
                  <a:pt x="3641962" y="110975"/>
                  <a:pt x="3661545" y="108440"/>
                  <a:pt x="3680750" y="104172"/>
                </a:cubicBezTo>
                <a:cubicBezTo>
                  <a:pt x="3696279" y="100721"/>
                  <a:pt x="3711170" y="93560"/>
                  <a:pt x="3727049" y="92598"/>
                </a:cubicBezTo>
                <a:cubicBezTo>
                  <a:pt x="3838799" y="85825"/>
                  <a:pt x="3950826" y="84881"/>
                  <a:pt x="4062714" y="81023"/>
                </a:cubicBezTo>
                <a:cubicBezTo>
                  <a:pt x="4117740" y="44340"/>
                  <a:pt x="4084244" y="62271"/>
                  <a:pt x="4166886" y="34724"/>
                </a:cubicBezTo>
                <a:lnTo>
                  <a:pt x="4201611" y="23150"/>
                </a:lnTo>
                <a:cubicBezTo>
                  <a:pt x="4215665" y="25158"/>
                  <a:pt x="4292103" y="31146"/>
                  <a:pt x="4317357" y="46299"/>
                </a:cubicBezTo>
                <a:cubicBezTo>
                  <a:pt x="4356805" y="69968"/>
                  <a:pt x="4321578" y="75061"/>
                  <a:pt x="4375231" y="81023"/>
                </a:cubicBezTo>
                <a:cubicBezTo>
                  <a:pt x="4432878" y="87428"/>
                  <a:pt x="4490978" y="88740"/>
                  <a:pt x="4548851" y="92598"/>
                </a:cubicBezTo>
                <a:cubicBezTo>
                  <a:pt x="4598216" y="109052"/>
                  <a:pt x="4571374" y="104172"/>
                  <a:pt x="4629874" y="104172"/>
                </a:cubicBezTo>
              </a:path>
            </a:pathLst>
          </a:cu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1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楕円 83"/>
          <p:cNvSpPr/>
          <p:nvPr/>
        </p:nvSpPr>
        <p:spPr>
          <a:xfrm rot="19318769">
            <a:off x="1467618" y="5479370"/>
            <a:ext cx="441819" cy="1613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1237" y="1330248"/>
            <a:ext cx="8944222" cy="54583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66366" y="6479863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schemeClr val="bg1"/>
                </a:solidFill>
              </a:rPr>
              <a:t>9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911913" y="3991992"/>
            <a:ext cx="152795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①姿勢は？</a:t>
            </a:r>
            <a:endParaRPr kumimoji="1" lang="en-US" altLang="ja-JP" dirty="0" smtClean="0">
              <a:latin typeface="+mn-ea"/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>
            <a:off x="2954677" y="4223976"/>
            <a:ext cx="4259544" cy="2061173"/>
            <a:chOff x="3746293" y="3932724"/>
            <a:chExt cx="2613225" cy="2018850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3746293" y="3932724"/>
              <a:ext cx="2613225" cy="2018850"/>
              <a:chOff x="4571463" y="2756511"/>
              <a:chExt cx="3474413" cy="2887231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>
                <a:off x="4608155" y="4693710"/>
                <a:ext cx="831922" cy="92381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グループ化 39"/>
              <p:cNvGrpSpPr/>
              <p:nvPr/>
            </p:nvGrpSpPr>
            <p:grpSpPr>
              <a:xfrm>
                <a:off x="4571463" y="2756511"/>
                <a:ext cx="3474413" cy="2887231"/>
                <a:chOff x="7476440" y="2202952"/>
                <a:chExt cx="3474413" cy="2887231"/>
              </a:xfrm>
            </p:grpSpPr>
            <p:sp>
              <p:nvSpPr>
                <p:cNvPr id="41" name="楕円 40"/>
                <p:cNvSpPr/>
                <p:nvPr/>
              </p:nvSpPr>
              <p:spPr>
                <a:xfrm rot="20848472">
                  <a:off x="8411703" y="2722066"/>
                  <a:ext cx="1381948" cy="126706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3" name="グループ化 42"/>
                <p:cNvGrpSpPr/>
                <p:nvPr/>
              </p:nvGrpSpPr>
              <p:grpSpPr>
                <a:xfrm>
                  <a:off x="7476440" y="3432094"/>
                  <a:ext cx="3474413" cy="1658089"/>
                  <a:chOff x="7476440" y="3432094"/>
                  <a:chExt cx="3474413" cy="1658089"/>
                </a:xfrm>
              </p:grpSpPr>
              <p:grpSp>
                <p:nvGrpSpPr>
                  <p:cNvPr id="44" name="グループ化 43"/>
                  <p:cNvGrpSpPr/>
                  <p:nvPr/>
                </p:nvGrpSpPr>
                <p:grpSpPr>
                  <a:xfrm>
                    <a:off x="7476440" y="3532288"/>
                    <a:ext cx="847617" cy="1557895"/>
                    <a:chOff x="7476440" y="3532288"/>
                    <a:chExt cx="847617" cy="1557895"/>
                  </a:xfrm>
                </p:grpSpPr>
                <p:cxnSp>
                  <p:nvCxnSpPr>
                    <p:cNvPr id="51" name="直線コネクタ 50"/>
                    <p:cNvCxnSpPr>
                      <a:endCxn id="56" idx="1"/>
                    </p:cNvCxnSpPr>
                    <p:nvPr/>
                  </p:nvCxnSpPr>
                  <p:spPr>
                    <a:xfrm flipV="1">
                      <a:off x="7875236" y="3532288"/>
                      <a:ext cx="281917" cy="883993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/>
                    <p:cNvCxnSpPr/>
                    <p:nvPr/>
                  </p:nvCxnSpPr>
                  <p:spPr>
                    <a:xfrm>
                      <a:off x="7476440" y="3616155"/>
                      <a:ext cx="415617" cy="79305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コネクタ 53"/>
                    <p:cNvCxnSpPr>
                      <a:endCxn id="56" idx="2"/>
                    </p:cNvCxnSpPr>
                    <p:nvPr/>
                  </p:nvCxnSpPr>
                  <p:spPr>
                    <a:xfrm flipH="1" flipV="1">
                      <a:off x="8146195" y="3892683"/>
                      <a:ext cx="177862" cy="119750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9262302" y="3432094"/>
                    <a:ext cx="1688551" cy="1153128"/>
                    <a:chOff x="9262302" y="3432094"/>
                    <a:chExt cx="1688551" cy="1153128"/>
                  </a:xfrm>
                </p:grpSpPr>
                <p:cxnSp>
                  <p:nvCxnSpPr>
                    <p:cNvPr id="48" name="直線コネクタ 47"/>
                    <p:cNvCxnSpPr/>
                    <p:nvPr/>
                  </p:nvCxnSpPr>
                  <p:spPr>
                    <a:xfrm>
                      <a:off x="9733074" y="3474399"/>
                      <a:ext cx="548240" cy="681605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線コネクタ 48"/>
                    <p:cNvCxnSpPr/>
                    <p:nvPr/>
                  </p:nvCxnSpPr>
                  <p:spPr>
                    <a:xfrm flipH="1">
                      <a:off x="10032614" y="4121710"/>
                      <a:ext cx="918239" cy="463512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直線コネクタ 76"/>
                    <p:cNvCxnSpPr/>
                    <p:nvPr/>
                  </p:nvCxnSpPr>
                  <p:spPr>
                    <a:xfrm flipV="1">
                      <a:off x="10274712" y="3749451"/>
                      <a:ext cx="566751" cy="373814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線コネクタ 46"/>
                    <p:cNvCxnSpPr/>
                    <p:nvPr/>
                  </p:nvCxnSpPr>
                  <p:spPr>
                    <a:xfrm>
                      <a:off x="9262302" y="3432094"/>
                      <a:ext cx="774391" cy="1153127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2" name="楕円 41"/>
                <p:cNvSpPr/>
                <p:nvPr/>
              </p:nvSpPr>
              <p:spPr>
                <a:xfrm rot="20649948">
                  <a:off x="9717623" y="2202952"/>
                  <a:ext cx="727438" cy="120241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88" name="直角三角形 87"/>
            <p:cNvSpPr/>
            <p:nvPr/>
          </p:nvSpPr>
          <p:spPr>
            <a:xfrm rot="15600000" flipV="1">
              <a:off x="5877785" y="4228750"/>
              <a:ext cx="235562" cy="85416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楕円 31"/>
          <p:cNvSpPr/>
          <p:nvPr/>
        </p:nvSpPr>
        <p:spPr>
          <a:xfrm>
            <a:off x="6164005" y="4919817"/>
            <a:ext cx="146217" cy="120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6252978" y="4463479"/>
            <a:ext cx="164416" cy="18046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弦 49"/>
          <p:cNvSpPr/>
          <p:nvPr/>
        </p:nvSpPr>
        <p:spPr>
          <a:xfrm rot="4923724">
            <a:off x="5774962" y="3971114"/>
            <a:ext cx="595433" cy="803280"/>
          </a:xfrm>
          <a:prstGeom prst="chord">
            <a:avLst>
              <a:gd name="adj1" fmla="val 4891440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/>
        </p:nvSpPr>
        <p:spPr>
          <a:xfrm rot="16352088" flipV="1">
            <a:off x="5776745" y="4526564"/>
            <a:ext cx="256794" cy="17729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/>
          <p:cNvSpPr/>
          <p:nvPr/>
        </p:nvSpPr>
        <p:spPr>
          <a:xfrm>
            <a:off x="7171551" y="5520903"/>
            <a:ext cx="411107" cy="1433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>
            <a:off x="7032906" y="5222006"/>
            <a:ext cx="346536" cy="1782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/>
          <p:cNvSpPr/>
          <p:nvPr/>
        </p:nvSpPr>
        <p:spPr>
          <a:xfrm rot="3488702" flipV="1">
            <a:off x="2671144" y="5074444"/>
            <a:ext cx="222783" cy="4416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4733044" y="3341027"/>
            <a:ext cx="2819919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②息継ぎしたあとは？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9" name="星 7 78"/>
          <p:cNvSpPr/>
          <p:nvPr/>
        </p:nvSpPr>
        <p:spPr>
          <a:xfrm>
            <a:off x="449991" y="2794255"/>
            <a:ext cx="2187121" cy="901538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B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さん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楕円 51"/>
          <p:cNvSpPr/>
          <p:nvPr/>
        </p:nvSpPr>
        <p:spPr>
          <a:xfrm rot="1189104">
            <a:off x="2772724" y="5509746"/>
            <a:ext cx="233385" cy="4234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/>
        </p:nvSpPr>
        <p:spPr>
          <a:xfrm rot="20703387">
            <a:off x="3766622" y="5013773"/>
            <a:ext cx="541657" cy="6933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10641327">
            <a:off x="539320" y="4448239"/>
            <a:ext cx="8228782" cy="850127"/>
          </a:xfrm>
          <a:custGeom>
            <a:avLst/>
            <a:gdLst>
              <a:gd name="connsiteX0" fmla="*/ 0 w 4629874"/>
              <a:gd name="connsiteY0" fmla="*/ 11575 h 150471"/>
              <a:gd name="connsiteX1" fmla="*/ 486137 w 4629874"/>
              <a:gd name="connsiteY1" fmla="*/ 34724 h 150471"/>
              <a:gd name="connsiteX2" fmla="*/ 613459 w 4629874"/>
              <a:gd name="connsiteY2" fmla="*/ 104172 h 150471"/>
              <a:gd name="connsiteX3" fmla="*/ 659757 w 4629874"/>
              <a:gd name="connsiteY3" fmla="*/ 115747 h 150471"/>
              <a:gd name="connsiteX4" fmla="*/ 949124 w 4629874"/>
              <a:gd name="connsiteY4" fmla="*/ 104172 h 150471"/>
              <a:gd name="connsiteX5" fmla="*/ 983849 w 4629874"/>
              <a:gd name="connsiteY5" fmla="*/ 92598 h 150471"/>
              <a:gd name="connsiteX6" fmla="*/ 1030147 w 4629874"/>
              <a:gd name="connsiteY6" fmla="*/ 81023 h 150471"/>
              <a:gd name="connsiteX7" fmla="*/ 1064871 w 4629874"/>
              <a:gd name="connsiteY7" fmla="*/ 57874 h 150471"/>
              <a:gd name="connsiteX8" fmla="*/ 1180618 w 4629874"/>
              <a:gd name="connsiteY8" fmla="*/ 69448 h 150471"/>
              <a:gd name="connsiteX9" fmla="*/ 1215342 w 4629874"/>
              <a:gd name="connsiteY9" fmla="*/ 81023 h 150471"/>
              <a:gd name="connsiteX10" fmla="*/ 1261641 w 4629874"/>
              <a:gd name="connsiteY10" fmla="*/ 92598 h 150471"/>
              <a:gd name="connsiteX11" fmla="*/ 1539433 w 4629874"/>
              <a:gd name="connsiteY11" fmla="*/ 81023 h 150471"/>
              <a:gd name="connsiteX12" fmla="*/ 1632031 w 4629874"/>
              <a:gd name="connsiteY12" fmla="*/ 69448 h 150471"/>
              <a:gd name="connsiteX13" fmla="*/ 1886674 w 4629874"/>
              <a:gd name="connsiteY13" fmla="*/ 81023 h 150471"/>
              <a:gd name="connsiteX14" fmla="*/ 1956122 w 4629874"/>
              <a:gd name="connsiteY14" fmla="*/ 104172 h 150471"/>
              <a:gd name="connsiteX15" fmla="*/ 2025570 w 4629874"/>
              <a:gd name="connsiteY15" fmla="*/ 138896 h 150471"/>
              <a:gd name="connsiteX16" fmla="*/ 2118167 w 4629874"/>
              <a:gd name="connsiteY16" fmla="*/ 115747 h 150471"/>
              <a:gd name="connsiteX17" fmla="*/ 2164466 w 4629874"/>
              <a:gd name="connsiteY17" fmla="*/ 81023 h 150471"/>
              <a:gd name="connsiteX18" fmla="*/ 2210765 w 4629874"/>
              <a:gd name="connsiteY18" fmla="*/ 57874 h 150471"/>
              <a:gd name="connsiteX19" fmla="*/ 2245489 w 4629874"/>
              <a:gd name="connsiteY19" fmla="*/ 34724 h 150471"/>
              <a:gd name="connsiteX20" fmla="*/ 2395960 w 4629874"/>
              <a:gd name="connsiteY20" fmla="*/ 0 h 150471"/>
              <a:gd name="connsiteX21" fmla="*/ 2534856 w 4629874"/>
              <a:gd name="connsiteY21" fmla="*/ 11575 h 150471"/>
              <a:gd name="connsiteX22" fmla="*/ 2569580 w 4629874"/>
              <a:gd name="connsiteY22" fmla="*/ 34724 h 150471"/>
              <a:gd name="connsiteX23" fmla="*/ 2615879 w 4629874"/>
              <a:gd name="connsiteY23" fmla="*/ 46299 h 150471"/>
              <a:gd name="connsiteX24" fmla="*/ 2650603 w 4629874"/>
              <a:gd name="connsiteY24" fmla="*/ 81023 h 150471"/>
              <a:gd name="connsiteX25" fmla="*/ 2916821 w 4629874"/>
              <a:gd name="connsiteY25" fmla="*/ 81023 h 150471"/>
              <a:gd name="connsiteX26" fmla="*/ 2951545 w 4629874"/>
              <a:gd name="connsiteY26" fmla="*/ 69448 h 150471"/>
              <a:gd name="connsiteX27" fmla="*/ 2997843 w 4629874"/>
              <a:gd name="connsiteY27" fmla="*/ 46299 h 150471"/>
              <a:gd name="connsiteX28" fmla="*/ 3171464 w 4629874"/>
              <a:gd name="connsiteY28" fmla="*/ 57874 h 150471"/>
              <a:gd name="connsiteX29" fmla="*/ 3240912 w 4629874"/>
              <a:gd name="connsiteY29" fmla="*/ 81023 h 150471"/>
              <a:gd name="connsiteX30" fmla="*/ 3275636 w 4629874"/>
              <a:gd name="connsiteY30" fmla="*/ 92598 h 150471"/>
              <a:gd name="connsiteX31" fmla="*/ 3310360 w 4629874"/>
              <a:gd name="connsiteY31" fmla="*/ 115747 h 150471"/>
              <a:gd name="connsiteX32" fmla="*/ 3379808 w 4629874"/>
              <a:gd name="connsiteY32" fmla="*/ 138896 h 150471"/>
              <a:gd name="connsiteX33" fmla="*/ 3414532 w 4629874"/>
              <a:gd name="connsiteY33" fmla="*/ 150471 h 150471"/>
              <a:gd name="connsiteX34" fmla="*/ 3588152 w 4629874"/>
              <a:gd name="connsiteY34" fmla="*/ 127322 h 150471"/>
              <a:gd name="connsiteX35" fmla="*/ 3622876 w 4629874"/>
              <a:gd name="connsiteY35" fmla="*/ 115747 h 150471"/>
              <a:gd name="connsiteX36" fmla="*/ 3680750 w 4629874"/>
              <a:gd name="connsiteY36" fmla="*/ 104172 h 150471"/>
              <a:gd name="connsiteX37" fmla="*/ 3727049 w 4629874"/>
              <a:gd name="connsiteY37" fmla="*/ 92598 h 150471"/>
              <a:gd name="connsiteX38" fmla="*/ 4062714 w 4629874"/>
              <a:gd name="connsiteY38" fmla="*/ 81023 h 150471"/>
              <a:gd name="connsiteX39" fmla="*/ 4166886 w 4629874"/>
              <a:gd name="connsiteY39" fmla="*/ 34724 h 150471"/>
              <a:gd name="connsiteX40" fmla="*/ 4201611 w 4629874"/>
              <a:gd name="connsiteY40" fmla="*/ 23150 h 150471"/>
              <a:gd name="connsiteX41" fmla="*/ 4317357 w 4629874"/>
              <a:gd name="connsiteY41" fmla="*/ 46299 h 150471"/>
              <a:gd name="connsiteX42" fmla="*/ 4375231 w 4629874"/>
              <a:gd name="connsiteY42" fmla="*/ 81023 h 150471"/>
              <a:gd name="connsiteX43" fmla="*/ 4548851 w 4629874"/>
              <a:gd name="connsiteY43" fmla="*/ 92598 h 150471"/>
              <a:gd name="connsiteX44" fmla="*/ 4629874 w 4629874"/>
              <a:gd name="connsiteY44" fmla="*/ 104172 h 1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29874" h="150471">
                <a:moveTo>
                  <a:pt x="0" y="11575"/>
                </a:moveTo>
                <a:cubicBezTo>
                  <a:pt x="162046" y="19291"/>
                  <a:pt x="325063" y="15395"/>
                  <a:pt x="486137" y="34724"/>
                </a:cubicBezTo>
                <a:cubicBezTo>
                  <a:pt x="583244" y="46377"/>
                  <a:pt x="553220" y="78355"/>
                  <a:pt x="613459" y="104172"/>
                </a:cubicBezTo>
                <a:cubicBezTo>
                  <a:pt x="628080" y="110438"/>
                  <a:pt x="644324" y="111889"/>
                  <a:pt x="659757" y="115747"/>
                </a:cubicBezTo>
                <a:cubicBezTo>
                  <a:pt x="756213" y="111889"/>
                  <a:pt x="852837" y="111050"/>
                  <a:pt x="949124" y="104172"/>
                </a:cubicBezTo>
                <a:cubicBezTo>
                  <a:pt x="961294" y="103303"/>
                  <a:pt x="972117" y="95950"/>
                  <a:pt x="983849" y="92598"/>
                </a:cubicBezTo>
                <a:cubicBezTo>
                  <a:pt x="999145" y="88228"/>
                  <a:pt x="1014714" y="84881"/>
                  <a:pt x="1030147" y="81023"/>
                </a:cubicBezTo>
                <a:cubicBezTo>
                  <a:pt x="1041722" y="73307"/>
                  <a:pt x="1051001" y="58941"/>
                  <a:pt x="1064871" y="57874"/>
                </a:cubicBezTo>
                <a:cubicBezTo>
                  <a:pt x="1103532" y="54900"/>
                  <a:pt x="1142294" y="63552"/>
                  <a:pt x="1180618" y="69448"/>
                </a:cubicBezTo>
                <a:cubicBezTo>
                  <a:pt x="1192677" y="71303"/>
                  <a:pt x="1203611" y="77671"/>
                  <a:pt x="1215342" y="81023"/>
                </a:cubicBezTo>
                <a:cubicBezTo>
                  <a:pt x="1230638" y="85393"/>
                  <a:pt x="1246208" y="88740"/>
                  <a:pt x="1261641" y="92598"/>
                </a:cubicBezTo>
                <a:cubicBezTo>
                  <a:pt x="1354238" y="88740"/>
                  <a:pt x="1446936" y="86804"/>
                  <a:pt x="1539433" y="81023"/>
                </a:cubicBezTo>
                <a:cubicBezTo>
                  <a:pt x="1570479" y="79083"/>
                  <a:pt x="1600925" y="69448"/>
                  <a:pt x="1632031" y="69448"/>
                </a:cubicBezTo>
                <a:cubicBezTo>
                  <a:pt x="1717000" y="69448"/>
                  <a:pt x="1801793" y="77165"/>
                  <a:pt x="1886674" y="81023"/>
                </a:cubicBezTo>
                <a:cubicBezTo>
                  <a:pt x="1909823" y="88739"/>
                  <a:pt x="1938868" y="86917"/>
                  <a:pt x="1956122" y="104172"/>
                </a:cubicBezTo>
                <a:cubicBezTo>
                  <a:pt x="1990519" y="138571"/>
                  <a:pt x="1968684" y="124675"/>
                  <a:pt x="2025570" y="138896"/>
                </a:cubicBezTo>
                <a:cubicBezTo>
                  <a:pt x="2056436" y="131180"/>
                  <a:pt x="2088799" y="127984"/>
                  <a:pt x="2118167" y="115747"/>
                </a:cubicBezTo>
                <a:cubicBezTo>
                  <a:pt x="2135974" y="108327"/>
                  <a:pt x="2148107" y="91247"/>
                  <a:pt x="2164466" y="81023"/>
                </a:cubicBezTo>
                <a:cubicBezTo>
                  <a:pt x="2179098" y="71878"/>
                  <a:pt x="2195784" y="66435"/>
                  <a:pt x="2210765" y="57874"/>
                </a:cubicBezTo>
                <a:cubicBezTo>
                  <a:pt x="2222843" y="50972"/>
                  <a:pt x="2232777" y="40374"/>
                  <a:pt x="2245489" y="34724"/>
                </a:cubicBezTo>
                <a:cubicBezTo>
                  <a:pt x="2305695" y="7966"/>
                  <a:pt x="2330051" y="9416"/>
                  <a:pt x="2395960" y="0"/>
                </a:cubicBezTo>
                <a:cubicBezTo>
                  <a:pt x="2442259" y="3858"/>
                  <a:pt x="2489299" y="2464"/>
                  <a:pt x="2534856" y="11575"/>
                </a:cubicBezTo>
                <a:cubicBezTo>
                  <a:pt x="2548497" y="14303"/>
                  <a:pt x="2556794" y="29244"/>
                  <a:pt x="2569580" y="34724"/>
                </a:cubicBezTo>
                <a:cubicBezTo>
                  <a:pt x="2584202" y="40990"/>
                  <a:pt x="2600446" y="42441"/>
                  <a:pt x="2615879" y="46299"/>
                </a:cubicBezTo>
                <a:cubicBezTo>
                  <a:pt x="2627454" y="57874"/>
                  <a:pt x="2635645" y="74375"/>
                  <a:pt x="2650603" y="81023"/>
                </a:cubicBezTo>
                <a:cubicBezTo>
                  <a:pt x="2710758" y="107759"/>
                  <a:pt x="2904080" y="81772"/>
                  <a:pt x="2916821" y="81023"/>
                </a:cubicBezTo>
                <a:cubicBezTo>
                  <a:pt x="2928396" y="77165"/>
                  <a:pt x="2940331" y="74254"/>
                  <a:pt x="2951545" y="69448"/>
                </a:cubicBezTo>
                <a:cubicBezTo>
                  <a:pt x="2967404" y="62651"/>
                  <a:pt x="2980613" y="47206"/>
                  <a:pt x="2997843" y="46299"/>
                </a:cubicBezTo>
                <a:cubicBezTo>
                  <a:pt x="3055765" y="43251"/>
                  <a:pt x="3113590" y="54016"/>
                  <a:pt x="3171464" y="57874"/>
                </a:cubicBezTo>
                <a:lnTo>
                  <a:pt x="3240912" y="81023"/>
                </a:lnTo>
                <a:cubicBezTo>
                  <a:pt x="3252487" y="84881"/>
                  <a:pt x="3265484" y="85830"/>
                  <a:pt x="3275636" y="92598"/>
                </a:cubicBezTo>
                <a:cubicBezTo>
                  <a:pt x="3287211" y="100314"/>
                  <a:pt x="3297648" y="110097"/>
                  <a:pt x="3310360" y="115747"/>
                </a:cubicBezTo>
                <a:cubicBezTo>
                  <a:pt x="3332658" y="125657"/>
                  <a:pt x="3356659" y="131180"/>
                  <a:pt x="3379808" y="138896"/>
                </a:cubicBezTo>
                <a:lnTo>
                  <a:pt x="3414532" y="150471"/>
                </a:lnTo>
                <a:cubicBezTo>
                  <a:pt x="3486841" y="143240"/>
                  <a:pt x="3524228" y="143303"/>
                  <a:pt x="3588152" y="127322"/>
                </a:cubicBezTo>
                <a:cubicBezTo>
                  <a:pt x="3599989" y="124363"/>
                  <a:pt x="3611039" y="118706"/>
                  <a:pt x="3622876" y="115747"/>
                </a:cubicBezTo>
                <a:cubicBezTo>
                  <a:pt x="3641962" y="110975"/>
                  <a:pt x="3661545" y="108440"/>
                  <a:pt x="3680750" y="104172"/>
                </a:cubicBezTo>
                <a:cubicBezTo>
                  <a:pt x="3696279" y="100721"/>
                  <a:pt x="3711170" y="93560"/>
                  <a:pt x="3727049" y="92598"/>
                </a:cubicBezTo>
                <a:cubicBezTo>
                  <a:pt x="3838799" y="85825"/>
                  <a:pt x="3950826" y="84881"/>
                  <a:pt x="4062714" y="81023"/>
                </a:cubicBezTo>
                <a:cubicBezTo>
                  <a:pt x="4117740" y="44340"/>
                  <a:pt x="4084244" y="62271"/>
                  <a:pt x="4166886" y="34724"/>
                </a:cubicBezTo>
                <a:lnTo>
                  <a:pt x="4201611" y="23150"/>
                </a:lnTo>
                <a:cubicBezTo>
                  <a:pt x="4215665" y="25158"/>
                  <a:pt x="4292103" y="31146"/>
                  <a:pt x="4317357" y="46299"/>
                </a:cubicBezTo>
                <a:cubicBezTo>
                  <a:pt x="4356805" y="69968"/>
                  <a:pt x="4321578" y="75061"/>
                  <a:pt x="4375231" y="81023"/>
                </a:cubicBezTo>
                <a:cubicBezTo>
                  <a:pt x="4432878" y="87428"/>
                  <a:pt x="4490978" y="88740"/>
                  <a:pt x="4548851" y="92598"/>
                </a:cubicBezTo>
                <a:cubicBezTo>
                  <a:pt x="4598216" y="109052"/>
                  <a:pt x="4571374" y="104172"/>
                  <a:pt x="4629874" y="104172"/>
                </a:cubicBezTo>
              </a:path>
            </a:pathLst>
          </a:custGeom>
          <a:solidFill>
            <a:srgbClr val="0070C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08" y="1361270"/>
            <a:ext cx="8554076" cy="58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ＰＯＩＮＴ：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</a:rPr>
              <a:t>逆ハート型ストローク→</a:t>
            </a:r>
            <a:r>
              <a:rPr lang="ja-JP" altLang="en-US" sz="2000" kern="0" dirty="0">
                <a:solidFill>
                  <a:prstClr val="black"/>
                </a:solidFill>
                <a:latin typeface="+mn-ea"/>
                <a:ea typeface="+mn-ea"/>
              </a:rPr>
              <a:t>体が曲がる→推進力生まれない△</a:t>
            </a:r>
            <a:endParaRPr lang="en-US" altLang="ja-JP" sz="2000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en-US" altLang="ja-JP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45774" y="615519"/>
            <a:ext cx="4376799" cy="6461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 smtClean="0">
                <a:solidFill>
                  <a:srgbClr val="FF0000"/>
                </a:solidFill>
                <a:latin typeface="+mn-ea"/>
              </a:rPr>
              <a:t>平泳ぎのフォーム</a:t>
            </a:r>
            <a:endParaRPr kumimoji="1" lang="en-US" altLang="ja-JP" sz="4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47203" y="57819"/>
            <a:ext cx="8168147" cy="5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dirty="0" smtClean="0"/>
              <a:t>②アドバイスしてみよう</a:t>
            </a:r>
            <a:endParaRPr kumimoji="1" lang="ja-JP" altLang="en-US" sz="2800" b="1" dirty="0"/>
          </a:p>
        </p:txBody>
      </p:sp>
      <p:sp>
        <p:nvSpPr>
          <p:cNvPr id="61" name="正方形/長方形 60"/>
          <p:cNvSpPr/>
          <p:nvPr/>
        </p:nvSpPr>
        <p:spPr>
          <a:xfrm>
            <a:off x="337411" y="1949221"/>
            <a:ext cx="8513620" cy="5907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★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B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さんには、どんなアドバイスをすればよいかな？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569870" y="6285150"/>
            <a:ext cx="3046533" cy="405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③手のかき、足のけりは？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4369764" y="828266"/>
            <a:ext cx="4665695" cy="428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</a:rPr>
              <a:t>学校体育実技指導資料第</a:t>
            </a:r>
            <a:r>
              <a:rPr lang="en-US" altLang="ja-JP" sz="1000" dirty="0">
                <a:solidFill>
                  <a:schemeClr val="tx1"/>
                </a:solidFill>
              </a:rPr>
              <a:t>4</a:t>
            </a:r>
            <a:r>
              <a:rPr lang="ja-JP" altLang="en-US" sz="1000" dirty="0">
                <a:solidFill>
                  <a:schemeClr val="tx1"/>
                </a:solidFill>
              </a:rPr>
              <a:t>集</a:t>
            </a:r>
            <a:endParaRPr lang="en-US" altLang="ja-JP" sz="1000" dirty="0">
              <a:solidFill>
                <a:schemeClr val="tx1"/>
              </a:solidFill>
            </a:endParaRPr>
          </a:p>
          <a:p>
            <a:r>
              <a:rPr lang="ja-JP" altLang="en-US" sz="1000" dirty="0">
                <a:solidFill>
                  <a:schemeClr val="tx1"/>
                </a:solidFill>
              </a:rPr>
              <a:t>「水泳指導の手引（三訂版）」 第</a:t>
            </a:r>
            <a:r>
              <a:rPr lang="en-US" altLang="ja-JP" sz="1000" dirty="0">
                <a:solidFill>
                  <a:schemeClr val="tx1"/>
                </a:solidFill>
              </a:rPr>
              <a:t>3</a:t>
            </a:r>
            <a:r>
              <a:rPr lang="ja-JP" altLang="en-US" sz="1000" dirty="0">
                <a:solidFill>
                  <a:schemeClr val="tx1"/>
                </a:solidFill>
              </a:rPr>
              <a:t>章　技能指導の</a:t>
            </a:r>
            <a:r>
              <a:rPr lang="ja-JP" altLang="en-US" sz="1000" dirty="0" smtClean="0">
                <a:solidFill>
                  <a:schemeClr val="tx1"/>
                </a:solidFill>
              </a:rPr>
              <a:t>要点</a:t>
            </a:r>
            <a:r>
              <a:rPr lang="en-US" altLang="ja-JP" sz="1000" dirty="0" smtClean="0">
                <a:solidFill>
                  <a:schemeClr val="tx1"/>
                </a:solidFill>
              </a:rPr>
              <a:t>P107</a:t>
            </a:r>
            <a:r>
              <a:rPr lang="ja-JP" altLang="en-US" sz="1000" dirty="0" smtClean="0">
                <a:solidFill>
                  <a:schemeClr val="tx1"/>
                </a:solidFill>
              </a:rPr>
              <a:t>～</a:t>
            </a:r>
            <a:r>
              <a:rPr lang="en-US" altLang="ja-JP" sz="1000" dirty="0" smtClean="0">
                <a:solidFill>
                  <a:schemeClr val="tx1"/>
                </a:solidFill>
              </a:rPr>
              <a:t>108</a:t>
            </a:r>
            <a:r>
              <a:rPr lang="ja-JP" altLang="en-US" sz="1000" dirty="0" err="1" smtClean="0">
                <a:solidFill>
                  <a:schemeClr val="tx1"/>
                </a:solidFill>
              </a:rPr>
              <a:t>、</a:t>
            </a:r>
            <a:r>
              <a:rPr lang="en-US" altLang="ja-JP" sz="1000" dirty="0" smtClean="0">
                <a:solidFill>
                  <a:schemeClr val="tx1"/>
                </a:solidFill>
              </a:rPr>
              <a:t>110</a:t>
            </a:r>
            <a:r>
              <a:rPr lang="ja-JP" altLang="en-US" sz="1000" dirty="0" smtClean="0">
                <a:solidFill>
                  <a:schemeClr val="tx1"/>
                </a:solidFill>
              </a:rPr>
              <a:t>より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2296</TotalTime>
  <Words>1940</Words>
  <Application>Microsoft Office PowerPoint</Application>
  <PresentationFormat>画面に合わせる (4:3)</PresentationFormat>
  <Paragraphs>285</Paragraphs>
  <Slides>21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3" baseType="lpstr">
      <vt:lpstr>ＤＦ特太ゴシック体</vt:lpstr>
      <vt:lpstr>HG丸ｺﾞｼｯｸM-PRO</vt:lpstr>
      <vt:lpstr>HG創英角ｺﾞｼｯｸUB</vt:lpstr>
      <vt:lpstr>ＭＳ Ｐゴシック</vt:lpstr>
      <vt:lpstr>ＭＳ ゴシック</vt:lpstr>
      <vt:lpstr>ShinGoPro-Light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189</cp:revision>
  <cp:lastPrinted>2020-10-06T00:03:37Z</cp:lastPrinted>
  <dcterms:created xsi:type="dcterms:W3CDTF">2019-05-07T09:33:23Z</dcterms:created>
  <dcterms:modified xsi:type="dcterms:W3CDTF">2020-12-23T05:54:15Z</dcterms:modified>
</cp:coreProperties>
</file>