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01" r:id="rId2"/>
    <p:sldId id="307" r:id="rId3"/>
    <p:sldId id="256" r:id="rId4"/>
    <p:sldId id="275" r:id="rId5"/>
    <p:sldId id="264" r:id="rId6"/>
    <p:sldId id="302" r:id="rId7"/>
    <p:sldId id="293" r:id="rId8"/>
    <p:sldId id="305" r:id="rId9"/>
    <p:sldId id="306" r:id="rId10"/>
    <p:sldId id="290" r:id="rId11"/>
    <p:sldId id="303" r:id="rId12"/>
    <p:sldId id="288" r:id="rId13"/>
    <p:sldId id="304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DDFF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7814" autoAdjust="0"/>
  </p:normalViewPr>
  <p:slideViewPr>
    <p:cSldViewPr>
      <p:cViewPr varScale="1">
        <p:scale>
          <a:sx n="73" d="100"/>
          <a:sy n="73" d="100"/>
        </p:scale>
        <p:origin x="61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504"/>
    </p:cViewPr>
  </p:sorterViewPr>
  <p:notesViewPr>
    <p:cSldViewPr>
      <p:cViewPr varScale="1">
        <p:scale>
          <a:sx n="47" d="100"/>
          <a:sy n="47" d="100"/>
        </p:scale>
        <p:origin x="266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79648546-0F99-45F6-9BF0-C9FDE76845D9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F95DC0B6-7761-4ADF-9907-0463AAF29C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994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24E821D8-C863-400F-809F-A04D969A5EAC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8164"/>
            <a:ext cx="2946400" cy="4968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8946F409-8870-4C05-8600-EE8B5C2167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2465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84275" y="1250950"/>
            <a:ext cx="4500563" cy="33750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0538">
              <a:defRPr/>
            </a:pPr>
            <a:fld id="{4C5EB111-BAE8-403F-83DB-A29578AF6571}" type="slidenum">
              <a:rPr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60538">
                <a:defRPr/>
              </a:pPr>
              <a:t>1</a:t>
            </a:fld>
            <a:endParaRPr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1451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87450" y="1252538"/>
            <a:ext cx="4494213" cy="33718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0538">
              <a:defRPr/>
            </a:pPr>
            <a:fld id="{4C5EB111-BAE8-403F-83DB-A29578AF6571}" type="slidenum">
              <a:rPr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60538">
                <a:defRPr/>
              </a:pPr>
              <a:t>14</a:t>
            </a:fld>
            <a:endParaRPr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0200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C5AA-12AE-46E9-A3BC-983E4D5E4760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131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827E-B5AC-4972-9B3E-0BB0183B54B7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64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3205-7F40-423E-8825-063704D6BD40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424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7F67-E874-43E0-A449-7A93A425C782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138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438D-8E09-4731-A126-598B32BB40EB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57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E99A-DEE9-4B23-AC66-BA2477D676E2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04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C916-0CDC-4734-905E-97E1D3E6F082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51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8D8D-92B2-4560-A56A-9EDFA07A0F6E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83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5E13-417F-4428-A0FD-F239CFF8C71B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863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0393-C11B-48A5-A11B-CCF3368136AE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15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3CEB-662F-4BB1-95BD-B87783AFF8F1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72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D57AE-4D51-4CB5-AA96-81BBDB53F224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8055E-85D8-41BC-8E02-195751F6E6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036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nhk.or.jp/school/movie/bangumi.cgi?das_id=D0005220010_0000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xBaMq0KGwY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-r66SV0wzc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olr8u44TNc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Gu1mfU6AYo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v3wS6M4M2g&amp;feature=youtu.b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i28jHoxfg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Pl3p17Mzs8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ohXQYAywq0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nhk.or.jp/school/movie/bangumi.cgi?das_id=D0005220020_0000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6755" y="266143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60942" y="919201"/>
            <a:ext cx="8595359" cy="149181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+mn-cs"/>
              </a:rPr>
              <a:t>中学校 保健体育（体育分野）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+mn-cs"/>
              </a:rPr>
              <a:t>〔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+mn-cs"/>
              </a:rPr>
              <a:t>第３学年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+mn-cs"/>
              </a:rPr>
              <a:t>〕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+mn-cs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5404" y="2479195"/>
            <a:ext cx="9026434" cy="181390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+mn-cs"/>
              </a:rPr>
              <a:t>球技（ベースボール型）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+mn-cs"/>
              </a:rPr>
              <a:t>「ソフトボール」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555A0A-D93E-4972-9BDE-BD19E4BDC62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1695" y="4184733"/>
            <a:ext cx="9026434" cy="13156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+mn-cs"/>
              </a:rPr>
              <a:t>【</a:t>
            </a: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+mn-cs"/>
              </a:rPr>
              <a:t>知識及び技能編</a:t>
            </a: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+mn-cs"/>
              </a:rPr>
              <a:t>】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652120" y="5735524"/>
            <a:ext cx="2952328" cy="6208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学習時間の目安：約</a:t>
            </a:r>
            <a:r>
              <a:rPr kumimoji="1" lang="en-US" altLang="ja-JP" dirty="0" smtClean="0"/>
              <a:t>30</a:t>
            </a:r>
            <a:r>
              <a:rPr kumimoji="1" lang="ja-JP" altLang="en-US" dirty="0" smtClean="0"/>
              <a:t>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570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6AB6CD1-D52A-4323-83CA-2F32027314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534" y="1204614"/>
            <a:ext cx="8167836" cy="539891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07040" y="1556792"/>
            <a:ext cx="7416824" cy="36009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ja-JP" sz="1600" u="sng" dirty="0">
              <a:hlinkClick r:id="rId3"/>
            </a:endParaRPr>
          </a:p>
          <a:p>
            <a:r>
              <a:rPr lang="en-US" altLang="ja-JP" sz="1600" u="sng" dirty="0">
                <a:hlinkClick r:id="rId3"/>
              </a:rPr>
              <a:t>https://www2.nhk.or.jp/school/movie/bangumi.cgi?das_id=D0005220010_00000</a:t>
            </a:r>
            <a:endParaRPr lang="en-US" altLang="ja-JP" sz="1600" u="sng" dirty="0"/>
          </a:p>
          <a:p>
            <a:pPr algn="ctr"/>
            <a:r>
              <a:rPr lang="ja-JP" altLang="en-US" sz="2800" dirty="0">
                <a:solidFill>
                  <a:schemeClr val="tx2"/>
                </a:solidFill>
              </a:rPr>
              <a:t>（ＮＨＫ </a:t>
            </a:r>
            <a:r>
              <a:rPr lang="en-US" altLang="ja-JP" sz="2800" dirty="0">
                <a:solidFill>
                  <a:schemeClr val="tx2"/>
                </a:solidFill>
              </a:rPr>
              <a:t>for school </a:t>
            </a:r>
            <a:r>
              <a:rPr lang="ja-JP" altLang="en-US" sz="2800" dirty="0">
                <a:solidFill>
                  <a:schemeClr val="tx2"/>
                </a:solidFill>
              </a:rPr>
              <a:t>「はりきり体育ノ介」）</a:t>
            </a:r>
            <a:endParaRPr lang="en-US" altLang="ja-JP" sz="2800" dirty="0">
              <a:solidFill>
                <a:schemeClr val="tx2"/>
              </a:solidFill>
            </a:endParaRPr>
          </a:p>
          <a:p>
            <a:pPr algn="ctr"/>
            <a:endParaRPr lang="en-US" altLang="ja-JP" sz="2800" dirty="0">
              <a:solidFill>
                <a:schemeClr val="tx2"/>
              </a:solidFill>
            </a:endParaRPr>
          </a:p>
          <a:p>
            <a:endParaRPr lang="en-US" altLang="ja-JP" sz="1200" dirty="0"/>
          </a:p>
          <a:p>
            <a:r>
              <a:rPr lang="ja-JP" altLang="en-US" sz="1600" dirty="0"/>
              <a:t>その他にもインターネットで</a:t>
            </a:r>
            <a:endParaRPr lang="en-US" altLang="ja-JP" sz="1600" dirty="0"/>
          </a:p>
          <a:p>
            <a:endParaRPr lang="en-US" altLang="ja-JP" sz="2800" dirty="0">
              <a:solidFill>
                <a:srgbClr val="FF0000"/>
              </a:solidFill>
            </a:endParaRPr>
          </a:p>
          <a:p>
            <a:pPr algn="ctr"/>
            <a:r>
              <a:rPr lang="ja-JP" altLang="en-US" sz="2800" dirty="0">
                <a:solidFill>
                  <a:srgbClr val="FF0000"/>
                </a:solidFill>
              </a:rPr>
              <a:t>「ソフトボール」、「キャッチング」、「スローイング」</a:t>
            </a:r>
            <a:endParaRPr lang="en-US" altLang="ja-JP" sz="2800" dirty="0">
              <a:solidFill>
                <a:srgbClr val="FF0000"/>
              </a:solidFill>
            </a:endParaRPr>
          </a:p>
          <a:p>
            <a:endParaRPr lang="en-US" altLang="ja-JP" sz="2800" dirty="0">
              <a:solidFill>
                <a:srgbClr val="FF0000"/>
              </a:solidFill>
            </a:endParaRPr>
          </a:p>
          <a:p>
            <a:r>
              <a:rPr lang="ja-JP" altLang="en-US" sz="1600" dirty="0"/>
              <a:t>というキーワードを入力して調べてみよう！</a:t>
            </a:r>
            <a:endParaRPr lang="en-US" altLang="ja-JP" sz="1600" u="sng" dirty="0"/>
          </a:p>
          <a:p>
            <a:endParaRPr lang="en-US" altLang="ja-JP" sz="1200" u="sng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CB4ABF10-B4F4-47C8-BAB8-894E11695A9C}"/>
              </a:ext>
            </a:extLst>
          </p:cNvPr>
          <p:cNvSpPr txBox="1">
            <a:spLocks/>
          </p:cNvSpPr>
          <p:nvPr/>
        </p:nvSpPr>
        <p:spPr>
          <a:xfrm>
            <a:off x="518964" y="254469"/>
            <a:ext cx="8064896" cy="950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 smtClean="0"/>
              <a:t>ボール</a:t>
            </a:r>
            <a:r>
              <a:rPr lang="ja-JP" altLang="en-US" sz="5400" dirty="0"/>
              <a:t>操作</a:t>
            </a:r>
            <a:r>
              <a:rPr lang="ja-JP" altLang="en-US" sz="5400" dirty="0" smtClean="0"/>
              <a:t>の</a:t>
            </a:r>
            <a:r>
              <a:rPr lang="ja-JP" altLang="en-US" sz="5400" dirty="0"/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370469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83090" y="697349"/>
            <a:ext cx="8640960" cy="6840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＜ソフトボール</a:t>
            </a:r>
            <a:r>
              <a:rPr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の</a:t>
            </a: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技能</a:t>
            </a:r>
            <a:r>
              <a:rPr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を</a:t>
            </a: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理解しよう！＞</a:t>
            </a:r>
            <a:endParaRPr lang="en-US" altLang="ja-JP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A0347CE-0946-43D3-A60A-1B9FFEE265CA}"/>
              </a:ext>
            </a:extLst>
          </p:cNvPr>
          <p:cNvSpPr txBox="1"/>
          <p:nvPr/>
        </p:nvSpPr>
        <p:spPr>
          <a:xfrm>
            <a:off x="7092280" y="70763"/>
            <a:ext cx="187220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1600" dirty="0" smtClean="0"/>
              <a:t>学習カード</a:t>
            </a:r>
            <a:r>
              <a:rPr kumimoji="1" lang="ja-JP" altLang="en-US" sz="1600" dirty="0" smtClean="0"/>
              <a:t>「</a:t>
            </a:r>
            <a:r>
              <a:rPr kumimoji="1" lang="ja-JP" altLang="en-US" sz="1600" dirty="0"/>
              <a:t>知識」</a:t>
            </a:r>
            <a:endParaRPr kumimoji="1" lang="ja-JP" altLang="en-US" sz="28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00A4E9E-DAE6-4875-9D07-667785A3F345}"/>
              </a:ext>
            </a:extLst>
          </p:cNvPr>
          <p:cNvSpPr txBox="1"/>
          <p:nvPr/>
        </p:nvSpPr>
        <p:spPr>
          <a:xfrm>
            <a:off x="6732240" y="-21570"/>
            <a:ext cx="4320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2800" dirty="0"/>
              <a:t>✍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D7CA24F3-249F-4728-9001-EC4A46358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90" y="1988840"/>
            <a:ext cx="8609390" cy="417181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走塁</a:t>
            </a:r>
            <a:r>
              <a:rPr lang="ja-JP" altLang="en-US" sz="4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の技能</a:t>
            </a:r>
            <a:endParaRPr lang="en-US" altLang="ja-JP" sz="4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endParaRPr lang="en-US" altLang="ja-JP" sz="1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①スピードを落とさず円を描くように走る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②打球や守備の状況に応じた塁の回り方で、　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塁を進んだり戻ったりする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385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5410944" cy="936104"/>
          </a:xfrm>
        </p:spPr>
        <p:txBody>
          <a:bodyPr>
            <a:normAutofit fontScale="90000"/>
          </a:bodyPr>
          <a:lstStyle/>
          <a:p>
            <a:r>
              <a:rPr kumimoji="1" lang="ja-JP" altLang="en-US" sz="6600" dirty="0"/>
              <a:t>走塁</a:t>
            </a:r>
            <a:r>
              <a:rPr kumimoji="1" lang="ja-JP" altLang="en-US" sz="6600" dirty="0" smtClean="0"/>
              <a:t>の</a:t>
            </a:r>
            <a:r>
              <a:rPr lang="ja-JP" altLang="en-US" sz="6600" dirty="0"/>
              <a:t>技能</a:t>
            </a:r>
            <a:endParaRPr kumimoji="1" lang="ja-JP" altLang="en-US" sz="66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237" y="867976"/>
            <a:ext cx="6121526" cy="594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8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83090" y="697349"/>
            <a:ext cx="8640960" cy="6840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＜ソフトボール</a:t>
            </a:r>
            <a:r>
              <a:rPr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の技能を</a:t>
            </a: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理解しよう＞</a:t>
            </a:r>
            <a:endParaRPr lang="en-US" altLang="ja-JP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A0347CE-0946-43D3-A60A-1B9FFEE265CA}"/>
              </a:ext>
            </a:extLst>
          </p:cNvPr>
          <p:cNvSpPr txBox="1"/>
          <p:nvPr/>
        </p:nvSpPr>
        <p:spPr>
          <a:xfrm>
            <a:off x="7092280" y="70763"/>
            <a:ext cx="187220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1600" dirty="0" smtClean="0"/>
              <a:t>学習カード</a:t>
            </a:r>
            <a:r>
              <a:rPr kumimoji="1" lang="ja-JP" altLang="en-US" sz="1600" dirty="0" smtClean="0"/>
              <a:t>「</a:t>
            </a:r>
            <a:r>
              <a:rPr kumimoji="1" lang="ja-JP" altLang="en-US" sz="1600" dirty="0"/>
              <a:t>知識」</a:t>
            </a:r>
            <a:endParaRPr kumimoji="1" lang="ja-JP" altLang="en-US" sz="28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00A4E9E-DAE6-4875-9D07-667785A3F345}"/>
              </a:ext>
            </a:extLst>
          </p:cNvPr>
          <p:cNvSpPr txBox="1"/>
          <p:nvPr/>
        </p:nvSpPr>
        <p:spPr>
          <a:xfrm>
            <a:off x="6732240" y="-26891"/>
            <a:ext cx="4320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2800" dirty="0"/>
              <a:t>✍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5F121302-06C6-4258-B97C-5E51C1882BDD}"/>
              </a:ext>
            </a:extLst>
          </p:cNvPr>
          <p:cNvSpPr txBox="1">
            <a:spLocks/>
          </p:cNvSpPr>
          <p:nvPr/>
        </p:nvSpPr>
        <p:spPr>
          <a:xfrm>
            <a:off x="283090" y="1669456"/>
            <a:ext cx="8640960" cy="4730956"/>
          </a:xfrm>
          <a:prstGeom prst="rect">
            <a:avLst/>
          </a:prstGeom>
          <a:solidFill>
            <a:srgbClr val="7DDD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/>
              <a:t>　</a:t>
            </a:r>
            <a:r>
              <a:rPr lang="ja-JP" altLang="en-US" sz="4300" dirty="0" smtClean="0"/>
              <a:t>学習カードを</a:t>
            </a:r>
            <a:r>
              <a:rPr lang="ja-JP" altLang="en-US" sz="4300" dirty="0"/>
              <a:t>活用し、</a:t>
            </a:r>
            <a:endParaRPr lang="en-US" altLang="ja-JP" sz="43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300" dirty="0">
                <a:solidFill>
                  <a:srgbClr val="FF0000"/>
                </a:solidFill>
              </a:rPr>
              <a:t>　　</a:t>
            </a:r>
            <a:r>
              <a:rPr lang="ja-JP" altLang="en-US" sz="3600" dirty="0">
                <a:solidFill>
                  <a:srgbClr val="FF0000"/>
                </a:solidFill>
              </a:rPr>
              <a:t>☆</a:t>
            </a:r>
            <a:r>
              <a:rPr lang="ja-JP" altLang="en-US" sz="4400" u="sng" dirty="0">
                <a:solidFill>
                  <a:srgbClr val="FF0000"/>
                </a:solidFill>
              </a:rPr>
              <a:t>ソフトボール</a:t>
            </a:r>
            <a:r>
              <a:rPr lang="ja-JP" altLang="en-US" sz="4400" u="sng" dirty="0" smtClean="0">
                <a:solidFill>
                  <a:srgbClr val="FF0000"/>
                </a:solidFill>
              </a:rPr>
              <a:t>の</a:t>
            </a:r>
            <a:r>
              <a:rPr lang="ja-JP" altLang="en-US" sz="4400" u="sng" dirty="0">
                <a:solidFill>
                  <a:srgbClr val="FF0000"/>
                </a:solidFill>
              </a:rPr>
              <a:t>技能</a:t>
            </a:r>
            <a:endParaRPr lang="en-US" altLang="ja-JP" sz="4400" u="sng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>
                <a:solidFill>
                  <a:srgbClr val="FF0000"/>
                </a:solidFill>
              </a:rPr>
              <a:t>　</a:t>
            </a:r>
            <a:r>
              <a:rPr lang="ja-JP" altLang="en-US" sz="4400" u="sng" dirty="0" smtClean="0">
                <a:solidFill>
                  <a:srgbClr val="FF0000"/>
                </a:solidFill>
              </a:rPr>
              <a:t>（バット操作・ボール操作・走塁</a:t>
            </a:r>
            <a:r>
              <a:rPr lang="ja-JP" altLang="en-US" sz="4400" u="sng" dirty="0">
                <a:solidFill>
                  <a:srgbClr val="FF0000"/>
                </a:solidFill>
              </a:rPr>
              <a:t>）☆</a:t>
            </a:r>
            <a:endParaRPr lang="en-US" altLang="ja-JP" sz="3600" u="sng" dirty="0">
              <a:solidFill>
                <a:srgbClr val="FF0000"/>
              </a:solidFill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ja-JP" altLang="en-US" sz="4300" dirty="0"/>
              <a:t>についてポイントをまとめてみよう！</a:t>
            </a:r>
            <a:endParaRPr lang="en-US" altLang="ja-JP" sz="43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AFA1E9F-1D9F-4EE0-A416-D47E06F3D76C}"/>
              </a:ext>
            </a:extLst>
          </p:cNvPr>
          <p:cNvSpPr txBox="1"/>
          <p:nvPr/>
        </p:nvSpPr>
        <p:spPr>
          <a:xfrm>
            <a:off x="6948264" y="6400412"/>
            <a:ext cx="1547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/>
              <a:t>（知識編）～おわり～</a:t>
            </a:r>
            <a:endParaRPr kumimoji="1" lang="ja-JP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503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555A0A-D93E-4972-9BDE-BD19E4BDC62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156651" y="2708920"/>
            <a:ext cx="6813394" cy="1315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+mn-cs"/>
              </a:rPr>
              <a:t>技</a:t>
            </a:r>
            <a:r>
              <a:rPr kumimoji="1" lang="ja-JP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+mn-cs"/>
              </a:rPr>
              <a:t>　能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+mn-cs"/>
              </a:rPr>
              <a:t>　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+mn-cs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92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31540" y="692696"/>
            <a:ext cx="8280920" cy="10896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u="sng" dirty="0"/>
              <a:t>【</a:t>
            </a:r>
            <a:r>
              <a:rPr lang="ja-JP" altLang="en-US" b="1" u="sng" dirty="0"/>
              <a:t>技 能 の 目 標</a:t>
            </a:r>
            <a:r>
              <a:rPr lang="en-US" altLang="ja-JP" b="1" u="sng" dirty="0"/>
              <a:t>】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74121627-7861-4BFA-9B62-E1DD402E7E8D}"/>
              </a:ext>
            </a:extLst>
          </p:cNvPr>
          <p:cNvSpPr txBox="1">
            <a:spLocks/>
          </p:cNvSpPr>
          <p:nvPr/>
        </p:nvSpPr>
        <p:spPr>
          <a:xfrm>
            <a:off x="417955" y="2229687"/>
            <a:ext cx="8280920" cy="24234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3600" dirty="0"/>
              <a:t>　ゲームを効果的に進めるために、安定</a:t>
            </a:r>
            <a:r>
              <a:rPr lang="ja-JP" altLang="en-US" sz="3600" dirty="0" smtClean="0"/>
              <a:t>したバット操作やボール</a:t>
            </a:r>
            <a:r>
              <a:rPr lang="ja-JP" altLang="en-US" sz="3600" dirty="0"/>
              <a:t>操作、守備の基本を身</a:t>
            </a:r>
            <a:r>
              <a:rPr lang="ja-JP" altLang="en-US" sz="3600" dirty="0" smtClean="0"/>
              <a:t>に付けよう</a:t>
            </a:r>
            <a:endParaRPr lang="en-US" altLang="ja-JP" sz="3600" dirty="0" smtClean="0"/>
          </a:p>
        </p:txBody>
      </p:sp>
      <p:sp>
        <p:nvSpPr>
          <p:cNvPr id="2" name="正方形/長方形 1"/>
          <p:cNvSpPr/>
          <p:nvPr/>
        </p:nvSpPr>
        <p:spPr>
          <a:xfrm>
            <a:off x="611560" y="5229200"/>
            <a:ext cx="8208912" cy="8640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 smtClean="0"/>
              <a:t>以下の内容を家庭内等で実施して、学校の授業に生かそう。</a:t>
            </a: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sz="2400" dirty="0" smtClean="0"/>
              <a:t>実施する際は、周囲の安全に気を付けよう！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3471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75656" y="1268760"/>
            <a:ext cx="6120680" cy="7920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ja-JP" altLang="en-US" sz="6000" dirty="0"/>
              <a:t>ボール操作編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179512" y="188640"/>
            <a:ext cx="8712968" cy="864096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000" dirty="0"/>
              <a:t>自宅で行えるスキルアップ練習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179512" y="2276872"/>
            <a:ext cx="8712968" cy="4248472"/>
          </a:xfrm>
          <a:prstGeom prst="wedgeRoundRectCallout">
            <a:avLst>
              <a:gd name="adj1" fmla="val -12503"/>
              <a:gd name="adj2" fmla="val -45700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>
                <a:solidFill>
                  <a:srgbClr val="FF0000"/>
                </a:solidFill>
              </a:rPr>
              <a:t>ジャグリング（お手玉）</a:t>
            </a:r>
            <a:endParaRPr lang="en-US" altLang="ja-JP" sz="3200" dirty="0">
              <a:solidFill>
                <a:srgbClr val="FF0000"/>
              </a:solidFill>
            </a:endParaRPr>
          </a:p>
          <a:p>
            <a:endParaRPr lang="ja-JP" altLang="en-US" sz="3200" dirty="0">
              <a:solidFill>
                <a:srgbClr val="FF0000"/>
              </a:solidFill>
            </a:endParaRPr>
          </a:p>
          <a:p>
            <a:r>
              <a:rPr lang="ja-JP" altLang="en-US" sz="3200" dirty="0"/>
              <a:t>①新聞紙３枚を丸めて新聞紙ボールを３球作る</a:t>
            </a:r>
          </a:p>
          <a:p>
            <a:r>
              <a:rPr lang="ja-JP" altLang="en-US" sz="3200" dirty="0"/>
              <a:t>②ボール１球（片手で・両手交互）</a:t>
            </a:r>
          </a:p>
          <a:p>
            <a:r>
              <a:rPr lang="ja-JP" altLang="en-US" sz="3200" dirty="0"/>
              <a:t>③ボール２球（片手で・両手交互）</a:t>
            </a:r>
          </a:p>
          <a:p>
            <a:r>
              <a:rPr lang="ja-JP" altLang="en-US" sz="3200" dirty="0"/>
              <a:t>④ボール３球（両手交互）</a:t>
            </a:r>
          </a:p>
        </p:txBody>
      </p:sp>
    </p:spTree>
    <p:extLst>
      <p:ext uri="{BB962C8B-B14F-4D97-AF65-F5344CB8AC3E}">
        <p14:creationId xmlns:p14="http://schemas.microsoft.com/office/powerpoint/2010/main" val="351675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78" y="1064450"/>
            <a:ext cx="7491232" cy="565939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0478" y="44624"/>
            <a:ext cx="7491232" cy="1143000"/>
          </a:xfrm>
        </p:spPr>
        <p:txBody>
          <a:bodyPr>
            <a:normAutofit/>
          </a:bodyPr>
          <a:lstStyle/>
          <a:p>
            <a:r>
              <a:rPr kumimoji="1" lang="ja-JP" altLang="en-US" sz="6000" dirty="0"/>
              <a:t>＜ジャグリング＞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7" name="図 6">
            <a:hlinkClick r:id="rId3"/>
            <a:extLst>
              <a:ext uri="{FF2B5EF4-FFF2-40B4-BE49-F238E27FC236}">
                <a16:creationId xmlns:a16="http://schemas.microsoft.com/office/drawing/2014/main" id="{DBFDBC38-6F26-4A6D-A877-0D11D29560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706621"/>
            <a:ext cx="6192688" cy="3491450"/>
          </a:xfrm>
          <a:prstGeom prst="rect">
            <a:avLst/>
          </a:prstGeom>
        </p:spPr>
      </p:pic>
      <p:grpSp>
        <p:nvGrpSpPr>
          <p:cNvPr id="10" name="グループ化 9"/>
          <p:cNvGrpSpPr/>
          <p:nvPr/>
        </p:nvGrpSpPr>
        <p:grpSpPr>
          <a:xfrm>
            <a:off x="5803579" y="4697986"/>
            <a:ext cx="2034440" cy="478547"/>
            <a:chOff x="5726066" y="1987786"/>
            <a:chExt cx="2859302" cy="508045"/>
          </a:xfrm>
          <a:solidFill>
            <a:srgbClr val="FFC000"/>
          </a:solidFill>
        </p:grpSpPr>
        <p:sp>
          <p:nvSpPr>
            <p:cNvPr id="11" name="角丸四角形 10"/>
            <p:cNvSpPr/>
            <p:nvPr/>
          </p:nvSpPr>
          <p:spPr>
            <a:xfrm>
              <a:off x="5726066" y="1987786"/>
              <a:ext cx="2859302" cy="508045"/>
            </a:xfrm>
            <a:prstGeom prst="roundRect">
              <a:avLst/>
            </a:prstGeom>
            <a:grp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200" dirty="0" smtClean="0">
                <a:solidFill>
                  <a:schemeClr val="tx1"/>
                </a:solidFill>
              </a:endParaRPr>
            </a:p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7772" y="2003209"/>
              <a:ext cx="479545" cy="479545"/>
            </a:xfrm>
            <a:prstGeom prst="rect">
              <a:avLst/>
            </a:prstGeom>
            <a:grp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63844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1280" y="1218085"/>
            <a:ext cx="4141440" cy="6480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ja-JP" altLang="en-US" dirty="0" smtClean="0"/>
              <a:t>ボール操作編</a:t>
            </a:r>
            <a:endParaRPr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215516" y="445484"/>
            <a:ext cx="8712968" cy="648072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000" dirty="0"/>
              <a:t>自宅で行えるスキルアップ練習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215516" y="1996671"/>
            <a:ext cx="8712968" cy="1461934"/>
          </a:xfrm>
          <a:prstGeom prst="wedgeRoundRectCallout">
            <a:avLst>
              <a:gd name="adj1" fmla="val -12503"/>
              <a:gd name="adj2" fmla="val -45700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rgbClr val="FF0000"/>
                </a:solidFill>
              </a:rPr>
              <a:t>新聞ボール投げ</a:t>
            </a:r>
            <a:r>
              <a:rPr lang="ja-JP" altLang="en-US" sz="2400" dirty="0">
                <a:solidFill>
                  <a:srgbClr val="FF0000"/>
                </a:solidFill>
              </a:rPr>
              <a:t>（新聞紙をガムテープ等で丸める）</a:t>
            </a:r>
            <a:endParaRPr lang="en-US" altLang="ja-JP" sz="2400" dirty="0">
              <a:solidFill>
                <a:srgbClr val="FF0000"/>
              </a:solidFill>
            </a:endParaRPr>
          </a:p>
          <a:p>
            <a:r>
              <a:rPr lang="ja-JP" altLang="en-US" sz="2800" dirty="0"/>
              <a:t>→仰向けになり、天井に向けて新聞ボールを投げる動</a:t>
            </a:r>
            <a:endParaRPr lang="en-US" altLang="ja-JP" sz="2800" dirty="0"/>
          </a:p>
          <a:p>
            <a:r>
              <a:rPr lang="ja-JP" altLang="en-US" sz="2800" dirty="0"/>
              <a:t>　 作を繰り返し行う。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13FFDCE-1E44-44EF-918B-39B121D70C1F}"/>
              </a:ext>
            </a:extLst>
          </p:cNvPr>
          <p:cNvSpPr txBox="1"/>
          <p:nvPr/>
        </p:nvSpPr>
        <p:spPr>
          <a:xfrm>
            <a:off x="611560" y="4031713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ja-JP" altLang="en-US" sz="2400" dirty="0"/>
              <a:t>①ガムテープ等で丸めた新聞紙を使用する</a:t>
            </a:r>
            <a:endParaRPr lang="en-US" altLang="ja-JP" sz="2400" dirty="0"/>
          </a:p>
          <a:p>
            <a:pPr marL="266700" indent="-266700"/>
            <a:r>
              <a:rPr lang="ja-JP" altLang="en-US" sz="2400" dirty="0"/>
              <a:t>②利き手にボールを持ち仰向けに寝る</a:t>
            </a:r>
            <a:endParaRPr lang="en-US" altLang="ja-JP" sz="2400" dirty="0"/>
          </a:p>
          <a:p>
            <a:pPr marL="266700" indent="-266700"/>
            <a:r>
              <a:rPr lang="ja-JP" altLang="en-US" sz="2400" dirty="0"/>
              <a:t>③新聞ボールを持った手を上にあげる</a:t>
            </a:r>
          </a:p>
          <a:p>
            <a:pPr marL="266700" indent="-266700"/>
            <a:r>
              <a:rPr lang="ja-JP" altLang="en-US" sz="2400" dirty="0"/>
              <a:t>④ボールを真上に投げる</a:t>
            </a:r>
            <a:endParaRPr lang="en-US" altLang="ja-JP" sz="2400" dirty="0"/>
          </a:p>
          <a:p>
            <a:pPr marL="266700" indent="-266700"/>
            <a:r>
              <a:rPr lang="ja-JP" altLang="en-US" sz="2400" dirty="0"/>
              <a:t>⑤利き手と逆の手で新聞ボールをキャッチする</a:t>
            </a:r>
          </a:p>
          <a:p>
            <a:pPr marL="266700" indent="-266700"/>
            <a:endParaRPr lang="ja-JP" altLang="en-US" sz="2400" dirty="0"/>
          </a:p>
        </p:txBody>
      </p:sp>
      <p:pic>
        <p:nvPicPr>
          <p:cNvPr id="11" name="コンテンツ プレースホルダー 11">
            <a:extLst>
              <a:ext uri="{FF2B5EF4-FFF2-40B4-BE49-F238E27FC236}">
                <a16:creationId xmlns:a16="http://schemas.microsoft.com/office/drawing/2014/main" id="{BE9B5B55-E86D-4A70-B2B4-134813CF8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3848" y="4046759"/>
            <a:ext cx="999744" cy="749808"/>
          </a:xfrm>
        </p:spPr>
      </p:pic>
      <p:sp>
        <p:nvSpPr>
          <p:cNvPr id="3" name="四角形: メモ 2">
            <a:extLst>
              <a:ext uri="{FF2B5EF4-FFF2-40B4-BE49-F238E27FC236}">
                <a16:creationId xmlns:a16="http://schemas.microsoft.com/office/drawing/2014/main" id="{1FF555D2-EC97-4C64-AF3D-2CAD705E2215}"/>
              </a:ext>
            </a:extLst>
          </p:cNvPr>
          <p:cNvSpPr/>
          <p:nvPr/>
        </p:nvSpPr>
        <p:spPr>
          <a:xfrm>
            <a:off x="323528" y="3645025"/>
            <a:ext cx="8496944" cy="2738042"/>
          </a:xfrm>
          <a:prstGeom prst="foldedCorner">
            <a:avLst/>
          </a:prstGeom>
          <a:noFill/>
          <a:ln w="95250" cmpd="thickThin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99607C4-4383-4483-86AA-400DDD697B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8450" y="5446408"/>
            <a:ext cx="955142" cy="71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4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E3FBFF-E96A-4645-BACC-A02FE4130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D557A546-378C-4F17-A167-359BA31C2885}"/>
              </a:ext>
            </a:extLst>
          </p:cNvPr>
          <p:cNvSpPr txBox="1">
            <a:spLocks/>
          </p:cNvSpPr>
          <p:nvPr/>
        </p:nvSpPr>
        <p:spPr>
          <a:xfrm>
            <a:off x="1483632" y="188640"/>
            <a:ext cx="6172200" cy="672862"/>
          </a:xfrm>
          <a:prstGeom prst="rect">
            <a:avLst/>
          </a:prstGeom>
          <a:solidFill>
            <a:srgbClr val="FFFFCC"/>
          </a:solidFill>
          <a:ln w="63500" cmpd="dbl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〇新聞ボール投げ（正しい例）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064450"/>
            <a:ext cx="7491232" cy="5659392"/>
          </a:xfrm>
          <a:prstGeom prst="rect">
            <a:avLst/>
          </a:prstGeom>
        </p:spPr>
      </p:pic>
      <p:pic>
        <p:nvPicPr>
          <p:cNvPr id="6" name="コンテンツ プレースホルダー 5">
            <a:hlinkClick r:id="rId3"/>
            <a:extLst>
              <a:ext uri="{FF2B5EF4-FFF2-40B4-BE49-F238E27FC236}">
                <a16:creationId xmlns:a16="http://schemas.microsoft.com/office/drawing/2014/main" id="{60D890E9-E92B-407D-8DA9-E61AD1526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6192" y="1412776"/>
            <a:ext cx="6640184" cy="3816424"/>
          </a:xfrm>
        </p:spPr>
      </p:pic>
      <p:grpSp>
        <p:nvGrpSpPr>
          <p:cNvPr id="11" name="グループ化 10"/>
          <p:cNvGrpSpPr/>
          <p:nvPr/>
        </p:nvGrpSpPr>
        <p:grpSpPr>
          <a:xfrm>
            <a:off x="5803579" y="4697986"/>
            <a:ext cx="2034440" cy="478547"/>
            <a:chOff x="5726066" y="1987786"/>
            <a:chExt cx="2859302" cy="508045"/>
          </a:xfrm>
          <a:solidFill>
            <a:srgbClr val="FFC000"/>
          </a:solidFill>
        </p:grpSpPr>
        <p:sp>
          <p:nvSpPr>
            <p:cNvPr id="12" name="角丸四角形 11"/>
            <p:cNvSpPr/>
            <p:nvPr/>
          </p:nvSpPr>
          <p:spPr>
            <a:xfrm>
              <a:off x="5726066" y="1987786"/>
              <a:ext cx="2859302" cy="508045"/>
            </a:xfrm>
            <a:prstGeom prst="roundRect">
              <a:avLst/>
            </a:prstGeom>
            <a:grp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200" dirty="0" smtClean="0">
                <a:solidFill>
                  <a:schemeClr val="tx1"/>
                </a:solidFill>
              </a:endParaRPr>
            </a:p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7772" y="2003209"/>
              <a:ext cx="479545" cy="479545"/>
            </a:xfrm>
            <a:prstGeom prst="rect">
              <a:avLst/>
            </a:prstGeom>
            <a:grp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149835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156651" y="2780928"/>
            <a:ext cx="6813394" cy="1315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500" dirty="0" smtClean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知　識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+mn-cs"/>
              </a:rPr>
              <a:t>　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74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E3FBFF-E96A-4645-BACC-A02FE4130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37EDC223-DA2E-46A3-BECA-2C51C5EC8A1F}"/>
              </a:ext>
            </a:extLst>
          </p:cNvPr>
          <p:cNvSpPr txBox="1">
            <a:spLocks/>
          </p:cNvSpPr>
          <p:nvPr/>
        </p:nvSpPr>
        <p:spPr>
          <a:xfrm>
            <a:off x="1483632" y="188640"/>
            <a:ext cx="6172200" cy="672862"/>
          </a:xfrm>
          <a:prstGeom prst="rect">
            <a:avLst/>
          </a:prstGeom>
          <a:solidFill>
            <a:srgbClr val="FFFFCC"/>
          </a:solidFill>
          <a:ln w="63500" cmpd="dbl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〇新聞ボール投げ（間違い例）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064450"/>
            <a:ext cx="7491232" cy="5659392"/>
          </a:xfrm>
          <a:prstGeom prst="rect">
            <a:avLst/>
          </a:prstGeom>
        </p:spPr>
      </p:pic>
      <p:pic>
        <p:nvPicPr>
          <p:cNvPr id="6" name="図 5">
            <a:hlinkClick r:id="rId3"/>
            <a:extLst>
              <a:ext uri="{FF2B5EF4-FFF2-40B4-BE49-F238E27FC236}">
                <a16:creationId xmlns:a16="http://schemas.microsoft.com/office/drawing/2014/main" id="{09213879-31E0-496A-B7F8-ECA87C8647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2271" y="1404682"/>
            <a:ext cx="6714921" cy="3816424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1241455" y="4786608"/>
            <a:ext cx="1152128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5803579" y="4697986"/>
            <a:ext cx="2034440" cy="478547"/>
            <a:chOff x="5726066" y="1987786"/>
            <a:chExt cx="2859302" cy="508045"/>
          </a:xfrm>
          <a:solidFill>
            <a:srgbClr val="FFC000"/>
          </a:solidFill>
        </p:grpSpPr>
        <p:sp>
          <p:nvSpPr>
            <p:cNvPr id="11" name="角丸四角形 10"/>
            <p:cNvSpPr/>
            <p:nvPr/>
          </p:nvSpPr>
          <p:spPr>
            <a:xfrm>
              <a:off x="5726066" y="1987786"/>
              <a:ext cx="2859302" cy="508045"/>
            </a:xfrm>
            <a:prstGeom prst="roundRect">
              <a:avLst/>
            </a:prstGeom>
            <a:grp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200" dirty="0" smtClean="0">
                <a:solidFill>
                  <a:schemeClr val="tx1"/>
                </a:solidFill>
              </a:endParaRPr>
            </a:p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7772" y="2003209"/>
              <a:ext cx="479545" cy="479545"/>
            </a:xfrm>
            <a:prstGeom prst="rect">
              <a:avLst/>
            </a:prstGeom>
            <a:grp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91019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D4B9D7-2654-45AD-9F8B-28A8C232E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001" y="277136"/>
            <a:ext cx="6211997" cy="672862"/>
          </a:xfrm>
          <a:solidFill>
            <a:srgbClr val="FFFFCC"/>
          </a:solidFill>
          <a:ln w="63500" cmpd="dbl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〇新聞ボール投げ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E3FBFF-E96A-4645-BACC-A02FE4130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B4EEEC-CE1C-47AD-8EE3-B4824F58A7C4}"/>
              </a:ext>
            </a:extLst>
          </p:cNvPr>
          <p:cNvSpPr txBox="1"/>
          <p:nvPr/>
        </p:nvSpPr>
        <p:spPr>
          <a:xfrm>
            <a:off x="4899651" y="3077965"/>
            <a:ext cx="3709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566" indent="-334566"/>
            <a:r>
              <a:rPr lang="ja-JP" altLang="en-US" sz="2400" dirty="0"/>
              <a:t>☆ボールを天井に当てないように気</a:t>
            </a:r>
            <a:r>
              <a:rPr lang="ja-JP" altLang="en-US" sz="2400" dirty="0" smtClean="0"/>
              <a:t>を付けよう</a:t>
            </a:r>
            <a:endParaRPr lang="ja-JP" altLang="en-US" sz="2400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720BB5F6-0E1A-4DD0-A40E-5D147BD957EF}"/>
              </a:ext>
            </a:extLst>
          </p:cNvPr>
          <p:cNvSpPr/>
          <p:nvPr/>
        </p:nvSpPr>
        <p:spPr>
          <a:xfrm>
            <a:off x="588566" y="1196752"/>
            <a:ext cx="3730428" cy="55247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6980685-D296-423C-84C8-457666D14339}"/>
              </a:ext>
            </a:extLst>
          </p:cNvPr>
          <p:cNvSpPr txBox="1"/>
          <p:nvPr/>
        </p:nvSpPr>
        <p:spPr>
          <a:xfrm>
            <a:off x="1548852" y="1379377"/>
            <a:ext cx="180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566" indent="-334566" algn="ctr"/>
            <a:r>
              <a:rPr lang="ja-JP" altLang="en-US" sz="2400" dirty="0"/>
              <a:t>☆ポイント☆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DD9932C-CF6D-4667-9FFA-C31EDE1912AA}"/>
              </a:ext>
            </a:extLst>
          </p:cNvPr>
          <p:cNvSpPr txBox="1"/>
          <p:nvPr/>
        </p:nvSpPr>
        <p:spPr>
          <a:xfrm>
            <a:off x="5669767" y="2244730"/>
            <a:ext cx="176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566" indent="-334566" algn="ctr"/>
            <a:r>
              <a:rPr lang="ja-JP" altLang="en-US" sz="2400" dirty="0"/>
              <a:t>●注意事項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999FFF4-CEF1-4B9D-AC7D-50B3ED2AFC2C}"/>
              </a:ext>
            </a:extLst>
          </p:cNvPr>
          <p:cNvSpPr txBox="1"/>
          <p:nvPr/>
        </p:nvSpPr>
        <p:spPr>
          <a:xfrm>
            <a:off x="692569" y="1841042"/>
            <a:ext cx="3626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566" indent="-334566"/>
            <a:r>
              <a:rPr lang="ja-JP" altLang="en-US" sz="2400" dirty="0"/>
              <a:t>・ 真上に投げよう（キャッチ</a:t>
            </a:r>
            <a:endParaRPr lang="en-US" altLang="ja-JP" sz="2400" dirty="0"/>
          </a:p>
          <a:p>
            <a:pPr marL="334566" indent="-334566"/>
            <a:r>
              <a:rPr lang="ja-JP" altLang="en-US" sz="2400" dirty="0"/>
              <a:t>　するときに体を</a:t>
            </a:r>
            <a:r>
              <a:rPr lang="ja-JP" altLang="en-US" sz="2400" dirty="0" err="1"/>
              <a:t>起こさな</a:t>
            </a:r>
            <a:endParaRPr lang="en-US" altLang="ja-JP" sz="2400" dirty="0"/>
          </a:p>
          <a:p>
            <a:pPr marL="334566" indent="-334566"/>
            <a:r>
              <a:rPr lang="ja-JP" altLang="en-US" sz="2400" dirty="0"/>
              <a:t>　いように）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8A1C26B-B5DC-4559-A891-C6B293804725}"/>
              </a:ext>
            </a:extLst>
          </p:cNvPr>
          <p:cNvSpPr txBox="1"/>
          <p:nvPr/>
        </p:nvSpPr>
        <p:spPr>
          <a:xfrm>
            <a:off x="710314" y="4278294"/>
            <a:ext cx="3626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566" indent="-334566"/>
            <a:r>
              <a:rPr lang="ja-JP" altLang="en-US" sz="2400" dirty="0"/>
              <a:t>・ 投げ終わった後に手の</a:t>
            </a:r>
            <a:endParaRPr lang="en-US" altLang="ja-JP" sz="2400" dirty="0"/>
          </a:p>
          <a:p>
            <a:pPr marL="334566" indent="-334566"/>
            <a:r>
              <a:rPr lang="ja-JP" altLang="en-US" sz="2400" dirty="0"/>
              <a:t>　ひらが下を向くように投</a:t>
            </a:r>
            <a:endParaRPr lang="en-US" altLang="ja-JP" sz="2400" dirty="0"/>
          </a:p>
          <a:p>
            <a:pPr marL="334566" indent="-334566"/>
            <a:r>
              <a:rPr lang="ja-JP" altLang="en-US" sz="2400" dirty="0"/>
              <a:t>　げよう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9D88FC3-1258-4616-86B9-26FB32BE57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5855213"/>
            <a:ext cx="864096" cy="648073"/>
          </a:xfrm>
          <a:prstGeom prst="rect">
            <a:avLst/>
          </a:prstGeom>
        </p:spPr>
      </p:pic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48E22DB7-2802-4430-8C1D-A76875E6BFE0}"/>
              </a:ext>
            </a:extLst>
          </p:cNvPr>
          <p:cNvSpPr/>
          <p:nvPr/>
        </p:nvSpPr>
        <p:spPr>
          <a:xfrm>
            <a:off x="4644008" y="2066907"/>
            <a:ext cx="4108673" cy="2211387"/>
          </a:xfrm>
          <a:prstGeom prst="roundRect">
            <a:avLst/>
          </a:prstGeom>
          <a:noFill/>
          <a:ln w="1778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1118F57C-E61E-4EFC-9654-7A73462984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193" y="3040233"/>
            <a:ext cx="1108249" cy="831187"/>
          </a:xfrm>
          <a:prstGeom prst="rect">
            <a:avLst/>
          </a:prstGeom>
        </p:spPr>
      </p:pic>
      <p:sp>
        <p:nvSpPr>
          <p:cNvPr id="21" name="乗算記号 20">
            <a:extLst>
              <a:ext uri="{FF2B5EF4-FFF2-40B4-BE49-F238E27FC236}">
                <a16:creationId xmlns:a16="http://schemas.microsoft.com/office/drawing/2014/main" id="{5471C5F5-162B-463C-9FAA-96C6CC7F66EF}"/>
              </a:ext>
            </a:extLst>
          </p:cNvPr>
          <p:cNvSpPr/>
          <p:nvPr/>
        </p:nvSpPr>
        <p:spPr>
          <a:xfrm>
            <a:off x="2153338" y="2653710"/>
            <a:ext cx="1406188" cy="887920"/>
          </a:xfrm>
          <a:prstGeom prst="mathMultiply">
            <a:avLst>
              <a:gd name="adj1" fmla="val 419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122037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7429" y="1209152"/>
            <a:ext cx="4227512" cy="6480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ja-JP" altLang="en-US" dirty="0" smtClean="0"/>
              <a:t>ボール操作編</a:t>
            </a:r>
            <a:endParaRPr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215516" y="445484"/>
            <a:ext cx="8712968" cy="648072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000" dirty="0"/>
              <a:t>自宅で行えるスキルアップ練習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9" name="角丸四角形吹き出し 5">
            <a:extLst>
              <a:ext uri="{FF2B5EF4-FFF2-40B4-BE49-F238E27FC236}">
                <a16:creationId xmlns:a16="http://schemas.microsoft.com/office/drawing/2014/main" id="{A11A0415-B530-4DD6-A7DE-2D940297B757}"/>
              </a:ext>
            </a:extLst>
          </p:cNvPr>
          <p:cNvSpPr/>
          <p:nvPr/>
        </p:nvSpPr>
        <p:spPr>
          <a:xfrm>
            <a:off x="491546" y="1950848"/>
            <a:ext cx="8279278" cy="1379502"/>
          </a:xfrm>
          <a:prstGeom prst="wedgeRoundRectCallout">
            <a:avLst>
              <a:gd name="adj1" fmla="val -12503"/>
              <a:gd name="adj2" fmla="val -45700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rgbClr val="FF0000"/>
                </a:solidFill>
              </a:rPr>
              <a:t>シャドースローイング</a:t>
            </a:r>
            <a:r>
              <a:rPr lang="ja-JP" altLang="en-US" sz="2400" dirty="0">
                <a:solidFill>
                  <a:srgbClr val="FF0000"/>
                </a:solidFill>
              </a:rPr>
              <a:t>（フェイスタオル等を活用）</a:t>
            </a:r>
            <a:endParaRPr lang="en-US" altLang="ja-JP" sz="2400" dirty="0">
              <a:solidFill>
                <a:srgbClr val="FF0000"/>
              </a:solidFill>
            </a:endParaRPr>
          </a:p>
          <a:p>
            <a:r>
              <a:rPr lang="ja-JP" altLang="en-US" sz="2800" dirty="0"/>
              <a:t>→ フェイスタオル等の端をボールを投げる形で持ち、</a:t>
            </a:r>
            <a:endParaRPr lang="en-US" altLang="ja-JP" sz="2800" dirty="0"/>
          </a:p>
          <a:p>
            <a:r>
              <a:rPr lang="en-US" altLang="ja-JP" sz="2800" dirty="0"/>
              <a:t>    </a:t>
            </a:r>
            <a:r>
              <a:rPr lang="ja-JP" altLang="en-US" sz="2800" dirty="0"/>
              <a:t>投球動作の練習を行う。</a:t>
            </a:r>
            <a:endParaRPr lang="en-US" altLang="ja-JP" sz="2800" dirty="0"/>
          </a:p>
        </p:txBody>
      </p:sp>
      <p:sp>
        <p:nvSpPr>
          <p:cNvPr id="19" name="四角形: メモ 18">
            <a:extLst>
              <a:ext uri="{FF2B5EF4-FFF2-40B4-BE49-F238E27FC236}">
                <a16:creationId xmlns:a16="http://schemas.microsoft.com/office/drawing/2014/main" id="{F449CCA3-8487-4F91-AEC4-AE660448E724}"/>
              </a:ext>
            </a:extLst>
          </p:cNvPr>
          <p:cNvSpPr/>
          <p:nvPr/>
        </p:nvSpPr>
        <p:spPr>
          <a:xfrm>
            <a:off x="273880" y="3471484"/>
            <a:ext cx="8496944" cy="3024336"/>
          </a:xfrm>
          <a:prstGeom prst="foldedCorner">
            <a:avLst/>
          </a:prstGeom>
          <a:noFill/>
          <a:ln w="95250" cmpd="thickThin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01D0C4D-3F58-4959-9F10-DFB7EF0CD78C}"/>
              </a:ext>
            </a:extLst>
          </p:cNvPr>
          <p:cNvSpPr txBox="1"/>
          <p:nvPr/>
        </p:nvSpPr>
        <p:spPr>
          <a:xfrm>
            <a:off x="346447" y="3741678"/>
            <a:ext cx="70585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ja-JP" altLang="en-US" sz="2400" dirty="0"/>
              <a:t>①フェイスタオルを用意し、先をくくり使用する</a:t>
            </a:r>
          </a:p>
          <a:p>
            <a:pPr marL="266700" indent="-266700"/>
            <a:r>
              <a:rPr lang="ja-JP" altLang="en-US" sz="2400" dirty="0"/>
              <a:t>②くくった先をボールのように持ち、両手を広げる</a:t>
            </a:r>
            <a:endParaRPr lang="en-US" altLang="ja-JP" sz="2400" dirty="0"/>
          </a:p>
          <a:p>
            <a:pPr marL="266700" indent="-266700"/>
            <a:r>
              <a:rPr lang="ja-JP" altLang="en-US" sz="2400" dirty="0"/>
              <a:t>　　（足幅は肩幅程度）</a:t>
            </a:r>
          </a:p>
          <a:p>
            <a:pPr marL="334566" indent="-334566"/>
            <a:r>
              <a:rPr lang="ja-JP" altLang="en-US" sz="2400" dirty="0"/>
              <a:t>③タオルを持った肘を</a:t>
            </a:r>
            <a:r>
              <a:rPr lang="en-US" altLang="ja-JP" sz="2400" dirty="0"/>
              <a:t>90</a:t>
            </a:r>
            <a:r>
              <a:rPr lang="ja-JP" altLang="en-US" sz="2400" dirty="0"/>
              <a:t>度曲げ</a:t>
            </a:r>
            <a:r>
              <a:rPr lang="ja-JP" altLang="en-US" sz="2400" dirty="0" smtClean="0"/>
              <a:t>、</a:t>
            </a:r>
            <a:endParaRPr lang="en-US" altLang="ja-JP" sz="2400" dirty="0" smtClean="0"/>
          </a:p>
          <a:p>
            <a:pPr marL="334566" indent="-334566"/>
            <a:r>
              <a:rPr lang="ja-JP" altLang="en-US" sz="2400" dirty="0"/>
              <a:t>　</a:t>
            </a:r>
            <a:r>
              <a:rPr lang="ja-JP" altLang="en-US" sz="2400" dirty="0" smtClean="0"/>
              <a:t>肩</a:t>
            </a:r>
            <a:r>
              <a:rPr lang="ja-JP" altLang="en-US" sz="2400" dirty="0"/>
              <a:t>の高さまで上げる</a:t>
            </a:r>
          </a:p>
          <a:p>
            <a:pPr marL="266700" indent="-266700"/>
            <a:r>
              <a:rPr lang="ja-JP" altLang="en-US" sz="2400" dirty="0"/>
              <a:t>④上半身を投げる方向へひねり</a:t>
            </a:r>
            <a:r>
              <a:rPr lang="ja-JP" altLang="en-US" sz="2400" dirty="0" smtClean="0"/>
              <a:t>、</a:t>
            </a:r>
            <a:endParaRPr lang="en-US" altLang="ja-JP" sz="2400" dirty="0" smtClean="0"/>
          </a:p>
          <a:p>
            <a:pPr marL="266700" indent="-266700"/>
            <a:r>
              <a:rPr lang="ja-JP" altLang="en-US" sz="2400" dirty="0"/>
              <a:t>　</a:t>
            </a:r>
            <a:r>
              <a:rPr lang="ja-JP" altLang="en-US" sz="2400" dirty="0" smtClean="0"/>
              <a:t>腕</a:t>
            </a:r>
            <a:r>
              <a:rPr lang="ja-JP" altLang="en-US" sz="2400" dirty="0"/>
              <a:t>を前に大きく振る</a:t>
            </a:r>
          </a:p>
        </p:txBody>
      </p:sp>
      <p:pic>
        <p:nvPicPr>
          <p:cNvPr id="23" name="コンテンツ プレースホルダー 5">
            <a:extLst>
              <a:ext uri="{FF2B5EF4-FFF2-40B4-BE49-F238E27FC236}">
                <a16:creationId xmlns:a16="http://schemas.microsoft.com/office/drawing/2014/main" id="{D709741A-A244-449C-B4F1-19529FCCFE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294" y="3741678"/>
            <a:ext cx="1510526" cy="1132894"/>
          </a:xfrm>
          <a:prstGeom prst="rect">
            <a:avLst/>
          </a:prstGeom>
        </p:spPr>
      </p:pic>
      <p:pic>
        <p:nvPicPr>
          <p:cNvPr id="25" name="コンテンツ プレースホルダー 10">
            <a:extLst>
              <a:ext uri="{FF2B5EF4-FFF2-40B4-BE49-F238E27FC236}">
                <a16:creationId xmlns:a16="http://schemas.microsoft.com/office/drawing/2014/main" id="{69156719-EFE7-453E-9E0F-67A85979C2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166" y="4820658"/>
            <a:ext cx="1945609" cy="145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E3FBFF-E96A-4645-BACC-A02FE4130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31107671-1BFA-4386-B064-7BDD5611FD7E}"/>
              </a:ext>
            </a:extLst>
          </p:cNvPr>
          <p:cNvSpPr txBox="1">
            <a:spLocks/>
          </p:cNvSpPr>
          <p:nvPr/>
        </p:nvSpPr>
        <p:spPr>
          <a:xfrm>
            <a:off x="1048730" y="235858"/>
            <a:ext cx="7046540" cy="672862"/>
          </a:xfrm>
          <a:prstGeom prst="rect">
            <a:avLst/>
          </a:prstGeom>
          <a:solidFill>
            <a:srgbClr val="FFFFCC"/>
          </a:solidFill>
          <a:ln w="63500" cmpd="dbl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〇シャドースローイング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064450"/>
            <a:ext cx="7491232" cy="5659392"/>
          </a:xfrm>
          <a:prstGeom prst="rect">
            <a:avLst/>
          </a:prstGeom>
        </p:spPr>
      </p:pic>
      <p:pic>
        <p:nvPicPr>
          <p:cNvPr id="5" name="図 4">
            <a:hlinkClick r:id="rId3"/>
            <a:extLst>
              <a:ext uri="{FF2B5EF4-FFF2-40B4-BE49-F238E27FC236}">
                <a16:creationId xmlns:a16="http://schemas.microsoft.com/office/drawing/2014/main" id="{131F3451-4A38-45A4-B5FF-AF3C9FD877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9078" y="1430070"/>
            <a:ext cx="6757298" cy="3871137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5803579" y="4697986"/>
            <a:ext cx="2034440" cy="478547"/>
            <a:chOff x="5726066" y="1987786"/>
            <a:chExt cx="2859302" cy="508045"/>
          </a:xfrm>
          <a:solidFill>
            <a:srgbClr val="FFC000"/>
          </a:solidFill>
        </p:grpSpPr>
        <p:sp>
          <p:nvSpPr>
            <p:cNvPr id="10" name="角丸四角形 9"/>
            <p:cNvSpPr/>
            <p:nvPr/>
          </p:nvSpPr>
          <p:spPr>
            <a:xfrm>
              <a:off x="5726066" y="1987786"/>
              <a:ext cx="2859302" cy="508045"/>
            </a:xfrm>
            <a:prstGeom prst="roundRect">
              <a:avLst/>
            </a:prstGeom>
            <a:grp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200" dirty="0" smtClean="0">
                <a:solidFill>
                  <a:schemeClr val="tx1"/>
                </a:solidFill>
              </a:endParaRPr>
            </a:p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7772" y="2003209"/>
              <a:ext cx="479545" cy="479545"/>
            </a:xfrm>
            <a:prstGeom prst="rect">
              <a:avLst/>
            </a:prstGeom>
            <a:grp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407920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D4B9D7-2654-45AD-9F8B-28A8C232E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001" y="277136"/>
            <a:ext cx="6211997" cy="672862"/>
          </a:xfrm>
          <a:solidFill>
            <a:srgbClr val="FFFFCC"/>
          </a:solidFill>
          <a:ln w="63500" cmpd="dbl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ja-JP" altLang="en-US" dirty="0"/>
              <a:t>〇シャドースローイング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E3FBFF-E96A-4645-BACC-A02FE4130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B4EEEC-CE1C-47AD-8EE3-B4824F58A7C4}"/>
              </a:ext>
            </a:extLst>
          </p:cNvPr>
          <p:cNvSpPr txBox="1"/>
          <p:nvPr/>
        </p:nvSpPr>
        <p:spPr>
          <a:xfrm>
            <a:off x="5076056" y="3077965"/>
            <a:ext cx="3479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566" indent="-334566"/>
            <a:r>
              <a:rPr lang="ja-JP" altLang="en-US" sz="2400" dirty="0"/>
              <a:t>☆自分の身の回りに障害物がないか確認しよう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720BB5F6-0E1A-4DD0-A40E-5D147BD957EF}"/>
              </a:ext>
            </a:extLst>
          </p:cNvPr>
          <p:cNvSpPr/>
          <p:nvPr/>
        </p:nvSpPr>
        <p:spPr>
          <a:xfrm>
            <a:off x="588565" y="1196752"/>
            <a:ext cx="3831033" cy="55247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6980685-D296-423C-84C8-457666D14339}"/>
              </a:ext>
            </a:extLst>
          </p:cNvPr>
          <p:cNvSpPr txBox="1"/>
          <p:nvPr/>
        </p:nvSpPr>
        <p:spPr>
          <a:xfrm>
            <a:off x="1548852" y="1379377"/>
            <a:ext cx="180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566" indent="-334566" algn="ctr"/>
            <a:r>
              <a:rPr lang="ja-JP" altLang="en-US" sz="2400" dirty="0"/>
              <a:t>☆ポイント☆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DD9932C-CF6D-4667-9FFA-C31EDE1912AA}"/>
              </a:ext>
            </a:extLst>
          </p:cNvPr>
          <p:cNvSpPr txBox="1"/>
          <p:nvPr/>
        </p:nvSpPr>
        <p:spPr>
          <a:xfrm>
            <a:off x="5669767" y="2244730"/>
            <a:ext cx="176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566" indent="-334566" algn="ctr"/>
            <a:r>
              <a:rPr lang="ja-JP" altLang="en-US" sz="2400" dirty="0"/>
              <a:t>●注意事項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999FFF4-CEF1-4B9D-AC7D-50B3ED2AFC2C}"/>
              </a:ext>
            </a:extLst>
          </p:cNvPr>
          <p:cNvSpPr txBox="1"/>
          <p:nvPr/>
        </p:nvSpPr>
        <p:spPr>
          <a:xfrm>
            <a:off x="692569" y="1841042"/>
            <a:ext cx="3727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566" indent="-334566"/>
            <a:r>
              <a:rPr lang="ja-JP" altLang="en-US" sz="2400" dirty="0"/>
              <a:t>・ 「１・２・３」のリズムに</a:t>
            </a:r>
            <a:r>
              <a:rPr lang="ja-JP" altLang="en-US" sz="2400" dirty="0" err="1"/>
              <a:t>合わ</a:t>
            </a:r>
            <a:endParaRPr lang="en-US" altLang="ja-JP" sz="2400" dirty="0"/>
          </a:p>
          <a:p>
            <a:pPr marL="334566" indent="-334566"/>
            <a:r>
              <a:rPr lang="ja-JP" altLang="en-US" sz="2400" dirty="0"/>
              <a:t>　</a:t>
            </a:r>
            <a:r>
              <a:rPr lang="ja-JP" altLang="en-US" sz="2400" dirty="0" err="1"/>
              <a:t>せて</a:t>
            </a:r>
            <a:r>
              <a:rPr lang="ja-JP" altLang="en-US" sz="2400" dirty="0"/>
              <a:t>動きを作ろう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8A1C26B-B5DC-4559-A891-C6B293804725}"/>
              </a:ext>
            </a:extLst>
          </p:cNvPr>
          <p:cNvSpPr txBox="1"/>
          <p:nvPr/>
        </p:nvSpPr>
        <p:spPr>
          <a:xfrm>
            <a:off x="692568" y="2918793"/>
            <a:ext cx="3626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566" indent="-334566"/>
            <a:r>
              <a:rPr lang="ja-JP" altLang="en-US" sz="2400" dirty="0"/>
              <a:t>・ 肘を肩の高さまで意識し</a:t>
            </a:r>
            <a:endParaRPr lang="en-US" altLang="ja-JP" sz="2400" dirty="0"/>
          </a:p>
          <a:p>
            <a:pPr marL="334566" indent="-334566"/>
            <a:r>
              <a:rPr lang="en-US" altLang="ja-JP" sz="2400" dirty="0"/>
              <a:t>    </a:t>
            </a:r>
            <a:r>
              <a:rPr lang="ja-JP" altLang="en-US" sz="2400" dirty="0"/>
              <a:t>て上げるように</a:t>
            </a:r>
            <a:r>
              <a:rPr lang="ja-JP" altLang="en-US" sz="2400" dirty="0" smtClean="0"/>
              <a:t>しよう</a:t>
            </a:r>
            <a:endParaRPr lang="ja-JP" altLang="en-US" sz="2400" dirty="0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48E22DB7-2802-4430-8C1D-A76875E6BFE0}"/>
              </a:ext>
            </a:extLst>
          </p:cNvPr>
          <p:cNvSpPr/>
          <p:nvPr/>
        </p:nvSpPr>
        <p:spPr>
          <a:xfrm>
            <a:off x="4927823" y="2066907"/>
            <a:ext cx="3758977" cy="2226189"/>
          </a:xfrm>
          <a:prstGeom prst="roundRect">
            <a:avLst/>
          </a:prstGeom>
          <a:noFill/>
          <a:ln w="1778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0018AAD-7FC0-4148-8D8C-D30A32FEC7F4}"/>
              </a:ext>
            </a:extLst>
          </p:cNvPr>
          <p:cNvSpPr txBox="1"/>
          <p:nvPr/>
        </p:nvSpPr>
        <p:spPr>
          <a:xfrm>
            <a:off x="640566" y="3996544"/>
            <a:ext cx="3626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566" indent="-334566"/>
            <a:r>
              <a:rPr lang="ja-JP" altLang="en-US" sz="2400" dirty="0"/>
              <a:t>・ 腕を振るときは、体の前</a:t>
            </a:r>
            <a:endParaRPr lang="en-US" altLang="ja-JP" sz="2400" dirty="0"/>
          </a:p>
          <a:p>
            <a:pPr marL="334566" indent="-334566"/>
            <a:r>
              <a:rPr lang="en-US" altLang="ja-JP" sz="2400" dirty="0"/>
              <a:t>   </a:t>
            </a:r>
            <a:r>
              <a:rPr lang="ja-JP" altLang="en-US" sz="2400" dirty="0"/>
              <a:t>で大きく振ろう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65FBDA5C-D2D9-42D5-9BA0-0257FE3C04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5283319"/>
            <a:ext cx="1007811" cy="755858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D20A8B8E-0300-45F4-8EB4-77C80734F3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846" y="5275514"/>
            <a:ext cx="1007811" cy="7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1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24462" y="1198166"/>
            <a:ext cx="4095076" cy="6480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ja-JP" altLang="en-US" dirty="0" smtClean="0"/>
              <a:t>バット操作編</a:t>
            </a:r>
            <a:endParaRPr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215516" y="445484"/>
            <a:ext cx="8712968" cy="648072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000" dirty="0"/>
              <a:t>自宅で行えるスキルアップ練習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3" name="角丸四角形吹き出し 5">
            <a:extLst>
              <a:ext uri="{FF2B5EF4-FFF2-40B4-BE49-F238E27FC236}">
                <a16:creationId xmlns:a16="http://schemas.microsoft.com/office/drawing/2014/main" id="{1734BD08-11B0-44DE-952C-9980C44368FC}"/>
              </a:ext>
            </a:extLst>
          </p:cNvPr>
          <p:cNvSpPr/>
          <p:nvPr/>
        </p:nvSpPr>
        <p:spPr>
          <a:xfrm>
            <a:off x="215516" y="1927975"/>
            <a:ext cx="8712968" cy="1027850"/>
          </a:xfrm>
          <a:prstGeom prst="wedgeRoundRectCallout">
            <a:avLst>
              <a:gd name="adj1" fmla="val -12503"/>
              <a:gd name="adj2" fmla="val -45700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rgbClr val="FF0000"/>
                </a:solidFill>
              </a:rPr>
              <a:t>シャドーバッティング（新聞紙を筒状に丸めたもの使用）</a:t>
            </a:r>
            <a:endParaRPr lang="en-US" altLang="ja-JP" sz="2800" dirty="0">
              <a:solidFill>
                <a:srgbClr val="FF0000"/>
              </a:solidFill>
            </a:endParaRPr>
          </a:p>
          <a:p>
            <a:r>
              <a:rPr lang="ja-JP" altLang="en-US" sz="2800" dirty="0"/>
              <a:t>→丸めた新聞紙をバットに見立てて素振りを行う</a:t>
            </a:r>
            <a:endParaRPr lang="en-US" altLang="ja-JP" sz="2800" dirty="0"/>
          </a:p>
        </p:txBody>
      </p:sp>
      <p:sp>
        <p:nvSpPr>
          <p:cNvPr id="6" name="四角形: メモ 5">
            <a:extLst>
              <a:ext uri="{FF2B5EF4-FFF2-40B4-BE49-F238E27FC236}">
                <a16:creationId xmlns:a16="http://schemas.microsoft.com/office/drawing/2014/main" id="{469BD14A-2578-48DA-8950-0B1251D363C8}"/>
              </a:ext>
            </a:extLst>
          </p:cNvPr>
          <p:cNvSpPr/>
          <p:nvPr/>
        </p:nvSpPr>
        <p:spPr>
          <a:xfrm>
            <a:off x="323528" y="3254157"/>
            <a:ext cx="8496944" cy="3272925"/>
          </a:xfrm>
          <a:prstGeom prst="foldedCorner">
            <a:avLst/>
          </a:prstGeom>
          <a:noFill/>
          <a:ln w="95250" cmpd="thickThin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F130CE9-C3CE-49E1-BC47-44ABB32832C4}"/>
              </a:ext>
            </a:extLst>
          </p:cNvPr>
          <p:cNvSpPr txBox="1"/>
          <p:nvPr/>
        </p:nvSpPr>
        <p:spPr>
          <a:xfrm>
            <a:off x="467544" y="3875327"/>
            <a:ext cx="6492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ja-JP" altLang="en-US" sz="2400" dirty="0"/>
              <a:t>①ガムテープ等で新聞紙を筒状に丸めたものを</a:t>
            </a:r>
            <a:endParaRPr lang="en-US" altLang="ja-JP" sz="2400" dirty="0"/>
          </a:p>
          <a:p>
            <a:pPr marL="266700" indent="-266700"/>
            <a:r>
              <a:rPr lang="ja-JP" altLang="en-US" sz="2400" dirty="0"/>
              <a:t>　 使用する</a:t>
            </a:r>
          </a:p>
          <a:p>
            <a:pPr marL="266700" indent="-266700"/>
            <a:r>
              <a:rPr lang="ja-JP" altLang="en-US" sz="2400" dirty="0"/>
              <a:t>②筒状に丸めた新聞紙をバットに見立てて</a:t>
            </a:r>
            <a:r>
              <a:rPr lang="ja-JP" altLang="en-US" sz="2400" dirty="0" smtClean="0"/>
              <a:t>、</a:t>
            </a:r>
            <a:endParaRPr lang="en-US" altLang="ja-JP" sz="2400" dirty="0" smtClean="0"/>
          </a:p>
          <a:p>
            <a:pPr marL="266700" indent="-266700"/>
            <a:r>
              <a:rPr lang="ja-JP" altLang="en-US" sz="2400" dirty="0"/>
              <a:t>　</a:t>
            </a:r>
            <a:r>
              <a:rPr lang="ja-JP" altLang="en-US" sz="2400" dirty="0" smtClean="0"/>
              <a:t>片手で</a:t>
            </a:r>
            <a:r>
              <a:rPr lang="ja-JP" altLang="en-US" sz="2400" dirty="0"/>
              <a:t>素振りを行う</a:t>
            </a:r>
            <a:endParaRPr lang="en-US" altLang="ja-JP" sz="2400" dirty="0"/>
          </a:p>
          <a:p>
            <a:pPr marL="266700" indent="-266700"/>
            <a:r>
              <a:rPr lang="ja-JP" altLang="en-US" sz="2400" dirty="0"/>
              <a:t>③左右両方行う。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7AD7365-90A3-4A56-B6BE-440CAE31DA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6903" y="3465890"/>
            <a:ext cx="1622556" cy="123729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7D72991-EE27-4B24-B1EF-97DADA1146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192" y="4879801"/>
            <a:ext cx="1845915" cy="141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3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E3FBFF-E96A-4645-BACC-A02FE4130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F52B2D69-6E6B-477B-86FE-111CD74173EC}"/>
              </a:ext>
            </a:extLst>
          </p:cNvPr>
          <p:cNvSpPr txBox="1">
            <a:spLocks/>
          </p:cNvSpPr>
          <p:nvPr/>
        </p:nvSpPr>
        <p:spPr>
          <a:xfrm>
            <a:off x="1048730" y="188640"/>
            <a:ext cx="7046540" cy="672862"/>
          </a:xfrm>
          <a:prstGeom prst="rect">
            <a:avLst/>
          </a:prstGeom>
          <a:solidFill>
            <a:srgbClr val="FFFFCC"/>
          </a:solidFill>
          <a:ln w="63500" cmpd="dbl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〇シャドーバッティング（右手</a:t>
            </a:r>
            <a:r>
              <a:rPr lang="en-US" altLang="ja-JP" dirty="0"/>
              <a:t>Ver.)</a:t>
            </a:r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064450"/>
            <a:ext cx="7491232" cy="5659392"/>
          </a:xfrm>
          <a:prstGeom prst="rect">
            <a:avLst/>
          </a:prstGeom>
        </p:spPr>
      </p:pic>
      <p:pic>
        <p:nvPicPr>
          <p:cNvPr id="6" name="図 5">
            <a:hlinkClick r:id="rId3"/>
            <a:extLst>
              <a:ext uri="{FF2B5EF4-FFF2-40B4-BE49-F238E27FC236}">
                <a16:creationId xmlns:a16="http://schemas.microsoft.com/office/drawing/2014/main" id="{1A8048A3-0ACA-4A67-8BC9-233C6C736F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007" y="1412776"/>
            <a:ext cx="7009385" cy="3888432"/>
          </a:xfrm>
          <a:prstGeom prst="rect">
            <a:avLst/>
          </a:prstGeom>
        </p:spPr>
      </p:pic>
      <p:grpSp>
        <p:nvGrpSpPr>
          <p:cNvPr id="10" name="グループ化 9"/>
          <p:cNvGrpSpPr/>
          <p:nvPr/>
        </p:nvGrpSpPr>
        <p:grpSpPr>
          <a:xfrm>
            <a:off x="5803579" y="4697986"/>
            <a:ext cx="2034440" cy="478547"/>
            <a:chOff x="5726066" y="1987786"/>
            <a:chExt cx="2859302" cy="508045"/>
          </a:xfrm>
          <a:solidFill>
            <a:srgbClr val="FFC000"/>
          </a:solidFill>
        </p:grpSpPr>
        <p:sp>
          <p:nvSpPr>
            <p:cNvPr id="11" name="角丸四角形 10"/>
            <p:cNvSpPr/>
            <p:nvPr/>
          </p:nvSpPr>
          <p:spPr>
            <a:xfrm>
              <a:off x="5726066" y="1987786"/>
              <a:ext cx="2859302" cy="508045"/>
            </a:xfrm>
            <a:prstGeom prst="roundRect">
              <a:avLst/>
            </a:prstGeom>
            <a:grp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200" dirty="0" smtClean="0">
                <a:solidFill>
                  <a:schemeClr val="tx1"/>
                </a:solidFill>
              </a:endParaRPr>
            </a:p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7772" y="2003209"/>
              <a:ext cx="479545" cy="479545"/>
            </a:xfrm>
            <a:prstGeom prst="rect">
              <a:avLst/>
            </a:prstGeom>
            <a:grp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95492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E3FBFF-E96A-4645-BACC-A02FE4130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C5754A40-360B-4F93-BDB8-DAB8FA50FE7F}"/>
              </a:ext>
            </a:extLst>
          </p:cNvPr>
          <p:cNvSpPr txBox="1">
            <a:spLocks/>
          </p:cNvSpPr>
          <p:nvPr/>
        </p:nvSpPr>
        <p:spPr>
          <a:xfrm>
            <a:off x="1048730" y="163850"/>
            <a:ext cx="7046540" cy="672862"/>
          </a:xfrm>
          <a:prstGeom prst="rect">
            <a:avLst/>
          </a:prstGeom>
          <a:solidFill>
            <a:srgbClr val="FFFFCC"/>
          </a:solidFill>
          <a:ln w="63500" cmpd="dbl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〇シャドーバッティング（左手</a:t>
            </a:r>
            <a:r>
              <a:rPr lang="en-US" altLang="ja-JP" dirty="0"/>
              <a:t>Ver.)</a:t>
            </a:r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064450"/>
            <a:ext cx="7491232" cy="5659392"/>
          </a:xfrm>
          <a:prstGeom prst="rect">
            <a:avLst/>
          </a:prstGeom>
        </p:spPr>
      </p:pic>
      <p:pic>
        <p:nvPicPr>
          <p:cNvPr id="9" name="図 8">
            <a:hlinkClick r:id="rId3"/>
            <a:extLst>
              <a:ext uri="{FF2B5EF4-FFF2-40B4-BE49-F238E27FC236}">
                <a16:creationId xmlns:a16="http://schemas.microsoft.com/office/drawing/2014/main" id="{191CF9FC-664E-4B4F-9B8A-DDA5852F6B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2746" y="1402837"/>
            <a:ext cx="6763630" cy="3754355"/>
          </a:xfrm>
          <a:prstGeom prst="rect">
            <a:avLst/>
          </a:prstGeom>
        </p:spPr>
      </p:pic>
      <p:grpSp>
        <p:nvGrpSpPr>
          <p:cNvPr id="10" name="グループ化 9"/>
          <p:cNvGrpSpPr/>
          <p:nvPr/>
        </p:nvGrpSpPr>
        <p:grpSpPr>
          <a:xfrm>
            <a:off x="5803579" y="4697986"/>
            <a:ext cx="2034440" cy="478547"/>
            <a:chOff x="5726066" y="1987786"/>
            <a:chExt cx="2859302" cy="508045"/>
          </a:xfrm>
          <a:solidFill>
            <a:srgbClr val="FFC000"/>
          </a:solidFill>
        </p:grpSpPr>
        <p:sp>
          <p:nvSpPr>
            <p:cNvPr id="11" name="角丸四角形 10"/>
            <p:cNvSpPr/>
            <p:nvPr/>
          </p:nvSpPr>
          <p:spPr>
            <a:xfrm>
              <a:off x="5726066" y="1987786"/>
              <a:ext cx="2859302" cy="508045"/>
            </a:xfrm>
            <a:prstGeom prst="roundRect">
              <a:avLst/>
            </a:prstGeom>
            <a:grp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200" dirty="0" smtClean="0">
                <a:solidFill>
                  <a:schemeClr val="tx1"/>
                </a:solidFill>
              </a:endParaRPr>
            </a:p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7772" y="2003209"/>
              <a:ext cx="479545" cy="479545"/>
            </a:xfrm>
            <a:prstGeom prst="rect">
              <a:avLst/>
            </a:prstGeom>
            <a:grp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75641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D4B9D7-2654-45AD-9F8B-28A8C232E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001" y="277136"/>
            <a:ext cx="6211997" cy="672862"/>
          </a:xfrm>
          <a:solidFill>
            <a:srgbClr val="FFFFCC"/>
          </a:solidFill>
          <a:ln w="63500" cmpd="dbl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ja-JP" altLang="en-US" dirty="0"/>
              <a:t>〇シャドーバッティング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E3FBFF-E96A-4645-BACC-A02FE4130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B4EEEC-CE1C-47AD-8EE3-B4824F58A7C4}"/>
              </a:ext>
            </a:extLst>
          </p:cNvPr>
          <p:cNvSpPr txBox="1"/>
          <p:nvPr/>
        </p:nvSpPr>
        <p:spPr>
          <a:xfrm>
            <a:off x="5004048" y="2979193"/>
            <a:ext cx="3551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566" indent="-334566"/>
            <a:r>
              <a:rPr lang="ja-JP" altLang="en-US" sz="2400" dirty="0"/>
              <a:t>☆自分の身の回りに、人</a:t>
            </a:r>
            <a:endParaRPr lang="en-US" altLang="ja-JP" sz="2400" dirty="0"/>
          </a:p>
          <a:p>
            <a:pPr marL="334566" indent="-334566"/>
            <a:r>
              <a:rPr lang="ja-JP" altLang="en-US" sz="2400" dirty="0"/>
              <a:t>　 や障害物がないか確認</a:t>
            </a:r>
            <a:endParaRPr lang="en-US" altLang="ja-JP" sz="2400" dirty="0"/>
          </a:p>
          <a:p>
            <a:pPr marL="334566" indent="-334566"/>
            <a:r>
              <a:rPr lang="en-US" altLang="ja-JP" sz="2400" dirty="0"/>
              <a:t>     </a:t>
            </a:r>
            <a:r>
              <a:rPr lang="ja-JP" altLang="en-US" sz="2400" dirty="0"/>
              <a:t>しよう</a:t>
            </a:r>
            <a:endParaRPr lang="en-US" altLang="ja-JP" sz="2400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720BB5F6-0E1A-4DD0-A40E-5D147BD957EF}"/>
              </a:ext>
            </a:extLst>
          </p:cNvPr>
          <p:cNvSpPr/>
          <p:nvPr/>
        </p:nvSpPr>
        <p:spPr>
          <a:xfrm>
            <a:off x="323529" y="1196752"/>
            <a:ext cx="4096070" cy="55247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6980685-D296-423C-84C8-457666D14339}"/>
              </a:ext>
            </a:extLst>
          </p:cNvPr>
          <p:cNvSpPr txBox="1"/>
          <p:nvPr/>
        </p:nvSpPr>
        <p:spPr>
          <a:xfrm>
            <a:off x="1479416" y="1337814"/>
            <a:ext cx="180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566" indent="-334566" algn="ctr"/>
            <a:r>
              <a:rPr lang="ja-JP" altLang="en-US" sz="2400" dirty="0"/>
              <a:t>☆ポイント☆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DD9932C-CF6D-4667-9FFA-C31EDE1912AA}"/>
              </a:ext>
            </a:extLst>
          </p:cNvPr>
          <p:cNvSpPr txBox="1"/>
          <p:nvPr/>
        </p:nvSpPr>
        <p:spPr>
          <a:xfrm>
            <a:off x="5896308" y="2228586"/>
            <a:ext cx="176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566" indent="-334566" algn="ctr"/>
            <a:r>
              <a:rPr lang="ja-JP" altLang="en-US" sz="2400" dirty="0"/>
              <a:t>●注意事項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999FFF4-CEF1-4B9D-AC7D-50B3ED2AFC2C}"/>
              </a:ext>
            </a:extLst>
          </p:cNvPr>
          <p:cNvSpPr txBox="1"/>
          <p:nvPr/>
        </p:nvSpPr>
        <p:spPr>
          <a:xfrm>
            <a:off x="457201" y="1841042"/>
            <a:ext cx="3962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566" indent="-334566"/>
            <a:r>
              <a:rPr lang="ja-JP" altLang="en-US" sz="2400" dirty="0"/>
              <a:t>・構えるときは、バットを肩の</a:t>
            </a:r>
            <a:endParaRPr lang="en-US" altLang="ja-JP" sz="2400" dirty="0"/>
          </a:p>
          <a:p>
            <a:pPr marL="334566" indent="-334566"/>
            <a:r>
              <a:rPr lang="ja-JP" altLang="en-US" sz="2400" dirty="0"/>
              <a:t>  高さまで上げよう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8A1C26B-B5DC-4559-A891-C6B293804725}"/>
              </a:ext>
            </a:extLst>
          </p:cNvPr>
          <p:cNvSpPr txBox="1"/>
          <p:nvPr/>
        </p:nvSpPr>
        <p:spPr>
          <a:xfrm>
            <a:off x="457200" y="2918793"/>
            <a:ext cx="3861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566" indent="-334566"/>
            <a:r>
              <a:rPr lang="ja-JP" altLang="en-US" sz="2400" dirty="0"/>
              <a:t>・ 「足→腰→腕」の順にひね</a:t>
            </a:r>
            <a:endParaRPr lang="en-US" altLang="ja-JP" sz="2400" dirty="0"/>
          </a:p>
          <a:p>
            <a:pPr marL="334566" indent="-334566"/>
            <a:r>
              <a:rPr lang="en-US" altLang="ja-JP" sz="2400" dirty="0"/>
              <a:t>  </a:t>
            </a:r>
            <a:r>
              <a:rPr lang="ja-JP" altLang="en-US" sz="2400" dirty="0" err="1"/>
              <a:t>りながら</a:t>
            </a:r>
            <a:r>
              <a:rPr lang="ja-JP" altLang="en-US" sz="2400" dirty="0"/>
              <a:t>スイングしよう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48E22DB7-2802-4430-8C1D-A76875E6BFE0}"/>
              </a:ext>
            </a:extLst>
          </p:cNvPr>
          <p:cNvSpPr/>
          <p:nvPr/>
        </p:nvSpPr>
        <p:spPr>
          <a:xfrm>
            <a:off x="4927823" y="2066907"/>
            <a:ext cx="3758977" cy="3378317"/>
          </a:xfrm>
          <a:prstGeom prst="roundRect">
            <a:avLst/>
          </a:prstGeom>
          <a:noFill/>
          <a:ln w="1778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0018AAD-7FC0-4148-8D8C-D30A32FEC7F4}"/>
              </a:ext>
            </a:extLst>
          </p:cNvPr>
          <p:cNvSpPr txBox="1"/>
          <p:nvPr/>
        </p:nvSpPr>
        <p:spPr>
          <a:xfrm>
            <a:off x="457200" y="4005064"/>
            <a:ext cx="3854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566" indent="-334566"/>
            <a:r>
              <a:rPr lang="ja-JP" altLang="en-US" sz="2400" dirty="0"/>
              <a:t>・ 最後まで振り切ろう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44FFF963-5874-409E-9BD9-92D25E9DFA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4880938"/>
            <a:ext cx="1024610" cy="804761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FA92532A-C2E9-4469-AF52-C769FBCE5C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6197" y="4880938"/>
            <a:ext cx="1051110" cy="804761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0C51813-03B2-4D89-B826-AE220BA200D9}"/>
              </a:ext>
            </a:extLst>
          </p:cNvPr>
          <p:cNvSpPr txBox="1"/>
          <p:nvPr/>
        </p:nvSpPr>
        <p:spPr>
          <a:xfrm>
            <a:off x="5004048" y="4452321"/>
            <a:ext cx="3551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566" indent="-334566"/>
            <a:r>
              <a:rPr lang="ja-JP" altLang="en-US" sz="2400" dirty="0"/>
              <a:t>☆新聞紙を離さないよう、</a:t>
            </a:r>
            <a:endParaRPr lang="en-US" altLang="ja-JP" sz="2400" dirty="0"/>
          </a:p>
          <a:p>
            <a:pPr marL="334566" indent="-334566"/>
            <a:r>
              <a:rPr lang="ja-JP" altLang="en-US" sz="2400" dirty="0"/>
              <a:t>　  しっかり握ろう</a:t>
            </a:r>
          </a:p>
        </p:txBody>
      </p:sp>
    </p:spTree>
    <p:extLst>
      <p:ext uri="{BB962C8B-B14F-4D97-AF65-F5344CB8AC3E}">
        <p14:creationId xmlns:p14="http://schemas.microsoft.com/office/powerpoint/2010/main" val="107900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99792" y="1179261"/>
            <a:ext cx="4011488" cy="6480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ja-JP" altLang="en-US" dirty="0" smtClean="0"/>
              <a:t>バット操作編</a:t>
            </a:r>
            <a:endParaRPr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215516" y="445484"/>
            <a:ext cx="8712968" cy="648072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000" dirty="0"/>
              <a:t>自宅で行えるスキルアップ練習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9" name="角丸四角形吹き出し 5">
            <a:extLst>
              <a:ext uri="{FF2B5EF4-FFF2-40B4-BE49-F238E27FC236}">
                <a16:creationId xmlns:a16="http://schemas.microsoft.com/office/drawing/2014/main" id="{DA51A8F9-1E6B-44D0-8FDB-E87D67BB272E}"/>
              </a:ext>
            </a:extLst>
          </p:cNvPr>
          <p:cNvSpPr/>
          <p:nvPr/>
        </p:nvSpPr>
        <p:spPr>
          <a:xfrm>
            <a:off x="215516" y="1898285"/>
            <a:ext cx="8712968" cy="1378694"/>
          </a:xfrm>
          <a:prstGeom prst="wedgeRoundRectCallout">
            <a:avLst>
              <a:gd name="adj1" fmla="val -12503"/>
              <a:gd name="adj2" fmla="val -45700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rgbClr val="FF0000"/>
                </a:solidFill>
              </a:rPr>
              <a:t>新聞ボールキャッチ</a:t>
            </a:r>
            <a:endParaRPr lang="en-US" altLang="ja-JP" sz="2800" dirty="0">
              <a:solidFill>
                <a:srgbClr val="FF0000"/>
              </a:solidFill>
            </a:endParaRPr>
          </a:p>
          <a:p>
            <a:r>
              <a:rPr lang="ja-JP" altLang="en-US" sz="2800" dirty="0"/>
              <a:t>→バットスイングと同じ要領で、前方から投げられたボー</a:t>
            </a:r>
            <a:endParaRPr lang="en-US" altLang="ja-JP" sz="2800" dirty="0"/>
          </a:p>
          <a:p>
            <a:r>
              <a:rPr lang="ja-JP" altLang="en-US" sz="2800" dirty="0"/>
              <a:t>　 ルをキャッチする。</a:t>
            </a:r>
            <a:endParaRPr lang="en-US" altLang="ja-JP" sz="2800" dirty="0"/>
          </a:p>
        </p:txBody>
      </p:sp>
      <p:sp>
        <p:nvSpPr>
          <p:cNvPr id="15" name="四角形: メモ 14">
            <a:extLst>
              <a:ext uri="{FF2B5EF4-FFF2-40B4-BE49-F238E27FC236}">
                <a16:creationId xmlns:a16="http://schemas.microsoft.com/office/drawing/2014/main" id="{B767D87F-E785-4681-A8CB-B723EDA4A7C0}"/>
              </a:ext>
            </a:extLst>
          </p:cNvPr>
          <p:cNvSpPr/>
          <p:nvPr/>
        </p:nvSpPr>
        <p:spPr>
          <a:xfrm>
            <a:off x="215516" y="3393735"/>
            <a:ext cx="8496944" cy="3272925"/>
          </a:xfrm>
          <a:prstGeom prst="foldedCorner">
            <a:avLst/>
          </a:prstGeom>
          <a:noFill/>
          <a:ln w="95250" cmpd="thickThin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FC8FA5E-888A-42EA-8D0D-0E6BB85D37D0}"/>
              </a:ext>
            </a:extLst>
          </p:cNvPr>
          <p:cNvSpPr txBox="1"/>
          <p:nvPr/>
        </p:nvSpPr>
        <p:spPr>
          <a:xfrm>
            <a:off x="467544" y="3740669"/>
            <a:ext cx="655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ja-JP" altLang="en-US" sz="2400" dirty="0"/>
              <a:t>①ガムテープ等で丸めた新聞紙を使用する</a:t>
            </a:r>
            <a:endParaRPr lang="en-US" altLang="ja-JP" sz="2400" dirty="0"/>
          </a:p>
          <a:p>
            <a:pPr marL="266700" indent="-266700"/>
            <a:endParaRPr lang="en-US" altLang="ja-JP" sz="2400" dirty="0"/>
          </a:p>
          <a:p>
            <a:pPr marL="266700" indent="-266700"/>
            <a:r>
              <a:rPr lang="ja-JP" altLang="en-US" sz="2400" dirty="0"/>
              <a:t>②バッティングと同じように構え、前方もしくは斜</a:t>
            </a:r>
            <a:endParaRPr lang="en-US" altLang="ja-JP" sz="2400" dirty="0"/>
          </a:p>
          <a:p>
            <a:pPr marL="266700" indent="-266700"/>
            <a:r>
              <a:rPr lang="ja-JP" altLang="en-US" sz="2400" dirty="0"/>
              <a:t>　 </a:t>
            </a:r>
            <a:r>
              <a:rPr lang="ja-JP" altLang="en-US" sz="2400" dirty="0" err="1"/>
              <a:t>め</a:t>
            </a:r>
            <a:r>
              <a:rPr lang="ja-JP" altLang="en-US" sz="2400" dirty="0"/>
              <a:t>前から投げられた新聞ボールをキャッチする</a:t>
            </a:r>
            <a:endParaRPr lang="en-US" altLang="ja-JP" sz="2400" dirty="0"/>
          </a:p>
          <a:p>
            <a:pPr marL="266700" indent="-266700"/>
            <a:endParaRPr lang="en-US" altLang="ja-JP" sz="2400" dirty="0"/>
          </a:p>
          <a:p>
            <a:pPr marL="266700" indent="-266700"/>
            <a:r>
              <a:rPr lang="ja-JP" altLang="en-US" sz="2400" dirty="0"/>
              <a:t>③右打者は右手、左打者は左手でキャッチする</a:t>
            </a:r>
          </a:p>
        </p:txBody>
      </p:sp>
      <p:pic>
        <p:nvPicPr>
          <p:cNvPr id="18" name="コンテンツ プレースホルダー 11">
            <a:extLst>
              <a:ext uri="{FF2B5EF4-FFF2-40B4-BE49-F238E27FC236}">
                <a16:creationId xmlns:a16="http://schemas.microsoft.com/office/drawing/2014/main" id="{A6F8A710-1A70-439E-A000-353F657E5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3740669"/>
            <a:ext cx="999744" cy="749808"/>
          </a:xfr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9FFC5C8A-5F8A-437F-9450-B0B8EFACB9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328" y="4901714"/>
            <a:ext cx="999744" cy="77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8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996" y="2326246"/>
            <a:ext cx="8280920" cy="355825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ja-JP" altLang="en-US" sz="3600" dirty="0"/>
              <a:t>　</a:t>
            </a:r>
            <a:r>
              <a:rPr lang="ja-JP" altLang="en-US" sz="3600" dirty="0" smtClean="0"/>
              <a:t>「バット操作」「ボール操作」</a:t>
            </a:r>
            <a:r>
              <a:rPr lang="ja-JP" altLang="en-US" sz="3600" dirty="0"/>
              <a:t>「走塁」</a:t>
            </a:r>
            <a:r>
              <a:rPr lang="ja-JP" altLang="en-US" sz="3600" dirty="0" smtClean="0"/>
              <a:t>の</a:t>
            </a:r>
            <a:r>
              <a:rPr lang="ja-JP" altLang="en-US" sz="3600" dirty="0"/>
              <a:t>技能</a:t>
            </a:r>
            <a:r>
              <a:rPr lang="ja-JP" altLang="en-US" sz="3600" dirty="0" smtClean="0"/>
              <a:t>を</a:t>
            </a:r>
            <a:r>
              <a:rPr lang="ja-JP" altLang="en-US" sz="3600" dirty="0"/>
              <a:t>理解し、それらを効果的に身に付けるためのポイントをつかもう！</a:t>
            </a:r>
            <a:endParaRPr kumimoji="1" lang="ja-JP" altLang="en-US" sz="4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77608CE0-AFBD-4986-A3BC-03440DFCE691}"/>
              </a:ext>
            </a:extLst>
          </p:cNvPr>
          <p:cNvSpPr txBox="1">
            <a:spLocks/>
          </p:cNvSpPr>
          <p:nvPr/>
        </p:nvSpPr>
        <p:spPr>
          <a:xfrm>
            <a:off x="431540" y="764704"/>
            <a:ext cx="8280920" cy="10896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 </a:t>
            </a:r>
            <a:r>
              <a:rPr lang="en-US" altLang="ja-JP" dirty="0"/>
              <a:t>【</a:t>
            </a:r>
            <a:r>
              <a:rPr lang="ja-JP" altLang="en-US" dirty="0"/>
              <a:t>知 識 の 目 標</a:t>
            </a:r>
            <a:r>
              <a:rPr lang="en-US" altLang="ja-JP" dirty="0"/>
              <a:t>】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2324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63EA85-C280-44E3-9BEB-217BE3462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25CC906A-DB21-4976-A179-8D695BC58017}"/>
              </a:ext>
            </a:extLst>
          </p:cNvPr>
          <p:cNvSpPr txBox="1">
            <a:spLocks/>
          </p:cNvSpPr>
          <p:nvPr/>
        </p:nvSpPr>
        <p:spPr>
          <a:xfrm>
            <a:off x="1048730" y="163850"/>
            <a:ext cx="7046540" cy="672862"/>
          </a:xfrm>
          <a:prstGeom prst="rect">
            <a:avLst/>
          </a:prstGeom>
          <a:solidFill>
            <a:srgbClr val="FFFFCC"/>
          </a:solidFill>
          <a:ln w="63500" cmpd="dbl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〇新聞ボールキャッチ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064450"/>
            <a:ext cx="7491232" cy="5659392"/>
          </a:xfrm>
          <a:prstGeom prst="rect">
            <a:avLst/>
          </a:prstGeom>
        </p:spPr>
      </p:pic>
      <p:pic>
        <p:nvPicPr>
          <p:cNvPr id="7" name="図 6">
            <a:hlinkClick r:id="rId3"/>
            <a:extLst>
              <a:ext uri="{FF2B5EF4-FFF2-40B4-BE49-F238E27FC236}">
                <a16:creationId xmlns:a16="http://schemas.microsoft.com/office/drawing/2014/main" id="{3C7EA45C-4528-44E3-9FAE-C086B57D53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730" y="1340768"/>
            <a:ext cx="6948585" cy="3816424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5803579" y="4697986"/>
            <a:ext cx="2034440" cy="478547"/>
            <a:chOff x="5726066" y="1987786"/>
            <a:chExt cx="2859302" cy="508045"/>
          </a:xfrm>
          <a:solidFill>
            <a:srgbClr val="FFC000"/>
          </a:solidFill>
        </p:grpSpPr>
        <p:sp>
          <p:nvSpPr>
            <p:cNvPr id="11" name="角丸四角形 10"/>
            <p:cNvSpPr/>
            <p:nvPr/>
          </p:nvSpPr>
          <p:spPr>
            <a:xfrm>
              <a:off x="5726066" y="1987786"/>
              <a:ext cx="2859302" cy="508045"/>
            </a:xfrm>
            <a:prstGeom prst="roundRect">
              <a:avLst/>
            </a:prstGeom>
            <a:grp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200" dirty="0" smtClean="0">
                <a:solidFill>
                  <a:schemeClr val="tx1"/>
                </a:solidFill>
              </a:endParaRPr>
            </a:p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7772" y="2003209"/>
              <a:ext cx="479545" cy="479545"/>
            </a:xfrm>
            <a:prstGeom prst="rect">
              <a:avLst/>
            </a:prstGeom>
            <a:grp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4834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E3FBFF-E96A-4645-BACC-A02FE4130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B4EEEC-CE1C-47AD-8EE3-B4824F58A7C4}"/>
              </a:ext>
            </a:extLst>
          </p:cNvPr>
          <p:cNvSpPr txBox="1"/>
          <p:nvPr/>
        </p:nvSpPr>
        <p:spPr>
          <a:xfrm>
            <a:off x="5004048" y="2979193"/>
            <a:ext cx="3551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566" indent="-334566"/>
            <a:r>
              <a:rPr lang="ja-JP" altLang="en-US" sz="2400" dirty="0"/>
              <a:t>☆自分の身の回りに、人</a:t>
            </a:r>
            <a:endParaRPr lang="en-US" altLang="ja-JP" sz="2400" dirty="0"/>
          </a:p>
          <a:p>
            <a:pPr marL="334566" indent="-334566"/>
            <a:r>
              <a:rPr lang="ja-JP" altLang="en-US" sz="2400" dirty="0"/>
              <a:t>　 や障害物がないか確認</a:t>
            </a:r>
            <a:endParaRPr lang="en-US" altLang="ja-JP" sz="2400" dirty="0"/>
          </a:p>
          <a:p>
            <a:pPr marL="334566" indent="-334566"/>
            <a:r>
              <a:rPr lang="en-US" altLang="ja-JP" sz="2400" dirty="0"/>
              <a:t>     </a:t>
            </a:r>
            <a:r>
              <a:rPr lang="ja-JP" altLang="en-US" sz="2400" dirty="0"/>
              <a:t>しよう</a:t>
            </a:r>
            <a:endParaRPr lang="en-US" altLang="ja-JP" sz="2400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720BB5F6-0E1A-4DD0-A40E-5D147BD957EF}"/>
              </a:ext>
            </a:extLst>
          </p:cNvPr>
          <p:cNvSpPr/>
          <p:nvPr/>
        </p:nvSpPr>
        <p:spPr>
          <a:xfrm>
            <a:off x="323529" y="1772817"/>
            <a:ext cx="4096070" cy="47525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6980685-D296-423C-84C8-457666D14339}"/>
              </a:ext>
            </a:extLst>
          </p:cNvPr>
          <p:cNvSpPr txBox="1"/>
          <p:nvPr/>
        </p:nvSpPr>
        <p:spPr>
          <a:xfrm>
            <a:off x="1466636" y="1368257"/>
            <a:ext cx="180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566" indent="-334566" algn="ctr"/>
            <a:r>
              <a:rPr lang="ja-JP" altLang="en-US" sz="2400" dirty="0"/>
              <a:t>☆ポイント☆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DD9932C-CF6D-4667-9FFA-C31EDE1912AA}"/>
              </a:ext>
            </a:extLst>
          </p:cNvPr>
          <p:cNvSpPr txBox="1"/>
          <p:nvPr/>
        </p:nvSpPr>
        <p:spPr>
          <a:xfrm>
            <a:off x="5896308" y="2209116"/>
            <a:ext cx="176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566" indent="-334566" algn="ctr"/>
            <a:r>
              <a:rPr lang="ja-JP" altLang="en-US" sz="2400" dirty="0"/>
              <a:t>●注意事項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999FFF4-CEF1-4B9D-AC7D-50B3ED2AFC2C}"/>
              </a:ext>
            </a:extLst>
          </p:cNvPr>
          <p:cNvSpPr txBox="1"/>
          <p:nvPr/>
        </p:nvSpPr>
        <p:spPr>
          <a:xfrm>
            <a:off x="457201" y="2336987"/>
            <a:ext cx="3962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566" indent="-334566"/>
            <a:r>
              <a:rPr lang="ja-JP" altLang="en-US" sz="2400" dirty="0"/>
              <a:t>・バットスイングと同じように</a:t>
            </a:r>
            <a:endParaRPr lang="en-US" altLang="ja-JP" sz="2400" dirty="0"/>
          </a:p>
          <a:p>
            <a:pPr marL="334566" indent="-334566"/>
            <a:r>
              <a:rPr lang="ja-JP" altLang="en-US" sz="2400" dirty="0"/>
              <a:t>  動くことを意識しよう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8A1C26B-B5DC-4559-A891-C6B293804725}"/>
              </a:ext>
            </a:extLst>
          </p:cNvPr>
          <p:cNvSpPr txBox="1"/>
          <p:nvPr/>
        </p:nvSpPr>
        <p:spPr>
          <a:xfrm>
            <a:off x="457200" y="3690017"/>
            <a:ext cx="3861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566" indent="-334566"/>
            <a:r>
              <a:rPr lang="ja-JP" altLang="en-US" sz="2400" dirty="0"/>
              <a:t>・構えた手の位置から最短</a:t>
            </a:r>
            <a:endParaRPr lang="en-US" altLang="ja-JP" sz="2400" dirty="0"/>
          </a:p>
          <a:p>
            <a:pPr marL="334566" indent="-334566"/>
            <a:r>
              <a:rPr lang="en-US" altLang="ja-JP" sz="2400" dirty="0"/>
              <a:t>  </a:t>
            </a:r>
            <a:r>
              <a:rPr lang="ja-JP" altLang="en-US" sz="2400" dirty="0"/>
              <a:t>距離で手を出すようにしよう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48E22DB7-2802-4430-8C1D-A76875E6BFE0}"/>
              </a:ext>
            </a:extLst>
          </p:cNvPr>
          <p:cNvSpPr/>
          <p:nvPr/>
        </p:nvSpPr>
        <p:spPr>
          <a:xfrm>
            <a:off x="4927823" y="2066907"/>
            <a:ext cx="3758977" cy="2454107"/>
          </a:xfrm>
          <a:prstGeom prst="roundRect">
            <a:avLst/>
          </a:prstGeom>
          <a:noFill/>
          <a:ln w="1778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0018AAD-7FC0-4148-8D8C-D30A32FEC7F4}"/>
              </a:ext>
            </a:extLst>
          </p:cNvPr>
          <p:cNvSpPr txBox="1"/>
          <p:nvPr/>
        </p:nvSpPr>
        <p:spPr>
          <a:xfrm>
            <a:off x="444418" y="4867819"/>
            <a:ext cx="3854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566" indent="-334566"/>
            <a:r>
              <a:rPr lang="ja-JP" altLang="en-US" sz="2400" dirty="0"/>
              <a:t>・ 手首を立て、自分のおへそ</a:t>
            </a:r>
            <a:endParaRPr lang="en-US" altLang="ja-JP" sz="2400" dirty="0"/>
          </a:p>
          <a:p>
            <a:pPr marL="334566" indent="-334566"/>
            <a:r>
              <a:rPr lang="en-US" altLang="ja-JP" sz="2400" dirty="0"/>
              <a:t>   </a:t>
            </a:r>
            <a:r>
              <a:rPr lang="ja-JP" altLang="en-US" sz="2400" dirty="0"/>
              <a:t>の前でキャッチできるよう</a:t>
            </a:r>
            <a:endParaRPr lang="en-US" altLang="ja-JP" sz="2400" dirty="0"/>
          </a:p>
          <a:p>
            <a:pPr marL="334566" indent="-334566"/>
            <a:r>
              <a:rPr lang="en-US" altLang="ja-JP" sz="2400" dirty="0"/>
              <a:t>   </a:t>
            </a:r>
            <a:r>
              <a:rPr lang="ja-JP" altLang="en-US" sz="2400" dirty="0"/>
              <a:t>にしよう</a:t>
            </a:r>
          </a:p>
        </p:txBody>
      </p:sp>
      <p:sp>
        <p:nvSpPr>
          <p:cNvPr id="28" name="タイトル 1">
            <a:extLst>
              <a:ext uri="{FF2B5EF4-FFF2-40B4-BE49-F238E27FC236}">
                <a16:creationId xmlns:a16="http://schemas.microsoft.com/office/drawing/2014/main" id="{D564D518-B07B-4794-B856-C29080CD92B1}"/>
              </a:ext>
            </a:extLst>
          </p:cNvPr>
          <p:cNvSpPr txBox="1">
            <a:spLocks/>
          </p:cNvSpPr>
          <p:nvPr/>
        </p:nvSpPr>
        <p:spPr>
          <a:xfrm>
            <a:off x="1048730" y="404664"/>
            <a:ext cx="7046540" cy="672862"/>
          </a:xfrm>
          <a:prstGeom prst="rect">
            <a:avLst/>
          </a:prstGeom>
          <a:solidFill>
            <a:srgbClr val="FFFFCC"/>
          </a:solidFill>
          <a:ln w="63500" cmpd="dbl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〇新聞ボールキャッチ</a:t>
            </a:r>
          </a:p>
        </p:txBody>
      </p:sp>
    </p:spTree>
    <p:extLst>
      <p:ext uri="{BB962C8B-B14F-4D97-AF65-F5344CB8AC3E}">
        <p14:creationId xmlns:p14="http://schemas.microsoft.com/office/powerpoint/2010/main" val="6938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64768" y="1129161"/>
            <a:ext cx="4011488" cy="6480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ja-JP" altLang="en-US" dirty="0" smtClean="0"/>
              <a:t>バット操作編</a:t>
            </a:r>
            <a:endParaRPr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215516" y="445484"/>
            <a:ext cx="8712968" cy="648072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000" dirty="0"/>
              <a:t>自宅で行えるスキルアップ練習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3" name="角丸四角形吹き出し 5">
            <a:extLst>
              <a:ext uri="{FF2B5EF4-FFF2-40B4-BE49-F238E27FC236}">
                <a16:creationId xmlns:a16="http://schemas.microsoft.com/office/drawing/2014/main" id="{CC4A01A8-9E41-4ABA-80DB-73C507D996EE}"/>
              </a:ext>
            </a:extLst>
          </p:cNvPr>
          <p:cNvSpPr/>
          <p:nvPr/>
        </p:nvSpPr>
        <p:spPr>
          <a:xfrm>
            <a:off x="179512" y="1841574"/>
            <a:ext cx="8748972" cy="1378694"/>
          </a:xfrm>
          <a:prstGeom prst="wedgeRoundRectCallout">
            <a:avLst>
              <a:gd name="adj1" fmla="val -12503"/>
              <a:gd name="adj2" fmla="val -45700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rgbClr val="FF0000"/>
                </a:solidFill>
              </a:rPr>
              <a:t>新聞ボールバッティング</a:t>
            </a:r>
            <a:endParaRPr lang="en-US" altLang="ja-JP" sz="2800" dirty="0">
              <a:solidFill>
                <a:srgbClr val="FF0000"/>
              </a:solidFill>
            </a:endParaRPr>
          </a:p>
          <a:p>
            <a:r>
              <a:rPr lang="ja-JP" altLang="en-US" sz="2800" dirty="0"/>
              <a:t>→バットスイングと同じ要領で、自分の前に上げたボール</a:t>
            </a:r>
            <a:endParaRPr lang="en-US" altLang="ja-JP" sz="2800" dirty="0"/>
          </a:p>
          <a:p>
            <a:r>
              <a:rPr lang="ja-JP" altLang="en-US" sz="2800" dirty="0"/>
              <a:t>　 を手で打ち返す</a:t>
            </a:r>
            <a:endParaRPr lang="en-US" altLang="ja-JP" sz="2800" dirty="0"/>
          </a:p>
        </p:txBody>
      </p:sp>
      <p:sp>
        <p:nvSpPr>
          <p:cNvPr id="11" name="四角形: メモ 10">
            <a:extLst>
              <a:ext uri="{FF2B5EF4-FFF2-40B4-BE49-F238E27FC236}">
                <a16:creationId xmlns:a16="http://schemas.microsoft.com/office/drawing/2014/main" id="{8DAAF9C8-AFCC-439B-ADE8-A2CBD2692FA6}"/>
              </a:ext>
            </a:extLst>
          </p:cNvPr>
          <p:cNvSpPr/>
          <p:nvPr/>
        </p:nvSpPr>
        <p:spPr>
          <a:xfrm>
            <a:off x="224383" y="3311113"/>
            <a:ext cx="8496944" cy="3272925"/>
          </a:xfrm>
          <a:prstGeom prst="foldedCorner">
            <a:avLst/>
          </a:prstGeom>
          <a:noFill/>
          <a:ln w="95250" cmpd="thickThin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A1E56C7-068B-4583-9313-37B9312BDA6A}"/>
              </a:ext>
            </a:extLst>
          </p:cNvPr>
          <p:cNvSpPr txBox="1"/>
          <p:nvPr/>
        </p:nvSpPr>
        <p:spPr>
          <a:xfrm>
            <a:off x="445351" y="3587849"/>
            <a:ext cx="6760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en-US" altLang="ja-JP" sz="2400" u="sng" dirty="0">
                <a:highlight>
                  <a:srgbClr val="00FF00"/>
                </a:highlight>
              </a:rPr>
              <a:t>※</a:t>
            </a:r>
            <a:r>
              <a:rPr lang="ja-JP" altLang="en-US" sz="2400" u="sng" dirty="0">
                <a:highlight>
                  <a:srgbClr val="00FF00"/>
                </a:highlight>
              </a:rPr>
              <a:t>右打者の場合（左打者は左右逆で考えてください</a:t>
            </a:r>
            <a:endParaRPr lang="en-US" altLang="ja-JP" sz="2400" u="sng" dirty="0">
              <a:highlight>
                <a:srgbClr val="00FF00"/>
              </a:highlight>
            </a:endParaRPr>
          </a:p>
          <a:p>
            <a:pPr marL="266700" indent="-266700"/>
            <a:endParaRPr lang="en-US" altLang="ja-JP" sz="2400" dirty="0"/>
          </a:p>
          <a:p>
            <a:pPr marL="266700" indent="-266700"/>
            <a:r>
              <a:rPr lang="ja-JP" altLang="en-US" sz="2400" dirty="0"/>
              <a:t>①ガムテープ等で丸めた新聞紙を使用する</a:t>
            </a:r>
            <a:endParaRPr lang="en-US" altLang="ja-JP" sz="2400" dirty="0"/>
          </a:p>
          <a:p>
            <a:pPr marL="266700" indent="-266700"/>
            <a:r>
              <a:rPr lang="ja-JP" altLang="en-US" sz="2400" dirty="0"/>
              <a:t>②右手をバットの位置に構え、左手にボールを持つ</a:t>
            </a:r>
            <a:endParaRPr lang="en-US" altLang="ja-JP" sz="2400" dirty="0"/>
          </a:p>
          <a:p>
            <a:pPr marL="266700" indent="-266700"/>
            <a:r>
              <a:rPr lang="ja-JP" altLang="en-US" sz="2400" dirty="0"/>
              <a:t>③ボールを自分の</a:t>
            </a:r>
            <a:r>
              <a:rPr lang="ja-JP" altLang="en-US" sz="2400" dirty="0" err="1"/>
              <a:t>おへ</a:t>
            </a:r>
            <a:r>
              <a:rPr lang="ja-JP" altLang="en-US" sz="2400" dirty="0"/>
              <a:t>その前に上げ、右手</a:t>
            </a:r>
            <a:r>
              <a:rPr lang="ja-JP" altLang="en-US" sz="2400" dirty="0" smtClean="0"/>
              <a:t>のひらで前</a:t>
            </a:r>
            <a:r>
              <a:rPr lang="ja-JP" altLang="en-US" sz="2400" dirty="0"/>
              <a:t>へ打つ</a:t>
            </a:r>
            <a:endParaRPr lang="en-US" altLang="ja-JP" sz="2400" dirty="0"/>
          </a:p>
          <a:p>
            <a:pPr marL="266700" indent="-266700"/>
            <a:r>
              <a:rPr lang="ja-JP" altLang="en-US" sz="2400" dirty="0"/>
              <a:t>④同じ要領で、今度は左手の甲でボールを打つ</a:t>
            </a:r>
          </a:p>
        </p:txBody>
      </p:sp>
      <p:pic>
        <p:nvPicPr>
          <p:cNvPr id="21" name="コンテンツ プレースホルダー 11">
            <a:extLst>
              <a:ext uri="{FF2B5EF4-FFF2-40B4-BE49-F238E27FC236}">
                <a16:creationId xmlns:a16="http://schemas.microsoft.com/office/drawing/2014/main" id="{9F32EFF9-B220-4842-BDB5-447C14D22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3740669"/>
            <a:ext cx="999744" cy="749808"/>
          </a:xfr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5E96F48-6528-4D63-A5AE-1978183EC1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328" y="4901714"/>
            <a:ext cx="999744" cy="77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8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052736"/>
            <a:ext cx="7704856" cy="5820778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33</a:t>
            </a:fld>
            <a:endParaRPr kumimoji="1" lang="ja-JP" altLang="en-US"/>
          </a:p>
        </p:txBody>
      </p:sp>
      <p:pic>
        <p:nvPicPr>
          <p:cNvPr id="7" name="図 6">
            <a:hlinkClick r:id="rId3"/>
            <a:extLst>
              <a:ext uri="{FF2B5EF4-FFF2-40B4-BE49-F238E27FC236}">
                <a16:creationId xmlns:a16="http://schemas.microsoft.com/office/drawing/2014/main" id="{359DAB37-DF75-4016-BF0C-6F9E9EDE7C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340768"/>
            <a:ext cx="7256752" cy="4104456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5A1EF83D-C6BE-4CFC-ABAA-BEE1BD231345}"/>
              </a:ext>
            </a:extLst>
          </p:cNvPr>
          <p:cNvSpPr txBox="1">
            <a:spLocks/>
          </p:cNvSpPr>
          <p:nvPr/>
        </p:nvSpPr>
        <p:spPr>
          <a:xfrm>
            <a:off x="1048730" y="227835"/>
            <a:ext cx="7046540" cy="672862"/>
          </a:xfrm>
          <a:prstGeom prst="rect">
            <a:avLst/>
          </a:prstGeom>
          <a:solidFill>
            <a:srgbClr val="FFFFCC"/>
          </a:solidFill>
          <a:ln w="63500" cmpd="dbl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〇新聞ボールバッティング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6060830" y="4803423"/>
            <a:ext cx="2034440" cy="478547"/>
            <a:chOff x="5726066" y="1987786"/>
            <a:chExt cx="2859302" cy="508045"/>
          </a:xfrm>
          <a:solidFill>
            <a:srgbClr val="FFC000"/>
          </a:solidFill>
        </p:grpSpPr>
        <p:sp>
          <p:nvSpPr>
            <p:cNvPr id="9" name="角丸四角形 8"/>
            <p:cNvSpPr/>
            <p:nvPr/>
          </p:nvSpPr>
          <p:spPr>
            <a:xfrm>
              <a:off x="5726066" y="1987786"/>
              <a:ext cx="2859302" cy="508045"/>
            </a:xfrm>
            <a:prstGeom prst="roundRect">
              <a:avLst/>
            </a:prstGeom>
            <a:grp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200" dirty="0" smtClean="0">
                <a:solidFill>
                  <a:schemeClr val="tx1"/>
                </a:solidFill>
              </a:endParaRPr>
            </a:p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7772" y="2003209"/>
              <a:ext cx="479545" cy="479545"/>
            </a:xfrm>
            <a:prstGeom prst="rect">
              <a:avLst/>
            </a:prstGeom>
            <a:grp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33435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E3FBFF-E96A-4645-BACC-A02FE4130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B4EEEC-CE1C-47AD-8EE3-B4824F58A7C4}"/>
              </a:ext>
            </a:extLst>
          </p:cNvPr>
          <p:cNvSpPr txBox="1"/>
          <p:nvPr/>
        </p:nvSpPr>
        <p:spPr>
          <a:xfrm>
            <a:off x="5004046" y="3029250"/>
            <a:ext cx="3551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566" indent="-334566"/>
            <a:r>
              <a:rPr lang="ja-JP" altLang="en-US" sz="2400" dirty="0"/>
              <a:t>☆自分の身の回りに、人</a:t>
            </a:r>
            <a:endParaRPr lang="en-US" altLang="ja-JP" sz="2400" dirty="0"/>
          </a:p>
          <a:p>
            <a:pPr marL="334566" indent="-334566"/>
            <a:r>
              <a:rPr lang="ja-JP" altLang="en-US" sz="2400" dirty="0"/>
              <a:t>　 や障害物がないか確認</a:t>
            </a:r>
            <a:endParaRPr lang="en-US" altLang="ja-JP" sz="2400" dirty="0"/>
          </a:p>
          <a:p>
            <a:pPr marL="334566" indent="-334566"/>
            <a:r>
              <a:rPr lang="en-US" altLang="ja-JP" sz="2400" dirty="0"/>
              <a:t>     </a:t>
            </a:r>
            <a:r>
              <a:rPr lang="ja-JP" altLang="en-US" sz="2400" dirty="0"/>
              <a:t>しよう</a:t>
            </a:r>
            <a:endParaRPr lang="en-US" altLang="ja-JP" sz="2400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720BB5F6-0E1A-4DD0-A40E-5D147BD957EF}"/>
              </a:ext>
            </a:extLst>
          </p:cNvPr>
          <p:cNvSpPr/>
          <p:nvPr/>
        </p:nvSpPr>
        <p:spPr>
          <a:xfrm>
            <a:off x="323529" y="1772817"/>
            <a:ext cx="4096070" cy="47525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6980685-D296-423C-84C8-457666D14339}"/>
              </a:ext>
            </a:extLst>
          </p:cNvPr>
          <p:cNvSpPr txBox="1"/>
          <p:nvPr/>
        </p:nvSpPr>
        <p:spPr>
          <a:xfrm>
            <a:off x="1466636" y="1368257"/>
            <a:ext cx="180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566" indent="-334566" algn="ctr"/>
            <a:r>
              <a:rPr lang="ja-JP" altLang="en-US" sz="2400" dirty="0"/>
              <a:t>☆ポイント☆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DD9932C-CF6D-4667-9FFA-C31EDE1912AA}"/>
              </a:ext>
            </a:extLst>
          </p:cNvPr>
          <p:cNvSpPr txBox="1"/>
          <p:nvPr/>
        </p:nvSpPr>
        <p:spPr>
          <a:xfrm>
            <a:off x="5896307" y="2313564"/>
            <a:ext cx="176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566" indent="-334566" algn="ctr"/>
            <a:r>
              <a:rPr lang="ja-JP" altLang="en-US" sz="2400" dirty="0"/>
              <a:t>●注意事項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999FFF4-CEF1-4B9D-AC7D-50B3ED2AFC2C}"/>
              </a:ext>
            </a:extLst>
          </p:cNvPr>
          <p:cNvSpPr txBox="1"/>
          <p:nvPr/>
        </p:nvSpPr>
        <p:spPr>
          <a:xfrm>
            <a:off x="430986" y="2024449"/>
            <a:ext cx="3962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566" indent="-334566"/>
            <a:r>
              <a:rPr lang="ja-JP" altLang="en-US" sz="2400" dirty="0"/>
              <a:t>・タイミングを合わせて</a:t>
            </a:r>
            <a:r>
              <a:rPr lang="ja-JP" altLang="en-US" sz="2400" dirty="0" smtClean="0"/>
              <a:t>ボールを</a:t>
            </a:r>
            <a:r>
              <a:rPr lang="ja-JP" altLang="en-US" sz="2400" dirty="0"/>
              <a:t>上げよう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8A1C26B-B5DC-4559-A891-C6B293804725}"/>
              </a:ext>
            </a:extLst>
          </p:cNvPr>
          <p:cNvSpPr txBox="1"/>
          <p:nvPr/>
        </p:nvSpPr>
        <p:spPr>
          <a:xfrm>
            <a:off x="415050" y="2925068"/>
            <a:ext cx="3861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566" indent="-334566"/>
            <a:r>
              <a:rPr lang="ja-JP" altLang="en-US" sz="2400" dirty="0"/>
              <a:t>・手首を立て、手の真ん中で確実にボールを打とう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48E22DB7-2802-4430-8C1D-A76875E6BFE0}"/>
              </a:ext>
            </a:extLst>
          </p:cNvPr>
          <p:cNvSpPr/>
          <p:nvPr/>
        </p:nvSpPr>
        <p:spPr>
          <a:xfrm>
            <a:off x="4927823" y="2074135"/>
            <a:ext cx="3758977" cy="3515105"/>
          </a:xfrm>
          <a:prstGeom prst="roundRect">
            <a:avLst/>
          </a:prstGeom>
          <a:noFill/>
          <a:ln w="1778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0018AAD-7FC0-4148-8D8C-D30A32FEC7F4}"/>
              </a:ext>
            </a:extLst>
          </p:cNvPr>
          <p:cNvSpPr txBox="1"/>
          <p:nvPr/>
        </p:nvSpPr>
        <p:spPr>
          <a:xfrm>
            <a:off x="430986" y="3924608"/>
            <a:ext cx="3854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566" indent="-334566"/>
            <a:r>
              <a:rPr lang="ja-JP" altLang="en-US" sz="2400" dirty="0"/>
              <a:t>・ バットスイングと同じように、体全体を使って打とう</a:t>
            </a:r>
          </a:p>
        </p:txBody>
      </p:sp>
      <p:sp>
        <p:nvSpPr>
          <p:cNvPr id="28" name="タイトル 1">
            <a:extLst>
              <a:ext uri="{FF2B5EF4-FFF2-40B4-BE49-F238E27FC236}">
                <a16:creationId xmlns:a16="http://schemas.microsoft.com/office/drawing/2014/main" id="{D564D518-B07B-4794-B856-C29080CD92B1}"/>
              </a:ext>
            </a:extLst>
          </p:cNvPr>
          <p:cNvSpPr txBox="1">
            <a:spLocks/>
          </p:cNvSpPr>
          <p:nvPr/>
        </p:nvSpPr>
        <p:spPr>
          <a:xfrm>
            <a:off x="1048730" y="404664"/>
            <a:ext cx="7046540" cy="672862"/>
          </a:xfrm>
          <a:prstGeom prst="rect">
            <a:avLst/>
          </a:prstGeom>
          <a:solidFill>
            <a:srgbClr val="FFFFCC"/>
          </a:solidFill>
          <a:ln w="63500" cmpd="dbl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〇新聞ボールバッティング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8D3D6A5-0BA7-4A59-B3D8-F33986563709}"/>
              </a:ext>
            </a:extLst>
          </p:cNvPr>
          <p:cNvSpPr txBox="1"/>
          <p:nvPr/>
        </p:nvSpPr>
        <p:spPr>
          <a:xfrm>
            <a:off x="5031618" y="4404991"/>
            <a:ext cx="3551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566" indent="-334566"/>
            <a:r>
              <a:rPr lang="ja-JP" altLang="en-US" sz="2400" dirty="0"/>
              <a:t>☆</a:t>
            </a:r>
            <a:r>
              <a:rPr lang="ja-JP" altLang="en-US" sz="2400" u="sng" dirty="0"/>
              <a:t>広い場所（屋外の公園など）で行うようにしよう</a:t>
            </a:r>
            <a:endParaRPr lang="en-US" altLang="ja-JP" sz="2400" u="sng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C0ED45E-1C14-408A-B4CB-9410C85C53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879" y="5125355"/>
            <a:ext cx="1169873" cy="66181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C82446A-ED92-4D20-9B01-848737B012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7200" y="5117735"/>
            <a:ext cx="1178581" cy="66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0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63EA85-C280-44E3-9BEB-217BE3462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25CC906A-DB21-4976-A179-8D695BC58017}"/>
              </a:ext>
            </a:extLst>
          </p:cNvPr>
          <p:cNvSpPr txBox="1">
            <a:spLocks/>
          </p:cNvSpPr>
          <p:nvPr/>
        </p:nvSpPr>
        <p:spPr>
          <a:xfrm>
            <a:off x="719572" y="1628800"/>
            <a:ext cx="7704856" cy="3240360"/>
          </a:xfrm>
          <a:prstGeom prst="rect">
            <a:avLst/>
          </a:prstGeom>
          <a:solidFill>
            <a:srgbClr val="FFFFCC"/>
          </a:solidFill>
          <a:ln w="63500" cmpd="dbl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dirty="0"/>
              <a:t>〇自分のペースに</a:t>
            </a:r>
            <a:r>
              <a:rPr lang="ja-JP" altLang="en-US" dirty="0" smtClean="0"/>
              <a:t>合わせて</a:t>
            </a:r>
            <a:r>
              <a:rPr lang="ja-JP" altLang="en-US" dirty="0"/>
              <a:t>運動</a:t>
            </a:r>
            <a:r>
              <a:rPr lang="ja-JP" altLang="en-US" dirty="0" smtClean="0"/>
              <a:t>に取り組もう。</a:t>
            </a:r>
            <a:endParaRPr lang="en-US" altLang="ja-JP" dirty="0" smtClean="0"/>
          </a:p>
          <a:p>
            <a:pPr algn="l"/>
            <a:r>
              <a:rPr lang="ja-JP" altLang="en-US" dirty="0" smtClean="0"/>
              <a:t>○実施したことを学習カードや自分で作成した記録表などに記録しよう。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E05CC1-9EB1-4FC6-BBB6-88F3121FF8A0}"/>
              </a:ext>
            </a:extLst>
          </p:cNvPr>
          <p:cNvSpPr txBox="1"/>
          <p:nvPr/>
        </p:nvSpPr>
        <p:spPr>
          <a:xfrm>
            <a:off x="6948264" y="6400412"/>
            <a:ext cx="1547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/>
              <a:t>（技能編）～おわり～</a:t>
            </a:r>
            <a:endParaRPr kumimoji="1" lang="ja-JP" altLang="en-US" sz="1200" b="1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43E4CAE0-BC07-42BB-BADA-94988AFF3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112" y="573658"/>
            <a:ext cx="6803776" cy="6480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ja-JP" altLang="en-US" dirty="0"/>
              <a:t>自宅で取り組むにあたって</a:t>
            </a:r>
          </a:p>
        </p:txBody>
      </p:sp>
    </p:spTree>
    <p:extLst>
      <p:ext uri="{BB962C8B-B14F-4D97-AF65-F5344CB8AC3E}">
        <p14:creationId xmlns:p14="http://schemas.microsoft.com/office/powerpoint/2010/main" val="422755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3090" y="1916832"/>
            <a:ext cx="8640960" cy="415148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バット操作の技能</a:t>
            </a:r>
            <a:endParaRPr lang="en-US" altLang="ja-JP" sz="1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endParaRPr lang="en-US" altLang="ja-JP" sz="1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①身体の軸を安定させてバットを振り抜く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②タイミングを合わせてボールを捉える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③ねらった方向にボールを打ち返す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83090" y="697349"/>
            <a:ext cx="8640960" cy="6840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＜ソフトボール</a:t>
            </a:r>
            <a:r>
              <a:rPr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の</a:t>
            </a: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技能</a:t>
            </a:r>
            <a:r>
              <a:rPr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を</a:t>
            </a: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理解しよう！＞</a:t>
            </a:r>
            <a:endParaRPr lang="en-US" altLang="ja-JP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00A4E9E-DAE6-4875-9D07-667785A3F345}"/>
              </a:ext>
            </a:extLst>
          </p:cNvPr>
          <p:cNvSpPr txBox="1"/>
          <p:nvPr/>
        </p:nvSpPr>
        <p:spPr>
          <a:xfrm>
            <a:off x="6732240" y="-21570"/>
            <a:ext cx="4320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2800" dirty="0"/>
              <a:t>✍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6C92D34-A250-435E-8B05-13B66830CC76}"/>
              </a:ext>
            </a:extLst>
          </p:cNvPr>
          <p:cNvSpPr txBox="1"/>
          <p:nvPr/>
        </p:nvSpPr>
        <p:spPr>
          <a:xfrm>
            <a:off x="7092280" y="70763"/>
            <a:ext cx="187220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1600" dirty="0" smtClean="0"/>
              <a:t>学習カード</a:t>
            </a:r>
            <a:r>
              <a:rPr kumimoji="1" lang="ja-JP" altLang="en-US" sz="1600" dirty="0" smtClean="0"/>
              <a:t>「</a:t>
            </a:r>
            <a:r>
              <a:rPr kumimoji="1" lang="ja-JP" altLang="en-US" sz="1600" dirty="0"/>
              <a:t>知識」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4200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94" y="1233460"/>
            <a:ext cx="8167836" cy="539891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8964" y="254469"/>
            <a:ext cx="8064896" cy="950145"/>
          </a:xfrm>
        </p:spPr>
        <p:txBody>
          <a:bodyPr>
            <a:normAutofit/>
          </a:bodyPr>
          <a:lstStyle/>
          <a:p>
            <a:r>
              <a:rPr lang="ja-JP" altLang="en-US" sz="5400" dirty="0" smtClean="0"/>
              <a:t>バット操作</a:t>
            </a:r>
            <a:r>
              <a:rPr kumimoji="1" lang="ja-JP" altLang="en-US" sz="5400" dirty="0" smtClean="0"/>
              <a:t>の</a:t>
            </a:r>
            <a:r>
              <a:rPr kumimoji="1" lang="ja-JP" altLang="en-US" sz="5400" dirty="0"/>
              <a:t>見本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79004" y="1828426"/>
            <a:ext cx="7344816" cy="32932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ja-JP" sz="1600" u="sng" dirty="0">
              <a:hlinkClick r:id="rId3"/>
            </a:endParaRPr>
          </a:p>
          <a:p>
            <a:pPr algn="ctr"/>
            <a:r>
              <a:rPr lang="en-US" altLang="ja-JP" sz="1600" u="sng" dirty="0">
                <a:hlinkClick r:id="rId3"/>
              </a:rPr>
              <a:t>https://www2.nhk.or.jp/school/movie/bangumi.cgi?das_id=D0005220020_00000</a:t>
            </a:r>
            <a:endParaRPr lang="en-US" altLang="ja-JP" sz="1600" u="sng" dirty="0"/>
          </a:p>
          <a:p>
            <a:pPr algn="ctr"/>
            <a:r>
              <a:rPr lang="ja-JP" altLang="en-US" sz="2800" dirty="0">
                <a:solidFill>
                  <a:schemeClr val="tx2"/>
                </a:solidFill>
              </a:rPr>
              <a:t>（ＮＨＫ </a:t>
            </a:r>
            <a:r>
              <a:rPr lang="en-US" altLang="ja-JP" sz="2800" dirty="0">
                <a:solidFill>
                  <a:schemeClr val="tx2"/>
                </a:solidFill>
              </a:rPr>
              <a:t>for school </a:t>
            </a:r>
            <a:r>
              <a:rPr lang="ja-JP" altLang="en-US" sz="2800" dirty="0">
                <a:solidFill>
                  <a:schemeClr val="tx2"/>
                </a:solidFill>
              </a:rPr>
              <a:t>「はりきり体育ノ介」）</a:t>
            </a:r>
            <a:endParaRPr lang="en-US" altLang="ja-JP" sz="2800" dirty="0">
              <a:solidFill>
                <a:schemeClr val="tx2"/>
              </a:solidFill>
            </a:endParaRPr>
          </a:p>
          <a:p>
            <a:endParaRPr lang="en-US" altLang="ja-JP" sz="2800" u="sng" dirty="0"/>
          </a:p>
          <a:p>
            <a:r>
              <a:rPr lang="ja-JP" altLang="en-US" sz="1600" dirty="0"/>
              <a:t>その他にも、インターネットで</a:t>
            </a:r>
            <a:endParaRPr lang="en-US" altLang="ja-JP" sz="1600" dirty="0"/>
          </a:p>
          <a:p>
            <a:endParaRPr lang="en-US" altLang="ja-JP" sz="1600" u="sng" dirty="0">
              <a:solidFill>
                <a:srgbClr val="FF0000"/>
              </a:solidFill>
            </a:endParaRPr>
          </a:p>
          <a:p>
            <a:pPr algn="ctr"/>
            <a:r>
              <a:rPr lang="ja-JP" altLang="en-US" sz="2800" u="sng" dirty="0">
                <a:solidFill>
                  <a:srgbClr val="FF0000"/>
                </a:solidFill>
              </a:rPr>
              <a:t>「ソフトボール」、「バッティング」</a:t>
            </a:r>
            <a:endParaRPr lang="en-US" altLang="ja-JP" sz="1600" u="sng" dirty="0">
              <a:solidFill>
                <a:srgbClr val="FF0000"/>
              </a:solidFill>
            </a:endParaRPr>
          </a:p>
          <a:p>
            <a:endParaRPr lang="en-US" altLang="ja-JP" sz="1600" dirty="0"/>
          </a:p>
          <a:p>
            <a:r>
              <a:rPr lang="ja-JP" altLang="en-US" sz="1600" dirty="0"/>
              <a:t>というキーワードを入力して調べてみよう！</a:t>
            </a:r>
            <a:endParaRPr lang="en-US" altLang="ja-JP" sz="1600" dirty="0"/>
          </a:p>
          <a:p>
            <a:endParaRPr lang="en-US" altLang="ja-JP" sz="1600" u="sng" dirty="0"/>
          </a:p>
          <a:p>
            <a:endParaRPr lang="en-US" altLang="ja-JP" sz="12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599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83090" y="697349"/>
            <a:ext cx="8640960" cy="6840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＜ソフトボール</a:t>
            </a:r>
            <a:r>
              <a:rPr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の</a:t>
            </a: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技能</a:t>
            </a:r>
            <a:r>
              <a:rPr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を</a:t>
            </a: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理解しよう！＞</a:t>
            </a:r>
            <a:endParaRPr lang="en-US" altLang="ja-JP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A0347CE-0946-43D3-A60A-1B9FFEE265CA}"/>
              </a:ext>
            </a:extLst>
          </p:cNvPr>
          <p:cNvSpPr txBox="1"/>
          <p:nvPr/>
        </p:nvSpPr>
        <p:spPr>
          <a:xfrm>
            <a:off x="7092280" y="70763"/>
            <a:ext cx="187220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1600" dirty="0" smtClean="0"/>
              <a:t>学習カード</a:t>
            </a:r>
            <a:r>
              <a:rPr kumimoji="1" lang="ja-JP" altLang="en-US" sz="1600" dirty="0" smtClean="0"/>
              <a:t>「</a:t>
            </a:r>
            <a:r>
              <a:rPr kumimoji="1" lang="ja-JP" altLang="en-US" sz="1600" dirty="0"/>
              <a:t>知識」</a:t>
            </a:r>
            <a:endParaRPr kumimoji="1" lang="ja-JP" altLang="en-US" sz="28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00A4E9E-DAE6-4875-9D07-667785A3F345}"/>
              </a:ext>
            </a:extLst>
          </p:cNvPr>
          <p:cNvSpPr txBox="1"/>
          <p:nvPr/>
        </p:nvSpPr>
        <p:spPr>
          <a:xfrm>
            <a:off x="6732240" y="-26288"/>
            <a:ext cx="4320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2800" dirty="0"/>
              <a:t>✍</a:t>
            </a: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A24B386C-737F-4DF4-AE0E-E73903C2C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90" y="1843451"/>
            <a:ext cx="860939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ボール操作の技能</a:t>
            </a:r>
            <a:endParaRPr lang="en-US" altLang="ja-JP" sz="1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endParaRPr lang="en-US" altLang="ja-JP" sz="1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①移動しながらボールを捕る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②ねらった方向へステップを踏みながらボー　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ルを投げる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③タイミングよくボールを受けたり、中継し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たりする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9532" y="1173589"/>
            <a:ext cx="8640960" cy="53285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①移動しながらボールを捕る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802" y="2247702"/>
            <a:ext cx="1510948" cy="2913972"/>
          </a:xfrm>
          <a:prstGeom prst="rect">
            <a:avLst/>
          </a:prstGeom>
          <a:effectLst/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9116" y="2240400"/>
            <a:ext cx="1584176" cy="287131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0242" y="2240400"/>
            <a:ext cx="2438029" cy="2625569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395536" y="562289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左足から捕球動作に入る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06584" y="5580238"/>
            <a:ext cx="2745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右足でタイミングをはかりながら捕球姿勢に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45763" y="5526480"/>
            <a:ext cx="2841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左肩の延長線上に</a:t>
            </a:r>
            <a:r>
              <a:rPr lang="ja-JP" altLang="en-US" dirty="0"/>
              <a:t>グローブを落とし、ボールをよく見て捕球</a:t>
            </a:r>
            <a:endParaRPr kumimoji="1" lang="ja-JP" altLang="en-US" dirty="0"/>
          </a:p>
        </p:txBody>
      </p:sp>
      <p:sp>
        <p:nvSpPr>
          <p:cNvPr id="11" name="右矢印 10"/>
          <p:cNvSpPr/>
          <p:nvPr/>
        </p:nvSpPr>
        <p:spPr>
          <a:xfrm>
            <a:off x="2478779" y="3316019"/>
            <a:ext cx="793308" cy="7200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>
            <a:off x="5052455" y="3316019"/>
            <a:ext cx="793308" cy="7200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1400F2CD-735C-4678-B85B-EA50B020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64" y="254470"/>
            <a:ext cx="8064896" cy="775104"/>
          </a:xfrm>
        </p:spPr>
        <p:txBody>
          <a:bodyPr>
            <a:normAutofit fontScale="90000"/>
          </a:bodyPr>
          <a:lstStyle/>
          <a:p>
            <a:r>
              <a:rPr lang="ja-JP" altLang="en-US" sz="5400" dirty="0" smtClean="0"/>
              <a:t>ボール操作</a:t>
            </a:r>
            <a:r>
              <a:rPr kumimoji="1" lang="ja-JP" altLang="en-US" sz="5400" dirty="0" smtClean="0"/>
              <a:t>の基本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80437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9532" y="1066304"/>
            <a:ext cx="8640960" cy="54726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②ねらった方向へステップを</a:t>
            </a:r>
            <a:r>
              <a:rPr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踏みながら</a:t>
            </a:r>
            <a:endParaRPr lang="en-US" altLang="ja-JP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</a:t>
            </a:r>
            <a:r>
              <a:rPr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ボール</a:t>
            </a: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を投げる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273" y="2637194"/>
            <a:ext cx="1872208" cy="272321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4639" y="2637194"/>
            <a:ext cx="1454051" cy="266576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48" y="2637194"/>
            <a:ext cx="1382043" cy="2601492"/>
          </a:xfrm>
          <a:prstGeom prst="rect">
            <a:avLst/>
          </a:prstGeom>
        </p:spPr>
      </p:pic>
      <p:sp>
        <p:nvSpPr>
          <p:cNvPr id="12" name="右矢印 11"/>
          <p:cNvSpPr/>
          <p:nvPr/>
        </p:nvSpPr>
        <p:spPr>
          <a:xfrm>
            <a:off x="2921906" y="3442568"/>
            <a:ext cx="793308" cy="7200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>
            <a:off x="5888115" y="3442568"/>
            <a:ext cx="793308" cy="7200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1560" y="5626493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グローブがあったところに右足をステップ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702215" y="561497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右足内側のくるぶしを投球方向へ向ける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675078" y="5433020"/>
            <a:ext cx="2113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左足を投球方向へ</a:t>
            </a:r>
            <a:endParaRPr kumimoji="1" lang="en-US" altLang="ja-JP" dirty="0"/>
          </a:p>
          <a:p>
            <a:r>
              <a:rPr kumimoji="1" lang="ja-JP" altLang="en-US" dirty="0"/>
              <a:t>ステップしてスロー</a:t>
            </a:r>
            <a:endParaRPr kumimoji="1" lang="en-US" altLang="ja-JP" dirty="0"/>
          </a:p>
          <a:p>
            <a:r>
              <a:rPr kumimoji="1" lang="ja-JP" altLang="en-US" dirty="0"/>
              <a:t>イング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3E253384-2FD4-4B79-9A26-A19C491C0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64" y="254470"/>
            <a:ext cx="8064896" cy="775104"/>
          </a:xfrm>
        </p:spPr>
        <p:txBody>
          <a:bodyPr>
            <a:normAutofit fontScale="90000"/>
          </a:bodyPr>
          <a:lstStyle/>
          <a:p>
            <a:r>
              <a:rPr lang="ja-JP" altLang="en-US" sz="5400" dirty="0" smtClean="0"/>
              <a:t>ボール操作</a:t>
            </a:r>
            <a:r>
              <a:rPr kumimoji="1" lang="ja-JP" altLang="en-US" sz="5400" dirty="0" smtClean="0"/>
              <a:t>の基本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93551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9532" y="1268759"/>
            <a:ext cx="8640960" cy="54527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※</a:t>
            </a:r>
            <a:r>
              <a:rPr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フライ</a:t>
            </a: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は、落下地点より数歩後ろから助走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し、タイミングよくボールをとる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3888" y="2924944"/>
            <a:ext cx="1728192" cy="316835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508104" y="3862789"/>
            <a:ext cx="2697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親指を下にして、胸から額の間で捕球する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941768B4-EE8A-4F97-93A4-52C629090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64" y="254470"/>
            <a:ext cx="8064896" cy="775104"/>
          </a:xfrm>
        </p:spPr>
        <p:txBody>
          <a:bodyPr>
            <a:normAutofit fontScale="90000"/>
          </a:bodyPr>
          <a:lstStyle/>
          <a:p>
            <a:r>
              <a:rPr lang="ja-JP" altLang="en-US" sz="5400" dirty="0" smtClean="0"/>
              <a:t>ボール操作</a:t>
            </a:r>
            <a:r>
              <a:rPr kumimoji="1" lang="ja-JP" altLang="en-US" sz="5400" dirty="0" smtClean="0"/>
              <a:t>の基本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01660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2809</TotalTime>
  <Words>1516</Words>
  <Application>Microsoft Office PowerPoint</Application>
  <PresentationFormat>画面に合わせる (4:3)</PresentationFormat>
  <Paragraphs>272</Paragraphs>
  <Slides>35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3" baseType="lpstr">
      <vt:lpstr>HG創英角ｺﾞｼｯｸUB</vt:lpstr>
      <vt:lpstr>HG創英角ﾎﾟｯﾌﾟ体</vt:lpstr>
      <vt:lpstr>ＭＳ Ｐゴシック</vt:lpstr>
      <vt:lpstr>游ゴシック</vt:lpstr>
      <vt:lpstr>Arial</vt:lpstr>
      <vt:lpstr>Calibri</vt:lpstr>
      <vt:lpstr>Wingdings</vt:lpstr>
      <vt:lpstr>Office ​​テーマ</vt:lpstr>
      <vt:lpstr>PowerPoint プレゼンテーション</vt:lpstr>
      <vt:lpstr>PowerPoint プレゼンテーション</vt:lpstr>
      <vt:lpstr>　「バット操作」「ボール操作」「走塁」の技能を理解し、それらを効果的に身に付けるためのポイントをつかもう！</vt:lpstr>
      <vt:lpstr>PowerPoint プレゼンテーション</vt:lpstr>
      <vt:lpstr>バット操作の見本</vt:lpstr>
      <vt:lpstr>PowerPoint プレゼンテーション</vt:lpstr>
      <vt:lpstr>ボール操作の基本</vt:lpstr>
      <vt:lpstr>ボール操作の基本</vt:lpstr>
      <vt:lpstr>ボール操作の基本</vt:lpstr>
      <vt:lpstr>PowerPoint プレゼンテーション</vt:lpstr>
      <vt:lpstr>PowerPoint プレゼンテーション</vt:lpstr>
      <vt:lpstr>走塁の技能</vt:lpstr>
      <vt:lpstr>PowerPoint プレゼンテーション</vt:lpstr>
      <vt:lpstr>PowerPoint プレゼンテーション</vt:lpstr>
      <vt:lpstr>PowerPoint プレゼンテーション</vt:lpstr>
      <vt:lpstr>ボール操作編</vt:lpstr>
      <vt:lpstr>＜ジャグリング＞</vt:lpstr>
      <vt:lpstr>ボール操作編</vt:lpstr>
      <vt:lpstr>PowerPoint プレゼンテーション</vt:lpstr>
      <vt:lpstr>PowerPoint プレゼンテーション</vt:lpstr>
      <vt:lpstr>〇新聞ボール投げ</vt:lpstr>
      <vt:lpstr>ボール操作編</vt:lpstr>
      <vt:lpstr>PowerPoint プレゼンテーション</vt:lpstr>
      <vt:lpstr>〇シャドースローイング</vt:lpstr>
      <vt:lpstr>バット操作編</vt:lpstr>
      <vt:lpstr>PowerPoint プレゼンテーション</vt:lpstr>
      <vt:lpstr>PowerPoint プレゼンテーション</vt:lpstr>
      <vt:lpstr>〇シャドーバッティング</vt:lpstr>
      <vt:lpstr>バット操作編</vt:lpstr>
      <vt:lpstr>PowerPoint プレゼンテーション</vt:lpstr>
      <vt:lpstr>PowerPoint プレゼンテーション</vt:lpstr>
      <vt:lpstr>バット操作編</vt:lpstr>
      <vt:lpstr>PowerPoint プレゼンテーション</vt:lpstr>
      <vt:lpstr>PowerPoint プレゼンテーション</vt:lpstr>
      <vt:lpstr>自宅で取り組むにあたって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態度</dc:title>
  <dc:creator>諸家 馨</dc:creator>
  <cp:lastModifiedBy>m</cp:lastModifiedBy>
  <cp:revision>81</cp:revision>
  <cp:lastPrinted>2020-11-11T05:35:33Z</cp:lastPrinted>
  <dcterms:modified xsi:type="dcterms:W3CDTF">2020-12-23T02:56:37Z</dcterms:modified>
</cp:coreProperties>
</file>