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16" r:id="rId2"/>
    <p:sldId id="317" r:id="rId3"/>
    <p:sldId id="299" r:id="rId4"/>
    <p:sldId id="297" r:id="rId5"/>
    <p:sldId id="268" r:id="rId6"/>
    <p:sldId id="302" r:id="rId7"/>
    <p:sldId id="318" r:id="rId8"/>
    <p:sldId id="306" r:id="rId9"/>
    <p:sldId id="319" r:id="rId10"/>
    <p:sldId id="307" r:id="rId11"/>
    <p:sldId id="301" r:id="rId12"/>
    <p:sldId id="308" r:id="rId13"/>
    <p:sldId id="295" r:id="rId14"/>
    <p:sldId id="304" r:id="rId15"/>
    <p:sldId id="305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0263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0" y="2"/>
            <a:ext cx="2950263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026733F-CDBD-4495-AD07-3C1F34B7D6A3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50263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0" y="9440864"/>
            <a:ext cx="2950263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2E7E76B-6E18-4E42-B07B-009178694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847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4600"/>
            <a:ext cx="4478338" cy="33591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79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1772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10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7711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838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423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9820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299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15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666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44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4891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292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49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60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60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086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5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54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5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60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60">
                <a:defRPr/>
              </a:pPr>
              <a:t>9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850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G"/><Relationship Id="rId5" Type="http://schemas.openxmlformats.org/officeDocument/2006/relationships/hyperlink" Target="https://youtu.be/G-tg1vrsx5I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15.JPG"/><Relationship Id="rId4" Type="http://schemas.openxmlformats.org/officeDocument/2006/relationships/hyperlink" Target="https://youtu.be/gV7gVs2Yw-8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16.png"/><Relationship Id="rId7" Type="http://schemas.openxmlformats.org/officeDocument/2006/relationships/image" Target="../media/image2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jpg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0.jpg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G"/><Relationship Id="rId5" Type="http://schemas.openxmlformats.org/officeDocument/2006/relationships/hyperlink" Target="https://youtu.be/ZiMJ5BJxg8g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48068" y="2853327"/>
            <a:ext cx="5781446" cy="144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66" tIns="32681" rIns="12866" bIns="32681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3600" b="1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355" y="1346456"/>
            <a:ext cx="5781446" cy="28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66" tIns="32681" rIns="12866" bIns="32681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350" b="1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51282" y="517960"/>
            <a:ext cx="6446519" cy="206436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4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第１学年及び第２</a:t>
            </a: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学年</a:t>
            </a:r>
            <a:r>
              <a:rPr kumimoji="1" lang="en-US" altLang="ja-JP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4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33023" y="2457894"/>
            <a:ext cx="6857999" cy="21587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ゲーム</a:t>
            </a:r>
            <a:endParaRPr kumimoji="1" lang="en-US" altLang="ja-JP" sz="5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「鬼 遊 び」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33023" y="5082742"/>
            <a:ext cx="7056260" cy="1069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知識及び技能編</a:t>
            </a:r>
            <a:r>
              <a:rPr kumimoji="1" lang="en-US" altLang="ja-JP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9977" y="0"/>
            <a:ext cx="9144000" cy="71820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48914" tIns="24457" rIns="48914" bIns="24457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05454" y="6160983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0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671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「タグとりゲーム</a:t>
            </a:r>
            <a:r>
              <a:rPr lang="ja-JP" altLang="en-US" sz="5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</a:t>
            </a:r>
            <a:endParaRPr lang="en-US" altLang="ja-JP" sz="5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233973" y="1429296"/>
            <a:ext cx="6639094" cy="4495108"/>
            <a:chOff x="2233973" y="1680012"/>
            <a:chExt cx="6639094" cy="4495108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33973" y="2047981"/>
              <a:ext cx="4208938" cy="4127139"/>
            </a:xfrm>
            <a:prstGeom prst="rect">
              <a:avLst/>
            </a:prstGeom>
          </p:spPr>
        </p:pic>
        <p:pic>
          <p:nvPicPr>
            <p:cNvPr id="12" name="図 11">
              <a:hlinkClick r:id="rId5"/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6706" y="2608613"/>
              <a:ext cx="2857224" cy="3455592"/>
            </a:xfrm>
            <a:prstGeom prst="rect">
              <a:avLst/>
            </a:prstGeom>
          </p:spPr>
        </p:pic>
        <p:sp>
          <p:nvSpPr>
            <p:cNvPr id="8" name="角丸四角形吹き出し 7"/>
            <p:cNvSpPr/>
            <p:nvPr/>
          </p:nvSpPr>
          <p:spPr>
            <a:xfrm>
              <a:off x="5956550" y="1680012"/>
              <a:ext cx="2916517" cy="1635369"/>
            </a:xfrm>
            <a:prstGeom prst="wedgeRoundRectCallout">
              <a:avLst>
                <a:gd name="adj1" fmla="val -59008"/>
                <a:gd name="adj2" fmla="val 66120"/>
                <a:gd name="adj3" fmla="val 16667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 smtClean="0"/>
                <a:t>ゲーム</a:t>
              </a:r>
              <a:r>
                <a:rPr kumimoji="1" lang="ja-JP" altLang="en-US" sz="2800" b="1" dirty="0"/>
                <a:t>を</a:t>
              </a:r>
              <a:r>
                <a:rPr kumimoji="1" lang="ja-JP" altLang="en-US" sz="2800" b="1" dirty="0" smtClean="0"/>
                <a:t>したら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学習</a:t>
              </a:r>
              <a:r>
                <a:rPr kumimoji="1" lang="ja-JP" altLang="en-US" sz="2800" b="1" dirty="0"/>
                <a:t>カード</a:t>
              </a:r>
              <a:r>
                <a:rPr kumimoji="1" lang="ja-JP" altLang="en-US" sz="2800" b="1" dirty="0" smtClean="0"/>
                <a:t>に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○を</a:t>
              </a:r>
              <a:r>
                <a:rPr kumimoji="1" lang="ja-JP" altLang="en-US" sz="2800" b="1" dirty="0"/>
                <a:t>つけよう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081436" y="2122169"/>
              <a:ext cx="11570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</a:rPr>
                <a:t>　　しゅう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76296" y="364304"/>
            <a:ext cx="2767796" cy="1882677"/>
            <a:chOff x="576296" y="632323"/>
            <a:chExt cx="2767796" cy="2497304"/>
          </a:xfrm>
        </p:grpSpPr>
        <p:sp>
          <p:nvSpPr>
            <p:cNvPr id="19" name="正方形/長方形 18"/>
            <p:cNvSpPr/>
            <p:nvPr/>
          </p:nvSpPr>
          <p:spPr>
            <a:xfrm>
              <a:off x="576296" y="632323"/>
              <a:ext cx="2767796" cy="249730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3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サンプル動画</a:t>
              </a:r>
              <a:endParaRPr kumimoji="1"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82260" y="1374523"/>
              <a:ext cx="814122" cy="261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どう　  が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187105" y="6203821"/>
            <a:ext cx="5006902" cy="598711"/>
            <a:chOff x="6792228" y="1647773"/>
            <a:chExt cx="5006902" cy="598711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6792228" y="1647773"/>
              <a:ext cx="4339994" cy="561899"/>
              <a:chOff x="7228510" y="542873"/>
              <a:chExt cx="4339994" cy="561899"/>
            </a:xfrm>
          </p:grpSpPr>
          <p:sp>
            <p:nvSpPr>
              <p:cNvPr id="15" name="角丸四角形 14"/>
              <p:cNvSpPr/>
              <p:nvPr/>
            </p:nvSpPr>
            <p:spPr>
              <a:xfrm>
                <a:off x="7228510" y="542873"/>
                <a:ext cx="4339994" cy="561899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6" name="図 1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9637" y="583245"/>
                <a:ext cx="484599" cy="484599"/>
              </a:xfrm>
              <a:prstGeom prst="rect">
                <a:avLst/>
              </a:prstGeom>
            </p:spPr>
          </p:pic>
        </p:grpSp>
        <p:graphicFrame>
          <p:nvGraphicFramePr>
            <p:cNvPr id="14" name="オブジェクト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9587108"/>
                </p:ext>
              </p:extLst>
            </p:nvPr>
          </p:nvGraphicFramePr>
          <p:xfrm>
            <a:off x="6911217" y="1746421"/>
            <a:ext cx="4887913" cy="500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文書" r:id="rId8" imgW="4629868" imgH="475228" progId="Word.Document.12">
                    <p:embed/>
                  </p:oleObj>
                </mc:Choice>
                <mc:Fallback>
                  <p:oleObj name="文書" r:id="rId8" imgW="4629868" imgH="475228" progId="Word.Document.12">
                    <p:embed/>
                    <p:pic>
                      <p:nvPicPr>
                        <p:cNvPr id="15" name="オブジェクト 14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911217" y="1746421"/>
                          <a:ext cx="4887913" cy="5000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1237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9408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「忍者修行ゲーム</a:t>
            </a:r>
            <a:r>
              <a:rPr lang="ja-JP" altLang="en-US" sz="5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</a:t>
            </a:r>
            <a:endParaRPr lang="en-US" altLang="ja-JP" sz="5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46" y="4090321"/>
            <a:ext cx="1841416" cy="245522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242" y="4090321"/>
            <a:ext cx="1853564" cy="2471419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86" y="4074124"/>
            <a:ext cx="1843223" cy="2457631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530" y="4090321"/>
            <a:ext cx="1854788" cy="2473051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2901318" y="6588197"/>
            <a:ext cx="1087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「上から」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76493" y="6588197"/>
            <a:ext cx="109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「横から」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68772" y="6598532"/>
            <a:ext cx="1139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「足下へ」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80258" y="-29959"/>
            <a:ext cx="3254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にん　　　 じゃ　　　しゅ　　 ぎょう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468739" y="857231"/>
            <a:ext cx="8404328" cy="3483442"/>
            <a:chOff x="468739" y="652273"/>
            <a:chExt cx="8404328" cy="3483442"/>
          </a:xfrm>
        </p:grpSpPr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0D4FB1FE-BA11-411C-B16B-F5AF0E2C2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472" y="652273"/>
              <a:ext cx="7708595" cy="3844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7155" tIns="43575" rIns="17155" bIns="43575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marL="0" marR="0" lvl="0" indent="0" algn="r" defTabSz="6522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68739" y="1200726"/>
              <a:ext cx="8189217" cy="2934989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3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①</a:t>
              </a:r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鬼が丸めた新聞紙（刀）をもち、むかい合って立つ。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②鬼のこうげきをかわす。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（・左右によける　・しゃがむ　・ジャンプする　等）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③きめられた時間（３０びょうくらい）で、こうげきを何回かわせたか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22035" y="819117"/>
              <a:ext cx="136362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err="1"/>
                <a:t>おに</a:t>
              </a:r>
              <a:r>
                <a:rPr kumimoji="1" lang="ja-JP" altLang="en-US" sz="1100" b="1" dirty="0"/>
                <a:t>　　　  まる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922036" y="1789656"/>
              <a:ext cx="4848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おに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835180" y="811607"/>
              <a:ext cx="21554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しん　ぶん　し　　   かたな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701238" y="2778736"/>
              <a:ext cx="8141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じ　  かん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74057" y="3274234"/>
              <a:ext cx="9030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なん   かい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906059" y="2263474"/>
              <a:ext cx="4848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など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7270200" y="809126"/>
              <a:ext cx="29958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あ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297175" y="2287919"/>
              <a:ext cx="7778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さ　 ゆう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060071" y="6489267"/>
            <a:ext cx="4848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うえ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47857" y="6475665"/>
            <a:ext cx="4848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よこ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19685" y="6492195"/>
            <a:ext cx="6576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あしもと</a:t>
            </a:r>
          </a:p>
        </p:txBody>
      </p:sp>
    </p:spTree>
    <p:extLst>
      <p:ext uri="{BB962C8B-B14F-4D97-AF65-F5344CB8AC3E}">
        <p14:creationId xmlns:p14="http://schemas.microsoft.com/office/powerpoint/2010/main" val="34639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97660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「忍者修行ゲーム</a:t>
            </a:r>
            <a:r>
              <a:rPr lang="ja-JP" altLang="en-US" sz="5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</a:t>
            </a:r>
            <a:endParaRPr lang="en-US" altLang="ja-JP" sz="5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23917" y="8369"/>
            <a:ext cx="3254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にん　　　 じゃ　　　しゅ　　 ぎょう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2166013" y="1739119"/>
            <a:ext cx="6707054" cy="4396012"/>
            <a:chOff x="2107021" y="1960339"/>
            <a:chExt cx="6707054" cy="4396012"/>
          </a:xfrm>
        </p:grpSpPr>
        <p:sp>
          <p:nvSpPr>
            <p:cNvPr id="2" name="縦巻き 1"/>
            <p:cNvSpPr/>
            <p:nvPr/>
          </p:nvSpPr>
          <p:spPr>
            <a:xfrm>
              <a:off x="2107021" y="2258439"/>
              <a:ext cx="4189766" cy="4097912"/>
            </a:xfrm>
            <a:prstGeom prst="verticalScroll">
              <a:avLst>
                <a:gd name="adj" fmla="val 962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7" name="図 16">
              <a:hlinkClick r:id="rId4"/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4648" y="2852368"/>
              <a:ext cx="2941509" cy="3383932"/>
            </a:xfrm>
            <a:prstGeom prst="rect">
              <a:avLst/>
            </a:prstGeom>
          </p:spPr>
        </p:pic>
        <p:sp>
          <p:nvSpPr>
            <p:cNvPr id="9" name="角丸四角形吹き出し 8"/>
            <p:cNvSpPr/>
            <p:nvPr/>
          </p:nvSpPr>
          <p:spPr>
            <a:xfrm>
              <a:off x="5558937" y="1960339"/>
              <a:ext cx="3255138" cy="1635369"/>
            </a:xfrm>
            <a:prstGeom prst="wedgeRoundRectCallout">
              <a:avLst>
                <a:gd name="adj1" fmla="val -53250"/>
                <a:gd name="adj2" fmla="val 79002"/>
                <a:gd name="adj3" fmla="val 16667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 smtClean="0"/>
                <a:t>ゲーム</a:t>
              </a:r>
              <a:r>
                <a:rPr kumimoji="1" lang="ja-JP" altLang="en-US" sz="2800" b="1" dirty="0"/>
                <a:t>を</a:t>
              </a:r>
              <a:r>
                <a:rPr kumimoji="1" lang="ja-JP" altLang="en-US" sz="2800" b="1" dirty="0" smtClean="0"/>
                <a:t>したら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学習</a:t>
              </a:r>
              <a:r>
                <a:rPr kumimoji="1" lang="ja-JP" altLang="en-US" sz="2800" b="1" dirty="0"/>
                <a:t>カード</a:t>
              </a:r>
              <a:r>
                <a:rPr kumimoji="1" lang="ja-JP" altLang="en-US" sz="2800" b="1" dirty="0" smtClean="0"/>
                <a:t>に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○を</a:t>
              </a:r>
              <a:r>
                <a:rPr kumimoji="1" lang="ja-JP" altLang="en-US" sz="2800" b="1" dirty="0"/>
                <a:t>つけよう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666839" y="2387542"/>
              <a:ext cx="11570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</a:rPr>
                <a:t>　　しゅう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-344067" y="1119531"/>
            <a:ext cx="4407463" cy="768638"/>
            <a:chOff x="-44522" y="1268581"/>
            <a:chExt cx="4407463" cy="768638"/>
          </a:xfrm>
        </p:grpSpPr>
        <p:sp>
          <p:nvSpPr>
            <p:cNvPr id="19" name="正方形/長方形 18"/>
            <p:cNvSpPr/>
            <p:nvPr/>
          </p:nvSpPr>
          <p:spPr>
            <a:xfrm>
              <a:off x="-44522" y="1274707"/>
              <a:ext cx="4407463" cy="762512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サンプル動画</a:t>
              </a:r>
              <a:endParaRPr kumimoji="1"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471145" y="1268581"/>
              <a:ext cx="8141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どう　  が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98617" y="6233317"/>
            <a:ext cx="5006902" cy="598711"/>
            <a:chOff x="6792228" y="1647773"/>
            <a:chExt cx="5006902" cy="59871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6792228" y="1647773"/>
              <a:ext cx="4339994" cy="561899"/>
              <a:chOff x="7228510" y="542873"/>
              <a:chExt cx="4339994" cy="561899"/>
            </a:xfrm>
          </p:grpSpPr>
          <p:sp>
            <p:nvSpPr>
              <p:cNvPr id="18" name="角丸四角形 17"/>
              <p:cNvSpPr/>
              <p:nvPr/>
            </p:nvSpPr>
            <p:spPr>
              <a:xfrm>
                <a:off x="7228510" y="542873"/>
                <a:ext cx="4339994" cy="561899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9637" y="583245"/>
                <a:ext cx="484599" cy="484599"/>
              </a:xfrm>
              <a:prstGeom prst="rect">
                <a:avLst/>
              </a:prstGeom>
            </p:spPr>
          </p:pic>
        </p:grpSp>
        <p:graphicFrame>
          <p:nvGraphicFramePr>
            <p:cNvPr id="16" name="オブジェクト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8206515"/>
                </p:ext>
              </p:extLst>
            </p:nvPr>
          </p:nvGraphicFramePr>
          <p:xfrm>
            <a:off x="6911217" y="1746421"/>
            <a:ext cx="4887913" cy="500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文書" r:id="rId7" imgW="4629868" imgH="475228" progId="Word.Document.12">
                    <p:embed/>
                  </p:oleObj>
                </mc:Choice>
                <mc:Fallback>
                  <p:oleObj name="文書" r:id="rId7" imgW="4629868" imgH="475228" progId="Word.Document.12">
                    <p:embed/>
                    <p:pic>
                      <p:nvPicPr>
                        <p:cNvPr id="14" name="オブジェクト 1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911217" y="1746421"/>
                          <a:ext cx="4887913" cy="5000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778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0790" y="1539153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80209" y="1036768"/>
            <a:ext cx="8189217" cy="47309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家庭でできる「鬼遊び」</a:t>
            </a:r>
            <a:endParaRPr kumimoji="1" lang="en-US" altLang="ja-JP" sz="6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en-US" altLang="ja-JP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〔</a:t>
            </a:r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屋外編</a:t>
            </a:r>
            <a:r>
              <a:rPr kumimoji="1" lang="en-US" altLang="ja-JP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〕</a:t>
            </a:r>
          </a:p>
          <a:p>
            <a:pPr algn="ctr"/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～家族といっしょにやってみよう～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4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（いろいろな走り方を身につけよう！）</a:t>
            </a:r>
            <a:endParaRPr kumimoji="1" lang="en-US" altLang="ja-JP" sz="4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ja-JP" altLang="en-US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5182" y="1156193"/>
            <a:ext cx="1284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か　　　　   てい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90258" y="1146493"/>
            <a:ext cx="1475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おに　　　　  あそ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88721" y="2136812"/>
            <a:ext cx="169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おく　　が</a:t>
            </a:r>
            <a:r>
              <a:rPr kumimoji="1" lang="ja-JP" altLang="en-US" sz="1100" b="1" dirty="0" err="1"/>
              <a:t>い</a:t>
            </a:r>
            <a:r>
              <a:rPr kumimoji="1" lang="ja-JP" altLang="en-US" sz="1100" b="1" dirty="0"/>
              <a:t>　　へん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85601" y="3455014"/>
            <a:ext cx="108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 か　　  ぞく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20072" y="4201285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かた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5462" y="5352255"/>
            <a:ext cx="7561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★　家族がいるときにチャレンジしてみてください！</a:t>
            </a:r>
            <a:endParaRPr kumimoji="1" lang="en-US" altLang="ja-JP" sz="2400" b="1" dirty="0">
              <a:solidFill>
                <a:srgbClr val="FF0000"/>
              </a:solidFill>
              <a:latin typeface="+mn-ea"/>
            </a:endParaRPr>
          </a:p>
          <a:p>
            <a:endParaRPr kumimoji="1" lang="ja-JP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74232" y="5223116"/>
            <a:ext cx="756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 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か   ぞく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51094" y="4195431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はし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25325" y="4186639"/>
            <a:ext cx="332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27415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0790" y="1539153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3966" y="720436"/>
            <a:ext cx="8189217" cy="47309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○まっすぐ走る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○まがりながら走る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ja-JP" altLang="en-US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718315" y="1414723"/>
            <a:ext cx="5571039" cy="4796850"/>
            <a:chOff x="353966" y="1278514"/>
            <a:chExt cx="5571039" cy="5294885"/>
          </a:xfrm>
        </p:grpSpPr>
        <p:sp>
          <p:nvSpPr>
            <p:cNvPr id="13" name="フリーフォーム 12"/>
            <p:cNvSpPr/>
            <p:nvPr/>
          </p:nvSpPr>
          <p:spPr>
            <a:xfrm>
              <a:off x="2089282" y="4750327"/>
              <a:ext cx="3657600" cy="697442"/>
            </a:xfrm>
            <a:custGeom>
              <a:avLst/>
              <a:gdLst>
                <a:gd name="connsiteX0" fmla="*/ 0 w 3657600"/>
                <a:gd name="connsiteY0" fmla="*/ 383929 h 647764"/>
                <a:gd name="connsiteX1" fmla="*/ 738554 w 3657600"/>
                <a:gd name="connsiteY1" fmla="*/ 5859 h 647764"/>
                <a:gd name="connsiteX2" fmla="*/ 1406770 w 3657600"/>
                <a:gd name="connsiteY2" fmla="*/ 647698 h 647764"/>
                <a:gd name="connsiteX3" fmla="*/ 2250831 w 3657600"/>
                <a:gd name="connsiteY3" fmla="*/ 49821 h 647764"/>
                <a:gd name="connsiteX4" fmla="*/ 3033347 w 3657600"/>
                <a:gd name="connsiteY4" fmla="*/ 630113 h 647764"/>
                <a:gd name="connsiteX5" fmla="*/ 3657600 w 3657600"/>
                <a:gd name="connsiteY5" fmla="*/ 111367 h 647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647764">
                  <a:moveTo>
                    <a:pt x="0" y="383929"/>
                  </a:moveTo>
                  <a:cubicBezTo>
                    <a:pt x="252046" y="172913"/>
                    <a:pt x="504092" y="-38102"/>
                    <a:pt x="738554" y="5859"/>
                  </a:cubicBezTo>
                  <a:cubicBezTo>
                    <a:pt x="973016" y="49820"/>
                    <a:pt x="1154724" y="640371"/>
                    <a:pt x="1406770" y="647698"/>
                  </a:cubicBezTo>
                  <a:cubicBezTo>
                    <a:pt x="1658816" y="655025"/>
                    <a:pt x="1979735" y="52752"/>
                    <a:pt x="2250831" y="49821"/>
                  </a:cubicBezTo>
                  <a:cubicBezTo>
                    <a:pt x="2521927" y="46890"/>
                    <a:pt x="2798886" y="619855"/>
                    <a:pt x="3033347" y="630113"/>
                  </a:cubicBezTo>
                  <a:cubicBezTo>
                    <a:pt x="3267808" y="640371"/>
                    <a:pt x="3547696" y="202221"/>
                    <a:pt x="3657600" y="111367"/>
                  </a:cubicBezTo>
                </a:path>
              </a:pathLst>
            </a:cu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リーフォーム 13"/>
            <p:cNvSpPr/>
            <p:nvPr/>
          </p:nvSpPr>
          <p:spPr>
            <a:xfrm>
              <a:off x="1620051" y="5875957"/>
              <a:ext cx="3657600" cy="697442"/>
            </a:xfrm>
            <a:custGeom>
              <a:avLst/>
              <a:gdLst>
                <a:gd name="connsiteX0" fmla="*/ 0 w 3657600"/>
                <a:gd name="connsiteY0" fmla="*/ 383929 h 647764"/>
                <a:gd name="connsiteX1" fmla="*/ 738554 w 3657600"/>
                <a:gd name="connsiteY1" fmla="*/ 5859 h 647764"/>
                <a:gd name="connsiteX2" fmla="*/ 1406770 w 3657600"/>
                <a:gd name="connsiteY2" fmla="*/ 647698 h 647764"/>
                <a:gd name="connsiteX3" fmla="*/ 2250831 w 3657600"/>
                <a:gd name="connsiteY3" fmla="*/ 49821 h 647764"/>
                <a:gd name="connsiteX4" fmla="*/ 3033347 w 3657600"/>
                <a:gd name="connsiteY4" fmla="*/ 630113 h 647764"/>
                <a:gd name="connsiteX5" fmla="*/ 3657600 w 3657600"/>
                <a:gd name="connsiteY5" fmla="*/ 111367 h 647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647764">
                  <a:moveTo>
                    <a:pt x="0" y="383929"/>
                  </a:moveTo>
                  <a:cubicBezTo>
                    <a:pt x="252046" y="172913"/>
                    <a:pt x="504092" y="-38102"/>
                    <a:pt x="738554" y="5859"/>
                  </a:cubicBezTo>
                  <a:cubicBezTo>
                    <a:pt x="973016" y="49820"/>
                    <a:pt x="1154724" y="640371"/>
                    <a:pt x="1406770" y="647698"/>
                  </a:cubicBezTo>
                  <a:cubicBezTo>
                    <a:pt x="1658816" y="655025"/>
                    <a:pt x="1979735" y="52752"/>
                    <a:pt x="2250831" y="49821"/>
                  </a:cubicBezTo>
                  <a:cubicBezTo>
                    <a:pt x="2521927" y="46890"/>
                    <a:pt x="2798886" y="619855"/>
                    <a:pt x="3033347" y="630113"/>
                  </a:cubicBezTo>
                  <a:cubicBezTo>
                    <a:pt x="3267808" y="640371"/>
                    <a:pt x="3547696" y="202221"/>
                    <a:pt x="3657600" y="111367"/>
                  </a:cubicBezTo>
                </a:path>
              </a:pathLst>
            </a:cu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/>
            <p:cNvCxnSpPr/>
            <p:nvPr/>
          </p:nvCxnSpPr>
          <p:spPr>
            <a:xfrm flipH="1">
              <a:off x="1151133" y="4689037"/>
              <a:ext cx="823848" cy="1762972"/>
            </a:xfrm>
            <a:prstGeom prst="line">
              <a:avLst/>
            </a:prstGeom>
            <a:ln w="7937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>
              <a:off x="1304382" y="1930519"/>
              <a:ext cx="823848" cy="1762972"/>
            </a:xfrm>
            <a:prstGeom prst="line">
              <a:avLst/>
            </a:prstGeom>
            <a:ln w="7937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 flipV="1">
              <a:off x="2206869" y="2391508"/>
              <a:ext cx="3718136" cy="87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 flipV="1">
              <a:off x="1716306" y="3629358"/>
              <a:ext cx="3718136" cy="87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2869" y="1278514"/>
              <a:ext cx="941573" cy="1087838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5400000">
              <a:off x="1955925" y="2593096"/>
              <a:ext cx="1055893" cy="825316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87"/>
            <a:stretch/>
          </p:blipFill>
          <p:spPr>
            <a:xfrm rot="20064275">
              <a:off x="2580411" y="5143114"/>
              <a:ext cx="787532" cy="1157066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0108240">
              <a:off x="4818741" y="3930042"/>
              <a:ext cx="755014" cy="1102147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843" y="2130672"/>
              <a:ext cx="856117" cy="1073524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66" y="4750327"/>
              <a:ext cx="972355" cy="1117165"/>
            </a:xfrm>
            <a:prstGeom prst="rect">
              <a:avLst/>
            </a:prstGeom>
          </p:spPr>
        </p:pic>
      </p:grpSp>
      <p:sp>
        <p:nvSpPr>
          <p:cNvPr id="23" name="テキスト ボックス 22"/>
          <p:cNvSpPr txBox="1"/>
          <p:nvPr/>
        </p:nvSpPr>
        <p:spPr>
          <a:xfrm>
            <a:off x="3688452" y="3682343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はし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69958" y="980997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はし</a:t>
            </a:r>
          </a:p>
        </p:txBody>
      </p:sp>
    </p:spTree>
    <p:extLst>
      <p:ext uri="{BB962C8B-B14F-4D97-AF65-F5344CB8AC3E}">
        <p14:creationId xmlns:p14="http://schemas.microsoft.com/office/powerpoint/2010/main" val="219481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0790" y="1539153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39165" y="1015395"/>
            <a:ext cx="8189217" cy="55952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○急に向きをかえて走る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4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★　前向きだけなく、後ろ向きもできるといいね！</a:t>
            </a:r>
            <a:endParaRPr kumimoji="1" lang="en-US" altLang="ja-JP" sz="280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kumimoji="1" lang="en-US" altLang="ja-JP" sz="28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kumimoji="1" lang="ja-JP" altLang="en-US" sz="28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ころんだり、ぶつかったりしないように気をつけて！！</a:t>
            </a:r>
            <a:endParaRPr kumimoji="1" lang="en-US" altLang="ja-JP" sz="280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ja-JP" altLang="en-US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39165" y="1570862"/>
            <a:ext cx="3864760" cy="3258583"/>
            <a:chOff x="99776" y="1570862"/>
            <a:chExt cx="4104149" cy="3258583"/>
          </a:xfrm>
        </p:grpSpPr>
        <p:cxnSp>
          <p:nvCxnSpPr>
            <p:cNvPr id="13" name="直線コネクタ 12"/>
            <p:cNvCxnSpPr/>
            <p:nvPr/>
          </p:nvCxnSpPr>
          <p:spPr>
            <a:xfrm flipH="1">
              <a:off x="375702" y="1720330"/>
              <a:ext cx="1245071" cy="3109115"/>
            </a:xfrm>
            <a:prstGeom prst="line">
              <a:avLst/>
            </a:prstGeom>
            <a:ln w="7937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グループ化 35"/>
            <p:cNvGrpSpPr/>
            <p:nvPr/>
          </p:nvGrpSpPr>
          <p:grpSpPr>
            <a:xfrm rot="21390590">
              <a:off x="1604662" y="2506691"/>
              <a:ext cx="2599263" cy="451720"/>
              <a:chOff x="2604887" y="1654571"/>
              <a:chExt cx="3121270" cy="541196"/>
            </a:xfrm>
          </p:grpSpPr>
          <p:cxnSp>
            <p:nvCxnSpPr>
              <p:cNvPr id="26" name="直線コネクタ 25"/>
              <p:cNvCxnSpPr/>
              <p:nvPr/>
            </p:nvCxnSpPr>
            <p:spPr>
              <a:xfrm>
                <a:off x="2604887" y="1654571"/>
                <a:ext cx="413238" cy="50399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V="1">
                <a:off x="3009333" y="1691774"/>
                <a:ext cx="426437" cy="47558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3422571" y="1691774"/>
                <a:ext cx="413238" cy="50399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 flipV="1">
                <a:off x="3822610" y="1705979"/>
                <a:ext cx="426437" cy="47558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>
                <a:off x="4244030" y="1691774"/>
                <a:ext cx="413238" cy="50399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 flipV="1">
                <a:off x="4639052" y="1720185"/>
                <a:ext cx="426437" cy="47558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/>
              <p:cNvCxnSpPr/>
              <p:nvPr/>
            </p:nvCxnSpPr>
            <p:spPr>
              <a:xfrm>
                <a:off x="5056697" y="1720185"/>
                <a:ext cx="669460" cy="46137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グループ化 40"/>
            <p:cNvGrpSpPr/>
            <p:nvPr/>
          </p:nvGrpSpPr>
          <p:grpSpPr>
            <a:xfrm>
              <a:off x="827444" y="4271800"/>
              <a:ext cx="3127210" cy="452344"/>
              <a:chOff x="2264061" y="2404203"/>
              <a:chExt cx="2678695" cy="706813"/>
            </a:xfrm>
          </p:grpSpPr>
          <p:cxnSp>
            <p:nvCxnSpPr>
              <p:cNvPr id="38" name="カギ線コネクタ 37"/>
              <p:cNvCxnSpPr/>
              <p:nvPr/>
            </p:nvCxnSpPr>
            <p:spPr>
              <a:xfrm>
                <a:off x="2264061" y="2611039"/>
                <a:ext cx="1411600" cy="499639"/>
              </a:xfrm>
              <a:prstGeom prst="bentConnector3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カギ線コネクタ 39"/>
              <p:cNvCxnSpPr/>
              <p:nvPr/>
            </p:nvCxnSpPr>
            <p:spPr>
              <a:xfrm flipV="1">
                <a:off x="3629190" y="2404203"/>
                <a:ext cx="1313566" cy="706813"/>
              </a:xfrm>
              <a:prstGeom prst="bentConnector3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3418399">
              <a:off x="2846282" y="1675546"/>
              <a:ext cx="995637" cy="786269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4"/>
            <a:srcRect b="9000"/>
            <a:stretch/>
          </p:blipFill>
          <p:spPr>
            <a:xfrm rot="7870753">
              <a:off x="1464004" y="3645603"/>
              <a:ext cx="1064494" cy="688090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" y="1880859"/>
              <a:ext cx="962367" cy="1115584"/>
            </a:xfrm>
            <a:prstGeom prst="rect">
              <a:avLst/>
            </a:prstGeom>
          </p:spPr>
        </p:pic>
      </p:grpSp>
      <p:grpSp>
        <p:nvGrpSpPr>
          <p:cNvPr id="20" name="グループ化 19"/>
          <p:cNvGrpSpPr/>
          <p:nvPr/>
        </p:nvGrpSpPr>
        <p:grpSpPr>
          <a:xfrm>
            <a:off x="4202382" y="1779223"/>
            <a:ext cx="4753313" cy="3109115"/>
            <a:chOff x="3652133" y="1745794"/>
            <a:chExt cx="5011291" cy="3109115"/>
          </a:xfrm>
        </p:grpSpPr>
        <p:grpSp>
          <p:nvGrpSpPr>
            <p:cNvPr id="64" name="グループ化 63"/>
            <p:cNvGrpSpPr/>
            <p:nvPr/>
          </p:nvGrpSpPr>
          <p:grpSpPr>
            <a:xfrm>
              <a:off x="5911733" y="1869173"/>
              <a:ext cx="2751691" cy="1013294"/>
              <a:chOff x="1754783" y="3762669"/>
              <a:chExt cx="3402237" cy="842582"/>
            </a:xfrm>
          </p:grpSpPr>
          <p:cxnSp>
            <p:nvCxnSpPr>
              <p:cNvPr id="44" name="直線コネクタ 43"/>
              <p:cNvCxnSpPr/>
              <p:nvPr/>
            </p:nvCxnSpPr>
            <p:spPr>
              <a:xfrm>
                <a:off x="1754783" y="3762669"/>
                <a:ext cx="1733465" cy="9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楕円 59"/>
              <p:cNvSpPr/>
              <p:nvPr/>
            </p:nvSpPr>
            <p:spPr>
              <a:xfrm>
                <a:off x="3122925" y="3768702"/>
                <a:ext cx="777808" cy="836549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2" name="直線矢印コネクタ 61"/>
              <p:cNvCxnSpPr>
                <a:stCxn id="60" idx="0"/>
              </p:cNvCxnSpPr>
              <p:nvPr/>
            </p:nvCxnSpPr>
            <p:spPr>
              <a:xfrm>
                <a:off x="3511829" y="3768702"/>
                <a:ext cx="1645191" cy="759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>
              <a:off x="5268708" y="4259953"/>
              <a:ext cx="2803089" cy="534666"/>
              <a:chOff x="1826063" y="4058713"/>
              <a:chExt cx="2874038" cy="534666"/>
            </a:xfrm>
          </p:grpSpPr>
          <p:cxnSp>
            <p:nvCxnSpPr>
              <p:cNvPr id="66" name="カギ線コネクタ 65"/>
              <p:cNvCxnSpPr/>
              <p:nvPr/>
            </p:nvCxnSpPr>
            <p:spPr>
              <a:xfrm>
                <a:off x="1826063" y="4097215"/>
                <a:ext cx="1707425" cy="496164"/>
              </a:xfrm>
              <a:prstGeom prst="bentConnector3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flipH="1" flipV="1">
                <a:off x="3197025" y="4058713"/>
                <a:ext cx="345255" cy="53466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>
                <a:off x="3179441" y="4058713"/>
                <a:ext cx="78589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カギ線コネクタ 71"/>
              <p:cNvCxnSpPr/>
              <p:nvPr/>
            </p:nvCxnSpPr>
            <p:spPr>
              <a:xfrm>
                <a:off x="3965331" y="4058713"/>
                <a:ext cx="734770" cy="534666"/>
              </a:xfrm>
              <a:prstGeom prst="bentConnector3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直線コネクタ 32"/>
            <p:cNvCxnSpPr/>
            <p:nvPr/>
          </p:nvCxnSpPr>
          <p:spPr>
            <a:xfrm flipH="1">
              <a:off x="4503835" y="1745794"/>
              <a:ext cx="1245071" cy="3109115"/>
            </a:xfrm>
            <a:prstGeom prst="line">
              <a:avLst/>
            </a:prstGeom>
            <a:ln w="7937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7419789">
              <a:off x="7620685" y="2210470"/>
              <a:ext cx="1050448" cy="538693"/>
            </a:xfrm>
            <a:prstGeom prst="rect">
              <a:avLst/>
            </a:prstGeom>
          </p:spPr>
        </p:pic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6804417" y="3397768"/>
              <a:ext cx="903382" cy="782489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2133" y="3018398"/>
              <a:ext cx="1144606" cy="1038652"/>
            </a:xfrm>
            <a:prstGeom prst="rect">
              <a:avLst/>
            </a:prstGeom>
          </p:spPr>
        </p:pic>
      </p:grpSp>
      <p:sp>
        <p:nvSpPr>
          <p:cNvPr id="37" name="テキスト ボックス 36"/>
          <p:cNvSpPr txBox="1"/>
          <p:nvPr/>
        </p:nvSpPr>
        <p:spPr>
          <a:xfrm>
            <a:off x="944156" y="706322"/>
            <a:ext cx="602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きゅう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045628" y="706966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はし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130005" y="713293"/>
            <a:ext cx="2937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む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26457" y="5168284"/>
            <a:ext cx="78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 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まえ　む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45014" y="5170583"/>
            <a:ext cx="11423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FF0000"/>
                </a:solidFill>
              </a:rPr>
              <a:t>うしろ　 　 む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12455" y="5628458"/>
            <a:ext cx="301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FF0000"/>
                </a:solidFill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17650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86727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5586" y="1865725"/>
            <a:ext cx="8035636" cy="329141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「</a:t>
            </a:r>
            <a:r>
              <a:rPr kumimoji="1" lang="ja-JP" altLang="en-US" sz="6600" dirty="0"/>
              <a:t>知識及び技能」編</a:t>
            </a:r>
            <a:endParaRPr kumimoji="1" lang="en-US" altLang="ja-JP" sz="6600" dirty="0"/>
          </a:p>
          <a:p>
            <a:pPr algn="ctr"/>
            <a:endParaRPr kumimoji="1" lang="en-US" altLang="ja-JP" sz="4000" dirty="0"/>
          </a:p>
          <a:p>
            <a:pPr algn="ctr"/>
            <a:r>
              <a:rPr kumimoji="1" lang="ja-JP" altLang="en-US" sz="8000" dirty="0"/>
              <a:t>知識</a:t>
            </a:r>
            <a:endParaRPr kumimoji="1" lang="en-US" altLang="ja-JP" sz="40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9977" y="0"/>
            <a:ext cx="9144000" cy="71820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48914" tIns="24457" rIns="48914" bIns="24457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3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0302" y="1043721"/>
            <a:ext cx="8406090" cy="54951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/>
              <a:t>～「鬼遊び」の行い方～</a:t>
            </a:r>
            <a:endParaRPr kumimoji="1" lang="en-US" altLang="ja-JP" sz="4800" b="1" dirty="0"/>
          </a:p>
          <a:p>
            <a:pPr algn="ctr"/>
            <a:endParaRPr kumimoji="1" lang="en-US" altLang="ja-JP" sz="4800" b="1" dirty="0"/>
          </a:p>
          <a:p>
            <a:r>
              <a:rPr kumimoji="1" lang="ja-JP" altLang="en-US" sz="4800" dirty="0"/>
              <a:t>　</a:t>
            </a:r>
            <a:r>
              <a:rPr kumimoji="1" lang="ja-JP" altLang="en-US" sz="4800" b="1" dirty="0"/>
              <a:t>鬼遊びは、きめられたエリアの中で、にげたりおいかけたり、あい手のエリアをとり合ったりしながら、勝ち負けをきそい合うゲームです。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4598" y="1043721"/>
            <a:ext cx="11342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おに　　  あそ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98122" y="1043721"/>
            <a:ext cx="17907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err="1"/>
              <a:t>おこな</a:t>
            </a:r>
            <a:r>
              <a:rPr kumimoji="1" lang="ja-JP" altLang="en-US" sz="1050" b="1" dirty="0"/>
              <a:t>　　  　　　     かた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63513" y="2523299"/>
            <a:ext cx="11342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おに　　  あそ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64115" y="4740024"/>
            <a:ext cx="17555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　か　　　　　　　　ま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37280" y="5453642"/>
            <a:ext cx="2452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0549" y="4736423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あ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9977" y="0"/>
            <a:ext cx="9144000" cy="71820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48914" tIns="24457" rIns="48914" bIns="24457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8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83557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b="1" dirty="0"/>
              <a:t>～行い方の</a:t>
            </a:r>
            <a:r>
              <a:rPr lang="ja-JP" altLang="en-US" sz="4800" b="1" dirty="0" smtClean="0"/>
              <a:t>ポイント～</a:t>
            </a:r>
            <a:endParaRPr lang="en-US" altLang="ja-JP" sz="4800" b="1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76069" y="1014890"/>
            <a:ext cx="8406090" cy="5020408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4800" b="1" dirty="0" smtClean="0"/>
          </a:p>
          <a:p>
            <a:r>
              <a:rPr kumimoji="1" lang="ja-JP" altLang="en-US" sz="3600" b="1" dirty="0" smtClean="0"/>
              <a:t>・</a:t>
            </a:r>
            <a:r>
              <a:rPr kumimoji="1" lang="ja-JP" altLang="en-US" sz="3600" b="1" dirty="0"/>
              <a:t>鬼にタッチされたり、しっぽをとられたりしないように、あいているところを見つけて・・・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①はやく走る　②きゅうにまがる　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③みをかわす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・ともだちとのチームワークで、鬼をかわしたり、走りぬけたりする。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・にげるあい手をおいかけて、しせいをひくくしてしっぽをとる。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8286" y="1268505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おに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22015" y="3997051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おに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07217" y="4577342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はし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32430" y="2939096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はし</a:t>
            </a:r>
          </a:p>
        </p:txBody>
      </p:sp>
    </p:spTree>
    <p:extLst>
      <p:ext uri="{BB962C8B-B14F-4D97-AF65-F5344CB8AC3E}">
        <p14:creationId xmlns:p14="http://schemas.microsoft.com/office/powerpoint/2010/main" val="21843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86727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77209" y="1539153"/>
            <a:ext cx="8035636" cy="329141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「</a:t>
            </a:r>
            <a:r>
              <a:rPr kumimoji="1" lang="ja-JP" altLang="en-US" sz="6600" dirty="0"/>
              <a:t>知識及び技能」編</a:t>
            </a:r>
            <a:endParaRPr kumimoji="1" lang="en-US" altLang="ja-JP" sz="6600" dirty="0"/>
          </a:p>
          <a:p>
            <a:pPr algn="ctr"/>
            <a:endParaRPr kumimoji="1" lang="en-US" altLang="ja-JP" sz="4000" dirty="0"/>
          </a:p>
          <a:p>
            <a:pPr algn="ctr"/>
            <a:r>
              <a:rPr kumimoji="1" lang="ja-JP" altLang="en-US" sz="8000" dirty="0"/>
              <a:t>技能</a:t>
            </a:r>
            <a:endParaRPr kumimoji="1" lang="en-US" altLang="ja-JP" sz="40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9977" y="0"/>
            <a:ext cx="9144000" cy="71820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48914" tIns="24457" rIns="48914" bIns="24457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719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86727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831" y="605084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80209" y="1036768"/>
            <a:ext cx="8189217" cy="47309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家庭でできる「鬼遊び」</a:t>
            </a:r>
            <a:endParaRPr kumimoji="1" lang="en-US" altLang="ja-JP" sz="6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en-US" altLang="ja-JP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〔</a:t>
            </a:r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室内編</a:t>
            </a:r>
            <a:r>
              <a:rPr kumimoji="1" lang="en-US" altLang="ja-JP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〕</a:t>
            </a:r>
          </a:p>
          <a:p>
            <a:pPr algn="ctr"/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～家族といっしょにやってみよう～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4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（鬼のタッチをかわす技をみがこう）</a:t>
            </a:r>
            <a:endParaRPr kumimoji="1" lang="en-US" altLang="ja-JP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ja-JP" altLang="en-US" sz="4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5182" y="1156193"/>
            <a:ext cx="1284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か　　　　   てい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90258" y="1146493"/>
            <a:ext cx="1475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おに　　　　  あそ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88721" y="2136812"/>
            <a:ext cx="169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しつ　　ない　　へん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85601" y="3455014"/>
            <a:ext cx="108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 か　　  ぞく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04311" y="4162437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おに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12189" y="4147448"/>
            <a:ext cx="484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わざ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0292" y="5352255"/>
            <a:ext cx="7236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★　広いところで、安全に気をつけて、チャレンジ　</a:t>
            </a:r>
            <a:endParaRPr kumimoji="1"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　してみてください！</a:t>
            </a:r>
            <a:endParaRPr kumimoji="1" lang="en-US" altLang="ja-JP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21481" y="5230242"/>
            <a:ext cx="474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ひろ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1356" y="5234089"/>
            <a:ext cx="7626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あん ぜん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29344" y="5216768"/>
            <a:ext cx="3223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き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-9977" y="0"/>
            <a:ext cx="9144000" cy="71820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48914" tIns="24457" rIns="48914" bIns="24457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9209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90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09" y="4182844"/>
            <a:ext cx="1854788" cy="247305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162" y="4182844"/>
            <a:ext cx="1854788" cy="247305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685" y="4182844"/>
            <a:ext cx="1854788" cy="247305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637" y="4182843"/>
            <a:ext cx="1854789" cy="2473051"/>
          </a:xfrm>
          <a:prstGeom prst="rect">
            <a:avLst/>
          </a:prstGeom>
        </p:spPr>
      </p:pic>
      <p:grpSp>
        <p:nvGrpSpPr>
          <p:cNvPr id="13" name="グループ化 12"/>
          <p:cNvGrpSpPr/>
          <p:nvPr/>
        </p:nvGrpSpPr>
        <p:grpSpPr>
          <a:xfrm>
            <a:off x="-17304" y="-17584"/>
            <a:ext cx="9161304" cy="896749"/>
            <a:chOff x="-17304" y="-17584"/>
            <a:chExt cx="9161304" cy="896749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-17304" y="3"/>
              <a:ext cx="9161304" cy="87916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/>
          </p:spPr>
          <p:txBody>
            <a:bodyPr wrap="none" lIns="65219" tIns="32609" rIns="65219" bIns="32609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defTabSz="652278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ja-JP" altLang="en-US" sz="54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「肩タッチゲーム</a:t>
              </a:r>
              <a:r>
                <a:rPr lang="ja-JP" altLang="en-US" sz="54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」</a:t>
              </a:r>
              <a:endParaRPr lang="en-US" altLang="ja-JP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518062" y="-17584"/>
              <a:ext cx="5064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/>
                <a:t>かた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-361803" y="1032904"/>
            <a:ext cx="9019759" cy="3342644"/>
            <a:chOff x="-361803" y="764887"/>
            <a:chExt cx="9019759" cy="3342644"/>
          </a:xfrm>
        </p:grpSpPr>
        <p:sp>
          <p:nvSpPr>
            <p:cNvPr id="19" name="正方形/長方形 18"/>
            <p:cNvSpPr/>
            <p:nvPr/>
          </p:nvSpPr>
          <p:spPr>
            <a:xfrm>
              <a:off x="468739" y="1172542"/>
              <a:ext cx="8189217" cy="2934989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3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①</a:t>
              </a:r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むかい合って立つ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②立っているところから動かないように、あい手の肩をタッチしたり、タッチされないようにかわしたりする（・体をひねる　・かたむける　・そらす　など）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③時間をきめて（３０</a:t>
              </a:r>
              <a:r>
                <a:rPr kumimoji="1" lang="ja-JP" altLang="en-US" sz="3200" dirty="0" err="1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びょう</a:t>
              </a:r>
              <a:r>
                <a: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くらい）で、何回タッチできたか</a:t>
              </a:r>
              <a:endPara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-361803" y="1778626"/>
              <a:ext cx="16610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　  　　　　　かた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102787" y="764887"/>
              <a:ext cx="29958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あ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240111" y="1262447"/>
              <a:ext cx="49894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うご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574862" y="2255179"/>
              <a:ext cx="6027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からだ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014678" y="2734774"/>
              <a:ext cx="8141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じ　  かん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517656" y="2743566"/>
              <a:ext cx="9030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なん   かい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37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2306094" y="2122614"/>
            <a:ext cx="4222774" cy="3925941"/>
            <a:chOff x="2679767" y="2776004"/>
            <a:chExt cx="3450635" cy="3383573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79767" y="2776004"/>
              <a:ext cx="3450635" cy="3383573"/>
            </a:xfrm>
            <a:prstGeom prst="rect">
              <a:avLst/>
            </a:prstGeom>
          </p:spPr>
        </p:pic>
        <p:pic>
          <p:nvPicPr>
            <p:cNvPr id="9" name="図 8">
              <a:hlinkClick r:id="rId5"/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401" y="3256145"/>
              <a:ext cx="2461278" cy="2756187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5908232" y="1436270"/>
            <a:ext cx="2951520" cy="1635369"/>
            <a:chOff x="5510374" y="2135348"/>
            <a:chExt cx="3255138" cy="1635369"/>
          </a:xfrm>
        </p:grpSpPr>
        <p:sp>
          <p:nvSpPr>
            <p:cNvPr id="4" name="角丸四角形吹き出し 3"/>
            <p:cNvSpPr/>
            <p:nvPr/>
          </p:nvSpPr>
          <p:spPr>
            <a:xfrm>
              <a:off x="5510374" y="2135348"/>
              <a:ext cx="3255138" cy="1635369"/>
            </a:xfrm>
            <a:prstGeom prst="wedgeRoundRectCallout">
              <a:avLst>
                <a:gd name="adj1" fmla="val -53789"/>
                <a:gd name="adj2" fmla="val 91992"/>
                <a:gd name="adj3" fmla="val 16667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 smtClean="0"/>
                <a:t>ゲーム</a:t>
              </a:r>
              <a:r>
                <a:rPr kumimoji="1" lang="ja-JP" altLang="en-US" sz="2800" b="1" dirty="0"/>
                <a:t>を</a:t>
              </a:r>
              <a:r>
                <a:rPr kumimoji="1" lang="ja-JP" altLang="en-US" sz="2800" b="1" dirty="0" smtClean="0"/>
                <a:t>したら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学習</a:t>
              </a:r>
              <a:r>
                <a:rPr kumimoji="1" lang="ja-JP" altLang="en-US" sz="2800" b="1" dirty="0"/>
                <a:t>カード</a:t>
              </a:r>
              <a:r>
                <a:rPr kumimoji="1" lang="ja-JP" altLang="en-US" sz="2800" b="1" dirty="0" smtClean="0"/>
                <a:t>に</a:t>
              </a:r>
              <a:endParaRPr kumimoji="1" lang="en-US" altLang="ja-JP" sz="2800" b="1" dirty="0" smtClean="0"/>
            </a:p>
            <a:p>
              <a:r>
                <a:rPr kumimoji="1" lang="ja-JP" altLang="en-US" sz="2800" b="1" dirty="0" smtClean="0"/>
                <a:t>○を</a:t>
              </a:r>
              <a:r>
                <a:rPr kumimoji="1" lang="ja-JP" altLang="en-US" sz="2800" b="1" dirty="0"/>
                <a:t>つけよう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628291" y="2574774"/>
              <a:ext cx="11570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</a:rPr>
                <a:t>　　しゅう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187105" y="6174683"/>
            <a:ext cx="5006902" cy="627849"/>
            <a:chOff x="6792228" y="1647773"/>
            <a:chExt cx="5006902" cy="598711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6792228" y="1647773"/>
              <a:ext cx="4339994" cy="561899"/>
              <a:chOff x="7228510" y="542873"/>
              <a:chExt cx="4339994" cy="561899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7228510" y="542873"/>
                <a:ext cx="4339994" cy="561899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" name="図 1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9637" y="583245"/>
                <a:ext cx="484599" cy="484599"/>
              </a:xfrm>
              <a:prstGeom prst="rect">
                <a:avLst/>
              </a:prstGeom>
            </p:spPr>
          </p:pic>
        </p:grpSp>
        <p:graphicFrame>
          <p:nvGraphicFramePr>
            <p:cNvPr id="15" name="オブジェクト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6428711"/>
                </p:ext>
              </p:extLst>
            </p:nvPr>
          </p:nvGraphicFramePr>
          <p:xfrm>
            <a:off x="6911217" y="1746421"/>
            <a:ext cx="4887913" cy="500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文書" r:id="rId8" imgW="4629868" imgH="475228" progId="Word.Document.12">
                    <p:embed/>
                  </p:oleObj>
                </mc:Choice>
                <mc:Fallback>
                  <p:oleObj name="文書" r:id="rId8" imgW="4629868" imgH="475228" progId="Word.Document.12">
                    <p:embed/>
                    <p:pic>
                      <p:nvPicPr>
                        <p:cNvPr id="46" name="オブジェクト 45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911217" y="1746421"/>
                          <a:ext cx="4887913" cy="5000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グループ化 4"/>
          <p:cNvGrpSpPr/>
          <p:nvPr/>
        </p:nvGrpSpPr>
        <p:grpSpPr>
          <a:xfrm>
            <a:off x="576296" y="979783"/>
            <a:ext cx="2950676" cy="926343"/>
            <a:chOff x="468740" y="844521"/>
            <a:chExt cx="2950676" cy="926343"/>
          </a:xfrm>
        </p:grpSpPr>
        <p:sp>
          <p:nvSpPr>
            <p:cNvPr id="19" name="正方形/長方形 18"/>
            <p:cNvSpPr/>
            <p:nvPr/>
          </p:nvSpPr>
          <p:spPr>
            <a:xfrm>
              <a:off x="468740" y="844521"/>
              <a:ext cx="2950676" cy="926343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3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サンプル動画</a:t>
              </a:r>
              <a:endParaRPr kumimoji="1"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957185" y="938449"/>
              <a:ext cx="8141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/>
                <a:t>どう　  が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-17304" y="-17584"/>
            <a:ext cx="9161304" cy="896749"/>
            <a:chOff x="-17304" y="-17584"/>
            <a:chExt cx="9161304" cy="896749"/>
          </a:xfrm>
        </p:grpSpPr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-17304" y="3"/>
              <a:ext cx="9161304" cy="87916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/>
          </p:spPr>
          <p:txBody>
            <a:bodyPr wrap="none" lIns="65219" tIns="32609" rIns="65219" bIns="32609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defTabSz="652278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ja-JP" altLang="en-US" sz="54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「肩タッチゲーム</a:t>
              </a:r>
              <a:r>
                <a:rPr lang="ja-JP" altLang="en-US" sz="54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」</a:t>
              </a:r>
              <a:endParaRPr lang="en-US" altLang="ja-JP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18062" y="-17584"/>
              <a:ext cx="5064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/>
                <a:t>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236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57" y="4182849"/>
            <a:ext cx="1861201" cy="24816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164" y="4170615"/>
            <a:ext cx="1854789" cy="247305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348" y="4160196"/>
            <a:ext cx="1862603" cy="248347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62" y="4182849"/>
            <a:ext cx="1854788" cy="2473051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468739" y="1204066"/>
            <a:ext cx="8189217" cy="29349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</a:t>
            </a:r>
            <a:r>
              <a:rPr kumimoji="1"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むかい合って立つ。</a:t>
            </a:r>
            <a:endParaRPr kumimoji="1" lang="en-US" altLang="ja-JP" sz="3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②立っているところから動かないように、あい手のタグをとったり、自分のタグを取られないようにかわしたりする。</a:t>
            </a:r>
            <a:endParaRPr kumimoji="1" lang="en-US" altLang="ja-JP" sz="3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kumimoji="1"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kumimoji="1"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タグのかわりに、手ぬぐいなどでもいいよ！</a:t>
            </a:r>
            <a:endParaRPr kumimoji="1" lang="en-US" altLang="ja-JP" sz="3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ja-JP" altLang="en-US" sz="3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02787" y="1028654"/>
            <a:ext cx="2995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40111" y="1526213"/>
            <a:ext cx="4989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うご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53365" y="2010392"/>
            <a:ext cx="2995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と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7916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5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「タグとりゲーム</a:t>
            </a:r>
            <a:r>
              <a:rPr lang="ja-JP" altLang="en-US" sz="6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</a:t>
            </a:r>
            <a:endParaRPr lang="en-US" altLang="ja-JP" sz="6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2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2982</TotalTime>
  <Words>747</Words>
  <Application>Microsoft Office PowerPoint</Application>
  <PresentationFormat>画面に合わせる (4:3)</PresentationFormat>
  <Paragraphs>175</Paragraphs>
  <Slides>15</Slides>
  <Notes>15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HGP創英ﾌﾟﾚｾﾞﾝｽEB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147</cp:revision>
  <cp:lastPrinted>2020-11-17T09:39:52Z</cp:lastPrinted>
  <dcterms:created xsi:type="dcterms:W3CDTF">2019-05-07T09:33:23Z</dcterms:created>
  <dcterms:modified xsi:type="dcterms:W3CDTF">2020-12-23T08:33:43Z</dcterms:modified>
</cp:coreProperties>
</file>