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316" r:id="rId2"/>
    <p:sldId id="317" r:id="rId3"/>
    <p:sldId id="299" r:id="rId4"/>
    <p:sldId id="297" r:id="rId5"/>
    <p:sldId id="268" r:id="rId6"/>
    <p:sldId id="302" r:id="rId7"/>
    <p:sldId id="318" r:id="rId8"/>
    <p:sldId id="306" r:id="rId9"/>
    <p:sldId id="319" r:id="rId10"/>
    <p:sldId id="307" r:id="rId11"/>
    <p:sldId id="301" r:id="rId12"/>
    <p:sldId id="308" r:id="rId13"/>
    <p:sldId id="295" r:id="rId14"/>
    <p:sldId id="304" r:id="rId15"/>
    <p:sldId id="305" r:id="rId16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28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50263" cy="498475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350" y="2"/>
            <a:ext cx="2950263" cy="498475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A026733F-CDBD-4495-AD07-3C1F34B7D6A3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4"/>
            <a:ext cx="2950263" cy="49847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350" y="9440864"/>
            <a:ext cx="2950263" cy="49847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B2E7E76B-6E18-4E42-B07B-0091786942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8471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786" cy="49869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6" cy="49869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5FBD121F-19E0-4D63-8EE5-CB4DDC548DEF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7"/>
            <a:ext cx="2949786" cy="49869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679BA96C-3BB3-4ED6-B43F-46F5610ABE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524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44600"/>
            <a:ext cx="4478338" cy="33591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794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7794">
                <a:defRPr/>
              </a:pPr>
              <a:t>1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17727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154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7154">
                <a:defRPr/>
              </a:pPr>
              <a:t>10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77112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154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7154">
                <a:defRPr/>
              </a:pPr>
              <a:t>11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88380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154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7154">
                <a:defRPr/>
              </a:pPr>
              <a:t>12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44237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154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7154">
                <a:defRPr/>
              </a:pPr>
              <a:t>13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98209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154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7154">
                <a:defRPr/>
              </a:pPr>
              <a:t>14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82995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154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7154">
                <a:defRPr/>
              </a:pPr>
              <a:t>15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6667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154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7154">
                <a:defRPr/>
              </a:pPr>
              <a:t>2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6440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154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7154">
                <a:defRPr/>
              </a:pPr>
              <a:t>3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48916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154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7154">
                <a:defRPr/>
              </a:pPr>
              <a:t>4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8986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154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7154">
                <a:defRPr/>
              </a:pPr>
              <a:t>5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3292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154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7154">
                <a:defRPr/>
              </a:pPr>
              <a:t>6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2491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6560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6560">
                <a:defRPr/>
              </a:pPr>
              <a:t>7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50864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154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7154">
                <a:defRPr/>
              </a:pPr>
              <a:t>8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2553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6560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6560">
                <a:defRPr/>
              </a:pPr>
              <a:t>9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8503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159B4-FE3D-46E7-BA8A-5E955373D974}" type="datetime1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1488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7234-8D0C-4BDF-A135-B3E5D946F9C8}" type="datetime1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8253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4E73-DD5A-4EF3-BD9D-431A0BCFC66E}" type="datetime1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914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FB7A-FB65-40F0-AF6E-6D01B90AB162}" type="datetime1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911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5D51-73D9-47FA-AC2A-3143C4968F6F}" type="datetime1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331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B49-21B3-461C-BC2A-20D6B0FDA386}" type="datetime1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603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9B35-1D90-44B7-8C20-EA9BAAE43785}" type="datetime1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33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3E42-AAA8-4095-B1B1-74331AD8F7A7}" type="datetime1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83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14C4-2AB1-4B42-BE2C-5E524FEAD5D2}" type="datetime1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275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0068-C949-4E9C-9CDA-9A2AD3A349D3}" type="datetime1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47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6600B-6BE8-4EAE-AF8E-A90EE6295AB5}" type="datetime1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634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72F2B-1FE5-482C-B762-C8819CDC24AD}" type="datetime1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86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JPG"/><Relationship Id="rId5" Type="http://schemas.openxmlformats.org/officeDocument/2006/relationships/hyperlink" Target="https://youtu.be/G-tg1vrsx5I" TargetMode="External"/><Relationship Id="rId4" Type="http://schemas.openxmlformats.org/officeDocument/2006/relationships/image" Target="../media/image6.png"/><Relationship Id="rId9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png"/><Relationship Id="rId5" Type="http://schemas.openxmlformats.org/officeDocument/2006/relationships/image" Target="../media/image15.JPG"/><Relationship Id="rId4" Type="http://schemas.openxmlformats.org/officeDocument/2006/relationships/hyperlink" Target="https://youtu.be/gV7gVs2Yw-8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g"/><Relationship Id="rId3" Type="http://schemas.openxmlformats.org/officeDocument/2006/relationships/image" Target="../media/image16.png"/><Relationship Id="rId7" Type="http://schemas.openxmlformats.org/officeDocument/2006/relationships/image" Target="../media/image20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jpg"/><Relationship Id="rId4" Type="http://schemas.openxmlformats.org/officeDocument/2006/relationships/image" Target="../media/image17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7" Type="http://schemas.openxmlformats.org/officeDocument/2006/relationships/image" Target="../media/image2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emf"/><Relationship Id="rId5" Type="http://schemas.openxmlformats.org/officeDocument/2006/relationships/image" Target="../media/image20.jpg"/><Relationship Id="rId4" Type="http://schemas.openxmlformats.org/officeDocument/2006/relationships/image" Target="../media/image2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G"/><Relationship Id="rId5" Type="http://schemas.openxmlformats.org/officeDocument/2006/relationships/hyperlink" Target="https://youtu.be/ZiMJ5BJxg8g" TargetMode="External"/><Relationship Id="rId4" Type="http://schemas.openxmlformats.org/officeDocument/2006/relationships/image" Target="../media/image6.png"/><Relationship Id="rId9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748068" y="2853327"/>
            <a:ext cx="5781446" cy="1440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66" tIns="32681" rIns="12866" bIns="32681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defTabSz="489209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ja-JP" altLang="en-US" sz="3600" b="1" kern="0" dirty="0">
              <a:solidFill>
                <a:prstClr val="black"/>
              </a:solidFill>
              <a:latin typeface="游ゴシック" panose="020B0400000000000000" pitchFamily="50" charset="-128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6355" y="1346456"/>
            <a:ext cx="5781446" cy="288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66" tIns="32681" rIns="12866" bIns="32681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defTabSz="489209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1350" b="1" kern="0" dirty="0">
              <a:solidFill>
                <a:prstClr val="black"/>
              </a:solidFill>
              <a:latin typeface="游ゴシック" panose="020B04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351282" y="517960"/>
            <a:ext cx="6446519" cy="206436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4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小学校 体育（運動領域）</a:t>
            </a:r>
            <a:endParaRPr kumimoji="1" lang="en-US" altLang="ja-JP" sz="40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en-US" altLang="ja-JP" sz="40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〔</a:t>
            </a:r>
            <a:r>
              <a:rPr kumimoji="1" lang="ja-JP" altLang="en-US" sz="40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第１学年及び第２</a:t>
            </a:r>
            <a:r>
              <a:rPr kumimoji="1" lang="ja-JP" altLang="en-US" sz="4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学年</a:t>
            </a:r>
            <a:r>
              <a:rPr kumimoji="1" lang="en-US" altLang="ja-JP" sz="4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〕</a:t>
            </a:r>
            <a:endParaRPr kumimoji="1" lang="ja-JP" altLang="en-US" sz="40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133023" y="2457894"/>
            <a:ext cx="6857999" cy="215876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5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ゲーム</a:t>
            </a:r>
            <a:endParaRPr kumimoji="1" lang="en-US" altLang="ja-JP" sz="54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ja-JP" altLang="en-US" sz="8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「鬼 遊 び」</a:t>
            </a:r>
            <a:endParaRPr kumimoji="1" lang="en-US" altLang="ja-JP" sz="80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133023" y="5082742"/>
            <a:ext cx="7056260" cy="10696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【</a:t>
            </a:r>
            <a:r>
              <a:rPr kumimoji="1" lang="ja-JP" altLang="en-US" sz="5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知識及び技能編</a:t>
            </a:r>
            <a:r>
              <a:rPr kumimoji="1" lang="en-US" altLang="ja-JP" sz="5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】</a:t>
            </a:r>
            <a:endParaRPr kumimoji="1" lang="en-US" altLang="ja-JP" sz="48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-9977" y="0"/>
            <a:ext cx="9144000" cy="71820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48914" tIns="24457" rIns="48914" bIns="24457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defTabSz="489209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1800" b="1" kern="0" dirty="0">
              <a:solidFill>
                <a:srgbClr val="FFFFFF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005454" y="6160983"/>
            <a:ext cx="3042458" cy="5153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学習時間の目安：約</a:t>
            </a:r>
            <a:r>
              <a:rPr kumimoji="1" lang="en-US" altLang="ja-JP" dirty="0" smtClean="0">
                <a:solidFill>
                  <a:schemeClr val="tx1"/>
                </a:solidFill>
              </a:rPr>
              <a:t>15</a:t>
            </a:r>
            <a:r>
              <a:rPr kumimoji="1" lang="ja-JP" altLang="en-US" dirty="0" smtClean="0">
                <a:solidFill>
                  <a:schemeClr val="tx1"/>
                </a:solidFill>
              </a:rPr>
              <a:t>分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20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86710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54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「タグとりゲーム</a:t>
            </a:r>
            <a:r>
              <a:rPr lang="ja-JP" altLang="en-US" sz="5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」</a:t>
            </a:r>
            <a:endParaRPr lang="en-US" altLang="ja-JP" sz="54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10</a:t>
            </a:fld>
            <a:endParaRPr kumimoji="1" lang="ja-JP" altLang="en-US"/>
          </a:p>
        </p:txBody>
      </p:sp>
      <p:grpSp>
        <p:nvGrpSpPr>
          <p:cNvPr id="5" name="グループ化 4"/>
          <p:cNvGrpSpPr/>
          <p:nvPr/>
        </p:nvGrpSpPr>
        <p:grpSpPr>
          <a:xfrm>
            <a:off x="2233973" y="1429296"/>
            <a:ext cx="6639094" cy="4495108"/>
            <a:chOff x="2233973" y="1680012"/>
            <a:chExt cx="6639094" cy="4495108"/>
          </a:xfrm>
        </p:grpSpPr>
        <p:pic>
          <p:nvPicPr>
            <p:cNvPr id="2" name="図 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33973" y="2047981"/>
              <a:ext cx="4208938" cy="4127139"/>
            </a:xfrm>
            <a:prstGeom prst="rect">
              <a:avLst/>
            </a:prstGeom>
          </p:spPr>
        </p:pic>
        <p:pic>
          <p:nvPicPr>
            <p:cNvPr id="12" name="図 11">
              <a:hlinkClick r:id="rId5"/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16706" y="2608613"/>
              <a:ext cx="2857224" cy="3455592"/>
            </a:xfrm>
            <a:prstGeom prst="rect">
              <a:avLst/>
            </a:prstGeom>
          </p:spPr>
        </p:pic>
        <p:sp>
          <p:nvSpPr>
            <p:cNvPr id="8" name="角丸四角形吹き出し 7"/>
            <p:cNvSpPr/>
            <p:nvPr/>
          </p:nvSpPr>
          <p:spPr>
            <a:xfrm>
              <a:off x="5956550" y="1680012"/>
              <a:ext cx="2916517" cy="1635369"/>
            </a:xfrm>
            <a:prstGeom prst="wedgeRoundRectCallout">
              <a:avLst>
                <a:gd name="adj1" fmla="val -59008"/>
                <a:gd name="adj2" fmla="val 66120"/>
                <a:gd name="adj3" fmla="val 16667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2800" b="1" dirty="0" smtClean="0"/>
                <a:t>ゲーム</a:t>
              </a:r>
              <a:r>
                <a:rPr kumimoji="1" lang="ja-JP" altLang="en-US" sz="2800" b="1" dirty="0"/>
                <a:t>を</a:t>
              </a:r>
              <a:r>
                <a:rPr kumimoji="1" lang="ja-JP" altLang="en-US" sz="2800" b="1" dirty="0" smtClean="0"/>
                <a:t>したら</a:t>
              </a:r>
              <a:endParaRPr kumimoji="1" lang="en-US" altLang="ja-JP" sz="2800" b="1" dirty="0" smtClean="0"/>
            </a:p>
            <a:p>
              <a:r>
                <a:rPr kumimoji="1" lang="ja-JP" altLang="en-US" sz="2800" b="1" dirty="0" smtClean="0"/>
                <a:t>学習</a:t>
              </a:r>
              <a:r>
                <a:rPr kumimoji="1" lang="ja-JP" altLang="en-US" sz="2800" b="1" dirty="0"/>
                <a:t>カード</a:t>
              </a:r>
              <a:r>
                <a:rPr kumimoji="1" lang="ja-JP" altLang="en-US" sz="2800" b="1" dirty="0" smtClean="0"/>
                <a:t>に</a:t>
              </a:r>
              <a:endParaRPr kumimoji="1" lang="en-US" altLang="ja-JP" sz="2800" b="1" dirty="0" smtClean="0"/>
            </a:p>
            <a:p>
              <a:r>
                <a:rPr kumimoji="1" lang="ja-JP" altLang="en-US" sz="2800" b="1" dirty="0" smtClean="0"/>
                <a:t>○を</a:t>
              </a:r>
              <a:r>
                <a:rPr kumimoji="1" lang="ja-JP" altLang="en-US" sz="2800" b="1" dirty="0"/>
                <a:t>つけよう</a:t>
              </a: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6081436" y="2122169"/>
              <a:ext cx="115702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b="1" dirty="0">
                  <a:solidFill>
                    <a:schemeClr val="bg1"/>
                  </a:solidFill>
                </a:rPr>
                <a:t>　　しゅう</a:t>
              </a:r>
            </a:p>
          </p:txBody>
        </p:sp>
      </p:grpSp>
      <p:grpSp>
        <p:nvGrpSpPr>
          <p:cNvPr id="4" name="グループ化 3"/>
          <p:cNvGrpSpPr/>
          <p:nvPr/>
        </p:nvGrpSpPr>
        <p:grpSpPr>
          <a:xfrm>
            <a:off x="576296" y="364304"/>
            <a:ext cx="2767796" cy="1882677"/>
            <a:chOff x="576296" y="632323"/>
            <a:chExt cx="2767796" cy="2497304"/>
          </a:xfrm>
        </p:grpSpPr>
        <p:sp>
          <p:nvSpPr>
            <p:cNvPr id="19" name="正方形/長方形 18"/>
            <p:cNvSpPr/>
            <p:nvPr/>
          </p:nvSpPr>
          <p:spPr>
            <a:xfrm>
              <a:off x="576296" y="632323"/>
              <a:ext cx="2767796" cy="2497304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kumimoji="1" lang="ja-JP" altLang="en-US" sz="3200" dirty="0" smtClean="0"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サンプル動画</a:t>
              </a:r>
              <a:endParaRPr kumimoji="1" lang="ja-JP" altLang="en-US" sz="3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2082260" y="1374523"/>
              <a:ext cx="814122" cy="261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b="1" dirty="0"/>
                <a:t>どう　  が</a:t>
              </a: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2187105" y="6203821"/>
            <a:ext cx="5006902" cy="598711"/>
            <a:chOff x="6792228" y="1647773"/>
            <a:chExt cx="5006902" cy="598711"/>
          </a:xfrm>
        </p:grpSpPr>
        <p:grpSp>
          <p:nvGrpSpPr>
            <p:cNvPr id="13" name="グループ化 12"/>
            <p:cNvGrpSpPr/>
            <p:nvPr/>
          </p:nvGrpSpPr>
          <p:grpSpPr>
            <a:xfrm>
              <a:off x="6792228" y="1647773"/>
              <a:ext cx="4339994" cy="561899"/>
              <a:chOff x="7228510" y="542873"/>
              <a:chExt cx="4339994" cy="561899"/>
            </a:xfrm>
          </p:grpSpPr>
          <p:sp>
            <p:nvSpPr>
              <p:cNvPr id="15" name="角丸四角形 14"/>
              <p:cNvSpPr/>
              <p:nvPr/>
            </p:nvSpPr>
            <p:spPr>
              <a:xfrm>
                <a:off x="7228510" y="542873"/>
                <a:ext cx="4339994" cy="561899"/>
              </a:xfrm>
              <a:prstGeom prst="round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ja-JP" altLang="en-US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16" name="図 15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949637" y="583245"/>
                <a:ext cx="484599" cy="484599"/>
              </a:xfrm>
              <a:prstGeom prst="rect">
                <a:avLst/>
              </a:prstGeom>
            </p:spPr>
          </p:pic>
        </p:grpSp>
        <p:graphicFrame>
          <p:nvGraphicFramePr>
            <p:cNvPr id="14" name="オブジェクト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99587108"/>
                </p:ext>
              </p:extLst>
            </p:nvPr>
          </p:nvGraphicFramePr>
          <p:xfrm>
            <a:off x="6911217" y="1746421"/>
            <a:ext cx="4887913" cy="5000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7" name="文書" r:id="rId8" imgW="4629868" imgH="475228" progId="Word.Document.12">
                    <p:embed/>
                  </p:oleObj>
                </mc:Choice>
                <mc:Fallback>
                  <p:oleObj name="文書" r:id="rId8" imgW="4629868" imgH="475228" progId="Word.Document.12">
                    <p:embed/>
                    <p:pic>
                      <p:nvPicPr>
                        <p:cNvPr id="15" name="オブジェクト 14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6911217" y="1746421"/>
                          <a:ext cx="4887913" cy="50006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512379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894082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54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「忍者修行ゲーム</a:t>
            </a:r>
            <a:r>
              <a:rPr lang="ja-JP" altLang="en-US" sz="5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」</a:t>
            </a:r>
            <a:endParaRPr lang="en-US" altLang="ja-JP" sz="54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11</a:t>
            </a:fld>
            <a:endParaRPr kumimoji="1" lang="ja-JP" altLang="en-US" dirty="0"/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246" y="4090321"/>
            <a:ext cx="1841416" cy="2455222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242" y="4090321"/>
            <a:ext cx="1853564" cy="2471419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386" y="4074124"/>
            <a:ext cx="1843223" cy="2457631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0530" y="4090321"/>
            <a:ext cx="1854788" cy="2473051"/>
          </a:xfrm>
          <a:prstGeom prst="rect">
            <a:avLst/>
          </a:prstGeom>
        </p:spPr>
      </p:pic>
      <p:sp>
        <p:nvSpPr>
          <p:cNvPr id="20" name="テキスト ボックス 19"/>
          <p:cNvSpPr txBox="1"/>
          <p:nvPr/>
        </p:nvSpPr>
        <p:spPr>
          <a:xfrm>
            <a:off x="2901318" y="6588197"/>
            <a:ext cx="10874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「上から」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976493" y="6588197"/>
            <a:ext cx="1099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「横から」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168772" y="6598532"/>
            <a:ext cx="11399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「足下へ」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380258" y="-29959"/>
            <a:ext cx="32544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/>
              <a:t>にん　　　 じゃ　　　しゅ　　 ぎょう</a:t>
            </a:r>
          </a:p>
        </p:txBody>
      </p:sp>
      <p:grpSp>
        <p:nvGrpSpPr>
          <p:cNvPr id="2" name="グループ化 1"/>
          <p:cNvGrpSpPr/>
          <p:nvPr/>
        </p:nvGrpSpPr>
        <p:grpSpPr>
          <a:xfrm>
            <a:off x="468739" y="857231"/>
            <a:ext cx="8404328" cy="3483442"/>
            <a:chOff x="468739" y="652273"/>
            <a:chExt cx="8404328" cy="3483442"/>
          </a:xfrm>
        </p:grpSpPr>
        <p:sp>
          <p:nvSpPr>
            <p:cNvPr id="7" name="Text Box 4">
              <a:extLst>
                <a:ext uri="{FF2B5EF4-FFF2-40B4-BE49-F238E27FC236}">
                  <a16:creationId xmlns:a16="http://schemas.microsoft.com/office/drawing/2014/main" id="{0D4FB1FE-BA11-411C-B16B-F5AF0E2C2A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64472" y="652273"/>
              <a:ext cx="7708595" cy="3844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7155" tIns="43575" rIns="17155" bIns="43575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marL="0" marR="0" lvl="0" indent="0" algn="r" defTabSz="65227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ＭＳ Ｐゴシック" charset="-128"/>
                <a:cs typeface="+mn-cs"/>
              </a:endParaRP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468739" y="1200726"/>
              <a:ext cx="8189217" cy="2934989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kumimoji="1" lang="ja-JP" altLang="en-US" sz="3200" dirty="0" smtClean="0"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①</a:t>
              </a:r>
              <a:r>
                <a:rPr kumimoji="1" lang="ja-JP" altLang="en-US" sz="3200" dirty="0"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鬼が丸めた新聞紙（刀）をもち、むかい合って立つ。</a:t>
              </a:r>
              <a:endParaRPr kumimoji="1" lang="en-US" altLang="ja-JP" sz="32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  <a:p>
              <a:r>
                <a:rPr kumimoji="1" lang="ja-JP" altLang="en-US" sz="3200" dirty="0"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②鬼のこうげきをかわす。</a:t>
              </a:r>
              <a:endParaRPr kumimoji="1" lang="en-US" altLang="ja-JP" sz="32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  <a:p>
              <a:r>
                <a:rPr kumimoji="1" lang="ja-JP" altLang="en-US" sz="3200" dirty="0"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　（・左右によける　・しゃがむ　・ジャンプする　等）</a:t>
              </a:r>
              <a:endParaRPr kumimoji="1" lang="en-US" altLang="ja-JP" sz="32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  <a:p>
              <a:r>
                <a:rPr kumimoji="1" lang="ja-JP" altLang="en-US" sz="3200" dirty="0"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③きめられた時間（３０びょうくらい）で、こうげきを何回かわせたか</a:t>
              </a:r>
              <a:endParaRPr kumimoji="1" lang="en-US" altLang="ja-JP" sz="32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  <a:p>
              <a:endParaRPr kumimoji="1" lang="ja-JP" altLang="en-US" sz="3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922035" y="819117"/>
              <a:ext cx="136362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b="1" dirty="0" err="1"/>
                <a:t>おに</a:t>
              </a:r>
              <a:r>
                <a:rPr kumimoji="1" lang="ja-JP" altLang="en-US" sz="1100" b="1" dirty="0"/>
                <a:t>　　　  まる</a:t>
              </a: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922036" y="1789656"/>
              <a:ext cx="48487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b="1" dirty="0"/>
                <a:t>おに</a:t>
              </a: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2835180" y="811607"/>
              <a:ext cx="215541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b="1" dirty="0"/>
                <a:t>しん　ぶん　し　　   かたな</a:t>
              </a: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2701238" y="2778736"/>
              <a:ext cx="81412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b="1" dirty="0"/>
                <a:t>じ　  かん</a:t>
              </a: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574057" y="3274234"/>
              <a:ext cx="90305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b="1" dirty="0"/>
                <a:t>なん   かい</a:t>
              </a: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7906059" y="2263474"/>
              <a:ext cx="48487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b="1" dirty="0"/>
                <a:t>など</a:t>
              </a: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7270200" y="809126"/>
              <a:ext cx="29958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50" b="1" dirty="0"/>
                <a:t>あ</a:t>
              </a:r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1297175" y="2287919"/>
              <a:ext cx="77781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b="1" dirty="0"/>
                <a:t>さ　 ゆう</a:t>
              </a:r>
            </a:p>
          </p:txBody>
        </p:sp>
      </p:grpSp>
      <p:sp>
        <p:nvSpPr>
          <p:cNvPr id="31" name="テキスト ボックス 30"/>
          <p:cNvSpPr txBox="1"/>
          <p:nvPr/>
        </p:nvSpPr>
        <p:spPr>
          <a:xfrm>
            <a:off x="3060071" y="6489267"/>
            <a:ext cx="4848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/>
              <a:t>うえ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147857" y="6475665"/>
            <a:ext cx="4848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/>
              <a:t>よこ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319685" y="6492195"/>
            <a:ext cx="6576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/>
              <a:t>あしもと</a:t>
            </a:r>
          </a:p>
        </p:txBody>
      </p:sp>
    </p:spTree>
    <p:extLst>
      <p:ext uri="{BB962C8B-B14F-4D97-AF65-F5344CB8AC3E}">
        <p14:creationId xmlns:p14="http://schemas.microsoft.com/office/powerpoint/2010/main" val="346393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976604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buNone/>
            </a:pPr>
            <a:r>
              <a:rPr lang="ja-JP" altLang="en-US" sz="54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「忍者修行ゲーム</a:t>
            </a:r>
            <a:r>
              <a:rPr lang="ja-JP" altLang="en-US" sz="5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」</a:t>
            </a:r>
            <a:endParaRPr lang="en-US" altLang="ja-JP" sz="54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323917" y="8369"/>
            <a:ext cx="32544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/>
              <a:t>にん　　　 じゃ　　　しゅ　　 ぎょう</a:t>
            </a:r>
          </a:p>
        </p:txBody>
      </p:sp>
      <p:grpSp>
        <p:nvGrpSpPr>
          <p:cNvPr id="4" name="グループ化 3"/>
          <p:cNvGrpSpPr/>
          <p:nvPr/>
        </p:nvGrpSpPr>
        <p:grpSpPr>
          <a:xfrm>
            <a:off x="2166013" y="1739119"/>
            <a:ext cx="6707054" cy="4396012"/>
            <a:chOff x="2107021" y="1960339"/>
            <a:chExt cx="6707054" cy="4396012"/>
          </a:xfrm>
        </p:grpSpPr>
        <p:sp>
          <p:nvSpPr>
            <p:cNvPr id="2" name="縦巻き 1"/>
            <p:cNvSpPr/>
            <p:nvPr/>
          </p:nvSpPr>
          <p:spPr>
            <a:xfrm>
              <a:off x="2107021" y="2258439"/>
              <a:ext cx="4189766" cy="4097912"/>
            </a:xfrm>
            <a:prstGeom prst="verticalScroll">
              <a:avLst>
                <a:gd name="adj" fmla="val 962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7" name="図 16">
              <a:hlinkClick r:id="rId4"/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4648" y="2852368"/>
              <a:ext cx="2941509" cy="3383932"/>
            </a:xfrm>
            <a:prstGeom prst="rect">
              <a:avLst/>
            </a:prstGeom>
          </p:spPr>
        </p:pic>
        <p:sp>
          <p:nvSpPr>
            <p:cNvPr id="9" name="角丸四角形吹き出し 8"/>
            <p:cNvSpPr/>
            <p:nvPr/>
          </p:nvSpPr>
          <p:spPr>
            <a:xfrm>
              <a:off x="5558937" y="1960339"/>
              <a:ext cx="3255138" cy="1635369"/>
            </a:xfrm>
            <a:prstGeom prst="wedgeRoundRectCallout">
              <a:avLst>
                <a:gd name="adj1" fmla="val -53250"/>
                <a:gd name="adj2" fmla="val 79002"/>
                <a:gd name="adj3" fmla="val 16667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2800" b="1" dirty="0" smtClean="0"/>
                <a:t>ゲーム</a:t>
              </a:r>
              <a:r>
                <a:rPr kumimoji="1" lang="ja-JP" altLang="en-US" sz="2800" b="1" dirty="0"/>
                <a:t>を</a:t>
              </a:r>
              <a:r>
                <a:rPr kumimoji="1" lang="ja-JP" altLang="en-US" sz="2800" b="1" dirty="0" smtClean="0"/>
                <a:t>したら</a:t>
              </a:r>
              <a:endParaRPr kumimoji="1" lang="en-US" altLang="ja-JP" sz="2800" b="1" dirty="0" smtClean="0"/>
            </a:p>
            <a:p>
              <a:r>
                <a:rPr kumimoji="1" lang="ja-JP" altLang="en-US" sz="2800" b="1" dirty="0" smtClean="0"/>
                <a:t>学習</a:t>
              </a:r>
              <a:r>
                <a:rPr kumimoji="1" lang="ja-JP" altLang="en-US" sz="2800" b="1" dirty="0"/>
                <a:t>カード</a:t>
              </a:r>
              <a:r>
                <a:rPr kumimoji="1" lang="ja-JP" altLang="en-US" sz="2800" b="1" dirty="0" smtClean="0"/>
                <a:t>に</a:t>
              </a:r>
              <a:endParaRPr kumimoji="1" lang="en-US" altLang="ja-JP" sz="2800" b="1" dirty="0" smtClean="0"/>
            </a:p>
            <a:p>
              <a:r>
                <a:rPr kumimoji="1" lang="ja-JP" altLang="en-US" sz="2800" b="1" dirty="0" smtClean="0"/>
                <a:t>○を</a:t>
              </a:r>
              <a:r>
                <a:rPr kumimoji="1" lang="ja-JP" altLang="en-US" sz="2800" b="1" dirty="0"/>
                <a:t>つけよう</a:t>
              </a: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5666839" y="2387542"/>
              <a:ext cx="115702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b="1" dirty="0">
                  <a:solidFill>
                    <a:schemeClr val="bg1"/>
                  </a:solidFill>
                </a:rPr>
                <a:t>　　しゅう</a:t>
              </a:r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-344067" y="1119531"/>
            <a:ext cx="4407463" cy="768638"/>
            <a:chOff x="-44522" y="1268581"/>
            <a:chExt cx="4407463" cy="768638"/>
          </a:xfrm>
        </p:grpSpPr>
        <p:sp>
          <p:nvSpPr>
            <p:cNvPr id="19" name="正方形/長方形 18"/>
            <p:cNvSpPr/>
            <p:nvPr/>
          </p:nvSpPr>
          <p:spPr>
            <a:xfrm>
              <a:off x="-44522" y="1274707"/>
              <a:ext cx="4407463" cy="762512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200" dirty="0" smtClean="0"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サンプル動画</a:t>
              </a:r>
              <a:endParaRPr kumimoji="1" lang="ja-JP" altLang="en-US" sz="3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2471145" y="1268581"/>
              <a:ext cx="81412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b="1" dirty="0"/>
                <a:t>どう　  が</a:t>
              </a:r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2098617" y="6233317"/>
            <a:ext cx="5006902" cy="598711"/>
            <a:chOff x="6792228" y="1647773"/>
            <a:chExt cx="5006902" cy="598711"/>
          </a:xfrm>
        </p:grpSpPr>
        <p:grpSp>
          <p:nvGrpSpPr>
            <p:cNvPr id="15" name="グループ化 14"/>
            <p:cNvGrpSpPr/>
            <p:nvPr/>
          </p:nvGrpSpPr>
          <p:grpSpPr>
            <a:xfrm>
              <a:off x="6792228" y="1647773"/>
              <a:ext cx="4339994" cy="561899"/>
              <a:chOff x="7228510" y="542873"/>
              <a:chExt cx="4339994" cy="561899"/>
            </a:xfrm>
          </p:grpSpPr>
          <p:sp>
            <p:nvSpPr>
              <p:cNvPr id="18" name="角丸四角形 17"/>
              <p:cNvSpPr/>
              <p:nvPr/>
            </p:nvSpPr>
            <p:spPr>
              <a:xfrm>
                <a:off x="7228510" y="542873"/>
                <a:ext cx="4339994" cy="561899"/>
              </a:xfrm>
              <a:prstGeom prst="round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ja-JP" altLang="en-US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20" name="図 19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949637" y="583245"/>
                <a:ext cx="484599" cy="484599"/>
              </a:xfrm>
              <a:prstGeom prst="rect">
                <a:avLst/>
              </a:prstGeom>
            </p:spPr>
          </p:pic>
        </p:grpSp>
        <p:graphicFrame>
          <p:nvGraphicFramePr>
            <p:cNvPr id="16" name="オブジェクト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48206515"/>
                </p:ext>
              </p:extLst>
            </p:nvPr>
          </p:nvGraphicFramePr>
          <p:xfrm>
            <a:off x="6911217" y="1746421"/>
            <a:ext cx="4887913" cy="5000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1" name="文書" r:id="rId7" imgW="4629868" imgH="475228" progId="Word.Document.12">
                    <p:embed/>
                  </p:oleObj>
                </mc:Choice>
                <mc:Fallback>
                  <p:oleObj name="文書" r:id="rId7" imgW="4629868" imgH="475228" progId="Word.Document.12">
                    <p:embed/>
                    <p:pic>
                      <p:nvPicPr>
                        <p:cNvPr id="14" name="オブジェクト 13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6911217" y="1746421"/>
                          <a:ext cx="4887913" cy="50006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277847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72043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209" y="2523299"/>
            <a:ext cx="8572277" cy="886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00790" y="1539153"/>
            <a:ext cx="8406090" cy="305422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48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380209" y="1036768"/>
            <a:ext cx="8189217" cy="473098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6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家庭でできる「鬼遊び」</a:t>
            </a:r>
            <a:endParaRPr kumimoji="1" lang="en-US" altLang="ja-JP" sz="66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algn="ctr"/>
            <a:r>
              <a:rPr kumimoji="1" lang="en-US" altLang="ja-JP" sz="44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〔</a:t>
            </a:r>
            <a:r>
              <a:rPr kumimoji="1" lang="ja-JP" altLang="en-US" sz="44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屋外編</a:t>
            </a:r>
            <a:r>
              <a:rPr kumimoji="1" lang="en-US" altLang="ja-JP" sz="44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〕</a:t>
            </a:r>
          </a:p>
          <a:p>
            <a:pPr algn="ctr"/>
            <a:endParaRPr kumimoji="1" lang="en-US" altLang="ja-JP" sz="44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algn="ctr"/>
            <a:r>
              <a:rPr kumimoji="1" lang="ja-JP" altLang="en-US" sz="44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～家族といっしょにやってみよう～</a:t>
            </a:r>
            <a:endParaRPr kumimoji="1" lang="en-US" altLang="ja-JP" sz="44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algn="ctr"/>
            <a:r>
              <a:rPr kumimoji="1" lang="ja-JP" altLang="en-US" sz="4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（いろいろな走り方を身につけよう！）</a:t>
            </a:r>
            <a:endParaRPr kumimoji="1" lang="en-US" altLang="ja-JP" sz="40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algn="ctr"/>
            <a:endParaRPr kumimoji="1" lang="ja-JP" altLang="en-US" sz="44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25182" y="1156193"/>
            <a:ext cx="12849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/>
              <a:t>か　　　　   てい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690258" y="1146493"/>
            <a:ext cx="14754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/>
              <a:t>おに　　　　  あそ　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688721" y="2136812"/>
            <a:ext cx="16952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/>
              <a:t>おく　　が</a:t>
            </a:r>
            <a:r>
              <a:rPr kumimoji="1" lang="ja-JP" altLang="en-US" sz="1100" b="1" dirty="0" err="1"/>
              <a:t>い</a:t>
            </a:r>
            <a:r>
              <a:rPr kumimoji="1" lang="ja-JP" altLang="en-US" sz="1100" b="1" dirty="0"/>
              <a:t>　　へん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385601" y="3455014"/>
            <a:ext cx="10850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/>
              <a:t> か　　  ぞく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920072" y="4201285"/>
            <a:ext cx="484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/>
              <a:t>かた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15462" y="5352255"/>
            <a:ext cx="7561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rgbClr val="FF0000"/>
                </a:solidFill>
                <a:latin typeface="+mn-ea"/>
              </a:rPr>
              <a:t>★　家族がいるときにチャレンジしてみてください！</a:t>
            </a:r>
            <a:endParaRPr kumimoji="1" lang="en-US" altLang="ja-JP" sz="2400" b="1" dirty="0">
              <a:solidFill>
                <a:srgbClr val="FF0000"/>
              </a:solidFill>
              <a:latin typeface="+mn-ea"/>
            </a:endParaRPr>
          </a:p>
          <a:p>
            <a:endParaRPr kumimoji="1" lang="ja-JP" altLang="en-US" sz="24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274232" y="5223116"/>
            <a:ext cx="756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/>
              <a:t> </a:t>
            </a:r>
            <a:r>
              <a:rPr kumimoji="1" lang="ja-JP" altLang="en-US" sz="1100" b="1" dirty="0">
                <a:solidFill>
                  <a:srgbClr val="FF0000"/>
                </a:solidFill>
              </a:rPr>
              <a:t>か   ぞく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151094" y="4195431"/>
            <a:ext cx="484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/>
              <a:t>はし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925325" y="4186639"/>
            <a:ext cx="3324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/>
              <a:t>み</a:t>
            </a:r>
          </a:p>
        </p:txBody>
      </p:sp>
    </p:spTree>
    <p:extLst>
      <p:ext uri="{BB962C8B-B14F-4D97-AF65-F5344CB8AC3E}">
        <p14:creationId xmlns:p14="http://schemas.microsoft.com/office/powerpoint/2010/main" val="274150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72043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209" y="2523299"/>
            <a:ext cx="8572277" cy="886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00790" y="1539153"/>
            <a:ext cx="8406090" cy="305422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48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14</a:t>
            </a:fld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353966" y="720436"/>
            <a:ext cx="8189217" cy="473098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44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○まっすぐ走る</a:t>
            </a:r>
            <a:endParaRPr kumimoji="1" lang="en-US" altLang="ja-JP" sz="44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endParaRPr kumimoji="1" lang="en-US" altLang="ja-JP" sz="44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endParaRPr kumimoji="1" lang="en-US" altLang="ja-JP" sz="44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endParaRPr kumimoji="1" lang="en-US" altLang="ja-JP" sz="44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kumimoji="1" lang="ja-JP" altLang="en-US" sz="44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○まがりながら走る</a:t>
            </a:r>
            <a:endParaRPr kumimoji="1" lang="en-US" altLang="ja-JP" sz="44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endParaRPr kumimoji="1" lang="ja-JP" altLang="en-US" sz="44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1718315" y="1414723"/>
            <a:ext cx="5571039" cy="4796850"/>
            <a:chOff x="353966" y="1278514"/>
            <a:chExt cx="5571039" cy="5294885"/>
          </a:xfrm>
        </p:grpSpPr>
        <p:sp>
          <p:nvSpPr>
            <p:cNvPr id="13" name="フリーフォーム 12"/>
            <p:cNvSpPr/>
            <p:nvPr/>
          </p:nvSpPr>
          <p:spPr>
            <a:xfrm>
              <a:off x="2089282" y="4750327"/>
              <a:ext cx="3657600" cy="697442"/>
            </a:xfrm>
            <a:custGeom>
              <a:avLst/>
              <a:gdLst>
                <a:gd name="connsiteX0" fmla="*/ 0 w 3657600"/>
                <a:gd name="connsiteY0" fmla="*/ 383929 h 647764"/>
                <a:gd name="connsiteX1" fmla="*/ 738554 w 3657600"/>
                <a:gd name="connsiteY1" fmla="*/ 5859 h 647764"/>
                <a:gd name="connsiteX2" fmla="*/ 1406770 w 3657600"/>
                <a:gd name="connsiteY2" fmla="*/ 647698 h 647764"/>
                <a:gd name="connsiteX3" fmla="*/ 2250831 w 3657600"/>
                <a:gd name="connsiteY3" fmla="*/ 49821 h 647764"/>
                <a:gd name="connsiteX4" fmla="*/ 3033347 w 3657600"/>
                <a:gd name="connsiteY4" fmla="*/ 630113 h 647764"/>
                <a:gd name="connsiteX5" fmla="*/ 3657600 w 3657600"/>
                <a:gd name="connsiteY5" fmla="*/ 111367 h 647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57600" h="647764">
                  <a:moveTo>
                    <a:pt x="0" y="383929"/>
                  </a:moveTo>
                  <a:cubicBezTo>
                    <a:pt x="252046" y="172913"/>
                    <a:pt x="504092" y="-38102"/>
                    <a:pt x="738554" y="5859"/>
                  </a:cubicBezTo>
                  <a:cubicBezTo>
                    <a:pt x="973016" y="49820"/>
                    <a:pt x="1154724" y="640371"/>
                    <a:pt x="1406770" y="647698"/>
                  </a:cubicBezTo>
                  <a:cubicBezTo>
                    <a:pt x="1658816" y="655025"/>
                    <a:pt x="1979735" y="52752"/>
                    <a:pt x="2250831" y="49821"/>
                  </a:cubicBezTo>
                  <a:cubicBezTo>
                    <a:pt x="2521927" y="46890"/>
                    <a:pt x="2798886" y="619855"/>
                    <a:pt x="3033347" y="630113"/>
                  </a:cubicBezTo>
                  <a:cubicBezTo>
                    <a:pt x="3267808" y="640371"/>
                    <a:pt x="3547696" y="202221"/>
                    <a:pt x="3657600" y="111367"/>
                  </a:cubicBezTo>
                </a:path>
              </a:pathLst>
            </a:custGeom>
            <a:noFill/>
            <a:ln w="38100"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 13"/>
            <p:cNvSpPr/>
            <p:nvPr/>
          </p:nvSpPr>
          <p:spPr>
            <a:xfrm>
              <a:off x="1620051" y="5875957"/>
              <a:ext cx="3657600" cy="697442"/>
            </a:xfrm>
            <a:custGeom>
              <a:avLst/>
              <a:gdLst>
                <a:gd name="connsiteX0" fmla="*/ 0 w 3657600"/>
                <a:gd name="connsiteY0" fmla="*/ 383929 h 647764"/>
                <a:gd name="connsiteX1" fmla="*/ 738554 w 3657600"/>
                <a:gd name="connsiteY1" fmla="*/ 5859 h 647764"/>
                <a:gd name="connsiteX2" fmla="*/ 1406770 w 3657600"/>
                <a:gd name="connsiteY2" fmla="*/ 647698 h 647764"/>
                <a:gd name="connsiteX3" fmla="*/ 2250831 w 3657600"/>
                <a:gd name="connsiteY3" fmla="*/ 49821 h 647764"/>
                <a:gd name="connsiteX4" fmla="*/ 3033347 w 3657600"/>
                <a:gd name="connsiteY4" fmla="*/ 630113 h 647764"/>
                <a:gd name="connsiteX5" fmla="*/ 3657600 w 3657600"/>
                <a:gd name="connsiteY5" fmla="*/ 111367 h 647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57600" h="647764">
                  <a:moveTo>
                    <a:pt x="0" y="383929"/>
                  </a:moveTo>
                  <a:cubicBezTo>
                    <a:pt x="252046" y="172913"/>
                    <a:pt x="504092" y="-38102"/>
                    <a:pt x="738554" y="5859"/>
                  </a:cubicBezTo>
                  <a:cubicBezTo>
                    <a:pt x="973016" y="49820"/>
                    <a:pt x="1154724" y="640371"/>
                    <a:pt x="1406770" y="647698"/>
                  </a:cubicBezTo>
                  <a:cubicBezTo>
                    <a:pt x="1658816" y="655025"/>
                    <a:pt x="1979735" y="52752"/>
                    <a:pt x="2250831" y="49821"/>
                  </a:cubicBezTo>
                  <a:cubicBezTo>
                    <a:pt x="2521927" y="46890"/>
                    <a:pt x="2798886" y="619855"/>
                    <a:pt x="3033347" y="630113"/>
                  </a:cubicBezTo>
                  <a:cubicBezTo>
                    <a:pt x="3267808" y="640371"/>
                    <a:pt x="3547696" y="202221"/>
                    <a:pt x="3657600" y="111367"/>
                  </a:cubicBezTo>
                </a:path>
              </a:pathLst>
            </a:custGeom>
            <a:noFill/>
            <a:ln w="38100"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6" name="直線コネクタ 15"/>
            <p:cNvCxnSpPr/>
            <p:nvPr/>
          </p:nvCxnSpPr>
          <p:spPr>
            <a:xfrm flipH="1">
              <a:off x="1151133" y="4689037"/>
              <a:ext cx="823848" cy="1762972"/>
            </a:xfrm>
            <a:prstGeom prst="line">
              <a:avLst/>
            </a:prstGeom>
            <a:ln w="79375" cmpd="dbl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flipH="1">
              <a:off x="1304382" y="1930519"/>
              <a:ext cx="823848" cy="1762972"/>
            </a:xfrm>
            <a:prstGeom prst="line">
              <a:avLst/>
            </a:prstGeom>
            <a:ln w="79375" cmpd="dbl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矢印コネクタ 18"/>
            <p:cNvCxnSpPr/>
            <p:nvPr/>
          </p:nvCxnSpPr>
          <p:spPr>
            <a:xfrm flipV="1">
              <a:off x="2206869" y="2391508"/>
              <a:ext cx="3718136" cy="879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矢印コネクタ 19"/>
            <p:cNvCxnSpPr/>
            <p:nvPr/>
          </p:nvCxnSpPr>
          <p:spPr>
            <a:xfrm flipV="1">
              <a:off x="1716306" y="3629358"/>
              <a:ext cx="3718136" cy="879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" name="図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92869" y="1278514"/>
              <a:ext cx="941573" cy="1087838"/>
            </a:xfrm>
            <a:prstGeom prst="rect">
              <a:avLst/>
            </a:prstGeom>
          </p:spPr>
        </p:pic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5400000">
              <a:off x="1955925" y="2593096"/>
              <a:ext cx="1055893" cy="825316"/>
            </a:xfrm>
            <a:prstGeom prst="rect">
              <a:avLst/>
            </a:prstGeom>
          </p:spPr>
        </p:pic>
        <p:pic>
          <p:nvPicPr>
            <p:cNvPr id="11" name="図 10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887"/>
            <a:stretch/>
          </p:blipFill>
          <p:spPr>
            <a:xfrm rot="20064275">
              <a:off x="2580411" y="5143114"/>
              <a:ext cx="787532" cy="1157066"/>
            </a:xfrm>
            <a:prstGeom prst="rect">
              <a:avLst/>
            </a:prstGeom>
          </p:spPr>
        </p:pic>
        <p:pic>
          <p:nvPicPr>
            <p:cNvPr id="12" name="図 1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20108240">
              <a:off x="4818741" y="3930042"/>
              <a:ext cx="755014" cy="1102147"/>
            </a:xfrm>
            <a:prstGeom prst="rect">
              <a:avLst/>
            </a:prstGeom>
          </p:spPr>
        </p:pic>
        <p:pic>
          <p:nvPicPr>
            <p:cNvPr id="18" name="図 17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5843" y="2130672"/>
              <a:ext cx="856117" cy="1073524"/>
            </a:xfrm>
            <a:prstGeom prst="rect">
              <a:avLst/>
            </a:prstGeom>
          </p:spPr>
        </p:pic>
        <p:pic>
          <p:nvPicPr>
            <p:cNvPr id="21" name="図 20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3966" y="4750327"/>
              <a:ext cx="972355" cy="1117165"/>
            </a:xfrm>
            <a:prstGeom prst="rect">
              <a:avLst/>
            </a:prstGeom>
          </p:spPr>
        </p:pic>
      </p:grpSp>
      <p:sp>
        <p:nvSpPr>
          <p:cNvPr id="23" name="テキスト ボックス 22"/>
          <p:cNvSpPr txBox="1"/>
          <p:nvPr/>
        </p:nvSpPr>
        <p:spPr>
          <a:xfrm>
            <a:off x="3688452" y="3682343"/>
            <a:ext cx="484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/>
              <a:t>はし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769958" y="980997"/>
            <a:ext cx="484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/>
              <a:t>はし</a:t>
            </a:r>
          </a:p>
        </p:txBody>
      </p:sp>
    </p:spTree>
    <p:extLst>
      <p:ext uri="{BB962C8B-B14F-4D97-AF65-F5344CB8AC3E}">
        <p14:creationId xmlns:p14="http://schemas.microsoft.com/office/powerpoint/2010/main" val="219481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72043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209" y="2523299"/>
            <a:ext cx="8572277" cy="886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00790" y="1539153"/>
            <a:ext cx="8406090" cy="305422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48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15</a:t>
            </a:fld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339165" y="1015395"/>
            <a:ext cx="8189217" cy="559523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44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○急に向きをかえて走る</a:t>
            </a:r>
            <a:endParaRPr kumimoji="1" lang="en-US" altLang="ja-JP" sz="44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endParaRPr kumimoji="1" lang="en-US" altLang="ja-JP" sz="44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endParaRPr kumimoji="1" lang="en-US" altLang="ja-JP" sz="44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endParaRPr kumimoji="1" lang="en-US" altLang="ja-JP" sz="44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endParaRPr kumimoji="1" lang="en-US" altLang="ja-JP" sz="40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endParaRPr kumimoji="1" lang="en-US" altLang="ja-JP" sz="40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endParaRPr kumimoji="1" lang="en-US" altLang="ja-JP" sz="40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kumimoji="1" lang="ja-JP" altLang="en-US" sz="2800" dirty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★　前向きだけなく、後ろ向きもできるといいね！</a:t>
            </a:r>
            <a:endParaRPr kumimoji="1" lang="en-US" altLang="ja-JP" sz="2800" dirty="0">
              <a:solidFill>
                <a:srgbClr val="FF000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kumimoji="1" lang="ja-JP" altLang="en-US" sz="2800" dirty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kumimoji="1" lang="en-US" altLang="ja-JP" sz="2800" dirty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※</a:t>
            </a:r>
            <a:r>
              <a:rPr kumimoji="1" lang="ja-JP" altLang="en-US" sz="2800" dirty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ころんだり、ぶつかったりしないように気をつけて！！</a:t>
            </a:r>
            <a:endParaRPr kumimoji="1" lang="en-US" altLang="ja-JP" sz="2800" dirty="0">
              <a:solidFill>
                <a:srgbClr val="FF000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endParaRPr kumimoji="1" lang="ja-JP" altLang="en-US" sz="44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339165" y="1570862"/>
            <a:ext cx="3864760" cy="3258583"/>
            <a:chOff x="99776" y="1570862"/>
            <a:chExt cx="4104149" cy="3258583"/>
          </a:xfrm>
        </p:grpSpPr>
        <p:cxnSp>
          <p:nvCxnSpPr>
            <p:cNvPr id="13" name="直線コネクタ 12"/>
            <p:cNvCxnSpPr/>
            <p:nvPr/>
          </p:nvCxnSpPr>
          <p:spPr>
            <a:xfrm flipH="1">
              <a:off x="375702" y="1720330"/>
              <a:ext cx="1245071" cy="3109115"/>
            </a:xfrm>
            <a:prstGeom prst="line">
              <a:avLst/>
            </a:prstGeom>
            <a:ln w="79375" cmpd="dbl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6" name="グループ化 35"/>
            <p:cNvGrpSpPr/>
            <p:nvPr/>
          </p:nvGrpSpPr>
          <p:grpSpPr>
            <a:xfrm rot="21390590">
              <a:off x="1604662" y="2506691"/>
              <a:ext cx="2599263" cy="451720"/>
              <a:chOff x="2604887" y="1654571"/>
              <a:chExt cx="3121270" cy="541196"/>
            </a:xfrm>
          </p:grpSpPr>
          <p:cxnSp>
            <p:nvCxnSpPr>
              <p:cNvPr id="26" name="直線コネクタ 25"/>
              <p:cNvCxnSpPr/>
              <p:nvPr/>
            </p:nvCxnSpPr>
            <p:spPr>
              <a:xfrm>
                <a:off x="2604887" y="1654571"/>
                <a:ext cx="413238" cy="50399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コネクタ 26"/>
              <p:cNvCxnSpPr/>
              <p:nvPr/>
            </p:nvCxnSpPr>
            <p:spPr>
              <a:xfrm flipV="1">
                <a:off x="3009333" y="1691774"/>
                <a:ext cx="426437" cy="47558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コネクタ 28"/>
              <p:cNvCxnSpPr/>
              <p:nvPr/>
            </p:nvCxnSpPr>
            <p:spPr>
              <a:xfrm>
                <a:off x="3422571" y="1691774"/>
                <a:ext cx="413238" cy="50399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線コネクタ 29"/>
              <p:cNvCxnSpPr/>
              <p:nvPr/>
            </p:nvCxnSpPr>
            <p:spPr>
              <a:xfrm flipV="1">
                <a:off x="3822610" y="1705979"/>
                <a:ext cx="426437" cy="47558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線コネクタ 30"/>
              <p:cNvCxnSpPr/>
              <p:nvPr/>
            </p:nvCxnSpPr>
            <p:spPr>
              <a:xfrm>
                <a:off x="4244030" y="1691774"/>
                <a:ext cx="413238" cy="50399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コネクタ 31"/>
              <p:cNvCxnSpPr/>
              <p:nvPr/>
            </p:nvCxnSpPr>
            <p:spPr>
              <a:xfrm flipV="1">
                <a:off x="4639052" y="1720185"/>
                <a:ext cx="426437" cy="47558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線矢印コネクタ 33"/>
              <p:cNvCxnSpPr/>
              <p:nvPr/>
            </p:nvCxnSpPr>
            <p:spPr>
              <a:xfrm>
                <a:off x="5056697" y="1720185"/>
                <a:ext cx="669460" cy="461376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グループ化 40"/>
            <p:cNvGrpSpPr/>
            <p:nvPr/>
          </p:nvGrpSpPr>
          <p:grpSpPr>
            <a:xfrm>
              <a:off x="827444" y="4271800"/>
              <a:ext cx="3127210" cy="452344"/>
              <a:chOff x="2264061" y="2404203"/>
              <a:chExt cx="2678695" cy="706813"/>
            </a:xfrm>
          </p:grpSpPr>
          <p:cxnSp>
            <p:nvCxnSpPr>
              <p:cNvPr id="38" name="カギ線コネクタ 37"/>
              <p:cNvCxnSpPr/>
              <p:nvPr/>
            </p:nvCxnSpPr>
            <p:spPr>
              <a:xfrm>
                <a:off x="2264061" y="2611039"/>
                <a:ext cx="1411600" cy="499639"/>
              </a:xfrm>
              <a:prstGeom prst="bentConnector3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カギ線コネクタ 39"/>
              <p:cNvCxnSpPr/>
              <p:nvPr/>
            </p:nvCxnSpPr>
            <p:spPr>
              <a:xfrm flipV="1">
                <a:off x="3629190" y="2404203"/>
                <a:ext cx="1313566" cy="706813"/>
              </a:xfrm>
              <a:prstGeom prst="bentConnector3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3418399">
              <a:off x="2846282" y="1675546"/>
              <a:ext cx="995637" cy="786269"/>
            </a:xfrm>
            <a:prstGeom prst="rect">
              <a:avLst/>
            </a:prstGeom>
          </p:spPr>
        </p:pic>
        <p:pic>
          <p:nvPicPr>
            <p:cNvPr id="5" name="図 4"/>
            <p:cNvPicPr>
              <a:picLocks noChangeAspect="1"/>
            </p:cNvPicPr>
            <p:nvPr/>
          </p:nvPicPr>
          <p:blipFill rotWithShape="1">
            <a:blip r:embed="rId4"/>
            <a:srcRect b="9000"/>
            <a:stretch/>
          </p:blipFill>
          <p:spPr>
            <a:xfrm rot="7870753">
              <a:off x="1464004" y="3645603"/>
              <a:ext cx="1064494" cy="688090"/>
            </a:xfrm>
            <a:prstGeom prst="rect">
              <a:avLst/>
            </a:prstGeom>
          </p:spPr>
        </p:pic>
        <p:pic>
          <p:nvPicPr>
            <p:cNvPr id="17" name="図 1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76" y="1880859"/>
              <a:ext cx="962367" cy="1115584"/>
            </a:xfrm>
            <a:prstGeom prst="rect">
              <a:avLst/>
            </a:prstGeom>
          </p:spPr>
        </p:pic>
      </p:grpSp>
      <p:grpSp>
        <p:nvGrpSpPr>
          <p:cNvPr id="20" name="グループ化 19"/>
          <p:cNvGrpSpPr/>
          <p:nvPr/>
        </p:nvGrpSpPr>
        <p:grpSpPr>
          <a:xfrm>
            <a:off x="4202382" y="1779223"/>
            <a:ext cx="4753313" cy="3109115"/>
            <a:chOff x="3652133" y="1745794"/>
            <a:chExt cx="5011291" cy="3109115"/>
          </a:xfrm>
        </p:grpSpPr>
        <p:grpSp>
          <p:nvGrpSpPr>
            <p:cNvPr id="64" name="グループ化 63"/>
            <p:cNvGrpSpPr/>
            <p:nvPr/>
          </p:nvGrpSpPr>
          <p:grpSpPr>
            <a:xfrm>
              <a:off x="5911733" y="1869173"/>
              <a:ext cx="2751691" cy="1013294"/>
              <a:chOff x="1754783" y="3762669"/>
              <a:chExt cx="3402237" cy="842582"/>
            </a:xfrm>
          </p:grpSpPr>
          <p:cxnSp>
            <p:nvCxnSpPr>
              <p:cNvPr id="44" name="直線コネクタ 43"/>
              <p:cNvCxnSpPr/>
              <p:nvPr/>
            </p:nvCxnSpPr>
            <p:spPr>
              <a:xfrm>
                <a:off x="1754783" y="3762669"/>
                <a:ext cx="1733465" cy="967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楕円 59"/>
              <p:cNvSpPr/>
              <p:nvPr/>
            </p:nvSpPr>
            <p:spPr>
              <a:xfrm>
                <a:off x="3122925" y="3768702"/>
                <a:ext cx="777808" cy="836549"/>
              </a:xfrm>
              <a:prstGeom prst="ellipse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62" name="直線矢印コネクタ 61"/>
              <p:cNvCxnSpPr>
                <a:stCxn id="60" idx="0"/>
              </p:cNvCxnSpPr>
              <p:nvPr/>
            </p:nvCxnSpPr>
            <p:spPr>
              <a:xfrm>
                <a:off x="3511829" y="3768702"/>
                <a:ext cx="1645191" cy="7594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5" name="グループ化 74"/>
            <p:cNvGrpSpPr/>
            <p:nvPr/>
          </p:nvGrpSpPr>
          <p:grpSpPr>
            <a:xfrm>
              <a:off x="5268708" y="4259953"/>
              <a:ext cx="2803089" cy="534666"/>
              <a:chOff x="1826063" y="4058713"/>
              <a:chExt cx="2874038" cy="534666"/>
            </a:xfrm>
          </p:grpSpPr>
          <p:cxnSp>
            <p:nvCxnSpPr>
              <p:cNvPr id="66" name="カギ線コネクタ 65"/>
              <p:cNvCxnSpPr/>
              <p:nvPr/>
            </p:nvCxnSpPr>
            <p:spPr>
              <a:xfrm>
                <a:off x="1826063" y="4097215"/>
                <a:ext cx="1707425" cy="496164"/>
              </a:xfrm>
              <a:prstGeom prst="bentConnector3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線コネクタ 67"/>
              <p:cNvCxnSpPr/>
              <p:nvPr/>
            </p:nvCxnSpPr>
            <p:spPr>
              <a:xfrm flipH="1" flipV="1">
                <a:off x="3197025" y="4058713"/>
                <a:ext cx="345255" cy="534666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直線コネクタ 69"/>
              <p:cNvCxnSpPr/>
              <p:nvPr/>
            </p:nvCxnSpPr>
            <p:spPr>
              <a:xfrm>
                <a:off x="3179441" y="4058713"/>
                <a:ext cx="785890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カギ線コネクタ 71"/>
              <p:cNvCxnSpPr/>
              <p:nvPr/>
            </p:nvCxnSpPr>
            <p:spPr>
              <a:xfrm>
                <a:off x="3965331" y="4058713"/>
                <a:ext cx="734770" cy="534666"/>
              </a:xfrm>
              <a:prstGeom prst="bentConnector3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" name="直線コネクタ 32"/>
            <p:cNvCxnSpPr/>
            <p:nvPr/>
          </p:nvCxnSpPr>
          <p:spPr>
            <a:xfrm flipH="1">
              <a:off x="4503835" y="1745794"/>
              <a:ext cx="1245071" cy="3109115"/>
            </a:xfrm>
            <a:prstGeom prst="line">
              <a:avLst/>
            </a:prstGeom>
            <a:ln w="79375" cmpd="dbl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5" name="図 34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7419789">
              <a:off x="7620685" y="2210470"/>
              <a:ext cx="1050448" cy="538693"/>
            </a:xfrm>
            <a:prstGeom prst="rect">
              <a:avLst/>
            </a:prstGeom>
          </p:spPr>
        </p:pic>
        <p:pic>
          <p:nvPicPr>
            <p:cNvPr id="39" name="図 3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5400000">
              <a:off x="6804417" y="3397768"/>
              <a:ext cx="903382" cy="782489"/>
            </a:xfrm>
            <a:prstGeom prst="rect">
              <a:avLst/>
            </a:prstGeom>
          </p:spPr>
        </p:pic>
        <p:pic>
          <p:nvPicPr>
            <p:cNvPr id="18" name="図 17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52133" y="3018398"/>
              <a:ext cx="1144606" cy="1038652"/>
            </a:xfrm>
            <a:prstGeom prst="rect">
              <a:avLst/>
            </a:prstGeom>
          </p:spPr>
        </p:pic>
      </p:grpSp>
      <p:sp>
        <p:nvSpPr>
          <p:cNvPr id="37" name="テキスト ボックス 36"/>
          <p:cNvSpPr txBox="1"/>
          <p:nvPr/>
        </p:nvSpPr>
        <p:spPr>
          <a:xfrm>
            <a:off x="944156" y="706322"/>
            <a:ext cx="6024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/>
              <a:t>きゅう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045628" y="706966"/>
            <a:ext cx="484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/>
              <a:t>はし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2130005" y="713293"/>
            <a:ext cx="2937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/>
              <a:t>む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926457" y="5168284"/>
            <a:ext cx="7834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/>
              <a:t> </a:t>
            </a:r>
            <a:r>
              <a:rPr kumimoji="1" lang="ja-JP" altLang="en-US" sz="1100" b="1" dirty="0">
                <a:solidFill>
                  <a:srgbClr val="FF0000"/>
                </a:solidFill>
              </a:rPr>
              <a:t>まえ　む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245014" y="5170583"/>
            <a:ext cx="11423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solidFill>
                  <a:srgbClr val="FF0000"/>
                </a:solidFill>
              </a:rPr>
              <a:t>うしろ　 　 む</a:t>
            </a: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112455" y="5628458"/>
            <a:ext cx="3015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solidFill>
                  <a:srgbClr val="FF0000"/>
                </a:solidFill>
              </a:rPr>
              <a:t>き</a:t>
            </a:r>
          </a:p>
        </p:txBody>
      </p:sp>
    </p:spTree>
    <p:extLst>
      <p:ext uri="{BB962C8B-B14F-4D97-AF65-F5344CB8AC3E}">
        <p14:creationId xmlns:p14="http://schemas.microsoft.com/office/powerpoint/2010/main" val="176505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86727" y="2372046"/>
            <a:ext cx="7708595" cy="1921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4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355586" y="1865725"/>
            <a:ext cx="8035636" cy="329141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8000" dirty="0"/>
              <a:t>「</a:t>
            </a:r>
            <a:r>
              <a:rPr kumimoji="1" lang="ja-JP" altLang="en-US" sz="6600" dirty="0"/>
              <a:t>知識及び技能」編</a:t>
            </a:r>
            <a:endParaRPr kumimoji="1" lang="en-US" altLang="ja-JP" sz="6600" dirty="0"/>
          </a:p>
          <a:p>
            <a:pPr algn="ctr"/>
            <a:endParaRPr kumimoji="1" lang="en-US" altLang="ja-JP" sz="4000" dirty="0"/>
          </a:p>
          <a:p>
            <a:pPr algn="ctr"/>
            <a:r>
              <a:rPr kumimoji="1" lang="ja-JP" altLang="en-US" sz="8000" dirty="0"/>
              <a:t>知識</a:t>
            </a:r>
            <a:endParaRPr kumimoji="1" lang="en-US" altLang="ja-JP" sz="4000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-9977" y="0"/>
            <a:ext cx="9144000" cy="71820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48914" tIns="24457" rIns="48914" bIns="24457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defTabSz="489209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1800" b="1" kern="0" dirty="0">
              <a:solidFill>
                <a:srgbClr val="FFFFFF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239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61304" cy="757379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209" y="2523299"/>
            <a:ext cx="8572277" cy="886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60302" y="1043721"/>
            <a:ext cx="8406090" cy="549519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/>
              <a:t>～「鬼遊び」の行い方～</a:t>
            </a:r>
            <a:endParaRPr kumimoji="1" lang="en-US" altLang="ja-JP" sz="4800" b="1" dirty="0"/>
          </a:p>
          <a:p>
            <a:pPr algn="ctr"/>
            <a:endParaRPr kumimoji="1" lang="en-US" altLang="ja-JP" sz="4800" b="1" dirty="0"/>
          </a:p>
          <a:p>
            <a:r>
              <a:rPr kumimoji="1" lang="ja-JP" altLang="en-US" sz="4800" dirty="0"/>
              <a:t>　</a:t>
            </a:r>
            <a:r>
              <a:rPr kumimoji="1" lang="ja-JP" altLang="en-US" sz="4800" b="1" dirty="0"/>
              <a:t>鬼遊びは、きめられたエリアの中で、にげたりおいかけたり、あい手のエリアをとり合ったりしながら、勝ち負けをきそい合うゲームです。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514598" y="1043721"/>
            <a:ext cx="113421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/>
              <a:t>おに　　  あそ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498122" y="1043721"/>
            <a:ext cx="179070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 err="1"/>
              <a:t>おこな</a:t>
            </a:r>
            <a:r>
              <a:rPr kumimoji="1" lang="ja-JP" altLang="en-US" sz="1050" b="1" dirty="0"/>
              <a:t>　　  　　　     かた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63513" y="2523299"/>
            <a:ext cx="113421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/>
              <a:t>おに　　  あそ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964115" y="4740024"/>
            <a:ext cx="175553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/>
              <a:t>　か　　　　　　　　ま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037280" y="5453642"/>
            <a:ext cx="24522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/>
              <a:t>あ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90549" y="4736423"/>
            <a:ext cx="47478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/>
              <a:t>あ</a:t>
            </a: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-9977" y="0"/>
            <a:ext cx="9144000" cy="71820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48914" tIns="24457" rIns="48914" bIns="24457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defTabSz="489209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1800" b="1" kern="0" dirty="0">
              <a:solidFill>
                <a:srgbClr val="FFFFFF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084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2"/>
            <a:ext cx="9161304" cy="83557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4800" b="1" dirty="0"/>
              <a:t>～行い方の</a:t>
            </a:r>
            <a:r>
              <a:rPr lang="ja-JP" altLang="en-US" sz="4800" b="1" dirty="0" smtClean="0"/>
              <a:t>ポイント～</a:t>
            </a:r>
            <a:endParaRPr lang="en-US" altLang="ja-JP" sz="4800" b="1" dirty="0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376069" y="1014890"/>
            <a:ext cx="8406090" cy="5020408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 altLang="ja-JP" sz="4800" b="1" dirty="0" smtClean="0"/>
          </a:p>
          <a:p>
            <a:r>
              <a:rPr kumimoji="1" lang="ja-JP" altLang="en-US" sz="3600" b="1" dirty="0" smtClean="0"/>
              <a:t>・</a:t>
            </a:r>
            <a:r>
              <a:rPr kumimoji="1" lang="ja-JP" altLang="en-US" sz="3600" b="1" dirty="0"/>
              <a:t>鬼にタッチされたり、しっぽをとられたりしないように、あいているところを見つけて・・・</a:t>
            </a:r>
            <a:endParaRPr kumimoji="1" lang="en-US" altLang="ja-JP" sz="3600" b="1" dirty="0"/>
          </a:p>
          <a:p>
            <a:r>
              <a:rPr kumimoji="1" lang="ja-JP" altLang="en-US" sz="3600" b="1" dirty="0"/>
              <a:t>　①はやく走る　②きゅうにまがる　</a:t>
            </a:r>
            <a:endParaRPr kumimoji="1" lang="en-US" altLang="ja-JP" sz="3600" b="1" dirty="0"/>
          </a:p>
          <a:p>
            <a:r>
              <a:rPr kumimoji="1" lang="ja-JP" altLang="en-US" sz="3600" b="1" dirty="0"/>
              <a:t>　③みをかわす</a:t>
            </a:r>
            <a:endParaRPr kumimoji="1" lang="en-US" altLang="ja-JP" sz="3600" b="1" dirty="0"/>
          </a:p>
          <a:p>
            <a:r>
              <a:rPr kumimoji="1" lang="ja-JP" altLang="en-US" sz="3600" b="1" dirty="0"/>
              <a:t>・ともだちとのチームワークで、鬼をかわしたり、走りぬけたりする。</a:t>
            </a:r>
            <a:endParaRPr kumimoji="1" lang="en-US" altLang="ja-JP" sz="3600" b="1" dirty="0"/>
          </a:p>
          <a:p>
            <a:r>
              <a:rPr kumimoji="1" lang="ja-JP" altLang="en-US" sz="3600" b="1" dirty="0"/>
              <a:t>・にげるあい手をおいかけて、しせいをひくくしてしっぽをとる。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18286" y="1268505"/>
            <a:ext cx="47478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/>
              <a:t>おに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322015" y="3997051"/>
            <a:ext cx="47478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/>
              <a:t>おに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07217" y="4577342"/>
            <a:ext cx="47478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/>
              <a:t>はし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732430" y="2939096"/>
            <a:ext cx="47478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/>
              <a:t>はし</a:t>
            </a:r>
          </a:p>
        </p:txBody>
      </p:sp>
    </p:spTree>
    <p:extLst>
      <p:ext uri="{BB962C8B-B14F-4D97-AF65-F5344CB8AC3E}">
        <p14:creationId xmlns:p14="http://schemas.microsoft.com/office/powerpoint/2010/main" val="218436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86727" y="2372046"/>
            <a:ext cx="7708595" cy="1921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4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277209" y="1539153"/>
            <a:ext cx="8035636" cy="329141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8000" dirty="0"/>
              <a:t>「</a:t>
            </a:r>
            <a:r>
              <a:rPr kumimoji="1" lang="ja-JP" altLang="en-US" sz="6600" dirty="0"/>
              <a:t>知識及び技能」編</a:t>
            </a:r>
            <a:endParaRPr kumimoji="1" lang="en-US" altLang="ja-JP" sz="6600" dirty="0"/>
          </a:p>
          <a:p>
            <a:pPr algn="ctr"/>
            <a:endParaRPr kumimoji="1" lang="en-US" altLang="ja-JP" sz="4000" dirty="0"/>
          </a:p>
          <a:p>
            <a:pPr algn="ctr"/>
            <a:r>
              <a:rPr kumimoji="1" lang="ja-JP" altLang="en-US" sz="8000" dirty="0"/>
              <a:t>技能</a:t>
            </a:r>
            <a:endParaRPr kumimoji="1" lang="en-US" altLang="ja-JP" sz="4000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-9977" y="0"/>
            <a:ext cx="9144000" cy="71820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48914" tIns="24457" rIns="48914" bIns="24457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defTabSz="489209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1800" b="1" kern="0" dirty="0">
              <a:solidFill>
                <a:srgbClr val="FFFFFF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719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86727" y="2372046"/>
            <a:ext cx="7708595" cy="1921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4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831" y="605084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380209" y="1036768"/>
            <a:ext cx="8189217" cy="473098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6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家庭でできる「鬼遊び」</a:t>
            </a:r>
            <a:endParaRPr kumimoji="1" lang="en-US" altLang="ja-JP" sz="66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algn="ctr"/>
            <a:r>
              <a:rPr kumimoji="1" lang="en-US" altLang="ja-JP" sz="44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〔</a:t>
            </a:r>
            <a:r>
              <a:rPr kumimoji="1" lang="ja-JP" altLang="en-US" sz="44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室内編</a:t>
            </a:r>
            <a:r>
              <a:rPr kumimoji="1" lang="en-US" altLang="ja-JP" sz="44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〕</a:t>
            </a:r>
          </a:p>
          <a:p>
            <a:pPr algn="ctr"/>
            <a:endParaRPr kumimoji="1" lang="en-US" altLang="ja-JP" sz="44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algn="ctr"/>
            <a:r>
              <a:rPr kumimoji="1" lang="ja-JP" altLang="en-US" sz="44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～家族といっしょにやってみよう～</a:t>
            </a:r>
            <a:endParaRPr kumimoji="1" lang="en-US" altLang="ja-JP" sz="44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algn="ctr"/>
            <a:r>
              <a:rPr kumimoji="1" lang="ja-JP" altLang="en-US" sz="44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（鬼のタッチをかわす技をみがこう）</a:t>
            </a:r>
            <a:endParaRPr kumimoji="1" lang="en-US" altLang="ja-JP" sz="44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algn="ctr"/>
            <a:endParaRPr kumimoji="1" lang="ja-JP" altLang="en-US" sz="44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25182" y="1156193"/>
            <a:ext cx="12849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/>
              <a:t>か　　　　   てい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690258" y="1146493"/>
            <a:ext cx="14754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/>
              <a:t>おに　　　　  あそ　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688721" y="2136812"/>
            <a:ext cx="16952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/>
              <a:t>しつ　　ない　　へん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385601" y="3455014"/>
            <a:ext cx="10850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/>
              <a:t> か　　  ぞく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904311" y="4162437"/>
            <a:ext cx="484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/>
              <a:t>おに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312189" y="4147448"/>
            <a:ext cx="484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/>
              <a:t>わざ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80292" y="5352255"/>
            <a:ext cx="72360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rgbClr val="FF0000"/>
                </a:solidFill>
                <a:latin typeface="+mn-ea"/>
              </a:rPr>
              <a:t>★　広いところで、安全に気をつけて、チャレンジ　</a:t>
            </a:r>
            <a:endParaRPr kumimoji="1" lang="en-US" altLang="ja-JP" sz="2400" b="1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2400" b="1" dirty="0">
                <a:solidFill>
                  <a:srgbClr val="FF0000"/>
                </a:solidFill>
                <a:latin typeface="+mn-ea"/>
              </a:rPr>
              <a:t>　してみてください！</a:t>
            </a:r>
            <a:endParaRPr kumimoji="1" lang="en-US" altLang="ja-JP" sz="24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221481" y="5230242"/>
            <a:ext cx="47478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>
                <a:solidFill>
                  <a:srgbClr val="FF0000"/>
                </a:solidFill>
              </a:rPr>
              <a:t>ひろ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351356" y="5234089"/>
            <a:ext cx="7626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>
                <a:solidFill>
                  <a:srgbClr val="FF0000"/>
                </a:solidFill>
              </a:rPr>
              <a:t>あん ぜん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329344" y="5216768"/>
            <a:ext cx="32238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>
                <a:solidFill>
                  <a:srgbClr val="FF0000"/>
                </a:solidFill>
              </a:rPr>
              <a:t>き</a:t>
            </a:r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-9977" y="0"/>
            <a:ext cx="9144000" cy="71820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48914" tIns="24457" rIns="48914" bIns="24457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defTabSz="489209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1800" b="1" kern="0" dirty="0">
              <a:solidFill>
                <a:srgbClr val="FFFFFF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904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7</a:t>
            </a:fld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09" y="4182844"/>
            <a:ext cx="1854788" cy="2473051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162" y="4182844"/>
            <a:ext cx="1854788" cy="2473051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685" y="4182844"/>
            <a:ext cx="1854788" cy="2473051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4637" y="4182843"/>
            <a:ext cx="1854789" cy="2473051"/>
          </a:xfrm>
          <a:prstGeom prst="rect">
            <a:avLst/>
          </a:prstGeom>
        </p:spPr>
      </p:pic>
      <p:grpSp>
        <p:nvGrpSpPr>
          <p:cNvPr id="13" name="グループ化 12"/>
          <p:cNvGrpSpPr/>
          <p:nvPr/>
        </p:nvGrpSpPr>
        <p:grpSpPr>
          <a:xfrm>
            <a:off x="-17304" y="-17584"/>
            <a:ext cx="9161304" cy="896749"/>
            <a:chOff x="-17304" y="-17584"/>
            <a:chExt cx="9161304" cy="896749"/>
          </a:xfrm>
        </p:grpSpPr>
        <p:sp>
          <p:nvSpPr>
            <p:cNvPr id="6" name="Rectangle 2"/>
            <p:cNvSpPr>
              <a:spLocks noChangeArrowheads="1"/>
            </p:cNvSpPr>
            <p:nvPr/>
          </p:nvSpPr>
          <p:spPr bwMode="auto">
            <a:xfrm>
              <a:off x="-17304" y="3"/>
              <a:ext cx="9161304" cy="879162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txBody>
            <a:bodyPr wrap="none" lIns="65219" tIns="32609" rIns="65219" bIns="32609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defTabSz="652278" eaLnBrk="1" fontAlgn="base" hangingPunct="1"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r>
                <a:rPr lang="ja-JP" altLang="en-US" sz="5400" dirty="0"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「肩タッチゲーム</a:t>
              </a:r>
              <a:r>
                <a:rPr lang="ja-JP" altLang="en-US" sz="5400" dirty="0" smtClean="0"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」</a:t>
              </a:r>
              <a:endParaRPr lang="en-US" altLang="ja-JP" sz="54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2518062" y="-17584"/>
              <a:ext cx="50649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b="1" dirty="0"/>
                <a:t>かた</a:t>
              </a:r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-361803" y="1032904"/>
            <a:ext cx="9019759" cy="3342644"/>
            <a:chOff x="-361803" y="764887"/>
            <a:chExt cx="9019759" cy="3342644"/>
          </a:xfrm>
        </p:grpSpPr>
        <p:sp>
          <p:nvSpPr>
            <p:cNvPr id="19" name="正方形/長方形 18"/>
            <p:cNvSpPr/>
            <p:nvPr/>
          </p:nvSpPr>
          <p:spPr>
            <a:xfrm>
              <a:off x="468739" y="1172542"/>
              <a:ext cx="8189217" cy="2934989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kumimoji="1" lang="ja-JP" altLang="en-US" sz="3200" dirty="0" smtClean="0"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①</a:t>
              </a:r>
              <a:r>
                <a:rPr kumimoji="1" lang="ja-JP" altLang="en-US" sz="3200" dirty="0"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むかい合って立つ</a:t>
              </a:r>
              <a:endParaRPr kumimoji="1" lang="en-US" altLang="ja-JP" sz="32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  <a:p>
              <a:r>
                <a:rPr kumimoji="1" lang="ja-JP" altLang="en-US" sz="3200" dirty="0"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②立っているところから動かないように、あい手の肩をタッチしたり、タッチされないようにかわしたりする（・体をひねる　・かたむける　・そらす　など）</a:t>
              </a:r>
              <a:endParaRPr kumimoji="1" lang="en-US" altLang="ja-JP" sz="32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  <a:p>
              <a:r>
                <a:rPr kumimoji="1" lang="ja-JP" altLang="en-US" sz="3200" dirty="0"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③時間をきめて（３０</a:t>
              </a:r>
              <a:r>
                <a:rPr kumimoji="1" lang="ja-JP" altLang="en-US" sz="3200" dirty="0" err="1"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びょう</a:t>
              </a:r>
              <a:r>
                <a:rPr kumimoji="1" lang="ja-JP" altLang="en-US" sz="3200" dirty="0"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くらい）で、何回タッチできたか</a:t>
              </a:r>
              <a:endParaRPr kumimoji="1" lang="en-US" altLang="ja-JP" sz="32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  <a:p>
              <a:endParaRPr kumimoji="1" lang="ja-JP" altLang="en-US" sz="3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-361803" y="1778626"/>
              <a:ext cx="166108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b="1" dirty="0"/>
                <a:t>　  　　　　　かた</a:t>
              </a: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2102787" y="764887"/>
              <a:ext cx="29958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50" b="1" dirty="0"/>
                <a:t>あ</a:t>
              </a: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4240111" y="1262447"/>
              <a:ext cx="498943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50" b="1" dirty="0"/>
                <a:t>うご</a:t>
              </a: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1574862" y="2255179"/>
              <a:ext cx="60270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50" b="1" dirty="0"/>
                <a:t>からだ</a:t>
              </a: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1014678" y="2734774"/>
              <a:ext cx="81412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b="1" dirty="0"/>
                <a:t>じ　  かん</a:t>
              </a: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6517656" y="2743566"/>
              <a:ext cx="90305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b="1" dirty="0"/>
                <a:t>なん   かい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4372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8</a:t>
            </a:fld>
            <a:endParaRPr kumimoji="1" lang="ja-JP" altLang="en-US"/>
          </a:p>
        </p:txBody>
      </p:sp>
      <p:grpSp>
        <p:nvGrpSpPr>
          <p:cNvPr id="20" name="グループ化 19"/>
          <p:cNvGrpSpPr/>
          <p:nvPr/>
        </p:nvGrpSpPr>
        <p:grpSpPr>
          <a:xfrm>
            <a:off x="2306094" y="2122614"/>
            <a:ext cx="4222774" cy="3925941"/>
            <a:chOff x="2679767" y="2776004"/>
            <a:chExt cx="3450635" cy="3383573"/>
          </a:xfrm>
        </p:grpSpPr>
        <p:pic>
          <p:nvPicPr>
            <p:cNvPr id="2" name="図 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79767" y="2776004"/>
              <a:ext cx="3450635" cy="3383573"/>
            </a:xfrm>
            <a:prstGeom prst="rect">
              <a:avLst/>
            </a:prstGeom>
          </p:spPr>
        </p:pic>
        <p:pic>
          <p:nvPicPr>
            <p:cNvPr id="9" name="図 8">
              <a:hlinkClick r:id="rId5"/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90401" y="3256145"/>
              <a:ext cx="2461278" cy="2756187"/>
            </a:xfrm>
            <a:prstGeom prst="rect">
              <a:avLst/>
            </a:prstGeom>
          </p:spPr>
        </p:pic>
      </p:grpSp>
      <p:grpSp>
        <p:nvGrpSpPr>
          <p:cNvPr id="18" name="グループ化 17"/>
          <p:cNvGrpSpPr/>
          <p:nvPr/>
        </p:nvGrpSpPr>
        <p:grpSpPr>
          <a:xfrm>
            <a:off x="5908232" y="1436270"/>
            <a:ext cx="2951520" cy="1635369"/>
            <a:chOff x="5510374" y="2135348"/>
            <a:chExt cx="3255138" cy="1635369"/>
          </a:xfrm>
        </p:grpSpPr>
        <p:sp>
          <p:nvSpPr>
            <p:cNvPr id="4" name="角丸四角形吹き出し 3"/>
            <p:cNvSpPr/>
            <p:nvPr/>
          </p:nvSpPr>
          <p:spPr>
            <a:xfrm>
              <a:off x="5510374" y="2135348"/>
              <a:ext cx="3255138" cy="1635369"/>
            </a:xfrm>
            <a:prstGeom prst="wedgeRoundRectCallout">
              <a:avLst>
                <a:gd name="adj1" fmla="val -53789"/>
                <a:gd name="adj2" fmla="val 91992"/>
                <a:gd name="adj3" fmla="val 16667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2800" b="1" dirty="0" smtClean="0"/>
                <a:t>ゲーム</a:t>
              </a:r>
              <a:r>
                <a:rPr kumimoji="1" lang="ja-JP" altLang="en-US" sz="2800" b="1" dirty="0"/>
                <a:t>を</a:t>
              </a:r>
              <a:r>
                <a:rPr kumimoji="1" lang="ja-JP" altLang="en-US" sz="2800" b="1" dirty="0" smtClean="0"/>
                <a:t>したら</a:t>
              </a:r>
              <a:endParaRPr kumimoji="1" lang="en-US" altLang="ja-JP" sz="2800" b="1" dirty="0" smtClean="0"/>
            </a:p>
            <a:p>
              <a:r>
                <a:rPr kumimoji="1" lang="ja-JP" altLang="en-US" sz="2800" b="1" dirty="0" smtClean="0"/>
                <a:t>学習</a:t>
              </a:r>
              <a:r>
                <a:rPr kumimoji="1" lang="ja-JP" altLang="en-US" sz="2800" b="1" dirty="0"/>
                <a:t>カード</a:t>
              </a:r>
              <a:r>
                <a:rPr kumimoji="1" lang="ja-JP" altLang="en-US" sz="2800" b="1" dirty="0" smtClean="0"/>
                <a:t>に</a:t>
              </a:r>
              <a:endParaRPr kumimoji="1" lang="en-US" altLang="ja-JP" sz="2800" b="1" dirty="0" smtClean="0"/>
            </a:p>
            <a:p>
              <a:r>
                <a:rPr kumimoji="1" lang="ja-JP" altLang="en-US" sz="2800" b="1" dirty="0" smtClean="0"/>
                <a:t>○を</a:t>
              </a:r>
              <a:r>
                <a:rPr kumimoji="1" lang="ja-JP" altLang="en-US" sz="2800" b="1" dirty="0"/>
                <a:t>つけよう</a:t>
              </a: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5628291" y="2574774"/>
              <a:ext cx="115702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b="1" dirty="0">
                  <a:solidFill>
                    <a:schemeClr val="bg1"/>
                  </a:solidFill>
                </a:rPr>
                <a:t>　　しゅう</a:t>
              </a:r>
            </a:p>
          </p:txBody>
        </p:sp>
      </p:grpSp>
      <p:grpSp>
        <p:nvGrpSpPr>
          <p:cNvPr id="13" name="グループ化 12"/>
          <p:cNvGrpSpPr/>
          <p:nvPr/>
        </p:nvGrpSpPr>
        <p:grpSpPr>
          <a:xfrm>
            <a:off x="2187105" y="6174683"/>
            <a:ext cx="5006902" cy="627849"/>
            <a:chOff x="6792228" y="1647773"/>
            <a:chExt cx="5006902" cy="598711"/>
          </a:xfrm>
        </p:grpSpPr>
        <p:grpSp>
          <p:nvGrpSpPr>
            <p:cNvPr id="14" name="グループ化 13"/>
            <p:cNvGrpSpPr/>
            <p:nvPr/>
          </p:nvGrpSpPr>
          <p:grpSpPr>
            <a:xfrm>
              <a:off x="6792228" y="1647773"/>
              <a:ext cx="4339994" cy="561899"/>
              <a:chOff x="7228510" y="542873"/>
              <a:chExt cx="4339994" cy="561899"/>
            </a:xfrm>
          </p:grpSpPr>
          <p:sp>
            <p:nvSpPr>
              <p:cNvPr id="16" name="角丸四角形 15"/>
              <p:cNvSpPr/>
              <p:nvPr/>
            </p:nvSpPr>
            <p:spPr>
              <a:xfrm>
                <a:off x="7228510" y="542873"/>
                <a:ext cx="4339994" cy="561899"/>
              </a:xfrm>
              <a:prstGeom prst="round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ja-JP" altLang="en-US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17" name="図 16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949637" y="583245"/>
                <a:ext cx="484599" cy="484599"/>
              </a:xfrm>
              <a:prstGeom prst="rect">
                <a:avLst/>
              </a:prstGeom>
            </p:spPr>
          </p:pic>
        </p:grpSp>
        <p:graphicFrame>
          <p:nvGraphicFramePr>
            <p:cNvPr id="15" name="オブジェクト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76428711"/>
                </p:ext>
              </p:extLst>
            </p:nvPr>
          </p:nvGraphicFramePr>
          <p:xfrm>
            <a:off x="6911217" y="1746421"/>
            <a:ext cx="4887913" cy="5000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3" name="文書" r:id="rId8" imgW="4629868" imgH="475228" progId="Word.Document.12">
                    <p:embed/>
                  </p:oleObj>
                </mc:Choice>
                <mc:Fallback>
                  <p:oleObj name="文書" r:id="rId8" imgW="4629868" imgH="475228" progId="Word.Document.12">
                    <p:embed/>
                    <p:pic>
                      <p:nvPicPr>
                        <p:cNvPr id="46" name="オブジェクト 45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6911217" y="1746421"/>
                          <a:ext cx="4887913" cy="50006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グループ化 4"/>
          <p:cNvGrpSpPr/>
          <p:nvPr/>
        </p:nvGrpSpPr>
        <p:grpSpPr>
          <a:xfrm>
            <a:off x="576296" y="979783"/>
            <a:ext cx="2950676" cy="926343"/>
            <a:chOff x="468740" y="844521"/>
            <a:chExt cx="2950676" cy="926343"/>
          </a:xfrm>
        </p:grpSpPr>
        <p:sp>
          <p:nvSpPr>
            <p:cNvPr id="19" name="正方形/長方形 18"/>
            <p:cNvSpPr/>
            <p:nvPr/>
          </p:nvSpPr>
          <p:spPr>
            <a:xfrm>
              <a:off x="468740" y="844521"/>
              <a:ext cx="2950676" cy="926343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kumimoji="1" lang="ja-JP" altLang="en-US" sz="3200" dirty="0" smtClean="0"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サンプル動画</a:t>
              </a:r>
              <a:endParaRPr kumimoji="1" lang="ja-JP" altLang="en-US" sz="3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1957185" y="938449"/>
              <a:ext cx="81412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b="1" dirty="0"/>
                <a:t>どう　  が</a:t>
              </a:r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-17304" y="-17584"/>
            <a:ext cx="9161304" cy="896749"/>
            <a:chOff x="-17304" y="-17584"/>
            <a:chExt cx="9161304" cy="896749"/>
          </a:xfrm>
        </p:grpSpPr>
        <p:sp>
          <p:nvSpPr>
            <p:cNvPr id="22" name="Rectangle 2"/>
            <p:cNvSpPr>
              <a:spLocks noChangeArrowheads="1"/>
            </p:cNvSpPr>
            <p:nvPr/>
          </p:nvSpPr>
          <p:spPr bwMode="auto">
            <a:xfrm>
              <a:off x="-17304" y="3"/>
              <a:ext cx="9161304" cy="879162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txBody>
            <a:bodyPr wrap="none" lIns="65219" tIns="32609" rIns="65219" bIns="32609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defTabSz="652278" eaLnBrk="1" fontAlgn="base" hangingPunct="1"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r>
                <a:rPr lang="ja-JP" altLang="en-US" sz="5400" dirty="0"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「肩タッチゲーム</a:t>
              </a:r>
              <a:r>
                <a:rPr lang="ja-JP" altLang="en-US" sz="5400" dirty="0" smtClean="0"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」</a:t>
              </a:r>
              <a:endParaRPr lang="en-US" altLang="ja-JP" sz="54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2518062" y="-17584"/>
              <a:ext cx="50649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b="1" dirty="0"/>
                <a:t>かた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52366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9</a:t>
            </a:fld>
            <a:endParaRPr kumimoji="1" lang="ja-JP" altLang="en-US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757" y="4182849"/>
            <a:ext cx="1861201" cy="248160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9164" y="4170615"/>
            <a:ext cx="1854789" cy="2473051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348" y="4160196"/>
            <a:ext cx="1862603" cy="2483470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562" y="4182849"/>
            <a:ext cx="1854788" cy="2473051"/>
          </a:xfrm>
          <a:prstGeom prst="rect">
            <a:avLst/>
          </a:prstGeom>
        </p:spPr>
      </p:pic>
      <p:sp>
        <p:nvSpPr>
          <p:cNvPr id="19" name="正方形/長方形 18"/>
          <p:cNvSpPr/>
          <p:nvPr/>
        </p:nvSpPr>
        <p:spPr>
          <a:xfrm>
            <a:off x="468739" y="1204066"/>
            <a:ext cx="8189217" cy="2934989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32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①</a:t>
            </a:r>
            <a:r>
              <a:rPr kumimoji="1" lang="ja-JP" altLang="en-US" sz="32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むかい合って立つ。</a:t>
            </a:r>
            <a:endParaRPr kumimoji="1" lang="en-US" altLang="ja-JP" sz="32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kumimoji="1" lang="ja-JP" altLang="en-US" sz="32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②立っているところから動かないように、あい手のタグをとったり、自分のタグを取られないようにかわしたりする。</a:t>
            </a:r>
            <a:endParaRPr kumimoji="1" lang="en-US" altLang="ja-JP" sz="32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kumimoji="1" lang="ja-JP" altLang="en-US" sz="32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kumimoji="1" lang="en-US" altLang="ja-JP" sz="32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※</a:t>
            </a:r>
            <a:r>
              <a:rPr kumimoji="1" lang="ja-JP" altLang="en-US" sz="32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タグのかわりに、手ぬぐいなどでもいいよ！</a:t>
            </a:r>
            <a:endParaRPr kumimoji="1" lang="en-US" altLang="ja-JP" sz="32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endParaRPr kumimoji="1" lang="ja-JP" altLang="en-US" sz="36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102787" y="1028654"/>
            <a:ext cx="29958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/>
              <a:t>あ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240111" y="1526213"/>
            <a:ext cx="49894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/>
              <a:t>うご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253365" y="2010392"/>
            <a:ext cx="29958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/>
              <a:t>と</a:t>
            </a: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879162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buNone/>
            </a:pPr>
            <a:r>
              <a:rPr lang="ja-JP" altLang="en-US" sz="54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「タグとりゲーム</a:t>
            </a:r>
            <a:r>
              <a:rPr lang="ja-JP" altLang="en-US" sz="6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」</a:t>
            </a:r>
            <a:endParaRPr lang="en-US" altLang="ja-JP" sz="66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420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2982</TotalTime>
  <Words>747</Words>
  <Application>Microsoft Office PowerPoint</Application>
  <PresentationFormat>画面に合わせる (4:3)</PresentationFormat>
  <Paragraphs>175</Paragraphs>
  <Slides>15</Slides>
  <Notes>15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5" baseType="lpstr">
      <vt:lpstr>HGP創英ﾌﾟﾚｾﾞﾝｽEB</vt:lpstr>
      <vt:lpstr>HG創英角ｺﾞｼｯｸUB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文書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</dc:creator>
  <cp:lastModifiedBy>m</cp:lastModifiedBy>
  <cp:revision>147</cp:revision>
  <cp:lastPrinted>2020-11-17T09:39:52Z</cp:lastPrinted>
  <dcterms:created xsi:type="dcterms:W3CDTF">2019-05-07T09:33:23Z</dcterms:created>
  <dcterms:modified xsi:type="dcterms:W3CDTF">2020-12-23T08:33:43Z</dcterms:modified>
</cp:coreProperties>
</file>