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76" r:id="rId2"/>
    <p:sldId id="295" r:id="rId3"/>
    <p:sldId id="300" r:id="rId4"/>
    <p:sldId id="363" r:id="rId5"/>
    <p:sldId id="304" r:id="rId6"/>
    <p:sldId id="377" r:id="rId7"/>
    <p:sldId id="343" r:id="rId8"/>
    <p:sldId id="364" r:id="rId9"/>
    <p:sldId id="305" r:id="rId10"/>
    <p:sldId id="315" r:id="rId11"/>
    <p:sldId id="340" r:id="rId12"/>
    <p:sldId id="365" r:id="rId13"/>
    <p:sldId id="318" r:id="rId14"/>
    <p:sldId id="316" r:id="rId15"/>
    <p:sldId id="341" r:id="rId16"/>
    <p:sldId id="366" r:id="rId17"/>
    <p:sldId id="309" r:id="rId18"/>
    <p:sldId id="317" r:id="rId19"/>
    <p:sldId id="342" r:id="rId20"/>
    <p:sldId id="319" r:id="rId21"/>
    <p:sldId id="322" r:id="rId22"/>
    <p:sldId id="306" r:id="rId23"/>
    <p:sldId id="344" r:id="rId24"/>
    <p:sldId id="307" r:id="rId25"/>
    <p:sldId id="345" r:id="rId26"/>
    <p:sldId id="308" r:id="rId27"/>
    <p:sldId id="346" r:id="rId28"/>
    <p:sldId id="313" r:id="rId29"/>
    <p:sldId id="360" r:id="rId30"/>
    <p:sldId id="361" r:id="rId31"/>
    <p:sldId id="326" r:id="rId32"/>
    <p:sldId id="362" r:id="rId33"/>
    <p:sldId id="331" r:id="rId34"/>
    <p:sldId id="332" r:id="rId35"/>
    <p:sldId id="368"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4C7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8" autoAdjust="0"/>
    <p:restoredTop sz="94660"/>
  </p:normalViewPr>
  <p:slideViewPr>
    <p:cSldViewPr snapToGrid="0">
      <p:cViewPr varScale="1">
        <p:scale>
          <a:sx n="73" d="100"/>
          <a:sy n="73" d="100"/>
        </p:scale>
        <p:origin x="116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F0F3365-3F84-44C4-91A9-FC80A0CF044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9431941-5FDD-427C-828E-ADDA1F0CFC30}" type="slidenum">
              <a:rPr kumimoji="1" lang="ja-JP" altLang="en-US" smtClean="0"/>
              <a:t>‹#›</a:t>
            </a:fld>
            <a:endParaRPr kumimoji="1" lang="ja-JP" altLang="en-US"/>
          </a:p>
        </p:txBody>
      </p:sp>
    </p:spTree>
    <p:extLst>
      <p:ext uri="{BB962C8B-B14F-4D97-AF65-F5344CB8AC3E}">
        <p14:creationId xmlns:p14="http://schemas.microsoft.com/office/powerpoint/2010/main" val="347839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21" tIns="45661" rIns="91321" bIns="4566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321" tIns="45661" rIns="91321" bIns="45661" rtlCol="0"/>
          <a:lstStyle>
            <a:lvl1pPr algn="r">
              <a:defRPr sz="1200"/>
            </a:lvl1pPr>
          </a:lstStyle>
          <a:p>
            <a:fld id="{5FBD121F-19E0-4D63-8EE5-CB4DDC548DEF}" type="datetimeFigureOut">
              <a:rPr kumimoji="1" lang="ja-JP" altLang="en-US" smtClean="0"/>
              <a:t>2020/12/17</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21" tIns="45661" rIns="91321" bIns="45661"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21" tIns="45661" rIns="91321"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21" tIns="45661" rIns="91321" bIns="4566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21" tIns="45661" rIns="91321" bIns="45661" rtlCol="0" anchor="b"/>
          <a:lstStyle>
            <a:lvl1pPr algn="r">
              <a:defRPr sz="1200"/>
            </a:lvl1pPr>
          </a:lstStyle>
          <a:p>
            <a:fld id="{679BA96C-3BB3-4ED6-B43F-46F5610ABEE3}" type="slidenum">
              <a:rPr kumimoji="1" lang="ja-JP" altLang="en-US" smtClean="0"/>
              <a:t>‹#›</a:t>
            </a:fld>
            <a:endParaRPr kumimoji="1" lang="ja-JP" altLang="en-US" dirty="0"/>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7379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0949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1339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430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7088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6057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8657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2202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6929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9898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0507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982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4842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75218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6861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4945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7513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59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2395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6277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55238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2166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0096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86682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71650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50577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36516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68669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8520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7236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118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3087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5122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7421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8533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2020/12/17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2020/12/17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2020/12/17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2020/12/17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cbFINEG1TQ8"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TSb81KAHvV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7-ozAGK_Qr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JfCXHG4q5f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8j2lK9aNFw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vOXpOtcpBF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wbhcN7gvIUU"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Xv_LURPQ-qo"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e6_zfOLyloI"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d5eMhd5f35Q"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創英角ｺﾞｼｯｸUB" panose="020B0909000000000000" pitchFamily="49" charset="-128"/>
                <a:ea typeface="HG創英角ｺﾞｼｯｸUB" panose="020B0909000000000000" pitchFamily="49" charset="-128"/>
              </a:rPr>
              <a:t>中学校 保健体育（体育分野）</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a:latin typeface="HG創英角ｺﾞｼｯｸUB" panose="020B0909000000000000" pitchFamily="49" charset="-128"/>
                <a:ea typeface="HG創英角ｺﾞｼｯｸUB" panose="020B0909000000000000" pitchFamily="49" charset="-128"/>
              </a:rPr>
              <a:t>第１学年及び第２学年</a:t>
            </a:r>
            <a:r>
              <a:rPr kumimoji="1" lang="en-US" altLang="ja-JP" sz="3600" dirty="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78377" y="2541645"/>
            <a:ext cx="902643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dirty="0" smtClean="0">
                <a:latin typeface="HG創英角ｺﾞｼｯｸUB" panose="020B0909000000000000" pitchFamily="49" charset="-128"/>
                <a:ea typeface="HG創英角ｺﾞｼｯｸUB" panose="020B0909000000000000" pitchFamily="49" charset="-128"/>
              </a:rPr>
              <a:t>球技：ゴール型</a:t>
            </a:r>
            <a:endParaRPr kumimoji="1" lang="en-US" altLang="ja-JP" sz="4800" dirty="0">
              <a:latin typeface="HG創英角ｺﾞｼｯｸUB" panose="020B0909000000000000" pitchFamily="49" charset="-128"/>
              <a:ea typeface="HG創英角ｺﾞｼｯｸUB" panose="020B0909000000000000" pitchFamily="49" charset="-128"/>
            </a:endParaRPr>
          </a:p>
          <a:p>
            <a:pPr algn="ctr"/>
            <a:r>
              <a:rPr kumimoji="1" lang="ja-JP" altLang="en-US" sz="8800" dirty="0" smtClean="0">
                <a:latin typeface="HG創英角ｺﾞｼｯｸUB" panose="020B0909000000000000" pitchFamily="49" charset="-128"/>
                <a:ea typeface="HG創英角ｺﾞｼｯｸUB" panose="020B0909000000000000" pitchFamily="49" charset="-128"/>
              </a:rPr>
              <a:t>「</a:t>
            </a:r>
            <a:r>
              <a:rPr kumimoji="1" lang="ja-JP" altLang="en-US" sz="8800" dirty="0">
                <a:latin typeface="HG創英角ｺﾞｼｯｸUB" panose="020B0909000000000000" pitchFamily="49" charset="-128"/>
                <a:ea typeface="HG創英角ｺﾞｼｯｸUB" panose="020B0909000000000000" pitchFamily="49" charset="-128"/>
              </a:rPr>
              <a:t>サッカ</a:t>
            </a:r>
            <a:r>
              <a:rPr kumimoji="1" lang="ja-JP" altLang="en-US" sz="8800" dirty="0" smtClean="0">
                <a:latin typeface="HG創英角ｺﾞｼｯｸUB" panose="020B0909000000000000" pitchFamily="49" charset="-128"/>
                <a:ea typeface="HG創英角ｺﾞｼｯｸUB" panose="020B0909000000000000" pitchFamily="49" charset="-128"/>
              </a:rPr>
              <a:t>ー」</a:t>
            </a:r>
            <a:endParaRPr kumimoji="1" lang="en-US" altLang="ja-JP" sz="8800" dirty="0" smtClean="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0" name="正方形/長方形 9"/>
          <p:cNvSpPr/>
          <p:nvPr/>
        </p:nvSpPr>
        <p:spPr>
          <a:xfrm>
            <a:off x="78377" y="4673687"/>
            <a:ext cx="9026434"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latin typeface="HG創英角ｺﾞｼｯｸUB" panose="020B0909000000000000" pitchFamily="49" charset="-128"/>
                <a:ea typeface="HG創英角ｺﾞｼｯｸUB" panose="020B0909000000000000" pitchFamily="49" charset="-128"/>
              </a:rPr>
              <a:t>【</a:t>
            </a:r>
            <a:r>
              <a:rPr kumimoji="1" lang="ja-JP" altLang="en-US" sz="4400" dirty="0" smtClean="0">
                <a:latin typeface="HG創英角ｺﾞｼｯｸUB" panose="020B0909000000000000" pitchFamily="49" charset="-128"/>
                <a:ea typeface="HG創英角ｺﾞｼｯｸUB" panose="020B0909000000000000" pitchFamily="49" charset="-128"/>
              </a:rPr>
              <a:t>思考力，判断力</a:t>
            </a:r>
            <a:r>
              <a:rPr kumimoji="1" lang="ja-JP" altLang="en-US" sz="4400" dirty="0">
                <a:latin typeface="HG創英角ｺﾞｼｯｸUB" panose="020B0909000000000000" pitchFamily="49" charset="-128"/>
                <a:ea typeface="HG創英角ｺﾞｼｯｸUB" panose="020B0909000000000000" pitchFamily="49" charset="-128"/>
              </a:rPr>
              <a:t>，</a:t>
            </a:r>
            <a:r>
              <a:rPr kumimoji="1" lang="ja-JP" altLang="en-US" sz="4400" dirty="0" smtClean="0">
                <a:latin typeface="HG創英角ｺﾞｼｯｸUB" panose="020B0909000000000000" pitchFamily="49" charset="-128"/>
                <a:ea typeface="HG創英角ｺﾞｼｯｸUB" panose="020B0909000000000000" pitchFamily="49" charset="-128"/>
              </a:rPr>
              <a:t>表現力等編</a:t>
            </a:r>
            <a:r>
              <a:rPr kumimoji="1" lang="en-US" altLang="ja-JP" sz="4400" dirty="0" smtClean="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5831599" y="5909298"/>
            <a:ext cx="3041468" cy="527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102870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3094953"/>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実際の練習風景を見てみよう</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dirty="0"/>
          </a:p>
        </p:txBody>
      </p:sp>
    </p:spTree>
    <p:extLst>
      <p:ext uri="{BB962C8B-B14F-4D97-AF65-F5344CB8AC3E}">
        <p14:creationId xmlns:p14="http://schemas.microsoft.com/office/powerpoint/2010/main" val="1526784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hlinkClick r:id="rId3"/>
          </p:cNvPr>
          <p:cNvPicPr>
            <a:picLocks noChangeAspect="1"/>
          </p:cNvPicPr>
          <p:nvPr/>
        </p:nvPicPr>
        <p:blipFill>
          <a:blip r:embed="rId4"/>
          <a:stretch>
            <a:fillRect/>
          </a:stretch>
        </p:blipFill>
        <p:spPr>
          <a:xfrm>
            <a:off x="509714" y="1311740"/>
            <a:ext cx="8183635" cy="4853086"/>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dirty="0"/>
          </a:p>
        </p:txBody>
      </p:sp>
      <p:grpSp>
        <p:nvGrpSpPr>
          <p:cNvPr id="5" name="グループ化 4"/>
          <p:cNvGrpSpPr/>
          <p:nvPr/>
        </p:nvGrpSpPr>
        <p:grpSpPr>
          <a:xfrm>
            <a:off x="6480910" y="5537667"/>
            <a:ext cx="2034440" cy="481948"/>
            <a:chOff x="5726066" y="1984175"/>
            <a:chExt cx="2859302" cy="511656"/>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9292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dirty="0"/>
          </a:p>
        </p:txBody>
      </p:sp>
      <p:sp>
        <p:nvSpPr>
          <p:cNvPr id="2" name="テキスト ボックス 1"/>
          <p:cNvSpPr txBox="1"/>
          <p:nvPr/>
        </p:nvSpPr>
        <p:spPr>
          <a:xfrm>
            <a:off x="1855304" y="2815118"/>
            <a:ext cx="5817705" cy="1446550"/>
          </a:xfrm>
          <a:prstGeom prst="rect">
            <a:avLst/>
          </a:prstGeom>
          <a:noFill/>
        </p:spPr>
        <p:txBody>
          <a:bodyPr wrap="square" rtlCol="0">
            <a:spAutoFit/>
          </a:bodyPr>
          <a:lstStyle/>
          <a:p>
            <a:r>
              <a:rPr kumimoji="1" lang="ja-JP" altLang="en-US" sz="8800" b="1" dirty="0"/>
              <a:t>Ｃ</a:t>
            </a:r>
            <a:r>
              <a:rPr kumimoji="1" lang="ja-JP" altLang="en-US" sz="8800" b="1" dirty="0" smtClean="0"/>
              <a:t>：</a:t>
            </a:r>
            <a:r>
              <a:rPr kumimoji="1" lang="ja-JP" altLang="en-US" sz="8800" b="1" dirty="0"/>
              <a:t>２</a:t>
            </a:r>
            <a:r>
              <a:rPr kumimoji="1" lang="ja-JP" altLang="en-US" sz="8800" b="1" dirty="0" smtClean="0"/>
              <a:t>対１</a:t>
            </a:r>
            <a:endParaRPr kumimoji="1" lang="ja-JP" altLang="en-US" sz="8800" b="1" dirty="0"/>
          </a:p>
        </p:txBody>
      </p:sp>
    </p:spTree>
    <p:extLst>
      <p:ext uri="{BB962C8B-B14F-4D97-AF65-F5344CB8AC3E}">
        <p14:creationId xmlns:p14="http://schemas.microsoft.com/office/powerpoint/2010/main" val="134895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dirty="0"/>
          </a:p>
        </p:txBody>
      </p:sp>
      <p:sp>
        <p:nvSpPr>
          <p:cNvPr id="9" name="正方形/長方形 8"/>
          <p:cNvSpPr/>
          <p:nvPr/>
        </p:nvSpPr>
        <p:spPr>
          <a:xfrm>
            <a:off x="364335" y="1641445"/>
            <a:ext cx="8359155" cy="471490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781912" y="1199304"/>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フローチャート: 結合子 10"/>
          <p:cNvSpPr/>
          <p:nvPr/>
        </p:nvSpPr>
        <p:spPr>
          <a:xfrm>
            <a:off x="2346725" y="5337824"/>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結合子 14"/>
          <p:cNvSpPr/>
          <p:nvPr/>
        </p:nvSpPr>
        <p:spPr>
          <a:xfrm>
            <a:off x="2854978" y="5022004"/>
            <a:ext cx="436704"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ローチャート: 結合子 15"/>
          <p:cNvSpPr/>
          <p:nvPr/>
        </p:nvSpPr>
        <p:spPr>
          <a:xfrm>
            <a:off x="5818831" y="5337824"/>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結合子 17"/>
          <p:cNvSpPr/>
          <p:nvPr/>
        </p:nvSpPr>
        <p:spPr>
          <a:xfrm>
            <a:off x="4243607" y="3139540"/>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411896" y="720436"/>
            <a:ext cx="4046054" cy="461665"/>
          </a:xfrm>
          <a:prstGeom prst="rect">
            <a:avLst/>
          </a:prstGeom>
          <a:noFill/>
        </p:spPr>
        <p:txBody>
          <a:bodyPr wrap="square" rtlCol="0">
            <a:spAutoFit/>
          </a:bodyPr>
          <a:lstStyle/>
          <a:p>
            <a:pPr algn="ctr"/>
            <a:r>
              <a:rPr kumimoji="1" lang="ja-JP" altLang="en-US" sz="2400" b="1" dirty="0"/>
              <a:t>Ｃ</a:t>
            </a:r>
            <a:r>
              <a:rPr kumimoji="1" lang="ja-JP" altLang="en-US" sz="2400" b="1" dirty="0" smtClean="0"/>
              <a:t>：</a:t>
            </a:r>
            <a:r>
              <a:rPr kumimoji="1" lang="en-US" altLang="ja-JP" sz="2400" b="1" dirty="0" smtClean="0"/>
              <a:t>2</a:t>
            </a:r>
            <a:r>
              <a:rPr kumimoji="1" lang="ja-JP" altLang="en-US" sz="2400" b="1" dirty="0" smtClean="0"/>
              <a:t>対１</a:t>
            </a:r>
            <a:endParaRPr kumimoji="1" lang="en-US" altLang="ja-JP" sz="2400" b="1" dirty="0" smtClean="0"/>
          </a:p>
        </p:txBody>
      </p:sp>
      <p:sp>
        <p:nvSpPr>
          <p:cNvPr id="13" name="正方形/長方形 12"/>
          <p:cNvSpPr/>
          <p:nvPr/>
        </p:nvSpPr>
        <p:spPr>
          <a:xfrm>
            <a:off x="4778189" y="98612"/>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584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11111E-6 -3.7037E-6 L 0.14583 -0.20556 " pathEditMode="relative" rAng="0" ptsTypes="AA">
                                      <p:cBhvr>
                                        <p:cTn id="6" dur="2000" fill="hold"/>
                                        <p:tgtEl>
                                          <p:spTgt spid="15"/>
                                        </p:tgtEl>
                                        <p:attrNameLst>
                                          <p:attrName>ppt_x</p:attrName>
                                          <p:attrName>ppt_y</p:attrName>
                                        </p:attrNameLst>
                                      </p:cBhvr>
                                      <p:rCtr x="8038" y="-9792"/>
                                    </p:animMotion>
                                  </p:childTnLst>
                                </p:cTn>
                              </p:par>
                              <p:par>
                                <p:cTn id="7" presetID="64" presetClass="path" presetSubtype="0" accel="50000" decel="50000" fill="hold" grpId="1" nodeType="withEffect">
                                  <p:stCondLst>
                                    <p:cond delay="2000"/>
                                  </p:stCondLst>
                                  <p:childTnLst>
                                    <p:animMotion origin="layout" path="M 0.14583 -0.20555 L 0.28559 0.00024 " pathEditMode="relative" rAng="0" ptsTypes="AA">
                                      <p:cBhvr>
                                        <p:cTn id="8" dur="2000" fill="hold"/>
                                        <p:tgtEl>
                                          <p:spTgt spid="15"/>
                                        </p:tgtEl>
                                        <p:attrNameLst>
                                          <p:attrName>ppt_x</p:attrName>
                                          <p:attrName>ppt_y</p:attrName>
                                        </p:attrNameLst>
                                      </p:cBhvr>
                                      <p:rCtr x="6979" y="10278"/>
                                    </p:animMotion>
                                  </p:childTnLst>
                                </p:cTn>
                              </p:par>
                              <p:par>
                                <p:cTn id="9" presetID="49" presetClass="path" presetSubtype="0" accel="50000" decel="50000" fill="hold" grpId="0" nodeType="withEffect">
                                  <p:stCondLst>
                                    <p:cond delay="2400"/>
                                  </p:stCondLst>
                                  <p:childTnLst>
                                    <p:animMotion origin="layout" path="M -3.68629E-18 -4.81481E-6 L 0.11406 0.16181 " pathEditMode="relative" rAng="0" ptsTypes="AA">
                                      <p:cBhvr>
                                        <p:cTn id="10" dur="2000" fill="hold"/>
                                        <p:tgtEl>
                                          <p:spTgt spid="18"/>
                                        </p:tgtEl>
                                        <p:attrNameLst>
                                          <p:attrName>ppt_x</p:attrName>
                                          <p:attrName>ppt_y</p:attrName>
                                        </p:attrNameLst>
                                      </p:cBhvr>
                                      <p:rCtr x="5642" y="8079"/>
                                    </p:animMotion>
                                  </p:childTnLst>
                                </p:cTn>
                              </p:par>
                            </p:childTnLst>
                          </p:cTn>
                        </p:par>
                        <p:par>
                          <p:cTn id="11" fill="hold">
                            <p:stCondLst>
                              <p:cond delay="4400"/>
                            </p:stCondLst>
                            <p:childTnLst>
                              <p:par>
                                <p:cTn id="12" presetID="35" presetClass="path" presetSubtype="0" accel="50000" decel="50000" fill="hold" grpId="2" nodeType="afterEffect">
                                  <p:stCondLst>
                                    <p:cond delay="0"/>
                                  </p:stCondLst>
                                  <p:childTnLst>
                                    <p:animMotion origin="layout" path="M 0.28559 0.00024 L -1.11111E-6 -3.7037E-6 " pathEditMode="relative" rAng="0" ptsTypes="AA">
                                      <p:cBhvr>
                                        <p:cTn id="13" dur="1500" fill="hold"/>
                                        <p:tgtEl>
                                          <p:spTgt spid="15"/>
                                        </p:tgtEl>
                                        <p:attrNameLst>
                                          <p:attrName>ppt_x</p:attrName>
                                          <p:attrName>ppt_y</p:attrName>
                                        </p:attrNameLst>
                                      </p:cBhvr>
                                      <p:rCtr x="-13924" y="-23"/>
                                    </p:animMotion>
                                  </p:childTnLst>
                                </p:cTn>
                              </p:par>
                              <p:par>
                                <p:cTn id="14" presetID="35" presetClass="path" presetSubtype="0" accel="50000" decel="50000" fill="hold" grpId="1" nodeType="withEffect">
                                  <p:stCondLst>
                                    <p:cond delay="1000"/>
                                  </p:stCondLst>
                                  <p:childTnLst>
                                    <p:animMotion origin="layout" path="M 0.11406 0.16181 L -0.13906 0.17871 " pathEditMode="relative" rAng="0" ptsTypes="AA">
                                      <p:cBhvr>
                                        <p:cTn id="15" dur="2000" fill="hold"/>
                                        <p:tgtEl>
                                          <p:spTgt spid="18"/>
                                        </p:tgtEl>
                                        <p:attrNameLst>
                                          <p:attrName>ppt_x</p:attrName>
                                          <p:attrName>ppt_y</p:attrName>
                                        </p:attrNameLst>
                                      </p:cBhvr>
                                      <p:rCtr x="-12656" y="833"/>
                                    </p:animMotion>
                                  </p:childTnLst>
                                </p:cTn>
                              </p:par>
                              <p:par>
                                <p:cTn id="16" presetID="63" presetClass="path" presetSubtype="0" accel="50000" decel="50000" fill="hold" grpId="3" nodeType="withEffect">
                                  <p:stCondLst>
                                    <p:cond delay="2000"/>
                                  </p:stCondLst>
                                  <p:childTnLst>
                                    <p:animMotion origin="layout" path="M -1.11111E-6 -3.7037E-6 L 0.35521 -0.16643 " pathEditMode="relative" rAng="0" ptsTypes="AA">
                                      <p:cBhvr>
                                        <p:cTn id="17" dur="1500" fill="hold"/>
                                        <p:tgtEl>
                                          <p:spTgt spid="15"/>
                                        </p:tgtEl>
                                        <p:attrNameLst>
                                          <p:attrName>ppt_x</p:attrName>
                                          <p:attrName>ppt_y</p:attrName>
                                        </p:attrNameLst>
                                      </p:cBhvr>
                                      <p:rCtr x="17760" y="-8333"/>
                                    </p:animMotion>
                                  </p:childTnLst>
                                </p:cTn>
                              </p:par>
                              <p:par>
                                <p:cTn id="18" presetID="64" presetClass="path" presetSubtype="0" accel="50000" decel="50000" fill="hold" grpId="0" nodeType="withEffect">
                                  <p:stCondLst>
                                    <p:cond delay="2000"/>
                                  </p:stCondLst>
                                  <p:childTnLst>
                                    <p:animMotion origin="layout" path="M -5.55556E-7 4.81481E-6 L 0.02014 -0.1463 " pathEditMode="relative" rAng="0" ptsTypes="AA">
                                      <p:cBhvr>
                                        <p:cTn id="19" dur="1500" fill="hold"/>
                                        <p:tgtEl>
                                          <p:spTgt spid="16"/>
                                        </p:tgtEl>
                                        <p:attrNameLst>
                                          <p:attrName>ppt_x</p:attrName>
                                          <p:attrName>ppt_y</p:attrName>
                                        </p:attrNameLst>
                                      </p:cBhvr>
                                      <p:rCtr x="1007" y="-7315"/>
                                    </p:animMotion>
                                  </p:childTnLst>
                                </p:cTn>
                              </p:par>
                            </p:childTnLst>
                          </p:cTn>
                        </p:par>
                        <p:par>
                          <p:cTn id="20" fill="hold">
                            <p:stCondLst>
                              <p:cond delay="7900"/>
                            </p:stCondLst>
                            <p:childTnLst>
                              <p:par>
                                <p:cTn id="21" presetID="64" presetClass="path" presetSubtype="0" accel="50000" decel="50000" fill="hold" grpId="1" nodeType="afterEffect">
                                  <p:stCondLst>
                                    <p:cond delay="0"/>
                                  </p:stCondLst>
                                  <p:childTnLst>
                                    <p:animMotion origin="layout" path="M 0.02014 -0.1463 L 0.03507 -0.32547 " pathEditMode="relative" rAng="0" ptsTypes="AA">
                                      <p:cBhvr>
                                        <p:cTn id="22" dur="2000" fill="hold"/>
                                        <p:tgtEl>
                                          <p:spTgt spid="16"/>
                                        </p:tgtEl>
                                        <p:attrNameLst>
                                          <p:attrName>ppt_x</p:attrName>
                                          <p:attrName>ppt_y</p:attrName>
                                        </p:attrNameLst>
                                      </p:cBhvr>
                                      <p:rCtr x="747" y="-8958"/>
                                    </p:animMotion>
                                  </p:childTnLst>
                                </p:cTn>
                              </p:par>
                              <p:par>
                                <p:cTn id="23" presetID="64" presetClass="path" presetSubtype="0" accel="50000" decel="50000" fill="hold" grpId="4" nodeType="withEffect">
                                  <p:stCondLst>
                                    <p:cond delay="0"/>
                                  </p:stCondLst>
                                  <p:childTnLst>
                                    <p:animMotion origin="layout" path="M 0.35521 -0.16643 L 0.32188 -0.26273 " pathEditMode="relative" rAng="0" ptsTypes="AA">
                                      <p:cBhvr>
                                        <p:cTn id="24" dur="2000" fill="hold"/>
                                        <p:tgtEl>
                                          <p:spTgt spid="15"/>
                                        </p:tgtEl>
                                        <p:attrNameLst>
                                          <p:attrName>ppt_x</p:attrName>
                                          <p:attrName>ppt_y</p:attrName>
                                        </p:attrNameLst>
                                      </p:cBhvr>
                                      <p:rCtr x="-1667" y="-4815"/>
                                    </p:animMotion>
                                  </p:childTnLst>
                                </p:cTn>
                              </p:par>
                              <p:par>
                                <p:cTn id="25" presetID="56" presetClass="path" presetSubtype="0" accel="50000" decel="50000" fill="hold" grpId="2" nodeType="withEffect">
                                  <p:stCondLst>
                                    <p:cond delay="0"/>
                                  </p:stCondLst>
                                  <p:childTnLst>
                                    <p:animMotion origin="layout" path="M -0.13906 0.17871 L 0.1691 -0.1162 " pathEditMode="relative" rAng="0" ptsTypes="AA">
                                      <p:cBhvr>
                                        <p:cTn id="26" dur="2000" fill="hold"/>
                                        <p:tgtEl>
                                          <p:spTgt spid="18"/>
                                        </p:tgtEl>
                                        <p:attrNameLst>
                                          <p:attrName>ppt_x</p:attrName>
                                          <p:attrName>ppt_y</p:attrName>
                                        </p:attrNameLst>
                                      </p:cBhvr>
                                      <p:rCtr x="15399" y="-14745"/>
                                    </p:animMotion>
                                  </p:childTnLst>
                                </p:cTn>
                              </p:par>
                            </p:childTnLst>
                          </p:cTn>
                        </p:par>
                        <p:par>
                          <p:cTn id="27" fill="hold">
                            <p:stCondLst>
                              <p:cond delay="9900"/>
                            </p:stCondLst>
                            <p:childTnLst>
                              <p:par>
                                <p:cTn id="28" presetID="64" presetClass="path" presetSubtype="0" accel="50000" decel="50000" fill="hold" grpId="0" nodeType="afterEffect">
                                  <p:stCondLst>
                                    <p:cond delay="0"/>
                                  </p:stCondLst>
                                  <p:childTnLst>
                                    <p:animMotion origin="layout" path="M -3.05556E-6 4.81481E-6 L 0.00695 -0.32547 " pathEditMode="relative" rAng="0" ptsTypes="AA">
                                      <p:cBhvr>
                                        <p:cTn id="29" dur="2000" fill="hold"/>
                                        <p:tgtEl>
                                          <p:spTgt spid="11"/>
                                        </p:tgtEl>
                                        <p:attrNameLst>
                                          <p:attrName>ppt_x</p:attrName>
                                          <p:attrName>ppt_y</p:attrName>
                                        </p:attrNameLst>
                                      </p:cBhvr>
                                      <p:rCtr x="347" y="-16273"/>
                                    </p:animMotion>
                                  </p:childTnLst>
                                </p:cTn>
                              </p:par>
                              <p:par>
                                <p:cTn id="30" presetID="35" presetClass="path" presetSubtype="0" accel="50000" decel="50000" fill="hold" grpId="5" nodeType="withEffect">
                                  <p:stCondLst>
                                    <p:cond delay="0"/>
                                  </p:stCondLst>
                                  <p:childTnLst>
                                    <p:animMotion origin="layout" path="M 0.32188 -0.26273 L -0.00955 -0.30648 " pathEditMode="relative" rAng="0" ptsTypes="AA">
                                      <p:cBhvr>
                                        <p:cTn id="31" dur="2000" fill="hold"/>
                                        <p:tgtEl>
                                          <p:spTgt spid="15"/>
                                        </p:tgtEl>
                                        <p:attrNameLst>
                                          <p:attrName>ppt_x</p:attrName>
                                          <p:attrName>ppt_y</p:attrName>
                                        </p:attrNameLst>
                                      </p:cBhvr>
                                      <p:rCtr x="-16354" y="-2199"/>
                                    </p:animMotion>
                                  </p:childTnLst>
                                </p:cTn>
                              </p:par>
                            </p:childTnLst>
                          </p:cTn>
                        </p:par>
                        <p:par>
                          <p:cTn id="32" fill="hold">
                            <p:stCondLst>
                              <p:cond delay="11900"/>
                            </p:stCondLst>
                            <p:childTnLst>
                              <p:par>
                                <p:cTn id="33" presetID="56" presetClass="path" presetSubtype="0" accel="50000" decel="50000" fill="hold" grpId="6" nodeType="afterEffect">
                                  <p:stCondLst>
                                    <p:cond delay="0"/>
                                  </p:stCondLst>
                                  <p:childTnLst>
                                    <p:animMotion origin="layout" path="M -0.00954 -0.30648 L 0.21024 -0.54976 " pathEditMode="relative" rAng="0" ptsTypes="AA">
                                      <p:cBhvr>
                                        <p:cTn id="34" dur="2000" fill="hold"/>
                                        <p:tgtEl>
                                          <p:spTgt spid="15"/>
                                        </p:tgtEl>
                                        <p:attrNameLst>
                                          <p:attrName>ppt_x</p:attrName>
                                          <p:attrName>ppt_y</p:attrName>
                                        </p:attrNameLst>
                                      </p:cBhvr>
                                      <p:rCtr x="9323" y="-1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5" grpId="2" animBg="1"/>
      <p:bldP spid="15" grpId="3" animBg="1"/>
      <p:bldP spid="15" grpId="4" animBg="1"/>
      <p:bldP spid="15" grpId="5" animBg="1"/>
      <p:bldP spid="15" grpId="6" animBg="1"/>
      <p:bldP spid="16" grpId="0" animBg="1"/>
      <p:bldP spid="16" grpId="1" animBg="1"/>
      <p:bldP spid="18" grpId="0"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3094953"/>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実際の練習風景を見てみよう</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dirty="0"/>
          </a:p>
        </p:txBody>
      </p:sp>
    </p:spTree>
    <p:extLst>
      <p:ext uri="{BB962C8B-B14F-4D97-AF65-F5344CB8AC3E}">
        <p14:creationId xmlns:p14="http://schemas.microsoft.com/office/powerpoint/2010/main" val="3919220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hlinkClick r:id="rId3"/>
          </p:cNvPr>
          <p:cNvPicPr>
            <a:picLocks noChangeAspect="1"/>
          </p:cNvPicPr>
          <p:nvPr/>
        </p:nvPicPr>
        <p:blipFill>
          <a:blip r:embed="rId4"/>
          <a:stretch>
            <a:fillRect/>
          </a:stretch>
        </p:blipFill>
        <p:spPr>
          <a:xfrm>
            <a:off x="597518" y="1521321"/>
            <a:ext cx="7915493" cy="4673002"/>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dirty="0"/>
          </a:p>
        </p:txBody>
      </p:sp>
      <p:grpSp>
        <p:nvGrpSpPr>
          <p:cNvPr id="5" name="グループ化 4"/>
          <p:cNvGrpSpPr/>
          <p:nvPr/>
        </p:nvGrpSpPr>
        <p:grpSpPr>
          <a:xfrm>
            <a:off x="6329695" y="5548626"/>
            <a:ext cx="2034440" cy="481948"/>
            <a:chOff x="5726066" y="1984175"/>
            <a:chExt cx="2859302" cy="511656"/>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5751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dirty="0"/>
          </a:p>
        </p:txBody>
      </p:sp>
      <p:sp>
        <p:nvSpPr>
          <p:cNvPr id="2" name="テキスト ボックス 1"/>
          <p:cNvSpPr txBox="1"/>
          <p:nvPr/>
        </p:nvSpPr>
        <p:spPr>
          <a:xfrm>
            <a:off x="1855304" y="2868127"/>
            <a:ext cx="5817705" cy="923330"/>
          </a:xfrm>
          <a:prstGeom prst="rect">
            <a:avLst/>
          </a:prstGeom>
          <a:noFill/>
        </p:spPr>
        <p:txBody>
          <a:bodyPr wrap="square" rtlCol="0">
            <a:spAutoFit/>
          </a:bodyPr>
          <a:lstStyle/>
          <a:p>
            <a:r>
              <a:rPr kumimoji="1" lang="ja-JP" altLang="en-US" sz="5400" b="1" dirty="0"/>
              <a:t>Ｄ</a:t>
            </a:r>
            <a:r>
              <a:rPr kumimoji="1" lang="ja-JP" altLang="en-US" sz="5400" b="1" dirty="0" smtClean="0"/>
              <a:t>：シュート練習</a:t>
            </a:r>
            <a:endParaRPr kumimoji="1" lang="ja-JP" altLang="en-US" sz="5400" b="1" dirty="0"/>
          </a:p>
        </p:txBody>
      </p:sp>
    </p:spTree>
    <p:extLst>
      <p:ext uri="{BB962C8B-B14F-4D97-AF65-F5344CB8AC3E}">
        <p14:creationId xmlns:p14="http://schemas.microsoft.com/office/powerpoint/2010/main" val="1495643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dirty="0"/>
          </a:p>
        </p:txBody>
      </p:sp>
      <p:sp>
        <p:nvSpPr>
          <p:cNvPr id="9" name="正方形/長方形 8"/>
          <p:cNvSpPr/>
          <p:nvPr/>
        </p:nvSpPr>
        <p:spPr>
          <a:xfrm>
            <a:off x="346039" y="1674593"/>
            <a:ext cx="8359155" cy="452742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正方形/長方形 3"/>
          <p:cNvSpPr/>
          <p:nvPr/>
        </p:nvSpPr>
        <p:spPr>
          <a:xfrm>
            <a:off x="3763616" y="1232453"/>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フローチャート: 結合子 9"/>
          <p:cNvSpPr/>
          <p:nvPr/>
        </p:nvSpPr>
        <p:spPr>
          <a:xfrm>
            <a:off x="5287616" y="5442576"/>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結合子 10"/>
          <p:cNvSpPr/>
          <p:nvPr/>
        </p:nvSpPr>
        <p:spPr>
          <a:xfrm>
            <a:off x="3151618" y="5401083"/>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結合子 11"/>
          <p:cNvSpPr/>
          <p:nvPr/>
        </p:nvSpPr>
        <p:spPr>
          <a:xfrm>
            <a:off x="5397871" y="4917419"/>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二等辺三角形 1"/>
          <p:cNvSpPr/>
          <p:nvPr/>
        </p:nvSpPr>
        <p:spPr>
          <a:xfrm>
            <a:off x="3373651" y="3333259"/>
            <a:ext cx="389965" cy="19524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二等辺三角形 12"/>
          <p:cNvSpPr/>
          <p:nvPr/>
        </p:nvSpPr>
        <p:spPr>
          <a:xfrm>
            <a:off x="5397871" y="3312556"/>
            <a:ext cx="389965" cy="19524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ローチャート: 結合子 13"/>
          <p:cNvSpPr/>
          <p:nvPr/>
        </p:nvSpPr>
        <p:spPr>
          <a:xfrm>
            <a:off x="3266342" y="5003381"/>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2411896" y="720436"/>
            <a:ext cx="4046054" cy="461665"/>
          </a:xfrm>
          <a:prstGeom prst="rect">
            <a:avLst/>
          </a:prstGeom>
          <a:noFill/>
        </p:spPr>
        <p:txBody>
          <a:bodyPr wrap="square" rtlCol="0">
            <a:spAutoFit/>
          </a:bodyPr>
          <a:lstStyle/>
          <a:p>
            <a:pPr algn="ctr"/>
            <a:r>
              <a:rPr kumimoji="1" lang="ja-JP" altLang="en-US" sz="2400" b="1" dirty="0" smtClean="0"/>
              <a:t>Ｄ：シュート練習</a:t>
            </a:r>
            <a:endParaRPr kumimoji="1" lang="ja-JP" altLang="en-US" sz="2400" b="1" dirty="0"/>
          </a:p>
        </p:txBody>
      </p:sp>
      <p:sp>
        <p:nvSpPr>
          <p:cNvPr id="17" name="正方形/長方形 16"/>
          <p:cNvSpPr/>
          <p:nvPr/>
        </p:nvSpPr>
        <p:spPr>
          <a:xfrm>
            <a:off x="4823012" y="105486"/>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7008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2.59259E-6 L 0.00833 -0.16064 " pathEditMode="relative" rAng="0" ptsTypes="AA">
                                      <p:cBhvr>
                                        <p:cTn id="6" dur="2000" fill="hold"/>
                                        <p:tgtEl>
                                          <p:spTgt spid="12"/>
                                        </p:tgtEl>
                                        <p:attrNameLst>
                                          <p:attrName>ppt_x</p:attrName>
                                          <p:attrName>ppt_y</p:attrName>
                                        </p:attrNameLst>
                                      </p:cBhvr>
                                      <p:rCtr x="295" y="-9167"/>
                                    </p:animMotion>
                                  </p:childTnLst>
                                </p:cTn>
                              </p:par>
                              <p:par>
                                <p:cTn id="7" presetID="64" presetClass="path" presetSubtype="0" accel="50000" decel="50000" fill="hold" grpId="0" nodeType="withEffect">
                                  <p:stCondLst>
                                    <p:cond delay="0"/>
                                  </p:stCondLst>
                                  <p:childTnLst>
                                    <p:animMotion origin="layout" path="M 3.05556E-6 2.59259E-6 L -0.00243 -0.20301 " pathEditMode="relative" rAng="0" ptsTypes="AA">
                                      <p:cBhvr>
                                        <p:cTn id="8" dur="2000" fill="hold"/>
                                        <p:tgtEl>
                                          <p:spTgt spid="10"/>
                                        </p:tgtEl>
                                        <p:attrNameLst>
                                          <p:attrName>ppt_x</p:attrName>
                                          <p:attrName>ppt_y</p:attrName>
                                        </p:attrNameLst>
                                      </p:cBhvr>
                                      <p:rCtr x="-313" y="-8704"/>
                                    </p:animMotion>
                                  </p:childTnLst>
                                </p:cTn>
                              </p:par>
                              <p:par>
                                <p:cTn id="9" presetID="42" presetClass="path" presetSubtype="0" accel="50000" decel="50000" fill="hold" grpId="1" nodeType="withEffect">
                                  <p:stCondLst>
                                    <p:cond delay="2000"/>
                                  </p:stCondLst>
                                  <p:childTnLst>
                                    <p:animMotion origin="layout" path="M 0.00833 -0.16065 L 0.07864 -0.275 " pathEditMode="relative" rAng="0" ptsTypes="AA">
                                      <p:cBhvr>
                                        <p:cTn id="10" dur="2000" fill="hold"/>
                                        <p:tgtEl>
                                          <p:spTgt spid="12"/>
                                        </p:tgtEl>
                                        <p:attrNameLst>
                                          <p:attrName>ppt_x</p:attrName>
                                          <p:attrName>ppt_y</p:attrName>
                                        </p:attrNameLst>
                                      </p:cBhvr>
                                      <p:rCtr x="3628" y="-5231"/>
                                    </p:animMotion>
                                  </p:childTnLst>
                                </p:cTn>
                              </p:par>
                              <p:par>
                                <p:cTn id="11" presetID="64" presetClass="path" presetSubtype="0" accel="50000" decel="50000" fill="hold" grpId="1" nodeType="withEffect">
                                  <p:stCondLst>
                                    <p:cond delay="2000"/>
                                  </p:stCondLst>
                                  <p:childTnLst>
                                    <p:animMotion origin="layout" path="M -0.00243 -0.20301 L 0.07847 -0.32084 " pathEditMode="relative" rAng="0" ptsTypes="AA">
                                      <p:cBhvr>
                                        <p:cTn id="12" dur="2000" fill="hold"/>
                                        <p:tgtEl>
                                          <p:spTgt spid="10"/>
                                        </p:tgtEl>
                                        <p:attrNameLst>
                                          <p:attrName>ppt_x</p:attrName>
                                          <p:attrName>ppt_y</p:attrName>
                                        </p:attrNameLst>
                                      </p:cBhvr>
                                      <p:rCtr x="3872" y="-7338"/>
                                    </p:animMotion>
                                  </p:childTnLst>
                                </p:cTn>
                              </p:par>
                            </p:childTnLst>
                          </p:cTn>
                        </p:par>
                        <p:par>
                          <p:cTn id="13" fill="hold">
                            <p:stCondLst>
                              <p:cond delay="4000"/>
                            </p:stCondLst>
                            <p:childTnLst>
                              <p:par>
                                <p:cTn id="14" presetID="35" presetClass="path" presetSubtype="0" accel="50000" decel="50000" fill="hold" grpId="2" nodeType="afterEffect">
                                  <p:stCondLst>
                                    <p:cond delay="0"/>
                                  </p:stCondLst>
                                  <p:childTnLst>
                                    <p:animMotion origin="layout" path="M 0.07865 -0.275 L -0.17657 -0.51621 " pathEditMode="relative" rAng="0" ptsTypes="AA">
                                      <p:cBhvr>
                                        <p:cTn id="15" dur="2000" fill="hold"/>
                                        <p:tgtEl>
                                          <p:spTgt spid="12"/>
                                        </p:tgtEl>
                                        <p:attrNameLst>
                                          <p:attrName>ppt_x</p:attrName>
                                          <p:attrName>ppt_y</p:attrName>
                                        </p:attrNameLst>
                                      </p:cBhvr>
                                      <p:rCtr x="-12517" y="-11759"/>
                                    </p:animMotion>
                                  </p:childTnLst>
                                </p:cTn>
                              </p:par>
                            </p:childTnLst>
                          </p:cTn>
                        </p:par>
                        <p:par>
                          <p:cTn id="16" fill="hold">
                            <p:stCondLst>
                              <p:cond delay="6000"/>
                            </p:stCondLst>
                            <p:childTnLst>
                              <p:par>
                                <p:cTn id="17" presetID="64" presetClass="path" presetSubtype="0" accel="50000" decel="50000" fill="hold" grpId="0" nodeType="afterEffect">
                                  <p:stCondLst>
                                    <p:cond delay="0"/>
                                  </p:stCondLst>
                                  <p:childTnLst>
                                    <p:animMotion origin="layout" path="M 5.55112E-17 1.11111E-6 L -8.33333E-7 -0.1507 " pathEditMode="relative" rAng="0" ptsTypes="AA">
                                      <p:cBhvr>
                                        <p:cTn id="18" dur="2000" fill="hold"/>
                                        <p:tgtEl>
                                          <p:spTgt spid="11"/>
                                        </p:tgtEl>
                                        <p:attrNameLst>
                                          <p:attrName>ppt_x</p:attrName>
                                          <p:attrName>ppt_y</p:attrName>
                                        </p:attrNameLst>
                                      </p:cBhvr>
                                      <p:rCtr x="330" y="-9259"/>
                                    </p:animMotion>
                                  </p:childTnLst>
                                </p:cTn>
                              </p:par>
                              <p:par>
                                <p:cTn id="19" presetID="63" presetClass="path" presetSubtype="0" accel="50000" decel="50000" fill="hold" grpId="0" nodeType="withEffect">
                                  <p:stCondLst>
                                    <p:cond delay="0"/>
                                  </p:stCondLst>
                                  <p:childTnLst>
                                    <p:animMotion origin="layout" path="M 3.88889E-6 2.59259E-6 L 0.00694 -0.16111 " pathEditMode="relative" rAng="0" ptsTypes="AA">
                                      <p:cBhvr>
                                        <p:cTn id="20" dur="2000" fill="hold"/>
                                        <p:tgtEl>
                                          <p:spTgt spid="14"/>
                                        </p:tgtEl>
                                        <p:attrNameLst>
                                          <p:attrName>ppt_x</p:attrName>
                                          <p:attrName>ppt_y</p:attrName>
                                        </p:attrNameLst>
                                      </p:cBhvr>
                                      <p:rCtr x="486" y="-8565"/>
                                    </p:animMotion>
                                  </p:childTnLst>
                                </p:cTn>
                              </p:par>
                            </p:childTnLst>
                          </p:cTn>
                        </p:par>
                        <p:par>
                          <p:cTn id="21" fill="hold">
                            <p:stCondLst>
                              <p:cond delay="8000"/>
                            </p:stCondLst>
                            <p:childTnLst>
                              <p:par>
                                <p:cTn id="22" presetID="63" presetClass="path" presetSubtype="0" accel="50000" decel="50000" fill="hold" grpId="1" nodeType="afterEffect">
                                  <p:stCondLst>
                                    <p:cond delay="0"/>
                                  </p:stCondLst>
                                  <p:childTnLst>
                                    <p:animMotion origin="layout" path="M -3.05556E-6 -0.15069 L -0.08611 -0.32199 " pathEditMode="relative" rAng="0" ptsTypes="AA">
                                      <p:cBhvr>
                                        <p:cTn id="23" dur="2000" fill="hold"/>
                                        <p:tgtEl>
                                          <p:spTgt spid="11"/>
                                        </p:tgtEl>
                                        <p:attrNameLst>
                                          <p:attrName>ppt_x</p:attrName>
                                          <p:attrName>ppt_y</p:attrName>
                                        </p:attrNameLst>
                                      </p:cBhvr>
                                      <p:rCtr x="-4514" y="-8356"/>
                                    </p:animMotion>
                                  </p:childTnLst>
                                </p:cTn>
                              </p:par>
                              <p:par>
                                <p:cTn id="24" presetID="42" presetClass="path" presetSubtype="0" accel="50000" decel="50000" fill="hold" grpId="1" nodeType="withEffect">
                                  <p:stCondLst>
                                    <p:cond delay="0"/>
                                  </p:stCondLst>
                                  <p:childTnLst>
                                    <p:animMotion origin="layout" path="M 0.00694 -0.16111 L -0.06164 -0.32222 " pathEditMode="relative" rAng="0" ptsTypes="AA">
                                      <p:cBhvr>
                                        <p:cTn id="25" dur="2000" fill="hold"/>
                                        <p:tgtEl>
                                          <p:spTgt spid="14"/>
                                        </p:tgtEl>
                                        <p:attrNameLst>
                                          <p:attrName>ppt_x</p:attrName>
                                          <p:attrName>ppt_y</p:attrName>
                                        </p:attrNameLst>
                                      </p:cBhvr>
                                      <p:rCtr x="-3438" y="-8056"/>
                                    </p:animMotion>
                                  </p:childTnLst>
                                </p:cTn>
                              </p:par>
                            </p:childTnLst>
                          </p:cTn>
                        </p:par>
                        <p:par>
                          <p:cTn id="26" fill="hold">
                            <p:stCondLst>
                              <p:cond delay="10000"/>
                            </p:stCondLst>
                            <p:childTnLst>
                              <p:par>
                                <p:cTn id="27" presetID="35" presetClass="path" presetSubtype="0" accel="50000" decel="50000" fill="hold" grpId="2" nodeType="afterEffect">
                                  <p:stCondLst>
                                    <p:cond delay="0"/>
                                  </p:stCondLst>
                                  <p:childTnLst>
                                    <p:animMotion origin="layout" path="M -0.06164 -0.32222 L 0.1684 -0.54445 " pathEditMode="relative" rAng="0" ptsTypes="AA">
                                      <p:cBhvr>
                                        <p:cTn id="28" dur="2000" fill="hold"/>
                                        <p:tgtEl>
                                          <p:spTgt spid="14"/>
                                        </p:tgtEl>
                                        <p:attrNameLst>
                                          <p:attrName>ppt_x</p:attrName>
                                          <p:attrName>ppt_y</p:attrName>
                                        </p:attrNameLst>
                                      </p:cBhvr>
                                      <p:rCtr x="11493"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2" grpId="2" animBg="1"/>
      <p:bldP spid="14" grpId="0" animBg="1"/>
      <p:bldP spid="14" grpId="1" animBg="1"/>
      <p:bldP spid="14"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3094953"/>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実際の練習風景を見てみよう</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dirty="0"/>
          </a:p>
        </p:txBody>
      </p:sp>
    </p:spTree>
    <p:extLst>
      <p:ext uri="{BB962C8B-B14F-4D97-AF65-F5344CB8AC3E}">
        <p14:creationId xmlns:p14="http://schemas.microsoft.com/office/powerpoint/2010/main" val="3273010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hlinkClick r:id="rId3"/>
          </p:cNvPr>
          <p:cNvPicPr>
            <a:picLocks noChangeAspect="1"/>
          </p:cNvPicPr>
          <p:nvPr/>
        </p:nvPicPr>
        <p:blipFill>
          <a:blip r:embed="rId4"/>
          <a:stretch>
            <a:fillRect/>
          </a:stretch>
        </p:blipFill>
        <p:spPr>
          <a:xfrm>
            <a:off x="486697" y="1308118"/>
            <a:ext cx="8042998" cy="4782966"/>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dirty="0"/>
          </a:p>
        </p:txBody>
      </p:sp>
      <p:grpSp>
        <p:nvGrpSpPr>
          <p:cNvPr id="7" name="グループ化 6"/>
          <p:cNvGrpSpPr/>
          <p:nvPr/>
        </p:nvGrpSpPr>
        <p:grpSpPr>
          <a:xfrm>
            <a:off x="6329696" y="5500796"/>
            <a:ext cx="2034440" cy="481948"/>
            <a:chOff x="5726066" y="1984175"/>
            <a:chExt cx="2859302" cy="511656"/>
          </a:xfrm>
        </p:grpSpPr>
        <p:sp>
          <p:nvSpPr>
            <p:cNvPr id="8" name="角丸四角形 7"/>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6760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hlinkClick r:id="rId3"/>
          </p:cNvPr>
          <p:cNvPicPr>
            <a:picLocks noChangeAspect="1"/>
          </p:cNvPicPr>
          <p:nvPr/>
        </p:nvPicPr>
        <p:blipFill>
          <a:blip r:embed="rId4"/>
          <a:stretch>
            <a:fillRect/>
          </a:stretch>
        </p:blipFill>
        <p:spPr>
          <a:xfrm>
            <a:off x="840730" y="2147580"/>
            <a:ext cx="7237051" cy="4449163"/>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dirty="0"/>
          </a:p>
        </p:txBody>
      </p:sp>
      <p:sp>
        <p:nvSpPr>
          <p:cNvPr id="2" name="テキスト ボックス 1"/>
          <p:cNvSpPr txBox="1"/>
          <p:nvPr/>
        </p:nvSpPr>
        <p:spPr>
          <a:xfrm>
            <a:off x="366296" y="926175"/>
            <a:ext cx="8548696" cy="400110"/>
          </a:xfrm>
          <a:prstGeom prst="rect">
            <a:avLst/>
          </a:prstGeom>
          <a:noFill/>
        </p:spPr>
        <p:txBody>
          <a:bodyPr wrap="square" rtlCol="0">
            <a:spAutoFit/>
          </a:bodyPr>
          <a:lstStyle/>
          <a:p>
            <a:r>
              <a:rPr kumimoji="1" lang="ja-JP" altLang="en-US" sz="2000" dirty="0" smtClean="0"/>
              <a:t>１　これからある学校の体育の授業でのゲームの様子を流します。</a:t>
            </a:r>
            <a:endParaRPr kumimoji="1" lang="en-US" altLang="ja-JP" sz="2000" dirty="0" smtClean="0"/>
          </a:p>
        </p:txBody>
      </p:sp>
      <p:sp>
        <p:nvSpPr>
          <p:cNvPr id="5" name="テキスト ボックス 4"/>
          <p:cNvSpPr txBox="1"/>
          <p:nvPr/>
        </p:nvSpPr>
        <p:spPr>
          <a:xfrm>
            <a:off x="765938" y="1413767"/>
            <a:ext cx="7569680" cy="646331"/>
          </a:xfrm>
          <a:prstGeom prst="rect">
            <a:avLst/>
          </a:prstGeom>
          <a:noFill/>
        </p:spPr>
        <p:txBody>
          <a:bodyPr wrap="square" rtlCol="0">
            <a:spAutoFit/>
          </a:bodyPr>
          <a:lstStyle/>
          <a:p>
            <a:r>
              <a:rPr kumimoji="1" lang="ja-JP" altLang="en-US" dirty="0"/>
              <a:t>①　このチームに考えられる課題を一つ挙げ</a:t>
            </a:r>
            <a:r>
              <a:rPr kumimoji="1" lang="ja-JP" altLang="en-US" dirty="0" smtClean="0"/>
              <a:t>、学習カードに</a:t>
            </a:r>
            <a:r>
              <a:rPr kumimoji="1" lang="ja-JP" altLang="en-US" dirty="0"/>
              <a:t>記述</a:t>
            </a:r>
            <a:r>
              <a:rPr kumimoji="1" lang="ja-JP" altLang="en-US" dirty="0" smtClean="0"/>
              <a:t>して</a:t>
            </a:r>
            <a:endParaRPr kumimoji="1" lang="en-US" altLang="ja-JP" dirty="0" smtClean="0"/>
          </a:p>
          <a:p>
            <a:r>
              <a:rPr kumimoji="1" lang="ja-JP" altLang="en-US" dirty="0"/>
              <a:t>　</a:t>
            </a:r>
            <a:r>
              <a:rPr kumimoji="1" lang="ja-JP" altLang="en-US" dirty="0" smtClean="0"/>
              <a:t>ください</a:t>
            </a:r>
            <a:r>
              <a:rPr kumimoji="1" lang="ja-JP" altLang="en-US" dirty="0"/>
              <a:t>。</a:t>
            </a:r>
          </a:p>
        </p:txBody>
      </p:sp>
      <p:grpSp>
        <p:nvGrpSpPr>
          <p:cNvPr id="11" name="グループ化 10"/>
          <p:cNvGrpSpPr/>
          <p:nvPr/>
        </p:nvGrpSpPr>
        <p:grpSpPr>
          <a:xfrm>
            <a:off x="5901992" y="5926707"/>
            <a:ext cx="2034440" cy="481948"/>
            <a:chOff x="5726066" y="1984175"/>
            <a:chExt cx="2859302" cy="511656"/>
          </a:xfrm>
        </p:grpSpPr>
        <p:sp>
          <p:nvSpPr>
            <p:cNvPr id="12" name="角丸四角形 11"/>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7415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20</a:t>
            </a:fld>
            <a:endParaRPr kumimoji="1" lang="ja-JP" altLang="en-US" dirty="0"/>
          </a:p>
        </p:txBody>
      </p:sp>
      <p:sp>
        <p:nvSpPr>
          <p:cNvPr id="9" name="正方形/長方形 8"/>
          <p:cNvSpPr/>
          <p:nvPr/>
        </p:nvSpPr>
        <p:spPr>
          <a:xfrm>
            <a:off x="364335" y="1245705"/>
            <a:ext cx="8359155" cy="512389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763616" y="790313"/>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フローチャート: 結合子 10"/>
          <p:cNvSpPr/>
          <p:nvPr/>
        </p:nvSpPr>
        <p:spPr>
          <a:xfrm>
            <a:off x="2331108" y="5513396"/>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Ａ</a:t>
            </a:r>
            <a:endParaRPr kumimoji="1" lang="ja-JP" altLang="en-US" dirty="0">
              <a:solidFill>
                <a:srgbClr val="FF0000"/>
              </a:solidFill>
            </a:endParaRPr>
          </a:p>
        </p:txBody>
      </p:sp>
      <p:sp>
        <p:nvSpPr>
          <p:cNvPr id="15" name="フローチャート: 結合子 14"/>
          <p:cNvSpPr/>
          <p:nvPr/>
        </p:nvSpPr>
        <p:spPr>
          <a:xfrm>
            <a:off x="3033101" y="5490034"/>
            <a:ext cx="436704"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ローチャート: 結合子 15"/>
          <p:cNvSpPr/>
          <p:nvPr/>
        </p:nvSpPr>
        <p:spPr>
          <a:xfrm>
            <a:off x="6320425" y="5261228"/>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Ｂ</a:t>
            </a:r>
            <a:endParaRPr kumimoji="1" lang="ja-JP" altLang="en-US" dirty="0">
              <a:solidFill>
                <a:srgbClr val="FF0000"/>
              </a:solidFill>
            </a:endParaRPr>
          </a:p>
        </p:txBody>
      </p:sp>
      <p:sp>
        <p:nvSpPr>
          <p:cNvPr id="17" name="フローチャート: 結合子 16"/>
          <p:cNvSpPr/>
          <p:nvPr/>
        </p:nvSpPr>
        <p:spPr>
          <a:xfrm>
            <a:off x="5287616" y="3547486"/>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Ｄ</a:t>
            </a:r>
            <a:endParaRPr kumimoji="1" lang="ja-JP" altLang="en-US" dirty="0"/>
          </a:p>
        </p:txBody>
      </p:sp>
      <p:sp>
        <p:nvSpPr>
          <p:cNvPr id="18" name="フローチャート: 結合子 17"/>
          <p:cNvSpPr/>
          <p:nvPr/>
        </p:nvSpPr>
        <p:spPr>
          <a:xfrm>
            <a:off x="2830326" y="4670441"/>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Ｃ</a:t>
            </a:r>
            <a:endParaRPr kumimoji="1" lang="ja-JP" altLang="en-US" dirty="0"/>
          </a:p>
        </p:txBody>
      </p:sp>
      <p:sp>
        <p:nvSpPr>
          <p:cNvPr id="2" name="テキスト ボックス 1"/>
          <p:cNvSpPr txBox="1"/>
          <p:nvPr/>
        </p:nvSpPr>
        <p:spPr>
          <a:xfrm>
            <a:off x="1232451" y="1421859"/>
            <a:ext cx="6824870" cy="1815882"/>
          </a:xfrm>
          <a:prstGeom prst="rect">
            <a:avLst/>
          </a:prstGeom>
          <a:noFill/>
          <a:ln>
            <a:noFill/>
          </a:ln>
        </p:spPr>
        <p:txBody>
          <a:bodyPr wrap="square" rtlCol="0">
            <a:spAutoFit/>
          </a:bodyPr>
          <a:lstStyle/>
          <a:p>
            <a:r>
              <a:rPr kumimoji="1" lang="ja-JP" altLang="en-US" sz="2800" dirty="0" smtClean="0"/>
              <a:t>　　このような２対２の状況の時、黄色　　</a:t>
            </a:r>
            <a:endParaRPr kumimoji="1" lang="en-US" altLang="ja-JP" sz="2800" dirty="0" smtClean="0"/>
          </a:p>
          <a:p>
            <a:r>
              <a:rPr kumimoji="1" lang="ja-JP" altLang="en-US" sz="2800" dirty="0"/>
              <a:t>　</a:t>
            </a:r>
            <a:r>
              <a:rPr kumimoji="1" lang="ja-JP" altLang="en-US" sz="2800" dirty="0" smtClean="0"/>
              <a:t>　チームはどのような攻め方があるか</a:t>
            </a:r>
            <a:endParaRPr kumimoji="1" lang="en-US" altLang="ja-JP" sz="2800" dirty="0" smtClean="0"/>
          </a:p>
          <a:p>
            <a:r>
              <a:rPr kumimoji="1" lang="ja-JP" altLang="en-US" sz="2800" dirty="0"/>
              <a:t>　</a:t>
            </a:r>
            <a:r>
              <a:rPr kumimoji="1" lang="ja-JP" altLang="en-US" sz="2800" dirty="0" smtClean="0"/>
              <a:t>　考えてみよう。あなたの考えを学習</a:t>
            </a:r>
            <a:endParaRPr kumimoji="1" lang="en-US" altLang="ja-JP" sz="2800" dirty="0" smtClean="0"/>
          </a:p>
          <a:p>
            <a:r>
              <a:rPr kumimoji="1" lang="ja-JP" altLang="en-US" sz="2800" dirty="0" smtClean="0"/>
              <a:t>　　カードに記述してください。</a:t>
            </a:r>
            <a:endParaRPr kumimoji="1" lang="ja-JP" altLang="en-US" sz="2000" dirty="0"/>
          </a:p>
        </p:txBody>
      </p:sp>
      <p:sp>
        <p:nvSpPr>
          <p:cNvPr id="4" name="テキスト ボックス 3"/>
          <p:cNvSpPr txBox="1"/>
          <p:nvPr/>
        </p:nvSpPr>
        <p:spPr>
          <a:xfrm>
            <a:off x="1346514" y="1382190"/>
            <a:ext cx="6596743" cy="1815882"/>
          </a:xfrm>
          <a:prstGeom prst="rect">
            <a:avLst/>
          </a:prstGeom>
          <a:noFill/>
          <a:ln>
            <a:solidFill>
              <a:schemeClr val="tx1"/>
            </a:solidFill>
          </a:ln>
        </p:spPr>
        <p:txBody>
          <a:bodyPr wrap="square" rtlCol="0">
            <a:spAutoFit/>
          </a:bodyPr>
          <a:lstStyle/>
          <a:p>
            <a:r>
              <a:rPr kumimoji="1" lang="ja-JP" altLang="en-US" sz="2800" dirty="0" smtClean="0"/>
              <a:t>２</a:t>
            </a:r>
            <a:endParaRPr kumimoji="1" lang="en-US" altLang="ja-JP" sz="2800" dirty="0" smtClean="0"/>
          </a:p>
          <a:p>
            <a:endParaRPr kumimoji="1" lang="en-US" altLang="ja-JP" sz="2800" dirty="0" smtClean="0"/>
          </a:p>
          <a:p>
            <a:endParaRPr kumimoji="1" lang="en-US" altLang="ja-JP" sz="2800" dirty="0"/>
          </a:p>
          <a:p>
            <a:endParaRPr kumimoji="1" lang="en-US" altLang="ja-JP" sz="2800" dirty="0" smtClean="0"/>
          </a:p>
        </p:txBody>
      </p:sp>
    </p:spTree>
    <p:extLst>
      <p:ext uri="{BB962C8B-B14F-4D97-AF65-F5344CB8AC3E}">
        <p14:creationId xmlns:p14="http://schemas.microsoft.com/office/powerpoint/2010/main" val="7718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3094953"/>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000" b="1" kern="0" dirty="0" smtClean="0">
                <a:solidFill>
                  <a:prstClr val="black"/>
                </a:solidFill>
                <a:latin typeface="游ゴシック" panose="020B0400000000000000" pitchFamily="50" charset="-128"/>
              </a:rPr>
              <a:t>例えばこのような動きが考えられます。</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dirty="0"/>
          </a:p>
        </p:txBody>
      </p:sp>
    </p:spTree>
    <p:extLst>
      <p:ext uri="{BB962C8B-B14F-4D97-AF65-F5344CB8AC3E}">
        <p14:creationId xmlns:p14="http://schemas.microsoft.com/office/powerpoint/2010/main" val="417587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dirty="0"/>
          </a:p>
        </p:txBody>
      </p:sp>
      <p:sp>
        <p:nvSpPr>
          <p:cNvPr id="9" name="正方形/長方形 8"/>
          <p:cNvSpPr/>
          <p:nvPr/>
        </p:nvSpPr>
        <p:spPr>
          <a:xfrm>
            <a:off x="364335" y="1232453"/>
            <a:ext cx="8359155" cy="512389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763616" y="790313"/>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フローチャート: 結合子 10"/>
          <p:cNvSpPr/>
          <p:nvPr/>
        </p:nvSpPr>
        <p:spPr>
          <a:xfrm>
            <a:off x="2331108" y="5513396"/>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結合子 14"/>
          <p:cNvSpPr/>
          <p:nvPr/>
        </p:nvSpPr>
        <p:spPr>
          <a:xfrm>
            <a:off x="3033101" y="5490034"/>
            <a:ext cx="436704"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ローチャート: 結合子 15"/>
          <p:cNvSpPr/>
          <p:nvPr/>
        </p:nvSpPr>
        <p:spPr>
          <a:xfrm>
            <a:off x="6320425" y="5261228"/>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結合子 16"/>
          <p:cNvSpPr/>
          <p:nvPr/>
        </p:nvSpPr>
        <p:spPr>
          <a:xfrm>
            <a:off x="5287616" y="3547486"/>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結合子 17"/>
          <p:cNvSpPr/>
          <p:nvPr/>
        </p:nvSpPr>
        <p:spPr>
          <a:xfrm>
            <a:off x="2830326" y="4670441"/>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930915" y="1642698"/>
            <a:ext cx="7855573" cy="1107996"/>
          </a:xfrm>
          <a:prstGeom prst="rect">
            <a:avLst/>
          </a:prstGeom>
          <a:noFill/>
        </p:spPr>
        <p:txBody>
          <a:bodyPr wrap="square" rtlCol="0">
            <a:spAutoFit/>
          </a:bodyPr>
          <a:lstStyle/>
          <a:p>
            <a:r>
              <a:rPr kumimoji="1" lang="ja-JP" altLang="en-US" sz="6600" b="1" dirty="0" smtClean="0">
                <a:solidFill>
                  <a:srgbClr val="002060"/>
                </a:solidFill>
              </a:rPr>
              <a:t>ワンツー（壁パス）</a:t>
            </a:r>
            <a:endParaRPr kumimoji="1" lang="ja-JP" altLang="en-US" sz="6600" b="1" dirty="0">
              <a:solidFill>
                <a:srgbClr val="002060"/>
              </a:solidFill>
            </a:endParaRPr>
          </a:p>
        </p:txBody>
      </p:sp>
      <p:sp>
        <p:nvSpPr>
          <p:cNvPr id="14" name="正方形/長方形 13"/>
          <p:cNvSpPr/>
          <p:nvPr/>
        </p:nvSpPr>
        <p:spPr>
          <a:xfrm>
            <a:off x="4823012" y="105486"/>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921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44444E-6 -7.40741E-7 L 0.1835 -0.10162 " pathEditMode="relative" rAng="0" ptsTypes="AA">
                                      <p:cBhvr>
                                        <p:cTn id="6" dur="750" fill="hold"/>
                                        <p:tgtEl>
                                          <p:spTgt spid="15"/>
                                        </p:tgtEl>
                                        <p:attrNameLst>
                                          <p:attrName>ppt_x</p:attrName>
                                          <p:attrName>ppt_y</p:attrName>
                                        </p:attrNameLst>
                                      </p:cBhvr>
                                      <p:rCtr x="9167" y="-5093"/>
                                    </p:animMotion>
                                  </p:childTnLst>
                                </p:cTn>
                              </p:par>
                              <p:par>
                                <p:cTn id="7" presetID="35" presetClass="path" presetSubtype="0" accel="50000" decel="50000" fill="hold" grpId="0" nodeType="withEffect">
                                  <p:stCondLst>
                                    <p:cond delay="0"/>
                                  </p:stCondLst>
                                  <p:childTnLst>
                                    <p:animMotion origin="layout" path="M -0.00139 -0.00763 L -0.12951 -0.06759 " pathEditMode="relative" rAng="0" ptsTypes="AA">
                                      <p:cBhvr>
                                        <p:cTn id="8" dur="1000" fill="hold"/>
                                        <p:tgtEl>
                                          <p:spTgt spid="16"/>
                                        </p:tgtEl>
                                        <p:attrNameLst>
                                          <p:attrName>ppt_x</p:attrName>
                                          <p:attrName>ppt_y</p:attrName>
                                        </p:attrNameLst>
                                      </p:cBhvr>
                                      <p:rCtr x="-6406" y="-3009"/>
                                    </p:animMotion>
                                  </p:childTnLst>
                                </p:cTn>
                              </p:par>
                              <p:par>
                                <p:cTn id="9" presetID="42" presetClass="path" presetSubtype="0" accel="50000" decel="50000" fill="hold" grpId="0" nodeType="withEffect">
                                  <p:stCondLst>
                                    <p:cond delay="0"/>
                                  </p:stCondLst>
                                  <p:childTnLst>
                                    <p:animMotion origin="layout" path="M -4.44444E-6 4.44444E-6 L -0.04878 0.06435 " pathEditMode="relative" rAng="0" ptsTypes="AA">
                                      <p:cBhvr>
                                        <p:cTn id="10" dur="1000" fill="hold"/>
                                        <p:tgtEl>
                                          <p:spTgt spid="17"/>
                                        </p:tgtEl>
                                        <p:attrNameLst>
                                          <p:attrName>ppt_x</p:attrName>
                                          <p:attrName>ppt_y</p:attrName>
                                        </p:attrNameLst>
                                      </p:cBhvr>
                                      <p:rCtr x="-2448" y="3218"/>
                                    </p:animMotion>
                                  </p:childTnLst>
                                </p:cTn>
                              </p:par>
                              <p:par>
                                <p:cTn id="11" presetID="64" presetClass="path" presetSubtype="0" accel="50000" decel="50000" fill="hold" grpId="1" nodeType="withEffect">
                                  <p:stCondLst>
                                    <p:cond delay="750"/>
                                  </p:stCondLst>
                                  <p:childTnLst>
                                    <p:animMotion origin="layout" path="M 0.1835 -0.10162 L -0.02379 -0.27755 " pathEditMode="relative" rAng="0" ptsTypes="AA">
                                      <p:cBhvr>
                                        <p:cTn id="12" dur="1000" fill="hold"/>
                                        <p:tgtEl>
                                          <p:spTgt spid="15"/>
                                        </p:tgtEl>
                                        <p:attrNameLst>
                                          <p:attrName>ppt_x</p:attrName>
                                          <p:attrName>ppt_y</p:attrName>
                                        </p:attrNameLst>
                                      </p:cBhvr>
                                      <p:rCtr x="-10365" y="-8796"/>
                                    </p:animMotion>
                                  </p:childTnLst>
                                </p:cTn>
                              </p:par>
                              <p:par>
                                <p:cTn id="13" presetID="51" presetClass="path" presetSubtype="0" accel="50000" decel="50000" fill="hold" grpId="0" nodeType="withEffect">
                                  <p:stCondLst>
                                    <p:cond delay="0"/>
                                  </p:stCondLst>
                                  <p:childTnLst>
                                    <p:animMotion origin="layout" path="M 3.05556E-6 3.7037E-7 L -0.03351 -0.06875 C -0.04098 -0.08357 -0.0467 -0.10625 -0.04966 -0.13032 C -0.05365 -0.15833 -0.05348 -0.18125 -0.05018 -0.19769 L -0.03698 -0.27801 " pathEditMode="relative" rAng="10200000" ptsTypes="AAAAA">
                                      <p:cBhvr>
                                        <p:cTn id="14" dur="2000" fill="hold"/>
                                        <p:tgtEl>
                                          <p:spTgt spid="11"/>
                                        </p:tgtEl>
                                        <p:attrNameLst>
                                          <p:attrName>ppt_x</p:attrName>
                                          <p:attrName>ppt_y</p:attrName>
                                        </p:attrNameLst>
                                      </p:cBhvr>
                                      <p:rCtr x="-3403" y="-13542"/>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7"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dirty="0"/>
          </a:p>
        </p:txBody>
      </p:sp>
      <p:pic>
        <p:nvPicPr>
          <p:cNvPr id="2" name="図 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611" y="1431766"/>
            <a:ext cx="7955877" cy="4659317"/>
          </a:xfrm>
          <a:prstGeom prst="rect">
            <a:avLst/>
          </a:prstGeom>
        </p:spPr>
      </p:pic>
      <p:grpSp>
        <p:nvGrpSpPr>
          <p:cNvPr id="5" name="グループ化 4"/>
          <p:cNvGrpSpPr/>
          <p:nvPr/>
        </p:nvGrpSpPr>
        <p:grpSpPr>
          <a:xfrm>
            <a:off x="6329696" y="5482258"/>
            <a:ext cx="2034440" cy="481948"/>
            <a:chOff x="5726066" y="1984175"/>
            <a:chExt cx="2859302" cy="511656"/>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1841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24</a:t>
            </a:fld>
            <a:endParaRPr kumimoji="1" lang="ja-JP" altLang="en-US" dirty="0"/>
          </a:p>
        </p:txBody>
      </p:sp>
      <p:sp>
        <p:nvSpPr>
          <p:cNvPr id="9" name="正方形/長方形 8"/>
          <p:cNvSpPr/>
          <p:nvPr/>
        </p:nvSpPr>
        <p:spPr>
          <a:xfrm>
            <a:off x="364335" y="1232453"/>
            <a:ext cx="8359155" cy="512389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763616" y="790313"/>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フローチャート: 結合子 10"/>
          <p:cNvSpPr/>
          <p:nvPr/>
        </p:nvSpPr>
        <p:spPr>
          <a:xfrm>
            <a:off x="2331108" y="5513396"/>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結合子 14"/>
          <p:cNvSpPr/>
          <p:nvPr/>
        </p:nvSpPr>
        <p:spPr>
          <a:xfrm>
            <a:off x="3033101" y="5490034"/>
            <a:ext cx="436704"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ローチャート: 結合子 15"/>
          <p:cNvSpPr/>
          <p:nvPr/>
        </p:nvSpPr>
        <p:spPr>
          <a:xfrm>
            <a:off x="6320425" y="5261228"/>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結合子 16"/>
          <p:cNvSpPr/>
          <p:nvPr/>
        </p:nvSpPr>
        <p:spPr>
          <a:xfrm>
            <a:off x="5287616" y="3547486"/>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結合子 17"/>
          <p:cNvSpPr/>
          <p:nvPr/>
        </p:nvSpPr>
        <p:spPr>
          <a:xfrm>
            <a:off x="2830326" y="4670441"/>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97829" y="1713293"/>
            <a:ext cx="7855573" cy="1107996"/>
          </a:xfrm>
          <a:prstGeom prst="rect">
            <a:avLst/>
          </a:prstGeom>
          <a:noFill/>
        </p:spPr>
        <p:txBody>
          <a:bodyPr wrap="square" rtlCol="0">
            <a:spAutoFit/>
          </a:bodyPr>
          <a:lstStyle/>
          <a:p>
            <a:pPr algn="ctr"/>
            <a:r>
              <a:rPr kumimoji="1" lang="ja-JP" altLang="en-US" sz="6600" b="1" dirty="0">
                <a:solidFill>
                  <a:srgbClr val="002060"/>
                </a:solidFill>
              </a:rPr>
              <a:t>オーバーラップ</a:t>
            </a:r>
          </a:p>
        </p:txBody>
      </p:sp>
      <p:sp>
        <p:nvSpPr>
          <p:cNvPr id="13" name="正方形/長方形 12"/>
          <p:cNvSpPr/>
          <p:nvPr/>
        </p:nvSpPr>
        <p:spPr>
          <a:xfrm>
            <a:off x="4823012" y="105486"/>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157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44444E-6 -7.40741E-7 L 0.26111 -0.14282 " pathEditMode="relative" rAng="0" ptsTypes="AA">
                                      <p:cBhvr>
                                        <p:cTn id="6" dur="1000" fill="hold"/>
                                        <p:tgtEl>
                                          <p:spTgt spid="15"/>
                                        </p:tgtEl>
                                        <p:attrNameLst>
                                          <p:attrName>ppt_x</p:attrName>
                                          <p:attrName>ppt_y</p:attrName>
                                        </p:attrNameLst>
                                      </p:cBhvr>
                                      <p:rCtr x="13056" y="-7153"/>
                                    </p:animMotion>
                                  </p:childTnLst>
                                </p:cTn>
                              </p:par>
                              <p:par>
                                <p:cTn id="7" presetID="35" presetClass="path" presetSubtype="0" accel="50000" decel="50000" fill="hold" grpId="0" nodeType="withEffect">
                                  <p:stCondLst>
                                    <p:cond delay="0"/>
                                  </p:stCondLst>
                                  <p:childTnLst>
                                    <p:animMotion origin="layout" path="M -0.00139 -0.00763 L -0.12951 -0.06759 " pathEditMode="relative" rAng="0" ptsTypes="AA">
                                      <p:cBhvr>
                                        <p:cTn id="8" dur="1000" fill="hold"/>
                                        <p:tgtEl>
                                          <p:spTgt spid="16"/>
                                        </p:tgtEl>
                                        <p:attrNameLst>
                                          <p:attrName>ppt_x</p:attrName>
                                          <p:attrName>ppt_y</p:attrName>
                                        </p:attrNameLst>
                                      </p:cBhvr>
                                      <p:rCtr x="-6406" y="-3009"/>
                                    </p:animMotion>
                                  </p:childTnLst>
                                </p:cTn>
                              </p:par>
                              <p:par>
                                <p:cTn id="9" presetID="64" presetClass="path" presetSubtype="0" accel="50000" decel="50000" fill="hold" grpId="1" nodeType="withEffect">
                                  <p:stCondLst>
                                    <p:cond delay="1200"/>
                                  </p:stCondLst>
                                  <p:childTnLst>
                                    <p:animMotion origin="layout" path="M 0.26111 -0.14282 L 0.37777 -0.29352 " pathEditMode="relative" rAng="0" ptsTypes="AA">
                                      <p:cBhvr>
                                        <p:cTn id="10" dur="1000" fill="hold"/>
                                        <p:tgtEl>
                                          <p:spTgt spid="15"/>
                                        </p:tgtEl>
                                        <p:attrNameLst>
                                          <p:attrName>ppt_x</p:attrName>
                                          <p:attrName>ppt_y</p:attrName>
                                        </p:attrNameLst>
                                      </p:cBhvr>
                                      <p:rCtr x="5868" y="-7546"/>
                                    </p:animMotion>
                                  </p:childTnLst>
                                </p:cTn>
                              </p:par>
                              <p:par>
                                <p:cTn id="11" presetID="37" presetClass="path" presetSubtype="0" accel="50000" decel="50000" fill="hold" grpId="0" nodeType="withEffect">
                                  <p:stCondLst>
                                    <p:cond delay="0"/>
                                  </p:stCondLst>
                                  <p:childTnLst>
                                    <p:animMotion origin="layout" path="M 2.77778E-6 -3.7037E-6 L 0.17587 0.07778 C 0.21354 0.0963 0.26146 0.09422 0.30625 0.07269 C 0.35746 0.04792 0.39305 0.00949 0.41302 -0.03726 L 0.51093 -0.24791 " pathEditMode="relative" rAng="20400000" ptsTypes="AAAAA">
                                      <p:cBhvr>
                                        <p:cTn id="12" dur="2000" fill="hold"/>
                                        <p:tgtEl>
                                          <p:spTgt spid="11"/>
                                        </p:tgtEl>
                                        <p:attrNameLst>
                                          <p:attrName>ppt_x</p:attrName>
                                          <p:attrName>ppt_y</p:attrName>
                                        </p:attrNameLst>
                                      </p:cBhvr>
                                      <p:rCtr x="28212" y="-2639"/>
                                    </p:animMotion>
                                  </p:childTnLst>
                                </p:cTn>
                              </p:par>
                              <p:par>
                                <p:cTn id="13" presetID="42" presetClass="path" presetSubtype="0" accel="50000" decel="50000" fill="hold" grpId="0" nodeType="withEffect">
                                  <p:stCondLst>
                                    <p:cond delay="0"/>
                                  </p:stCondLst>
                                  <p:childTnLst>
                                    <p:animMotion origin="layout" path="M -4.44444E-6 4.44444E-6 L -0.0625 0.06435 " pathEditMode="relative" rAng="0" ptsTypes="AA">
                                      <p:cBhvr>
                                        <p:cTn id="14" dur="2000" fill="hold"/>
                                        <p:tgtEl>
                                          <p:spTgt spid="17"/>
                                        </p:tgtEl>
                                        <p:attrNameLst>
                                          <p:attrName>ppt_x</p:attrName>
                                          <p:attrName>ppt_y</p:attrName>
                                        </p:attrNameLst>
                                      </p:cBhvr>
                                      <p:rCtr x="-3125" y="3218"/>
                                    </p:animMotion>
                                  </p:childTnLst>
                                </p:cTn>
                              </p:par>
                            </p:childTnLst>
                          </p:cTn>
                        </p:par>
                        <p:par>
                          <p:cTn id="15" fill="hold">
                            <p:stCondLst>
                              <p:cond delay="22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7"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3"/>
          </p:cNvPr>
          <p:cNvPicPr>
            <a:picLocks noChangeAspect="1"/>
          </p:cNvPicPr>
          <p:nvPr/>
        </p:nvPicPr>
        <p:blipFill>
          <a:blip r:embed="rId4"/>
          <a:stretch>
            <a:fillRect/>
          </a:stretch>
        </p:blipFill>
        <p:spPr>
          <a:xfrm>
            <a:off x="488322" y="1361876"/>
            <a:ext cx="8096332" cy="4790729"/>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25</a:t>
            </a:fld>
            <a:endParaRPr kumimoji="1" lang="ja-JP" altLang="en-US" dirty="0"/>
          </a:p>
        </p:txBody>
      </p:sp>
      <p:grpSp>
        <p:nvGrpSpPr>
          <p:cNvPr id="5" name="グループ化 4"/>
          <p:cNvGrpSpPr/>
          <p:nvPr/>
        </p:nvGrpSpPr>
        <p:grpSpPr>
          <a:xfrm>
            <a:off x="6344443" y="5504381"/>
            <a:ext cx="2034440" cy="481948"/>
            <a:chOff x="5726066" y="1984175"/>
            <a:chExt cx="2859302" cy="511656"/>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7949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26</a:t>
            </a:fld>
            <a:endParaRPr kumimoji="1" lang="ja-JP" altLang="en-US" dirty="0"/>
          </a:p>
        </p:txBody>
      </p:sp>
      <p:sp>
        <p:nvSpPr>
          <p:cNvPr id="9" name="正方形/長方形 8"/>
          <p:cNvSpPr/>
          <p:nvPr/>
        </p:nvSpPr>
        <p:spPr>
          <a:xfrm>
            <a:off x="364335" y="1232453"/>
            <a:ext cx="8359155" cy="512389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763616" y="790313"/>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フローチャート: 結合子 10"/>
          <p:cNvSpPr/>
          <p:nvPr/>
        </p:nvSpPr>
        <p:spPr>
          <a:xfrm>
            <a:off x="2331108" y="5513396"/>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結合子 14"/>
          <p:cNvSpPr/>
          <p:nvPr/>
        </p:nvSpPr>
        <p:spPr>
          <a:xfrm>
            <a:off x="3033101" y="5490034"/>
            <a:ext cx="436704"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ローチャート: 結合子 15"/>
          <p:cNvSpPr/>
          <p:nvPr/>
        </p:nvSpPr>
        <p:spPr>
          <a:xfrm>
            <a:off x="6000685" y="5490034"/>
            <a:ext cx="639479" cy="60953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結合子 16"/>
          <p:cNvSpPr/>
          <p:nvPr/>
        </p:nvSpPr>
        <p:spPr>
          <a:xfrm>
            <a:off x="5361206" y="3564910"/>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結合子 17"/>
          <p:cNvSpPr/>
          <p:nvPr/>
        </p:nvSpPr>
        <p:spPr>
          <a:xfrm>
            <a:off x="2611974" y="4378025"/>
            <a:ext cx="639479" cy="6095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081039" y="1489236"/>
            <a:ext cx="7855573" cy="2123658"/>
          </a:xfrm>
          <a:prstGeom prst="rect">
            <a:avLst/>
          </a:prstGeom>
          <a:noFill/>
        </p:spPr>
        <p:txBody>
          <a:bodyPr wrap="square" rtlCol="0">
            <a:spAutoFit/>
          </a:bodyPr>
          <a:lstStyle/>
          <a:p>
            <a:r>
              <a:rPr kumimoji="1" lang="ja-JP" altLang="en-US" sz="6600" b="1" dirty="0" smtClean="0">
                <a:solidFill>
                  <a:srgbClr val="002060"/>
                </a:solidFill>
              </a:rPr>
              <a:t>ダイアゴナルラン</a:t>
            </a:r>
            <a:endParaRPr kumimoji="1" lang="en-US" altLang="ja-JP" sz="6600" b="1" dirty="0" smtClean="0">
              <a:solidFill>
                <a:srgbClr val="002060"/>
              </a:solidFill>
            </a:endParaRPr>
          </a:p>
          <a:p>
            <a:r>
              <a:rPr kumimoji="1" lang="ja-JP" altLang="en-US" sz="6600" b="1" dirty="0" smtClean="0">
                <a:solidFill>
                  <a:srgbClr val="002060"/>
                </a:solidFill>
              </a:rPr>
              <a:t>（斜めに走る動き）</a:t>
            </a:r>
            <a:endParaRPr kumimoji="1" lang="ja-JP" altLang="en-US" sz="6600" b="1" dirty="0">
              <a:solidFill>
                <a:srgbClr val="002060"/>
              </a:solidFill>
            </a:endParaRPr>
          </a:p>
        </p:txBody>
      </p:sp>
      <p:sp>
        <p:nvSpPr>
          <p:cNvPr id="13" name="正方形/長方形 12"/>
          <p:cNvSpPr/>
          <p:nvPr/>
        </p:nvSpPr>
        <p:spPr>
          <a:xfrm>
            <a:off x="4823012" y="105486"/>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320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44444E-6 -7.40741E-7 L 0.32847 -0.05718 " pathEditMode="relative" rAng="0" ptsTypes="AA">
                                      <p:cBhvr>
                                        <p:cTn id="6" dur="750" fill="hold"/>
                                        <p:tgtEl>
                                          <p:spTgt spid="15"/>
                                        </p:tgtEl>
                                        <p:attrNameLst>
                                          <p:attrName>ppt_x</p:attrName>
                                          <p:attrName>ppt_y</p:attrName>
                                        </p:attrNameLst>
                                      </p:cBhvr>
                                      <p:rCtr x="16424" y="-2870"/>
                                    </p:animMotion>
                                  </p:childTnLst>
                                </p:cTn>
                              </p:par>
                              <p:par>
                                <p:cTn id="7" presetID="42" presetClass="path" presetSubtype="0" accel="50000" decel="50000" fill="hold" grpId="0" nodeType="withEffect">
                                  <p:stCondLst>
                                    <p:cond delay="0"/>
                                  </p:stCondLst>
                                  <p:childTnLst>
                                    <p:animMotion origin="layout" path="M -5.55556E-7 -1.85185E-6 L 0.00017 0.10903 " pathEditMode="relative" rAng="0" ptsTypes="AA">
                                      <p:cBhvr>
                                        <p:cTn id="8" dur="1000" fill="hold"/>
                                        <p:tgtEl>
                                          <p:spTgt spid="17"/>
                                        </p:tgtEl>
                                        <p:attrNameLst>
                                          <p:attrName>ppt_x</p:attrName>
                                          <p:attrName>ppt_y</p:attrName>
                                        </p:attrNameLst>
                                      </p:cBhvr>
                                      <p:rCtr x="0" y="5440"/>
                                    </p:animMotion>
                                  </p:childTnLst>
                                </p:cTn>
                              </p:par>
                              <p:par>
                                <p:cTn id="9" presetID="64" presetClass="path" presetSubtype="0" accel="50000" decel="50000" fill="hold" grpId="1" nodeType="withEffect">
                                  <p:stCondLst>
                                    <p:cond delay="800"/>
                                  </p:stCondLst>
                                  <p:childTnLst>
                                    <p:animMotion origin="layout" path="M 0.32847 -0.05718 L 0.30069 -0.48287 " pathEditMode="relative" rAng="0" ptsTypes="AA">
                                      <p:cBhvr>
                                        <p:cTn id="10" dur="1500" fill="hold"/>
                                        <p:tgtEl>
                                          <p:spTgt spid="15"/>
                                        </p:tgtEl>
                                        <p:attrNameLst>
                                          <p:attrName>ppt_x</p:attrName>
                                          <p:attrName>ppt_y</p:attrName>
                                        </p:attrNameLst>
                                      </p:cBhvr>
                                      <p:rCtr x="-1389" y="-21273"/>
                                    </p:animMotion>
                                  </p:childTnLst>
                                </p:cTn>
                              </p:par>
                              <p:par>
                                <p:cTn id="11" presetID="56" presetClass="path" presetSubtype="0" accel="50000" decel="50000" fill="hold" grpId="0" nodeType="withEffect">
                                  <p:stCondLst>
                                    <p:cond delay="500"/>
                                  </p:stCondLst>
                                  <p:childTnLst>
                                    <p:animMotion origin="layout" path="M 3.05556E-6 3.7037E-7 L 0.3217 -0.43704 " pathEditMode="relative" rAng="0" ptsTypes="AA">
                                      <p:cBhvr>
                                        <p:cTn id="12" dur="1750" fill="hold"/>
                                        <p:tgtEl>
                                          <p:spTgt spid="11"/>
                                        </p:tgtEl>
                                        <p:attrNameLst>
                                          <p:attrName>ppt_x</p:attrName>
                                          <p:attrName>ppt_y</p:attrName>
                                        </p:attrNameLst>
                                      </p:cBhvr>
                                      <p:rCtr x="16076" y="-21852"/>
                                    </p:animMotion>
                                  </p:childTnLst>
                                </p:cTn>
                              </p:par>
                              <p:par>
                                <p:cTn id="13" presetID="56" presetClass="path" presetSubtype="0" accel="50000" decel="50000" fill="hold" grpId="2" nodeType="withEffect">
                                  <p:stCondLst>
                                    <p:cond delay="2300"/>
                                  </p:stCondLst>
                                  <p:childTnLst>
                                    <p:animMotion origin="layout" path="M 0.30069 -0.48287 L 0.0835 -0.67176 " pathEditMode="relative" rAng="0" ptsTypes="AA">
                                      <p:cBhvr>
                                        <p:cTn id="14" dur="1500" fill="hold"/>
                                        <p:tgtEl>
                                          <p:spTgt spid="15"/>
                                        </p:tgtEl>
                                        <p:attrNameLst>
                                          <p:attrName>ppt_x</p:attrName>
                                          <p:attrName>ppt_y</p:attrName>
                                        </p:attrNameLst>
                                      </p:cBhvr>
                                      <p:rCtr x="-10868" y="-9444"/>
                                    </p:animMotion>
                                  </p:childTnLst>
                                </p:cTn>
                              </p:par>
                            </p:childTnLst>
                          </p:cTn>
                        </p:par>
                        <p:par>
                          <p:cTn id="15" fill="hold">
                            <p:stCondLst>
                              <p:cond delay="38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5" grpId="2" animBg="1"/>
      <p:bldP spid="17"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3"/>
          </p:cNvPr>
          <p:cNvPicPr>
            <a:picLocks noChangeAspect="1"/>
          </p:cNvPicPr>
          <p:nvPr/>
        </p:nvPicPr>
        <p:blipFill>
          <a:blip r:embed="rId4"/>
          <a:stretch>
            <a:fillRect/>
          </a:stretch>
        </p:blipFill>
        <p:spPr>
          <a:xfrm>
            <a:off x="744583" y="1512960"/>
            <a:ext cx="7629109" cy="4639646"/>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27</a:t>
            </a:fld>
            <a:endParaRPr kumimoji="1" lang="ja-JP" altLang="en-US" dirty="0"/>
          </a:p>
        </p:txBody>
      </p:sp>
      <p:grpSp>
        <p:nvGrpSpPr>
          <p:cNvPr id="5" name="グループ化 4"/>
          <p:cNvGrpSpPr/>
          <p:nvPr/>
        </p:nvGrpSpPr>
        <p:grpSpPr>
          <a:xfrm>
            <a:off x="6167463" y="5515544"/>
            <a:ext cx="2034440" cy="481948"/>
            <a:chOff x="5726066" y="1984175"/>
            <a:chExt cx="2859302" cy="511656"/>
          </a:xfrm>
        </p:grpSpPr>
        <p:sp>
          <p:nvSpPr>
            <p:cNvPr id="7" name="角丸四角形 6"/>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7955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hlinkClick r:id="rId3"/>
          </p:cNvPr>
          <p:cNvPicPr>
            <a:picLocks noChangeAspect="1"/>
          </p:cNvPicPr>
          <p:nvPr/>
        </p:nvPicPr>
        <p:blipFill>
          <a:blip r:embed="rId4"/>
          <a:stretch>
            <a:fillRect/>
          </a:stretch>
        </p:blipFill>
        <p:spPr>
          <a:xfrm>
            <a:off x="763965" y="1886514"/>
            <a:ext cx="7504824" cy="4479070"/>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28</a:t>
            </a:fld>
            <a:endParaRPr kumimoji="1" lang="ja-JP" altLang="en-US" dirty="0"/>
          </a:p>
        </p:txBody>
      </p:sp>
      <p:sp>
        <p:nvSpPr>
          <p:cNvPr id="2" name="テキスト ボックス 1"/>
          <p:cNvSpPr txBox="1"/>
          <p:nvPr/>
        </p:nvSpPr>
        <p:spPr>
          <a:xfrm>
            <a:off x="836023" y="1038021"/>
            <a:ext cx="7576457" cy="707886"/>
          </a:xfrm>
          <a:prstGeom prst="rect">
            <a:avLst/>
          </a:prstGeom>
          <a:noFill/>
        </p:spPr>
        <p:txBody>
          <a:bodyPr wrap="square" rtlCol="0">
            <a:spAutoFit/>
          </a:bodyPr>
          <a:lstStyle/>
          <a:p>
            <a:r>
              <a:rPr kumimoji="1" lang="ja-JP" altLang="en-US" sz="4000" dirty="0" smtClean="0"/>
              <a:t>３　次の映像を見てみましょう。</a:t>
            </a:r>
            <a:endParaRPr kumimoji="1" lang="ja-JP" altLang="en-US" sz="4000" dirty="0"/>
          </a:p>
        </p:txBody>
      </p:sp>
      <p:grpSp>
        <p:nvGrpSpPr>
          <p:cNvPr id="7" name="グループ化 6"/>
          <p:cNvGrpSpPr/>
          <p:nvPr/>
        </p:nvGrpSpPr>
        <p:grpSpPr>
          <a:xfrm>
            <a:off x="6034728" y="5740867"/>
            <a:ext cx="2034440" cy="481948"/>
            <a:chOff x="5726066" y="1984175"/>
            <a:chExt cx="2859302" cy="511656"/>
          </a:xfrm>
        </p:grpSpPr>
        <p:sp>
          <p:nvSpPr>
            <p:cNvPr id="8" name="角丸四角形 7"/>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0527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0"/>
            <a:ext cx="9162110" cy="5167557"/>
          </a:xfrm>
          <a:prstGeom prst="rect">
            <a:avLst/>
          </a:prstGeom>
        </p:spPr>
      </p:pic>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29</a:t>
            </a:fld>
            <a:endParaRPr kumimoji="1" lang="ja-JP" altLang="en-US" dirty="0"/>
          </a:p>
        </p:txBody>
      </p:sp>
      <p:sp>
        <p:nvSpPr>
          <p:cNvPr id="8" name="楕円 7"/>
          <p:cNvSpPr/>
          <p:nvPr/>
        </p:nvSpPr>
        <p:spPr>
          <a:xfrm>
            <a:off x="4717585" y="3408780"/>
            <a:ext cx="742121" cy="63610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楕円 8"/>
          <p:cNvSpPr/>
          <p:nvPr/>
        </p:nvSpPr>
        <p:spPr>
          <a:xfrm>
            <a:off x="4590674" y="2471531"/>
            <a:ext cx="742121" cy="63610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4935229" y="2210706"/>
            <a:ext cx="795131" cy="371061"/>
          </a:xfrm>
          <a:prstGeom prst="rect">
            <a:avLst/>
          </a:prstGeom>
          <a:noFill/>
        </p:spPr>
        <p:txBody>
          <a:bodyPr wrap="square" rtlCol="0">
            <a:spAutoFit/>
          </a:bodyPr>
          <a:lstStyle/>
          <a:p>
            <a:r>
              <a:rPr kumimoji="1" lang="ja-JP" altLang="en-US" b="1" dirty="0" smtClean="0">
                <a:solidFill>
                  <a:srgbClr val="FF0000"/>
                </a:solidFill>
              </a:rPr>
              <a:t>Ｂ</a:t>
            </a:r>
            <a:endParaRPr kumimoji="1" lang="ja-JP" altLang="en-US" b="1" dirty="0">
              <a:solidFill>
                <a:srgbClr val="FF0000"/>
              </a:solidFill>
            </a:endParaRPr>
          </a:p>
        </p:txBody>
      </p:sp>
      <p:sp>
        <p:nvSpPr>
          <p:cNvPr id="11" name="テキスト ボックス 10"/>
          <p:cNvSpPr txBox="1"/>
          <p:nvPr/>
        </p:nvSpPr>
        <p:spPr>
          <a:xfrm>
            <a:off x="4935228" y="4135583"/>
            <a:ext cx="795131" cy="371061"/>
          </a:xfrm>
          <a:prstGeom prst="rect">
            <a:avLst/>
          </a:prstGeom>
          <a:noFill/>
        </p:spPr>
        <p:txBody>
          <a:bodyPr wrap="square" rtlCol="0">
            <a:spAutoFit/>
          </a:bodyPr>
          <a:lstStyle/>
          <a:p>
            <a:r>
              <a:rPr kumimoji="1" lang="ja-JP" altLang="en-US" b="1" dirty="0">
                <a:solidFill>
                  <a:srgbClr val="FF0000"/>
                </a:solidFill>
              </a:rPr>
              <a:t>Ａ</a:t>
            </a:r>
          </a:p>
        </p:txBody>
      </p:sp>
      <p:sp>
        <p:nvSpPr>
          <p:cNvPr id="12" name="テキスト ボックス 11"/>
          <p:cNvSpPr txBox="1"/>
          <p:nvPr/>
        </p:nvSpPr>
        <p:spPr>
          <a:xfrm>
            <a:off x="715616" y="5252019"/>
            <a:ext cx="7513983" cy="1384995"/>
          </a:xfrm>
          <a:prstGeom prst="rect">
            <a:avLst/>
          </a:prstGeom>
          <a:noFill/>
          <a:ln w="38100">
            <a:solidFill>
              <a:schemeClr val="tx1"/>
            </a:solidFill>
          </a:ln>
        </p:spPr>
        <p:txBody>
          <a:bodyPr wrap="square" rtlCol="0">
            <a:spAutoFit/>
          </a:bodyPr>
          <a:lstStyle/>
          <a:p>
            <a:r>
              <a:rPr kumimoji="1" lang="ja-JP" altLang="en-US" sz="2000" b="1" dirty="0" smtClean="0">
                <a:solidFill>
                  <a:srgbClr val="FF0000"/>
                </a:solidFill>
              </a:rPr>
              <a:t>Ａがボールをもらう時、Ｂが良い動きをしていましたが、Ａはそれに気付かず、ボールを戻してしまいました。</a:t>
            </a:r>
            <a:endParaRPr kumimoji="1" lang="en-US" altLang="ja-JP" sz="2000" b="1" dirty="0" smtClean="0">
              <a:solidFill>
                <a:srgbClr val="FF0000"/>
              </a:solidFill>
            </a:endParaRPr>
          </a:p>
          <a:p>
            <a:r>
              <a:rPr kumimoji="1" lang="ja-JP" altLang="en-US" sz="2000" b="1" dirty="0" smtClean="0">
                <a:solidFill>
                  <a:srgbClr val="FF0000"/>
                </a:solidFill>
              </a:rPr>
              <a:t>あなたならＡにどんなアドバイスをしますか。学習カードに</a:t>
            </a:r>
            <a:r>
              <a:rPr kumimoji="1" lang="ja-JP" altLang="en-US" sz="2000" b="1" dirty="0">
                <a:solidFill>
                  <a:srgbClr val="FF0000"/>
                </a:solidFill>
              </a:rPr>
              <a:t>記述</a:t>
            </a:r>
            <a:r>
              <a:rPr kumimoji="1" lang="ja-JP" altLang="en-US" sz="2000" b="1" dirty="0" smtClean="0">
                <a:solidFill>
                  <a:srgbClr val="FF0000"/>
                </a:solidFill>
              </a:rPr>
              <a:t>してくださ</a:t>
            </a:r>
            <a:r>
              <a:rPr kumimoji="1" lang="ja-JP" altLang="en-US" sz="2000" b="1" dirty="0">
                <a:solidFill>
                  <a:srgbClr val="FF0000"/>
                </a:solidFill>
              </a:rPr>
              <a:t>い</a:t>
            </a:r>
            <a:r>
              <a:rPr kumimoji="1" lang="ja-JP" altLang="en-US" sz="2400" b="1" dirty="0" smtClean="0">
                <a:solidFill>
                  <a:srgbClr val="FF0000"/>
                </a:solidFill>
              </a:rPr>
              <a:t>。</a:t>
            </a:r>
            <a:endParaRPr kumimoji="1" lang="ja-JP" altLang="en-US" sz="2400" b="1" dirty="0">
              <a:solidFill>
                <a:srgbClr val="FF0000"/>
              </a:solidFill>
            </a:endParaRPr>
          </a:p>
        </p:txBody>
      </p:sp>
    </p:spTree>
    <p:extLst>
      <p:ext uri="{BB962C8B-B14F-4D97-AF65-F5344CB8AC3E}">
        <p14:creationId xmlns:p14="http://schemas.microsoft.com/office/powerpoint/2010/main" val="23961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dirty="0"/>
          </a:p>
        </p:txBody>
      </p:sp>
      <p:sp>
        <p:nvSpPr>
          <p:cNvPr id="2" name="テキスト ボックス 1"/>
          <p:cNvSpPr txBox="1"/>
          <p:nvPr/>
        </p:nvSpPr>
        <p:spPr>
          <a:xfrm>
            <a:off x="298811" y="788502"/>
            <a:ext cx="8440239" cy="923330"/>
          </a:xfrm>
          <a:prstGeom prst="rect">
            <a:avLst/>
          </a:prstGeom>
          <a:noFill/>
        </p:spPr>
        <p:txBody>
          <a:bodyPr wrap="square" rtlCol="0">
            <a:spAutoFit/>
          </a:bodyPr>
          <a:lstStyle/>
          <a:p>
            <a:r>
              <a:rPr kumimoji="1" lang="ja-JP" altLang="en-US" dirty="0" smtClean="0"/>
              <a:t>②考えたチームの課題を改善するためにあなたならどのような練習を行いますか。次のＡ～Ｄの中から選んでその理由も考えましょう。さらに、これ</a:t>
            </a:r>
            <a:r>
              <a:rPr kumimoji="1" lang="ja-JP" altLang="en-US" dirty="0"/>
              <a:t>ら</a:t>
            </a:r>
            <a:r>
              <a:rPr kumimoji="1" lang="ja-JP" altLang="en-US" dirty="0" smtClean="0"/>
              <a:t>の練習以外にも効果的な練習がないか考えてみよう。これから４つの練習を紹介します。</a:t>
            </a:r>
            <a:endParaRPr kumimoji="1" lang="ja-JP" altLang="en-US" dirty="0"/>
          </a:p>
        </p:txBody>
      </p:sp>
      <p:sp>
        <p:nvSpPr>
          <p:cNvPr id="10" name="テキスト ボックス 9"/>
          <p:cNvSpPr txBox="1"/>
          <p:nvPr/>
        </p:nvSpPr>
        <p:spPr>
          <a:xfrm>
            <a:off x="1097085" y="1854304"/>
            <a:ext cx="2833029" cy="369332"/>
          </a:xfrm>
          <a:prstGeom prst="rect">
            <a:avLst/>
          </a:prstGeom>
          <a:solidFill>
            <a:schemeClr val="tx2">
              <a:lumMod val="20000"/>
              <a:lumOff val="80000"/>
            </a:schemeClr>
          </a:solidFill>
        </p:spPr>
        <p:txBody>
          <a:bodyPr wrap="square" rtlCol="0">
            <a:spAutoFit/>
          </a:bodyPr>
          <a:lstStyle/>
          <a:p>
            <a:r>
              <a:rPr kumimoji="1" lang="ja-JP" altLang="en-US" dirty="0" smtClean="0"/>
              <a:t>　Ａ：</a:t>
            </a:r>
            <a:r>
              <a:rPr kumimoji="1" lang="en-US" altLang="ja-JP" dirty="0" smtClean="0"/>
              <a:t>3</a:t>
            </a:r>
            <a:r>
              <a:rPr kumimoji="1" lang="ja-JP" altLang="en-US" dirty="0" smtClean="0"/>
              <a:t>対１（鳥かご）</a:t>
            </a:r>
            <a:endParaRPr kumimoji="1" lang="ja-JP" altLang="en-US" dirty="0"/>
          </a:p>
        </p:txBody>
      </p:sp>
      <p:sp>
        <p:nvSpPr>
          <p:cNvPr id="11" name="テキスト ボックス 10"/>
          <p:cNvSpPr txBox="1"/>
          <p:nvPr/>
        </p:nvSpPr>
        <p:spPr>
          <a:xfrm>
            <a:off x="5348087" y="1884690"/>
            <a:ext cx="2756263" cy="369332"/>
          </a:xfrm>
          <a:prstGeom prst="rect">
            <a:avLst/>
          </a:prstGeom>
          <a:solidFill>
            <a:schemeClr val="tx2">
              <a:lumMod val="20000"/>
              <a:lumOff val="80000"/>
            </a:schemeClr>
          </a:solidFill>
        </p:spPr>
        <p:txBody>
          <a:bodyPr wrap="square" rtlCol="0">
            <a:spAutoFit/>
          </a:bodyPr>
          <a:lstStyle/>
          <a:p>
            <a:r>
              <a:rPr kumimoji="1" lang="ja-JP" altLang="en-US" dirty="0" smtClean="0"/>
              <a:t>　</a:t>
            </a:r>
            <a:r>
              <a:rPr kumimoji="1" lang="ja-JP" altLang="en-US" dirty="0"/>
              <a:t>Ｂ</a:t>
            </a:r>
            <a:r>
              <a:rPr kumimoji="1" lang="ja-JP" altLang="en-US" dirty="0" smtClean="0"/>
              <a:t>：センタリング</a:t>
            </a:r>
            <a:r>
              <a:rPr kumimoji="1" lang="ja-JP" altLang="en-US" dirty="0"/>
              <a:t>練習</a:t>
            </a:r>
          </a:p>
        </p:txBody>
      </p:sp>
      <p:sp>
        <p:nvSpPr>
          <p:cNvPr id="12" name="テキスト ボックス 11"/>
          <p:cNvSpPr txBox="1"/>
          <p:nvPr/>
        </p:nvSpPr>
        <p:spPr>
          <a:xfrm>
            <a:off x="1605725" y="4332514"/>
            <a:ext cx="1802675" cy="369332"/>
          </a:xfrm>
          <a:prstGeom prst="rect">
            <a:avLst/>
          </a:prstGeom>
          <a:solidFill>
            <a:schemeClr val="tx2">
              <a:lumMod val="20000"/>
              <a:lumOff val="80000"/>
            </a:schemeClr>
          </a:solidFill>
        </p:spPr>
        <p:txBody>
          <a:bodyPr wrap="square" rtlCol="0">
            <a:spAutoFit/>
          </a:bodyPr>
          <a:lstStyle/>
          <a:p>
            <a:r>
              <a:rPr kumimoji="1" lang="ja-JP" altLang="en-US" dirty="0" smtClean="0"/>
              <a:t>　Ｃ：</a:t>
            </a:r>
            <a:r>
              <a:rPr kumimoji="1" lang="ja-JP" altLang="en-US" dirty="0"/>
              <a:t>２</a:t>
            </a:r>
            <a:r>
              <a:rPr kumimoji="1" lang="ja-JP" altLang="en-US" dirty="0" smtClean="0"/>
              <a:t>対１</a:t>
            </a:r>
            <a:endParaRPr kumimoji="1" lang="ja-JP" altLang="en-US" dirty="0"/>
          </a:p>
        </p:txBody>
      </p:sp>
      <p:sp>
        <p:nvSpPr>
          <p:cNvPr id="14" name="テキスト ボックス 13"/>
          <p:cNvSpPr txBox="1"/>
          <p:nvPr/>
        </p:nvSpPr>
        <p:spPr>
          <a:xfrm>
            <a:off x="5538748" y="4372578"/>
            <a:ext cx="2374940" cy="369332"/>
          </a:xfrm>
          <a:prstGeom prst="rect">
            <a:avLst/>
          </a:prstGeom>
          <a:solidFill>
            <a:schemeClr val="tx2">
              <a:lumMod val="20000"/>
              <a:lumOff val="80000"/>
            </a:schemeClr>
          </a:solidFill>
        </p:spPr>
        <p:txBody>
          <a:bodyPr wrap="square" rtlCol="0">
            <a:spAutoFit/>
          </a:bodyPr>
          <a:lstStyle/>
          <a:p>
            <a:r>
              <a:rPr kumimoji="1" lang="ja-JP" altLang="en-US" dirty="0" smtClean="0"/>
              <a:t>　Ｄ：シュート練習</a:t>
            </a:r>
            <a:endParaRPr kumimoji="1" lang="ja-JP" altLang="en-US" dirty="0"/>
          </a:p>
        </p:txBody>
      </p:sp>
      <p:pic>
        <p:nvPicPr>
          <p:cNvPr id="7" name="図 6"/>
          <p:cNvPicPr>
            <a:picLocks noChangeAspect="1"/>
          </p:cNvPicPr>
          <p:nvPr/>
        </p:nvPicPr>
        <p:blipFill>
          <a:blip r:embed="rId3"/>
          <a:stretch>
            <a:fillRect/>
          </a:stretch>
        </p:blipFill>
        <p:spPr>
          <a:xfrm>
            <a:off x="939193" y="2325946"/>
            <a:ext cx="3110202" cy="1884971"/>
          </a:xfrm>
          <a:prstGeom prst="rect">
            <a:avLst/>
          </a:prstGeom>
        </p:spPr>
      </p:pic>
      <p:pic>
        <p:nvPicPr>
          <p:cNvPr id="8" name="図 7"/>
          <p:cNvPicPr>
            <a:picLocks noChangeAspect="1"/>
          </p:cNvPicPr>
          <p:nvPr/>
        </p:nvPicPr>
        <p:blipFill>
          <a:blip r:embed="rId4"/>
          <a:stretch>
            <a:fillRect/>
          </a:stretch>
        </p:blipFill>
        <p:spPr>
          <a:xfrm>
            <a:off x="5233163" y="2346569"/>
            <a:ext cx="3132000" cy="1905614"/>
          </a:xfrm>
          <a:prstGeom prst="rect">
            <a:avLst/>
          </a:prstGeom>
        </p:spPr>
      </p:pic>
      <p:pic>
        <p:nvPicPr>
          <p:cNvPr id="9" name="図 8"/>
          <p:cNvPicPr>
            <a:picLocks noChangeAspect="1"/>
          </p:cNvPicPr>
          <p:nvPr/>
        </p:nvPicPr>
        <p:blipFill>
          <a:blip r:embed="rId5"/>
          <a:stretch>
            <a:fillRect/>
          </a:stretch>
        </p:blipFill>
        <p:spPr>
          <a:xfrm>
            <a:off x="922669" y="4823443"/>
            <a:ext cx="3126726" cy="1913935"/>
          </a:xfrm>
          <a:prstGeom prst="rect">
            <a:avLst/>
          </a:prstGeom>
        </p:spPr>
      </p:pic>
      <p:pic>
        <p:nvPicPr>
          <p:cNvPr id="16" name="図 15"/>
          <p:cNvPicPr>
            <a:picLocks noChangeAspect="1"/>
          </p:cNvPicPr>
          <p:nvPr/>
        </p:nvPicPr>
        <p:blipFill>
          <a:blip r:embed="rId6"/>
          <a:stretch>
            <a:fillRect/>
          </a:stretch>
        </p:blipFill>
        <p:spPr>
          <a:xfrm>
            <a:off x="5233163" y="4888704"/>
            <a:ext cx="3050310" cy="1848673"/>
          </a:xfrm>
          <a:prstGeom prst="rect">
            <a:avLst/>
          </a:prstGeom>
        </p:spPr>
      </p:pic>
    </p:spTree>
    <p:extLst>
      <p:ext uri="{BB962C8B-B14F-4D97-AF65-F5344CB8AC3E}">
        <p14:creationId xmlns:p14="http://schemas.microsoft.com/office/powerpoint/2010/main" val="18610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3"/>
          </p:cNvPr>
          <p:cNvPicPr>
            <a:picLocks noChangeAspect="1"/>
          </p:cNvPicPr>
          <p:nvPr/>
        </p:nvPicPr>
        <p:blipFill>
          <a:blip r:embed="rId4"/>
          <a:stretch>
            <a:fillRect/>
          </a:stretch>
        </p:blipFill>
        <p:spPr>
          <a:xfrm>
            <a:off x="1239119" y="1824699"/>
            <a:ext cx="6745665" cy="3981682"/>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30</a:t>
            </a:fld>
            <a:endParaRPr kumimoji="1" lang="ja-JP" altLang="en-US" dirty="0"/>
          </a:p>
        </p:txBody>
      </p:sp>
      <p:sp>
        <p:nvSpPr>
          <p:cNvPr id="4" name="テキスト ボックス 3"/>
          <p:cNvSpPr txBox="1"/>
          <p:nvPr/>
        </p:nvSpPr>
        <p:spPr>
          <a:xfrm>
            <a:off x="1497416" y="913958"/>
            <a:ext cx="6131859" cy="830997"/>
          </a:xfrm>
          <a:prstGeom prst="rect">
            <a:avLst/>
          </a:prstGeom>
          <a:noFill/>
        </p:spPr>
        <p:txBody>
          <a:bodyPr wrap="square" rtlCol="0">
            <a:spAutoFit/>
          </a:bodyPr>
          <a:lstStyle/>
          <a:p>
            <a:r>
              <a:rPr kumimoji="1" lang="ja-JP" altLang="en-US" sz="2400" dirty="0" smtClean="0"/>
              <a:t>例えば、体の向きをボールとゴールが両方見えるようにしてみたらどうか</a:t>
            </a:r>
            <a:r>
              <a:rPr kumimoji="1" lang="ja-JP" altLang="en-US" sz="2400" dirty="0" err="1" smtClean="0"/>
              <a:t>な</a:t>
            </a:r>
            <a:r>
              <a:rPr kumimoji="1" lang="ja-JP" altLang="en-US" sz="2400" dirty="0" smtClean="0"/>
              <a:t>。</a:t>
            </a:r>
            <a:endParaRPr kumimoji="1" lang="ja-JP" altLang="en-US" sz="2400" dirty="0"/>
          </a:p>
        </p:txBody>
      </p:sp>
      <p:sp>
        <p:nvSpPr>
          <p:cNvPr id="8" name="テキスト ボックス 7"/>
          <p:cNvSpPr txBox="1"/>
          <p:nvPr/>
        </p:nvSpPr>
        <p:spPr>
          <a:xfrm>
            <a:off x="1580201" y="5806381"/>
            <a:ext cx="6131859" cy="830997"/>
          </a:xfrm>
          <a:prstGeom prst="rect">
            <a:avLst/>
          </a:prstGeom>
          <a:noFill/>
        </p:spPr>
        <p:txBody>
          <a:bodyPr wrap="square" rtlCol="0">
            <a:spAutoFit/>
          </a:bodyPr>
          <a:lstStyle/>
          <a:p>
            <a:r>
              <a:rPr kumimoji="1" lang="ja-JP" altLang="en-US" sz="2400" dirty="0">
                <a:solidFill>
                  <a:srgbClr val="FF0000"/>
                </a:solidFill>
              </a:rPr>
              <a:t>仲間</a:t>
            </a:r>
            <a:r>
              <a:rPr kumimoji="1" lang="ja-JP" altLang="en-US" sz="2400" dirty="0" smtClean="0">
                <a:solidFill>
                  <a:srgbClr val="FF0000"/>
                </a:solidFill>
              </a:rPr>
              <a:t>の動きがよく見えてゴールに直結するパスが出せるかもしれないよ！！</a:t>
            </a:r>
            <a:endParaRPr kumimoji="1" lang="ja-JP" altLang="en-US" sz="2400" dirty="0">
              <a:solidFill>
                <a:srgbClr val="FF0000"/>
              </a:solidFill>
            </a:endParaRPr>
          </a:p>
        </p:txBody>
      </p:sp>
      <p:sp>
        <p:nvSpPr>
          <p:cNvPr id="5" name="二等辺三角形 4"/>
          <p:cNvSpPr/>
          <p:nvPr/>
        </p:nvSpPr>
        <p:spPr>
          <a:xfrm rot="10321068">
            <a:off x="1935766" y="3648836"/>
            <a:ext cx="6605947" cy="1378299"/>
          </a:xfrm>
          <a:prstGeom prst="triangle">
            <a:avLst>
              <a:gd name="adj" fmla="val 47731"/>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739760" y="5137816"/>
            <a:ext cx="2034440" cy="481948"/>
            <a:chOff x="5726066" y="1984175"/>
            <a:chExt cx="2859302" cy="511656"/>
          </a:xfrm>
        </p:grpSpPr>
        <p:sp>
          <p:nvSpPr>
            <p:cNvPr id="11" name="角丸四角形 10"/>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7096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7" presetClass="emph" presetSubtype="0" fill="remove" grpId="1" nodeType="afterEffect">
                                  <p:stCondLst>
                                    <p:cond delay="0"/>
                                  </p:stCondLst>
                                  <p:childTnLst>
                                    <p:animClr clrSpc="rgb" dir="cw">
                                      <p:cBhvr override="childStyle">
                                        <p:cTn id="10" dur="750" autoRev="1" fill="remove"/>
                                        <p:tgtEl>
                                          <p:spTgt spid="5"/>
                                        </p:tgtEl>
                                        <p:attrNameLst>
                                          <p:attrName>style.color</p:attrName>
                                        </p:attrNameLst>
                                      </p:cBhvr>
                                      <p:to>
                                        <a:schemeClr val="bg1"/>
                                      </p:to>
                                    </p:animClr>
                                    <p:animClr clrSpc="rgb" dir="cw">
                                      <p:cBhvr>
                                        <p:cTn id="11" dur="750" autoRev="1" fill="remove"/>
                                        <p:tgtEl>
                                          <p:spTgt spid="5"/>
                                        </p:tgtEl>
                                        <p:attrNameLst>
                                          <p:attrName>fillcolor</p:attrName>
                                        </p:attrNameLst>
                                      </p:cBhvr>
                                      <p:to>
                                        <a:schemeClr val="bg1"/>
                                      </p:to>
                                    </p:animClr>
                                    <p:set>
                                      <p:cBhvr>
                                        <p:cTn id="12" dur="750" autoRev="1" fill="remove"/>
                                        <p:tgtEl>
                                          <p:spTgt spid="5"/>
                                        </p:tgtEl>
                                        <p:attrNameLst>
                                          <p:attrName>fill.type</p:attrName>
                                        </p:attrNameLst>
                                      </p:cBhvr>
                                      <p:to>
                                        <p:strVal val="solid"/>
                                      </p:to>
                                    </p:set>
                                    <p:set>
                                      <p:cBhvr>
                                        <p:cTn id="13" dur="750" autoRev="1" fill="remove"/>
                                        <p:tgtEl>
                                          <p:spTgt spid="5"/>
                                        </p:tgtEl>
                                        <p:attrNameLst>
                                          <p:attrName>fill.on</p:attrName>
                                        </p:attrNameLst>
                                      </p:cBhvr>
                                      <p:to>
                                        <p:strVal val="true"/>
                                      </p:to>
                                    </p:set>
                                  </p:childTnLst>
                                </p:cTn>
                              </p:par>
                            </p:childTnLst>
                          </p:cTn>
                        </p:par>
                        <p:par>
                          <p:cTn id="14" fill="hold">
                            <p:stCondLst>
                              <p:cond delay="2500"/>
                            </p:stCondLst>
                            <p:childTnLst>
                              <p:par>
                                <p:cTn id="15" presetID="27" presetClass="emph" presetSubtype="0" fill="remove" grpId="2" nodeType="afterEffect">
                                  <p:stCondLst>
                                    <p:cond delay="0"/>
                                  </p:stCondLst>
                                  <p:childTnLst>
                                    <p:animClr clrSpc="rgb" dir="cw">
                                      <p:cBhvr override="childStyle">
                                        <p:cTn id="16" dur="750" autoRev="1" fill="remove"/>
                                        <p:tgtEl>
                                          <p:spTgt spid="5"/>
                                        </p:tgtEl>
                                        <p:attrNameLst>
                                          <p:attrName>style.color</p:attrName>
                                        </p:attrNameLst>
                                      </p:cBhvr>
                                      <p:to>
                                        <a:schemeClr val="bg1"/>
                                      </p:to>
                                    </p:animClr>
                                    <p:animClr clrSpc="rgb" dir="cw">
                                      <p:cBhvr>
                                        <p:cTn id="17" dur="750" autoRev="1" fill="remove"/>
                                        <p:tgtEl>
                                          <p:spTgt spid="5"/>
                                        </p:tgtEl>
                                        <p:attrNameLst>
                                          <p:attrName>fillcolor</p:attrName>
                                        </p:attrNameLst>
                                      </p:cBhvr>
                                      <p:to>
                                        <a:schemeClr val="bg1"/>
                                      </p:to>
                                    </p:animClr>
                                    <p:set>
                                      <p:cBhvr>
                                        <p:cTn id="18" dur="750" autoRev="1" fill="remove"/>
                                        <p:tgtEl>
                                          <p:spTgt spid="5"/>
                                        </p:tgtEl>
                                        <p:attrNameLst>
                                          <p:attrName>fill.type</p:attrName>
                                        </p:attrNameLst>
                                      </p:cBhvr>
                                      <p:to>
                                        <p:strVal val="solid"/>
                                      </p:to>
                                    </p:set>
                                    <p:set>
                                      <p:cBhvr>
                                        <p:cTn id="19" dur="750" autoRev="1" fill="remove"/>
                                        <p:tgtEl>
                                          <p:spTgt spid="5"/>
                                        </p:tgtEl>
                                        <p:attrNameLst>
                                          <p:attrName>fill.on</p:attrName>
                                        </p:attrNameLst>
                                      </p:cBhvr>
                                      <p:to>
                                        <p:strVal val="true"/>
                                      </p:to>
                                    </p:set>
                                  </p:childTnLst>
                                </p:cTn>
                              </p:par>
                            </p:childTnLst>
                          </p:cTn>
                        </p:par>
                        <p:par>
                          <p:cTn id="20" fill="hold">
                            <p:stCondLst>
                              <p:cond delay="4000"/>
                            </p:stCondLst>
                            <p:childTnLst>
                              <p:par>
                                <p:cTn id="21" presetID="10" presetClass="exit" presetSubtype="0" fill="hold" grpId="3" nodeType="afterEffect">
                                  <p:stCondLst>
                                    <p:cond delay="0"/>
                                  </p:stCondLst>
                                  <p:childTnLst>
                                    <p:animEffect transition="out" filter="fade">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5" grpId="1" animBg="1"/>
      <p:bldP spid="5" grpId="2" animBg="1"/>
      <p:bldP spid="5" grpId="3"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31</a:t>
            </a:fld>
            <a:endParaRPr kumimoji="1" lang="ja-JP" altLang="en-US" dirty="0"/>
          </a:p>
        </p:txBody>
      </p:sp>
      <p:sp>
        <p:nvSpPr>
          <p:cNvPr id="2" name="テキスト ボックス 1"/>
          <p:cNvSpPr txBox="1"/>
          <p:nvPr/>
        </p:nvSpPr>
        <p:spPr>
          <a:xfrm>
            <a:off x="2749042" y="920119"/>
            <a:ext cx="3628612" cy="584775"/>
          </a:xfrm>
          <a:prstGeom prst="rect">
            <a:avLst/>
          </a:prstGeom>
          <a:noFill/>
        </p:spPr>
        <p:txBody>
          <a:bodyPr wrap="square" rtlCol="0">
            <a:spAutoFit/>
          </a:bodyPr>
          <a:lstStyle/>
          <a:p>
            <a:pPr algn="ctr"/>
            <a:r>
              <a:rPr kumimoji="1" lang="ja-JP" altLang="en-US" sz="3200" dirty="0" smtClean="0"/>
              <a:t>４　安全について</a:t>
            </a:r>
            <a:endParaRPr kumimoji="1" lang="ja-JP" altLang="en-US" sz="3200" dirty="0"/>
          </a:p>
        </p:txBody>
      </p:sp>
      <p:sp>
        <p:nvSpPr>
          <p:cNvPr id="4" name="テキスト ボックス 3"/>
          <p:cNvSpPr txBox="1"/>
          <p:nvPr/>
        </p:nvSpPr>
        <p:spPr>
          <a:xfrm>
            <a:off x="901336" y="1687457"/>
            <a:ext cx="7720150" cy="646331"/>
          </a:xfrm>
          <a:prstGeom prst="rect">
            <a:avLst/>
          </a:prstGeom>
          <a:noFill/>
        </p:spPr>
        <p:txBody>
          <a:bodyPr wrap="square" rtlCol="0">
            <a:spAutoFit/>
          </a:bodyPr>
          <a:lstStyle/>
          <a:p>
            <a:r>
              <a:rPr kumimoji="1" lang="ja-JP" altLang="en-US" dirty="0" smtClean="0"/>
              <a:t>①　ゴールポストにぶら下がると、どのような事故が起こることが考え</a:t>
            </a:r>
            <a:endParaRPr kumimoji="1" lang="en-US" altLang="ja-JP" dirty="0" smtClean="0"/>
          </a:p>
          <a:p>
            <a:r>
              <a:rPr kumimoji="1" lang="ja-JP" altLang="en-US" dirty="0"/>
              <a:t>　ら</a:t>
            </a:r>
            <a:r>
              <a:rPr kumimoji="1" lang="ja-JP" altLang="en-US" dirty="0" err="1" smtClean="0"/>
              <a:t>れ</a:t>
            </a:r>
            <a:r>
              <a:rPr kumimoji="1" lang="ja-JP" altLang="en-US" dirty="0" smtClean="0"/>
              <a:t>ますか。あなたの考えを学習カードに記述してください。</a:t>
            </a:r>
            <a:endParaRPr kumimoji="1" lang="ja-JP" altLang="en-US" dirty="0"/>
          </a:p>
        </p:txBody>
      </p:sp>
      <p:pic>
        <p:nvPicPr>
          <p:cNvPr id="5" name="図 4"/>
          <p:cNvPicPr>
            <a:picLocks noChangeAspect="1"/>
          </p:cNvPicPr>
          <p:nvPr/>
        </p:nvPicPr>
        <p:blipFill>
          <a:blip r:embed="rId3"/>
          <a:stretch>
            <a:fillRect/>
          </a:stretch>
        </p:blipFill>
        <p:spPr>
          <a:xfrm>
            <a:off x="901336" y="2563675"/>
            <a:ext cx="7223761" cy="4092782"/>
          </a:xfrm>
          <a:prstGeom prst="rect">
            <a:avLst/>
          </a:prstGeom>
        </p:spPr>
      </p:pic>
    </p:spTree>
    <p:extLst>
      <p:ext uri="{BB962C8B-B14F-4D97-AF65-F5344CB8AC3E}">
        <p14:creationId xmlns:p14="http://schemas.microsoft.com/office/powerpoint/2010/main" val="34127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62889" y="1171295"/>
            <a:ext cx="8607565" cy="4876807"/>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32</a:t>
            </a:fld>
            <a:endParaRPr kumimoji="1" lang="ja-JP" altLang="en-US" dirty="0"/>
          </a:p>
        </p:txBody>
      </p:sp>
      <p:sp>
        <p:nvSpPr>
          <p:cNvPr id="8" name="テキスト ボックス 7"/>
          <p:cNvSpPr txBox="1"/>
          <p:nvPr/>
        </p:nvSpPr>
        <p:spPr>
          <a:xfrm>
            <a:off x="1008925" y="2270470"/>
            <a:ext cx="7028378" cy="2554545"/>
          </a:xfrm>
          <a:prstGeom prst="rect">
            <a:avLst/>
          </a:prstGeom>
          <a:solidFill>
            <a:schemeClr val="accent1">
              <a:lumMod val="40000"/>
              <a:lumOff val="60000"/>
            </a:schemeClr>
          </a:solidFill>
        </p:spPr>
        <p:txBody>
          <a:bodyPr wrap="square" rtlCol="0">
            <a:spAutoFit/>
          </a:bodyPr>
          <a:lstStyle/>
          <a:p>
            <a:r>
              <a:rPr kumimoji="1" lang="ja-JP" altLang="en-US" sz="4000" b="1" dirty="0" smtClean="0">
                <a:solidFill>
                  <a:srgbClr val="FF0000"/>
                </a:solidFill>
              </a:rPr>
              <a:t>ゴールにぶら下がるとゴールが転倒して大事故になる恐れがあるため、決してぶら下がってはいけません。</a:t>
            </a:r>
            <a:endParaRPr kumimoji="1" lang="en-US" altLang="ja-JP" sz="4000" b="1" dirty="0">
              <a:solidFill>
                <a:srgbClr val="FF0000"/>
              </a:solidFill>
            </a:endParaRPr>
          </a:p>
        </p:txBody>
      </p:sp>
    </p:spTree>
    <p:extLst>
      <p:ext uri="{BB962C8B-B14F-4D97-AF65-F5344CB8AC3E}">
        <p14:creationId xmlns:p14="http://schemas.microsoft.com/office/powerpoint/2010/main" val="10560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770316" y="2735161"/>
            <a:ext cx="7110765" cy="3944394"/>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33</a:t>
            </a:fld>
            <a:endParaRPr kumimoji="1" lang="ja-JP" altLang="en-US" dirty="0"/>
          </a:p>
        </p:txBody>
      </p:sp>
      <p:sp>
        <p:nvSpPr>
          <p:cNvPr id="4" name="テキスト ボックス 3"/>
          <p:cNvSpPr txBox="1"/>
          <p:nvPr/>
        </p:nvSpPr>
        <p:spPr>
          <a:xfrm>
            <a:off x="847165" y="984366"/>
            <a:ext cx="7668185" cy="1569660"/>
          </a:xfrm>
          <a:prstGeom prst="rect">
            <a:avLst/>
          </a:prstGeom>
          <a:noFill/>
        </p:spPr>
        <p:txBody>
          <a:bodyPr wrap="square" rtlCol="0">
            <a:spAutoFit/>
          </a:bodyPr>
          <a:lstStyle/>
          <a:p>
            <a:r>
              <a:rPr kumimoji="1" lang="ja-JP" altLang="en-US" sz="2400" dirty="0" smtClean="0"/>
              <a:t>②　使っていないボールが転がっています。このまま</a:t>
            </a:r>
            <a:endParaRPr kumimoji="1" lang="en-US" altLang="ja-JP" sz="2400" dirty="0" smtClean="0"/>
          </a:p>
          <a:p>
            <a:r>
              <a:rPr kumimoji="1" lang="ja-JP" altLang="en-US" sz="2400" dirty="0"/>
              <a:t>　</a:t>
            </a:r>
            <a:r>
              <a:rPr kumimoji="1" lang="ja-JP" altLang="en-US" sz="2400" dirty="0" smtClean="0"/>
              <a:t>　練習していると、どのような事故が起こることが</a:t>
            </a:r>
            <a:endParaRPr kumimoji="1" lang="en-US" altLang="ja-JP" sz="2400" dirty="0" smtClean="0"/>
          </a:p>
          <a:p>
            <a:r>
              <a:rPr kumimoji="1" lang="ja-JP" altLang="en-US" sz="2400" dirty="0"/>
              <a:t>　</a:t>
            </a:r>
            <a:r>
              <a:rPr kumimoji="1" lang="ja-JP" altLang="en-US" sz="2400" dirty="0" smtClean="0"/>
              <a:t>　考えられますか。あなたの考えを学習カードに記</a:t>
            </a:r>
            <a:endParaRPr kumimoji="1" lang="en-US" altLang="ja-JP" sz="2400" dirty="0" smtClean="0"/>
          </a:p>
          <a:p>
            <a:r>
              <a:rPr kumimoji="1" lang="ja-JP" altLang="en-US" sz="2400" dirty="0"/>
              <a:t>　</a:t>
            </a:r>
            <a:r>
              <a:rPr kumimoji="1" lang="ja-JP" altLang="en-US" sz="2400" dirty="0" smtClean="0"/>
              <a:t>　述してください。</a:t>
            </a:r>
            <a:endParaRPr kumimoji="1" lang="ja-JP" altLang="en-US" sz="2400" dirty="0"/>
          </a:p>
        </p:txBody>
      </p:sp>
      <p:sp>
        <p:nvSpPr>
          <p:cNvPr id="5" name="フローチャート: 結合子 4"/>
          <p:cNvSpPr/>
          <p:nvPr/>
        </p:nvSpPr>
        <p:spPr>
          <a:xfrm>
            <a:off x="2366683" y="4746547"/>
            <a:ext cx="551329" cy="524436"/>
          </a:xfrm>
          <a:prstGeom prst="flowChartConnector">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フローチャート: 結合子 6"/>
          <p:cNvSpPr/>
          <p:nvPr/>
        </p:nvSpPr>
        <p:spPr>
          <a:xfrm>
            <a:off x="2135282" y="5200713"/>
            <a:ext cx="551329" cy="524436"/>
          </a:xfrm>
          <a:prstGeom prst="flowChartConnector">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フローチャート: 結合子 7"/>
          <p:cNvSpPr/>
          <p:nvPr/>
        </p:nvSpPr>
        <p:spPr>
          <a:xfrm>
            <a:off x="1662954" y="4936783"/>
            <a:ext cx="551329" cy="524436"/>
          </a:xfrm>
          <a:prstGeom prst="flowChartConnector">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563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97958" y="1397270"/>
            <a:ext cx="8530777" cy="4732085"/>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34</a:t>
            </a:fld>
            <a:endParaRPr kumimoji="1" lang="ja-JP" altLang="en-US" dirty="0"/>
          </a:p>
        </p:txBody>
      </p:sp>
      <p:sp>
        <p:nvSpPr>
          <p:cNvPr id="5" name="テキスト ボックス 4"/>
          <p:cNvSpPr txBox="1"/>
          <p:nvPr/>
        </p:nvSpPr>
        <p:spPr>
          <a:xfrm>
            <a:off x="1049158" y="1624266"/>
            <a:ext cx="7028378" cy="4278094"/>
          </a:xfrm>
          <a:prstGeom prst="rect">
            <a:avLst/>
          </a:prstGeom>
          <a:solidFill>
            <a:schemeClr val="accent1">
              <a:lumMod val="40000"/>
              <a:lumOff val="60000"/>
            </a:schemeClr>
          </a:solidFill>
        </p:spPr>
        <p:txBody>
          <a:bodyPr wrap="square" rtlCol="0">
            <a:spAutoFit/>
          </a:bodyPr>
          <a:lstStyle/>
          <a:p>
            <a:r>
              <a:rPr kumimoji="1" lang="ja-JP" altLang="en-US" sz="4000" b="1" dirty="0" smtClean="0">
                <a:solidFill>
                  <a:srgbClr val="FF0000"/>
                </a:solidFill>
              </a:rPr>
              <a:t>ボールにつまずいて、</a:t>
            </a:r>
            <a:r>
              <a:rPr kumimoji="1" lang="ja-JP" altLang="en-US" sz="4000" b="1" dirty="0" err="1" smtClean="0">
                <a:solidFill>
                  <a:srgbClr val="FF0000"/>
                </a:solidFill>
              </a:rPr>
              <a:t>ねん挫</a:t>
            </a:r>
            <a:r>
              <a:rPr kumimoji="1" lang="ja-JP" altLang="en-US" sz="4000" b="1" dirty="0" smtClean="0">
                <a:solidFill>
                  <a:srgbClr val="FF0000"/>
                </a:solidFill>
              </a:rPr>
              <a:t>など大きなけがにつながるので、使わない</a:t>
            </a:r>
            <a:r>
              <a:rPr kumimoji="1" lang="ja-JP" altLang="en-US" sz="4000" b="1" dirty="0">
                <a:solidFill>
                  <a:srgbClr val="FF0000"/>
                </a:solidFill>
              </a:rPr>
              <a:t>ボールは転がしたままにせずに、ボールかごに片付けるか一か所にまとめて</a:t>
            </a:r>
            <a:r>
              <a:rPr kumimoji="1" lang="ja-JP" altLang="en-US" sz="4000" b="1" dirty="0" smtClean="0">
                <a:solidFill>
                  <a:srgbClr val="FF0000"/>
                </a:solidFill>
              </a:rPr>
              <a:t>おきましょう。</a:t>
            </a:r>
            <a:endParaRPr kumimoji="1" lang="en-US" altLang="ja-JP" sz="4000" b="1" dirty="0">
              <a:solidFill>
                <a:srgbClr val="FF0000"/>
              </a:solidFill>
            </a:endParaRPr>
          </a:p>
          <a:p>
            <a:endParaRPr kumimoji="1" lang="en-US" altLang="ja-JP" sz="3200" dirty="0" smtClean="0">
              <a:solidFill>
                <a:srgbClr val="FF0000"/>
              </a:solidFill>
            </a:endParaRPr>
          </a:p>
        </p:txBody>
      </p:sp>
    </p:spTree>
    <p:extLst>
      <p:ext uri="{BB962C8B-B14F-4D97-AF65-F5344CB8AC3E}">
        <p14:creationId xmlns:p14="http://schemas.microsoft.com/office/powerpoint/2010/main" val="282135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35</a:t>
            </a:fld>
            <a:endParaRPr kumimoji="1" lang="ja-JP" altLang="en-US" dirty="0"/>
          </a:p>
        </p:txBody>
      </p:sp>
      <p:sp>
        <p:nvSpPr>
          <p:cNvPr id="2" name="テキスト ボックス 1"/>
          <p:cNvSpPr txBox="1"/>
          <p:nvPr/>
        </p:nvSpPr>
        <p:spPr>
          <a:xfrm>
            <a:off x="496388" y="1170840"/>
            <a:ext cx="7889966" cy="1569660"/>
          </a:xfrm>
          <a:prstGeom prst="rect">
            <a:avLst/>
          </a:prstGeom>
          <a:noFill/>
        </p:spPr>
        <p:txBody>
          <a:bodyPr wrap="square" rtlCol="0">
            <a:spAutoFit/>
          </a:bodyPr>
          <a:lstStyle/>
          <a:p>
            <a:r>
              <a:rPr kumimoji="1" lang="ja-JP" altLang="en-US" sz="2400" dirty="0" smtClean="0"/>
              <a:t>③　これまでに挙げたもの以外にサッカーの授業を安全　</a:t>
            </a:r>
            <a:endParaRPr kumimoji="1" lang="en-US" altLang="ja-JP" sz="2400" dirty="0" smtClean="0"/>
          </a:p>
          <a:p>
            <a:r>
              <a:rPr kumimoji="1" lang="ja-JP" altLang="en-US" sz="2400" dirty="0"/>
              <a:t>　</a:t>
            </a:r>
            <a:r>
              <a:rPr kumimoji="1" lang="ja-JP" altLang="en-US" sz="2400" dirty="0" smtClean="0"/>
              <a:t>　に行うために気をつけなくてはいけないことはない</a:t>
            </a:r>
            <a:endParaRPr kumimoji="1" lang="en-US" altLang="ja-JP" sz="2400" dirty="0" smtClean="0"/>
          </a:p>
          <a:p>
            <a:r>
              <a:rPr kumimoji="1" lang="ja-JP" altLang="en-US" sz="2400" dirty="0"/>
              <a:t>　</a:t>
            </a:r>
            <a:r>
              <a:rPr kumimoji="1" lang="ja-JP" altLang="en-US" sz="2400" dirty="0" smtClean="0"/>
              <a:t>　</a:t>
            </a:r>
            <a:r>
              <a:rPr kumimoji="1" lang="ja-JP" altLang="en-US" sz="2400" dirty="0" err="1" smtClean="0"/>
              <a:t>か</a:t>
            </a:r>
            <a:r>
              <a:rPr kumimoji="1" lang="ja-JP" altLang="en-US" sz="2400" dirty="0" smtClean="0"/>
              <a:t>考えてみよう。</a:t>
            </a:r>
            <a:endParaRPr kumimoji="1" lang="en-US" altLang="ja-JP" sz="2400" dirty="0" smtClean="0"/>
          </a:p>
          <a:p>
            <a:r>
              <a:rPr kumimoji="1" lang="ja-JP" altLang="en-US" sz="2400" dirty="0"/>
              <a:t>　</a:t>
            </a:r>
            <a:r>
              <a:rPr kumimoji="1" lang="ja-JP" altLang="en-US" sz="2400" dirty="0" smtClean="0"/>
              <a:t>　思い付いたことを学習カードに記述してください。</a:t>
            </a:r>
            <a:endParaRPr kumimoji="1" lang="ja-JP" altLang="en-US" sz="2400" dirty="0"/>
          </a:p>
        </p:txBody>
      </p:sp>
      <p:pic>
        <p:nvPicPr>
          <p:cNvPr id="4" name="図 3"/>
          <p:cNvPicPr>
            <a:picLocks noChangeAspect="1"/>
          </p:cNvPicPr>
          <p:nvPr/>
        </p:nvPicPr>
        <p:blipFill>
          <a:blip r:embed="rId3"/>
          <a:stretch>
            <a:fillRect/>
          </a:stretch>
        </p:blipFill>
        <p:spPr>
          <a:xfrm>
            <a:off x="2093380" y="3190904"/>
            <a:ext cx="4939786" cy="2909450"/>
          </a:xfrm>
          <a:prstGeom prst="rect">
            <a:avLst/>
          </a:prstGeom>
        </p:spPr>
      </p:pic>
    </p:spTree>
    <p:extLst>
      <p:ext uri="{BB962C8B-B14F-4D97-AF65-F5344CB8AC3E}">
        <p14:creationId xmlns:p14="http://schemas.microsoft.com/office/powerpoint/2010/main" val="295867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dirty="0"/>
          </a:p>
        </p:txBody>
      </p:sp>
      <p:sp>
        <p:nvSpPr>
          <p:cNvPr id="2" name="テキスト ボックス 1"/>
          <p:cNvSpPr txBox="1"/>
          <p:nvPr/>
        </p:nvSpPr>
        <p:spPr>
          <a:xfrm>
            <a:off x="1139687" y="3122895"/>
            <a:ext cx="7084116" cy="923330"/>
          </a:xfrm>
          <a:prstGeom prst="rect">
            <a:avLst/>
          </a:prstGeom>
          <a:noFill/>
        </p:spPr>
        <p:txBody>
          <a:bodyPr wrap="square" rtlCol="0">
            <a:spAutoFit/>
          </a:bodyPr>
          <a:lstStyle/>
          <a:p>
            <a:r>
              <a:rPr kumimoji="1" lang="ja-JP" altLang="en-US" sz="5400" b="1" dirty="0" smtClean="0"/>
              <a:t>Ａ</a:t>
            </a:r>
            <a:r>
              <a:rPr kumimoji="1" lang="ja-JP" altLang="en-US" sz="5400" b="1" dirty="0"/>
              <a:t>：</a:t>
            </a:r>
            <a:r>
              <a:rPr kumimoji="1" lang="ja-JP" altLang="en-US" sz="5400" b="1" dirty="0" smtClean="0"/>
              <a:t>３対１（鳥かご）</a:t>
            </a:r>
            <a:endParaRPr kumimoji="1" lang="ja-JP" altLang="en-US" sz="5400" b="1" dirty="0"/>
          </a:p>
        </p:txBody>
      </p:sp>
    </p:spTree>
    <p:extLst>
      <p:ext uri="{BB962C8B-B14F-4D97-AF65-F5344CB8AC3E}">
        <p14:creationId xmlns:p14="http://schemas.microsoft.com/office/powerpoint/2010/main" val="2007736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652270"/>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542009"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Ａ：３対１</a:t>
            </a:r>
            <a:endParaRPr kumimoji="1" lang="en-US" altLang="ja-JP" sz="24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dirty="0"/>
          </a:p>
        </p:txBody>
      </p:sp>
      <p:sp>
        <p:nvSpPr>
          <p:cNvPr id="2" name="正方形/長方形 1"/>
          <p:cNvSpPr/>
          <p:nvPr/>
        </p:nvSpPr>
        <p:spPr>
          <a:xfrm>
            <a:off x="1245689" y="1036768"/>
            <a:ext cx="6555677" cy="5220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コネクタ 4"/>
          <p:cNvCxnSpPr>
            <a:stCxn id="2" idx="1"/>
            <a:endCxn id="2" idx="3"/>
          </p:cNvCxnSpPr>
          <p:nvPr/>
        </p:nvCxnSpPr>
        <p:spPr>
          <a:xfrm>
            <a:off x="1245689" y="3646939"/>
            <a:ext cx="655567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2" idx="0"/>
            <a:endCxn id="2" idx="2"/>
          </p:cNvCxnSpPr>
          <p:nvPr/>
        </p:nvCxnSpPr>
        <p:spPr>
          <a:xfrm>
            <a:off x="4523528" y="1036768"/>
            <a:ext cx="0" cy="522034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フローチャート: 結合子 10"/>
          <p:cNvSpPr/>
          <p:nvPr/>
        </p:nvSpPr>
        <p:spPr>
          <a:xfrm>
            <a:off x="2233749" y="4663440"/>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結合子 11"/>
          <p:cNvSpPr/>
          <p:nvPr/>
        </p:nvSpPr>
        <p:spPr>
          <a:xfrm>
            <a:off x="5906291" y="4599327"/>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フローチャート: 結合子 12"/>
          <p:cNvSpPr/>
          <p:nvPr/>
        </p:nvSpPr>
        <p:spPr>
          <a:xfrm>
            <a:off x="2625634" y="2080598"/>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ローチャート: 結合子 13"/>
          <p:cNvSpPr/>
          <p:nvPr/>
        </p:nvSpPr>
        <p:spPr>
          <a:xfrm>
            <a:off x="3182215" y="3770436"/>
            <a:ext cx="783771" cy="705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結合子 14"/>
          <p:cNvSpPr/>
          <p:nvPr/>
        </p:nvSpPr>
        <p:spPr>
          <a:xfrm>
            <a:off x="3232959" y="4663440"/>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4778189" y="98612"/>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687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77778E-7 0.0037 L 0.2901 -0.05139 " pathEditMode="relative" rAng="0" ptsTypes="AA">
                                      <p:cBhvr>
                                        <p:cTn id="6" dur="2000" fill="hold"/>
                                        <p:tgtEl>
                                          <p:spTgt spid="15"/>
                                        </p:tgtEl>
                                        <p:attrNameLst>
                                          <p:attrName>ppt_x</p:attrName>
                                          <p:attrName>ppt_y</p:attrName>
                                        </p:attrNameLst>
                                      </p:cBhvr>
                                      <p:rCtr x="14497" y="-2755"/>
                                    </p:animMotion>
                                  </p:childTnLst>
                                </p:cTn>
                              </p:par>
                              <p:par>
                                <p:cTn id="7" presetID="63" presetClass="path" presetSubtype="0" accel="50000" decel="50000" fill="hold" grpId="0" nodeType="withEffect">
                                  <p:stCondLst>
                                    <p:cond delay="1000"/>
                                  </p:stCondLst>
                                  <p:childTnLst>
                                    <p:animMotion origin="layout" path="M 1.38889E-6 2.59259E-6 L 0.17274 -0.09236 " pathEditMode="relative" rAng="0" ptsTypes="AA">
                                      <p:cBhvr>
                                        <p:cTn id="8" dur="2000" fill="hold"/>
                                        <p:tgtEl>
                                          <p:spTgt spid="14"/>
                                        </p:tgtEl>
                                        <p:attrNameLst>
                                          <p:attrName>ppt_x</p:attrName>
                                          <p:attrName>ppt_y</p:attrName>
                                        </p:attrNameLst>
                                      </p:cBhvr>
                                      <p:rCtr x="8628" y="-4630"/>
                                    </p:animMotion>
                                  </p:childTnLst>
                                </p:cTn>
                              </p:par>
                              <p:par>
                                <p:cTn id="9" presetID="63" presetClass="path" presetSubtype="0" accel="50000" decel="50000" fill="hold" grpId="0" nodeType="withEffect">
                                  <p:stCondLst>
                                    <p:cond delay="1000"/>
                                  </p:stCondLst>
                                  <p:childTnLst>
                                    <p:animMotion origin="layout" path="M -4.72222E-6 -1.11111E-6 L 0.37622 -0.06481 " pathEditMode="relative" rAng="0" ptsTypes="AA">
                                      <p:cBhvr>
                                        <p:cTn id="10" dur="2000" fill="hold"/>
                                        <p:tgtEl>
                                          <p:spTgt spid="13"/>
                                        </p:tgtEl>
                                        <p:attrNameLst>
                                          <p:attrName>ppt_x</p:attrName>
                                          <p:attrName>ppt_y</p:attrName>
                                        </p:attrNameLst>
                                      </p:cBhvr>
                                      <p:rCtr x="18802" y="-3241"/>
                                    </p:animMotion>
                                  </p:childTnLst>
                                </p:cTn>
                              </p:par>
                              <p:par>
                                <p:cTn id="11" presetID="42" presetClass="path" presetSubtype="0" accel="50000" decel="50000" fill="hold" grpId="1" nodeType="withEffect">
                                  <p:stCondLst>
                                    <p:cond delay="3000"/>
                                  </p:stCondLst>
                                  <p:childTnLst>
                                    <p:animMotion origin="layout" path="M 0.17274 -0.09236 L 0.19323 -0.2176 " pathEditMode="relative" rAng="0" ptsTypes="AA">
                                      <p:cBhvr>
                                        <p:cTn id="12" dur="2000" fill="hold"/>
                                        <p:tgtEl>
                                          <p:spTgt spid="14"/>
                                        </p:tgtEl>
                                        <p:attrNameLst>
                                          <p:attrName>ppt_x</p:attrName>
                                          <p:attrName>ppt_y</p:attrName>
                                        </p:attrNameLst>
                                      </p:cBhvr>
                                      <p:rCtr x="1024" y="-6273"/>
                                    </p:animMotion>
                                  </p:childTnLst>
                                </p:cTn>
                              </p:par>
                              <p:par>
                                <p:cTn id="13" presetID="64" presetClass="path" presetSubtype="0" accel="50000" decel="50000" fill="hold" grpId="1" nodeType="withEffect">
                                  <p:stCondLst>
                                    <p:cond delay="2500"/>
                                  </p:stCondLst>
                                  <p:childTnLst>
                                    <p:animMotion origin="layout" path="M 0.2901 -0.05509 L 0.31302 -0.36574 " pathEditMode="relative" rAng="0" ptsTypes="AA">
                                      <p:cBhvr>
                                        <p:cTn id="14" dur="2000" fill="hold"/>
                                        <p:tgtEl>
                                          <p:spTgt spid="15"/>
                                        </p:tgtEl>
                                        <p:attrNameLst>
                                          <p:attrName>ppt_x</p:attrName>
                                          <p:attrName>ppt_y</p:attrName>
                                        </p:attrNameLst>
                                      </p:cBhvr>
                                      <p:rCtr x="1146" y="-15532"/>
                                    </p:animMotion>
                                  </p:childTnLst>
                                </p:cTn>
                              </p:par>
                              <p:par>
                                <p:cTn id="15" presetID="64" presetClass="path" presetSubtype="0" accel="50000" decel="50000" fill="hold" grpId="1" nodeType="withEffect">
                                  <p:stCondLst>
                                    <p:cond delay="2500"/>
                                  </p:stCondLst>
                                  <p:childTnLst>
                                    <p:animMotion origin="layout" path="M -2.77778E-6 1.85185E-6 L 0.04288 -0.37778 " pathEditMode="relative" rAng="0" ptsTypes="AA">
                                      <p:cBhvr>
                                        <p:cTn id="16" dur="2000" fill="hold"/>
                                        <p:tgtEl>
                                          <p:spTgt spid="11"/>
                                        </p:tgtEl>
                                        <p:attrNameLst>
                                          <p:attrName>ppt_x</p:attrName>
                                          <p:attrName>ppt_y</p:attrName>
                                        </p:attrNameLst>
                                      </p:cBhvr>
                                      <p:rCtr x="2135" y="-19097"/>
                                    </p:animMotion>
                                  </p:childTnLst>
                                </p:cTn>
                              </p:par>
                              <p:par>
                                <p:cTn id="17" presetID="42" presetClass="path" presetSubtype="0" accel="50000" decel="50000" fill="hold" grpId="0" nodeType="withEffect">
                                  <p:stCondLst>
                                    <p:cond delay="4700"/>
                                  </p:stCondLst>
                                  <p:childTnLst>
                                    <p:animMotion origin="layout" path="M 0.04288 -0.37778 L -2.77778E-6 -1.48148E-6 " pathEditMode="relative" rAng="0" ptsTypes="AA">
                                      <p:cBhvr>
                                        <p:cTn id="18" dur="2000" fill="hold"/>
                                        <p:tgtEl>
                                          <p:spTgt spid="11"/>
                                        </p:tgtEl>
                                        <p:attrNameLst>
                                          <p:attrName>ppt_x</p:attrName>
                                          <p:attrName>ppt_y</p:attrName>
                                        </p:attrNameLst>
                                      </p:cBhvr>
                                      <p:rCtr x="-2153" y="18889"/>
                                    </p:animMotion>
                                  </p:childTnLst>
                                </p:cTn>
                              </p:par>
                              <p:par>
                                <p:cTn id="19" presetID="42" presetClass="path" presetSubtype="0" accel="50000" decel="50000" fill="hold" grpId="2" nodeType="withEffect">
                                  <p:stCondLst>
                                    <p:cond delay="4700"/>
                                  </p:stCondLst>
                                  <p:childTnLst>
                                    <p:animMotion origin="layout" path="M 0.31302 -0.36574 L 0.2901 -0.05509 " pathEditMode="relative" rAng="0" ptsTypes="AA">
                                      <p:cBhvr>
                                        <p:cTn id="20" dur="2000" fill="hold"/>
                                        <p:tgtEl>
                                          <p:spTgt spid="15"/>
                                        </p:tgtEl>
                                        <p:attrNameLst>
                                          <p:attrName>ppt_x</p:attrName>
                                          <p:attrName>ppt_y</p:attrName>
                                        </p:attrNameLst>
                                      </p:cBhvr>
                                      <p:rCtr x="-1024" y="14861"/>
                                    </p:animMotion>
                                  </p:childTnLst>
                                </p:cTn>
                              </p:par>
                              <p:par>
                                <p:cTn id="21" presetID="42" presetClass="path" presetSubtype="0" accel="50000" decel="50000" fill="hold" grpId="2" nodeType="withEffect">
                                  <p:stCondLst>
                                    <p:cond delay="4700"/>
                                  </p:stCondLst>
                                  <p:childTnLst>
                                    <p:animMotion origin="layout" path="M 0.19323 -0.2176 L 0.17275 -0.09236 " pathEditMode="relative" rAng="0" ptsTypes="AA">
                                      <p:cBhvr>
                                        <p:cTn id="22" dur="2000" fill="hold"/>
                                        <p:tgtEl>
                                          <p:spTgt spid="14"/>
                                        </p:tgtEl>
                                        <p:attrNameLst>
                                          <p:attrName>ppt_x</p:attrName>
                                          <p:attrName>ppt_y</p:attrName>
                                        </p:attrNameLst>
                                      </p:cBhvr>
                                      <p:rCtr x="-1233" y="6528"/>
                                    </p:animMotion>
                                  </p:childTnLst>
                                </p:cTn>
                              </p:par>
                            </p:childTnLst>
                          </p:cTn>
                        </p:par>
                        <p:par>
                          <p:cTn id="23" fill="hold">
                            <p:stCondLst>
                              <p:cond delay="6700"/>
                            </p:stCondLst>
                            <p:childTnLst>
                              <p:par>
                                <p:cTn id="24" presetID="35" presetClass="path" presetSubtype="0" accel="50000" decel="50000" fill="hold" grpId="3" nodeType="afterEffect">
                                  <p:stCondLst>
                                    <p:cond delay="0"/>
                                  </p:stCondLst>
                                  <p:childTnLst>
                                    <p:animMotion origin="layout" path="M 0.2901 -0.05509 L -0.06198 -0.04792 " pathEditMode="relative" rAng="0" ptsTypes="AA">
                                      <p:cBhvr>
                                        <p:cTn id="25" dur="2000" fill="hold"/>
                                        <p:tgtEl>
                                          <p:spTgt spid="15"/>
                                        </p:tgtEl>
                                        <p:attrNameLst>
                                          <p:attrName>ppt_x</p:attrName>
                                          <p:attrName>ppt_y</p:attrName>
                                        </p:attrNameLst>
                                      </p:cBhvr>
                                      <p:rCtr x="-17604" y="347"/>
                                    </p:animMotion>
                                  </p:childTnLst>
                                </p:cTn>
                              </p:par>
                              <p:par>
                                <p:cTn id="26" presetID="35" presetClass="path" presetSubtype="0" accel="50000" decel="50000" fill="hold" grpId="3" nodeType="withEffect">
                                  <p:stCondLst>
                                    <p:cond delay="0"/>
                                  </p:stCondLst>
                                  <p:childTnLst>
                                    <p:animMotion origin="layout" path="M 0.17274 -0.09236 L -5.55556E-7 1.21431E-17 " pathEditMode="relative" rAng="0" ptsTypes="AA">
                                      <p:cBhvr>
                                        <p:cTn id="27" dur="2000" fill="hold"/>
                                        <p:tgtEl>
                                          <p:spTgt spid="14"/>
                                        </p:tgtEl>
                                        <p:attrNameLst>
                                          <p:attrName>ppt_x</p:attrName>
                                          <p:attrName>ppt_y</p:attrName>
                                        </p:attrNameLst>
                                      </p:cBhvr>
                                      <p:rCtr x="-6493" y="3935"/>
                                    </p:animMotion>
                                  </p:childTnLst>
                                </p:cTn>
                              </p:par>
                              <p:par>
                                <p:cTn id="28" presetID="35" presetClass="path" presetSubtype="0" accel="50000" decel="50000" fill="hold" grpId="1" nodeType="withEffect">
                                  <p:stCondLst>
                                    <p:cond delay="0"/>
                                  </p:stCondLst>
                                  <p:childTnLst>
                                    <p:animMotion origin="layout" path="M 0.37622 -0.06481 L -0.0967 0.00023 " pathEditMode="relative" rAng="0" ptsTypes="AA">
                                      <p:cBhvr>
                                        <p:cTn id="29" dur="2000" fill="hold"/>
                                        <p:tgtEl>
                                          <p:spTgt spid="13"/>
                                        </p:tgtEl>
                                        <p:attrNameLst>
                                          <p:attrName>ppt_x</p:attrName>
                                          <p:attrName>ppt_y</p:attrName>
                                        </p:attrNameLst>
                                      </p:cBhvr>
                                      <p:rCtr x="-23646" y="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4" grpId="2" animBg="1"/>
      <p:bldP spid="14" grpId="3" animBg="1"/>
      <p:bldP spid="15" grpId="0" animBg="1"/>
      <p:bldP spid="15" grpId="1" animBg="1"/>
      <p:bldP spid="15" grpId="2" animBg="1"/>
      <p:bldP spid="15"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3094953"/>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実際の練習風景を見てみよう</a:t>
            </a:r>
            <a:endParaRPr kumimoji="1" lang="en-US" altLang="ja-JP" sz="40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dirty="0"/>
          </a:p>
        </p:txBody>
      </p:sp>
    </p:spTree>
    <p:extLst>
      <p:ext uri="{BB962C8B-B14F-4D97-AF65-F5344CB8AC3E}">
        <p14:creationId xmlns:p14="http://schemas.microsoft.com/office/powerpoint/2010/main" val="165618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hlinkClick r:id="rId3"/>
          </p:cNvPr>
          <p:cNvPicPr>
            <a:picLocks noChangeAspect="1"/>
          </p:cNvPicPr>
          <p:nvPr/>
        </p:nvPicPr>
        <p:blipFill>
          <a:blip r:embed="rId4"/>
          <a:stretch>
            <a:fillRect/>
          </a:stretch>
        </p:blipFill>
        <p:spPr>
          <a:xfrm>
            <a:off x="810256" y="1327123"/>
            <a:ext cx="7566419" cy="4572660"/>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dirty="0"/>
          </a:p>
        </p:txBody>
      </p:sp>
      <p:sp>
        <p:nvSpPr>
          <p:cNvPr id="2" name="テキスト ボックス 1"/>
          <p:cNvSpPr txBox="1"/>
          <p:nvPr/>
        </p:nvSpPr>
        <p:spPr>
          <a:xfrm>
            <a:off x="1062502" y="6156295"/>
            <a:ext cx="7654834" cy="400110"/>
          </a:xfrm>
          <a:prstGeom prst="rect">
            <a:avLst/>
          </a:prstGeom>
          <a:noFill/>
        </p:spPr>
        <p:txBody>
          <a:bodyPr wrap="square" rtlCol="0">
            <a:spAutoFit/>
          </a:bodyPr>
          <a:lstStyle/>
          <a:p>
            <a:r>
              <a:rPr kumimoji="1" lang="ja-JP" altLang="en-US" sz="2000" b="1" dirty="0" smtClean="0">
                <a:solidFill>
                  <a:srgbClr val="FF0000"/>
                </a:solidFill>
              </a:rPr>
              <a:t>なかなか続かない場合は、最初ハンドパスでやってみよう。</a:t>
            </a:r>
            <a:endParaRPr kumimoji="1" lang="ja-JP" altLang="en-US" sz="2000" b="1" dirty="0">
              <a:solidFill>
                <a:srgbClr val="FF0000"/>
              </a:solidFill>
            </a:endParaRPr>
          </a:p>
        </p:txBody>
      </p:sp>
      <p:grpSp>
        <p:nvGrpSpPr>
          <p:cNvPr id="7" name="グループ化 6"/>
          <p:cNvGrpSpPr/>
          <p:nvPr/>
        </p:nvGrpSpPr>
        <p:grpSpPr>
          <a:xfrm>
            <a:off x="5784005" y="5181438"/>
            <a:ext cx="2034440" cy="481948"/>
            <a:chOff x="5726066" y="1984175"/>
            <a:chExt cx="2859302" cy="511656"/>
          </a:xfrm>
        </p:grpSpPr>
        <p:sp>
          <p:nvSpPr>
            <p:cNvPr id="8" name="角丸四角形 7"/>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1863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dirty="0"/>
          </a:p>
        </p:txBody>
      </p:sp>
      <p:sp>
        <p:nvSpPr>
          <p:cNvPr id="2" name="テキスト ボックス 1"/>
          <p:cNvSpPr txBox="1"/>
          <p:nvPr/>
        </p:nvSpPr>
        <p:spPr>
          <a:xfrm>
            <a:off x="1099931" y="3076728"/>
            <a:ext cx="7633252" cy="923330"/>
          </a:xfrm>
          <a:prstGeom prst="rect">
            <a:avLst/>
          </a:prstGeom>
          <a:noFill/>
        </p:spPr>
        <p:txBody>
          <a:bodyPr wrap="square" rtlCol="0">
            <a:spAutoFit/>
          </a:bodyPr>
          <a:lstStyle/>
          <a:p>
            <a:r>
              <a:rPr kumimoji="1" lang="ja-JP" altLang="en-US" sz="5400" b="1" dirty="0"/>
              <a:t>Ｂ</a:t>
            </a:r>
            <a:r>
              <a:rPr kumimoji="1" lang="ja-JP" altLang="en-US" sz="5400" b="1" dirty="0" smtClean="0"/>
              <a:t>：センタリング練習</a:t>
            </a:r>
            <a:endParaRPr kumimoji="1" lang="ja-JP" altLang="en-US" sz="5400" b="1" dirty="0"/>
          </a:p>
        </p:txBody>
      </p:sp>
    </p:spTree>
    <p:extLst>
      <p:ext uri="{BB962C8B-B14F-4D97-AF65-F5344CB8AC3E}">
        <p14:creationId xmlns:p14="http://schemas.microsoft.com/office/powerpoint/2010/main" val="3231816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dirty="0"/>
          </a:p>
        </p:txBody>
      </p:sp>
      <p:sp>
        <p:nvSpPr>
          <p:cNvPr id="9" name="正方形/長方形 8"/>
          <p:cNvSpPr/>
          <p:nvPr/>
        </p:nvSpPr>
        <p:spPr>
          <a:xfrm>
            <a:off x="346039" y="1674593"/>
            <a:ext cx="8359155" cy="452742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正方形/長方形 3"/>
          <p:cNvSpPr/>
          <p:nvPr/>
        </p:nvSpPr>
        <p:spPr>
          <a:xfrm>
            <a:off x="3763616" y="1232453"/>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フローチャート: 結合子 9"/>
          <p:cNvSpPr/>
          <p:nvPr/>
        </p:nvSpPr>
        <p:spPr>
          <a:xfrm>
            <a:off x="7735720" y="4338654"/>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結合子 10"/>
          <p:cNvSpPr/>
          <p:nvPr/>
        </p:nvSpPr>
        <p:spPr>
          <a:xfrm>
            <a:off x="4171461" y="5401083"/>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結合子 11"/>
          <p:cNvSpPr/>
          <p:nvPr/>
        </p:nvSpPr>
        <p:spPr>
          <a:xfrm>
            <a:off x="4719160" y="5114504"/>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411896" y="720436"/>
            <a:ext cx="4046054" cy="461665"/>
          </a:xfrm>
          <a:prstGeom prst="rect">
            <a:avLst/>
          </a:prstGeom>
          <a:noFill/>
        </p:spPr>
        <p:txBody>
          <a:bodyPr wrap="square" rtlCol="0">
            <a:spAutoFit/>
          </a:bodyPr>
          <a:lstStyle/>
          <a:p>
            <a:pPr algn="ctr"/>
            <a:r>
              <a:rPr kumimoji="1" lang="ja-JP" altLang="en-US" sz="2400" b="1" dirty="0" smtClean="0"/>
              <a:t>Ｂ：センタリング練習</a:t>
            </a:r>
            <a:endParaRPr kumimoji="1" lang="ja-JP" altLang="en-US" sz="2400" b="1" dirty="0"/>
          </a:p>
        </p:txBody>
      </p:sp>
      <p:sp>
        <p:nvSpPr>
          <p:cNvPr id="14" name="正方形/長方形 13"/>
          <p:cNvSpPr/>
          <p:nvPr/>
        </p:nvSpPr>
        <p:spPr>
          <a:xfrm>
            <a:off x="4778189" y="98612"/>
            <a:ext cx="4177552" cy="459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クリックするとアニメーションが動作します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97527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1.11111E-6 L 0.31753 -0.32338 " pathEditMode="relative" rAng="0" ptsTypes="AA">
                                      <p:cBhvr>
                                        <p:cTn id="6" dur="2000" fill="hold"/>
                                        <p:tgtEl>
                                          <p:spTgt spid="12"/>
                                        </p:tgtEl>
                                        <p:attrNameLst>
                                          <p:attrName>ppt_x</p:attrName>
                                          <p:attrName>ppt_y</p:attrName>
                                        </p:attrNameLst>
                                      </p:cBhvr>
                                      <p:rCtr x="14184" y="-16273"/>
                                    </p:animMotion>
                                  </p:childTnLst>
                                </p:cTn>
                              </p:par>
                              <p:par>
                                <p:cTn id="7" presetID="64" presetClass="path" presetSubtype="0" accel="50000" decel="50000" fill="hold" grpId="0" nodeType="withEffect">
                                  <p:stCondLst>
                                    <p:cond delay="0"/>
                                  </p:stCondLst>
                                  <p:childTnLst>
                                    <p:animMotion origin="layout" path="M 1.11111E-6 2.22222E-6 L 0.04236 -0.23565 " pathEditMode="relative" rAng="0" ptsTypes="AA">
                                      <p:cBhvr>
                                        <p:cTn id="8" dur="2000" fill="hold"/>
                                        <p:tgtEl>
                                          <p:spTgt spid="10"/>
                                        </p:tgtEl>
                                        <p:attrNameLst>
                                          <p:attrName>ppt_x</p:attrName>
                                          <p:attrName>ppt_y</p:attrName>
                                        </p:attrNameLst>
                                      </p:cBhvr>
                                      <p:rCtr x="2118" y="-11782"/>
                                    </p:animMotion>
                                  </p:childTnLst>
                                </p:cTn>
                              </p:par>
                              <p:par>
                                <p:cTn id="9" presetID="64" presetClass="path" presetSubtype="0" accel="50000" decel="50000" fill="hold" grpId="0" nodeType="withEffect">
                                  <p:stCondLst>
                                    <p:cond delay="800"/>
                                  </p:stCondLst>
                                  <p:childTnLst>
                                    <p:animMotion origin="layout" path="M 1.66667E-6 1.11111E-6 L -0.10903 -0.33171 " pathEditMode="relative" rAng="0" ptsTypes="AA">
                                      <p:cBhvr>
                                        <p:cTn id="10" dur="2000" fill="hold"/>
                                        <p:tgtEl>
                                          <p:spTgt spid="11"/>
                                        </p:tgtEl>
                                        <p:attrNameLst>
                                          <p:attrName>ppt_x</p:attrName>
                                          <p:attrName>ppt_y</p:attrName>
                                        </p:attrNameLst>
                                      </p:cBhvr>
                                      <p:rCtr x="-5451" y="-16597"/>
                                    </p:animMotion>
                                  </p:childTnLst>
                                </p:cTn>
                              </p:par>
                              <p:par>
                                <p:cTn id="11" presetID="42" presetClass="path" presetSubtype="0" accel="50000" decel="50000" fill="hold" grpId="2" nodeType="withEffect">
                                  <p:stCondLst>
                                    <p:cond delay="2000"/>
                                  </p:stCondLst>
                                  <p:childTnLst>
                                    <p:animMotion origin="layout" path="M 0.31754 -0.32338 L 0.26111 -0.49352 " pathEditMode="relative" rAng="0" ptsTypes="AA">
                                      <p:cBhvr>
                                        <p:cTn id="12" dur="2000" fill="hold"/>
                                        <p:tgtEl>
                                          <p:spTgt spid="12"/>
                                        </p:tgtEl>
                                        <p:attrNameLst>
                                          <p:attrName>ppt_x</p:attrName>
                                          <p:attrName>ppt_y</p:attrName>
                                        </p:attrNameLst>
                                      </p:cBhvr>
                                      <p:rCtr x="-2153" y="-9190"/>
                                    </p:animMotion>
                                  </p:childTnLst>
                                </p:cTn>
                              </p:par>
                              <p:par>
                                <p:cTn id="13" presetID="64" presetClass="path" presetSubtype="0" accel="50000" decel="50000" fill="hold" grpId="1" nodeType="withEffect">
                                  <p:stCondLst>
                                    <p:cond delay="2000"/>
                                  </p:stCondLst>
                                  <p:childTnLst>
                                    <p:animMotion origin="layout" path="M 0.04236 -0.23565 L -0.02083 -0.42315 " pathEditMode="relative" rAng="0" ptsTypes="AA">
                                      <p:cBhvr>
                                        <p:cTn id="14" dur="2000" fill="hold"/>
                                        <p:tgtEl>
                                          <p:spTgt spid="10"/>
                                        </p:tgtEl>
                                        <p:attrNameLst>
                                          <p:attrName>ppt_x</p:attrName>
                                          <p:attrName>ppt_y</p:attrName>
                                        </p:attrNameLst>
                                      </p:cBhvr>
                                      <p:rCtr x="-3160" y="-9375"/>
                                    </p:animMotion>
                                  </p:childTnLst>
                                </p:cTn>
                              </p:par>
                            </p:childTnLst>
                          </p:cTn>
                        </p:par>
                        <p:par>
                          <p:cTn id="15" fill="hold">
                            <p:stCondLst>
                              <p:cond delay="4000"/>
                            </p:stCondLst>
                            <p:childTnLst>
                              <p:par>
                                <p:cTn id="16" presetID="35" presetClass="path" presetSubtype="0" accel="50000" decel="50000" fill="hold" grpId="3" nodeType="afterEffect">
                                  <p:stCondLst>
                                    <p:cond delay="0"/>
                                  </p:stCondLst>
                                  <p:childTnLst>
                                    <p:animMotion origin="layout" path="M 0.26111 -0.49352 L -2.77778E-7 -0.40579 " pathEditMode="relative" rAng="0" ptsTypes="AA">
                                      <p:cBhvr>
                                        <p:cTn id="17" dur="2000" fill="hold"/>
                                        <p:tgtEl>
                                          <p:spTgt spid="12"/>
                                        </p:tgtEl>
                                        <p:attrNameLst>
                                          <p:attrName>ppt_x</p:attrName>
                                          <p:attrName>ppt_y</p:attrName>
                                        </p:attrNameLst>
                                      </p:cBhvr>
                                      <p:rCtr x="-13056" y="4375"/>
                                    </p:animMotion>
                                  </p:childTnLst>
                                </p:cTn>
                              </p:par>
                              <p:par>
                                <p:cTn id="18" presetID="63" presetClass="path" presetSubtype="0" accel="50000" decel="50000" fill="hold" grpId="1" nodeType="withEffect">
                                  <p:stCondLst>
                                    <p:cond delay="0"/>
                                  </p:stCondLst>
                                  <p:childTnLst>
                                    <p:animMotion origin="layout" path="M -0.10903 -0.33171 L -0.0033 -0.42917 " pathEditMode="relative" rAng="0" ptsTypes="AA">
                                      <p:cBhvr>
                                        <p:cTn id="19" dur="2000" fill="hold"/>
                                        <p:tgtEl>
                                          <p:spTgt spid="11"/>
                                        </p:tgtEl>
                                        <p:attrNameLst>
                                          <p:attrName>ppt_x</p:attrName>
                                          <p:attrName>ppt_y</p:attrName>
                                        </p:attrNameLst>
                                      </p:cBhvr>
                                      <p:rCtr x="5278" y="-4884"/>
                                    </p:animMotion>
                                  </p:childTnLst>
                                </p:cTn>
                              </p:par>
                              <p:par>
                                <p:cTn id="20" presetID="64" presetClass="path" presetSubtype="0" accel="50000" decel="50000" fill="hold" grpId="4" nodeType="withEffect">
                                  <p:stCondLst>
                                    <p:cond delay="1800"/>
                                  </p:stCondLst>
                                  <p:childTnLst>
                                    <p:animMotion origin="layout" path="M -2.77778E-7 -0.40579 L -0.09844 -0.55185 " pathEditMode="relative" rAng="0" ptsTypes="AA">
                                      <p:cBhvr>
                                        <p:cTn id="21" dur="1000" fill="hold"/>
                                        <p:tgtEl>
                                          <p:spTgt spid="12"/>
                                        </p:tgtEl>
                                        <p:attrNameLst>
                                          <p:attrName>ppt_x</p:attrName>
                                          <p:attrName>ppt_y</p:attrName>
                                        </p:attrNameLst>
                                      </p:cBhvr>
                                      <p:rCtr x="-4931" y="-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2" animBg="1"/>
      <p:bldP spid="12" grpId="3" animBg="1"/>
      <p:bldP spid="12" grpId="4"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5317</TotalTime>
  <Words>786</Words>
  <Application>Microsoft Office PowerPoint</Application>
  <PresentationFormat>画面に合わせる (4:3)</PresentationFormat>
  <Paragraphs>159</Paragraphs>
  <Slides>35</Slides>
  <Notes>35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HGP創英角ﾎﾟｯﾌﾟ体</vt:lpstr>
      <vt:lpstr>HG創英角ｺﾞｼｯｸUB</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284</cp:revision>
  <cp:lastPrinted>2020-09-30T08:13:41Z</cp:lastPrinted>
  <dcterms:created xsi:type="dcterms:W3CDTF">2019-05-07T09:33:23Z</dcterms:created>
  <dcterms:modified xsi:type="dcterms:W3CDTF">2020-12-17T08:13:08Z</dcterms:modified>
</cp:coreProperties>
</file>