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375" r:id="rId2"/>
    <p:sldId id="376" r:id="rId3"/>
    <p:sldId id="302" r:id="rId4"/>
    <p:sldId id="324" r:id="rId5"/>
    <p:sldId id="320" r:id="rId6"/>
    <p:sldId id="275" r:id="rId7"/>
    <p:sldId id="310" r:id="rId8"/>
    <p:sldId id="297" r:id="rId9"/>
    <p:sldId id="321" r:id="rId10"/>
    <p:sldId id="314" r:id="rId11"/>
    <p:sldId id="334" r:id="rId12"/>
    <p:sldId id="333" r:id="rId13"/>
    <p:sldId id="371" r:id="rId14"/>
    <p:sldId id="348" r:id="rId15"/>
    <p:sldId id="351" r:id="rId16"/>
    <p:sldId id="372" r:id="rId17"/>
    <p:sldId id="349" r:id="rId18"/>
    <p:sldId id="335" r:id="rId19"/>
    <p:sldId id="374" r:id="rId20"/>
    <p:sldId id="350" r:id="rId21"/>
    <p:sldId id="352" r:id="rId22"/>
    <p:sldId id="373" r:id="rId23"/>
    <p:sldId id="325" r:id="rId24"/>
    <p:sldId id="377" r:id="rId25"/>
    <p:sldId id="330" r:id="rId26"/>
    <p:sldId id="353" r:id="rId27"/>
    <p:sldId id="354" r:id="rId28"/>
    <p:sldId id="359" r:id="rId29"/>
    <p:sldId id="358" r:id="rId30"/>
    <p:sldId id="355" r:id="rId31"/>
    <p:sldId id="356" r:id="rId32"/>
    <p:sldId id="357" r:id="rId33"/>
    <p:sldId id="323" r:id="rId34"/>
    <p:sldId id="327" r:id="rId35"/>
    <p:sldId id="328" r:id="rId36"/>
    <p:sldId id="329" r:id="rId3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B4C7E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65" autoAdjust="0"/>
    <p:restoredTop sz="94660"/>
  </p:normalViewPr>
  <p:slideViewPr>
    <p:cSldViewPr snapToGrid="0">
      <p:cViewPr varScale="1">
        <p:scale>
          <a:sx n="73" d="100"/>
          <a:sy n="73" d="100"/>
        </p:scale>
        <p:origin x="1350" y="6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F0F3365-3F84-44C4-91A9-FC80A0CF044D}" type="datetimeFigureOut">
              <a:rPr kumimoji="1" lang="ja-JP" altLang="en-US" smtClean="0"/>
              <a:t>2020/12/17</a:t>
            </a:fld>
            <a:endParaRPr kumimoji="1" lang="ja-JP" altLang="en-US"/>
          </a:p>
        </p:txBody>
      </p:sp>
      <p:sp>
        <p:nvSpPr>
          <p:cNvPr id="4" name="フッター プレースホルダー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79431941-5FDD-427C-828E-ADDA1F0CFC30}" type="slidenum">
              <a:rPr kumimoji="1" lang="ja-JP" altLang="en-US" smtClean="0"/>
              <a:t>‹#›</a:t>
            </a:fld>
            <a:endParaRPr kumimoji="1" lang="ja-JP" altLang="en-US"/>
          </a:p>
        </p:txBody>
      </p:sp>
    </p:spTree>
    <p:extLst>
      <p:ext uri="{BB962C8B-B14F-4D97-AF65-F5344CB8AC3E}">
        <p14:creationId xmlns:p14="http://schemas.microsoft.com/office/powerpoint/2010/main" val="34783989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8056"/>
          </a:xfrm>
          <a:prstGeom prst="rect">
            <a:avLst/>
          </a:prstGeom>
        </p:spPr>
        <p:txBody>
          <a:bodyPr vert="horz" lIns="91321" tIns="45661" rIns="91321" bIns="45661"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0443" y="0"/>
            <a:ext cx="2945659" cy="498056"/>
          </a:xfrm>
          <a:prstGeom prst="rect">
            <a:avLst/>
          </a:prstGeom>
        </p:spPr>
        <p:txBody>
          <a:bodyPr vert="horz" lIns="91321" tIns="45661" rIns="91321" bIns="45661" rtlCol="0"/>
          <a:lstStyle>
            <a:lvl1pPr algn="r">
              <a:defRPr sz="1200"/>
            </a:lvl1pPr>
          </a:lstStyle>
          <a:p>
            <a:fld id="{5FBD121F-19E0-4D63-8EE5-CB4DDC548DEF}" type="datetimeFigureOut">
              <a:rPr kumimoji="1" lang="ja-JP" altLang="en-US" smtClean="0"/>
              <a:t>2020/12/17</a:t>
            </a:fld>
            <a:endParaRPr kumimoji="1" lang="ja-JP" altLang="en-US" dirty="0"/>
          </a:p>
        </p:txBody>
      </p:sp>
      <p:sp>
        <p:nvSpPr>
          <p:cNvPr id="4" name="スライド イメージ プレースホルダー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321" tIns="45661" rIns="91321" bIns="45661" rtlCol="0" anchor="ctr"/>
          <a:lstStyle/>
          <a:p>
            <a:endParaRPr lang="ja-JP" altLang="en-US" dirty="0"/>
          </a:p>
        </p:txBody>
      </p:sp>
      <p:sp>
        <p:nvSpPr>
          <p:cNvPr id="5" name="ノート プレースホルダー 4"/>
          <p:cNvSpPr>
            <a:spLocks noGrp="1"/>
          </p:cNvSpPr>
          <p:nvPr>
            <p:ph type="body" sz="quarter" idx="3"/>
          </p:nvPr>
        </p:nvSpPr>
        <p:spPr>
          <a:xfrm>
            <a:off x="679768" y="4777195"/>
            <a:ext cx="5438140" cy="3908613"/>
          </a:xfrm>
          <a:prstGeom prst="rect">
            <a:avLst/>
          </a:prstGeom>
        </p:spPr>
        <p:txBody>
          <a:bodyPr vert="horz" lIns="91321" tIns="45661" rIns="91321" bIns="4566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4"/>
            <a:ext cx="2945659" cy="498055"/>
          </a:xfrm>
          <a:prstGeom prst="rect">
            <a:avLst/>
          </a:prstGeom>
        </p:spPr>
        <p:txBody>
          <a:bodyPr vert="horz" lIns="91321" tIns="45661" rIns="91321" bIns="45661"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321" tIns="45661" rIns="91321" bIns="45661" rtlCol="0" anchor="b"/>
          <a:lstStyle>
            <a:lvl1pPr algn="r">
              <a:defRPr sz="1200"/>
            </a:lvl1pPr>
          </a:lstStyle>
          <a:p>
            <a:fld id="{679BA96C-3BB3-4ED6-B43F-46F5610ABEE3}" type="slidenum">
              <a:rPr kumimoji="1" lang="ja-JP" altLang="en-US" smtClean="0"/>
              <a:t>‹#›</a:t>
            </a:fld>
            <a:endParaRPr kumimoji="1" lang="ja-JP" altLang="en-US" dirty="0"/>
          </a:p>
        </p:txBody>
      </p:sp>
    </p:spTree>
    <p:extLst>
      <p:ext uri="{BB962C8B-B14F-4D97-AF65-F5344CB8AC3E}">
        <p14:creationId xmlns:p14="http://schemas.microsoft.com/office/powerpoint/2010/main" val="29955247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54102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10</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19738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11</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588894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12</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997838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13</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200846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14</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635984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15</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107133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16</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745377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17</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159484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18</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309425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19</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055379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2</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9920905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20</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076065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21</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049999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22</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888471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23</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628468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24</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479465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25</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4988397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26</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5824234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27</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7930139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28</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6026227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29</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44944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3</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7663030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30</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7796393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31</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1434514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32</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3379446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33</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3374597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34</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1390564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35</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2786937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36</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464991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4</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581295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5</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957371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6</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575086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7</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897415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8</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768986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5225" y="1241425"/>
            <a:ext cx="4467225" cy="3349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6606">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56606">
                <a:defRPr/>
              </a:pPr>
              <a:t>9</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88373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42159B4-FE3D-46E7-BA8A-5E955373D974}" type="datetime1">
              <a:rPr kumimoji="1" lang="ja-JP" altLang="en-US" smtClean="0"/>
              <a:t>2020/12/17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dirty="0"/>
          </a:p>
        </p:txBody>
      </p:sp>
    </p:spTree>
    <p:extLst>
      <p:ext uri="{BB962C8B-B14F-4D97-AF65-F5344CB8AC3E}">
        <p14:creationId xmlns:p14="http://schemas.microsoft.com/office/powerpoint/2010/main" val="1131488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DA77234-8D0C-4BDF-A135-B3E5D946F9C8}" type="datetime1">
              <a:rPr kumimoji="1" lang="ja-JP" altLang="en-US" smtClean="0"/>
              <a:t>2020/12/17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dirty="0"/>
          </a:p>
        </p:txBody>
      </p:sp>
    </p:spTree>
    <p:extLst>
      <p:ext uri="{BB962C8B-B14F-4D97-AF65-F5344CB8AC3E}">
        <p14:creationId xmlns:p14="http://schemas.microsoft.com/office/powerpoint/2010/main" val="2778253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D5A4E73-DD5A-4EF3-BD9D-431A0BCFC66E}" type="datetime1">
              <a:rPr kumimoji="1" lang="ja-JP" altLang="en-US" smtClean="0"/>
              <a:t>2020/12/17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dirty="0"/>
          </a:p>
        </p:txBody>
      </p:sp>
    </p:spTree>
    <p:extLst>
      <p:ext uri="{BB962C8B-B14F-4D97-AF65-F5344CB8AC3E}">
        <p14:creationId xmlns:p14="http://schemas.microsoft.com/office/powerpoint/2010/main" val="4154914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08CFB7A-FB65-40F0-AF6E-6D01B90AB162}" type="datetime1">
              <a:rPr kumimoji="1" lang="ja-JP" altLang="en-US" smtClean="0"/>
              <a:t>2020/12/17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dirty="0"/>
          </a:p>
        </p:txBody>
      </p:sp>
    </p:spTree>
    <p:extLst>
      <p:ext uri="{BB962C8B-B14F-4D97-AF65-F5344CB8AC3E}">
        <p14:creationId xmlns:p14="http://schemas.microsoft.com/office/powerpoint/2010/main" val="3535911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E035D51-73D9-47FA-AC2A-3143C4968F6F}" type="datetime1">
              <a:rPr kumimoji="1" lang="ja-JP" altLang="en-US" smtClean="0"/>
              <a:t>2020/12/17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dirty="0"/>
          </a:p>
        </p:txBody>
      </p:sp>
    </p:spTree>
    <p:extLst>
      <p:ext uri="{BB962C8B-B14F-4D97-AF65-F5344CB8AC3E}">
        <p14:creationId xmlns:p14="http://schemas.microsoft.com/office/powerpoint/2010/main" val="1776331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A032B49-21B3-461C-BC2A-20D6B0FDA386}" type="datetime1">
              <a:rPr kumimoji="1" lang="ja-JP" altLang="en-US" smtClean="0"/>
              <a:t>2020/12/17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13555A0A-D93E-4972-9BDE-BD19E4BDC622}" type="slidenum">
              <a:rPr kumimoji="1" lang="ja-JP" altLang="en-US" smtClean="0"/>
              <a:t>‹#›</a:t>
            </a:fld>
            <a:endParaRPr kumimoji="1" lang="ja-JP" altLang="en-US" dirty="0"/>
          </a:p>
        </p:txBody>
      </p:sp>
    </p:spTree>
    <p:extLst>
      <p:ext uri="{BB962C8B-B14F-4D97-AF65-F5344CB8AC3E}">
        <p14:creationId xmlns:p14="http://schemas.microsoft.com/office/powerpoint/2010/main" val="138160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A129B35-1D90-44B7-8C20-EA9BAAE43785}" type="datetime1">
              <a:rPr kumimoji="1" lang="ja-JP" altLang="en-US" smtClean="0"/>
              <a:t>2020/12/17</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13555A0A-D93E-4972-9BDE-BD19E4BDC622}" type="slidenum">
              <a:rPr kumimoji="1" lang="ja-JP" altLang="en-US" smtClean="0"/>
              <a:t>‹#›</a:t>
            </a:fld>
            <a:endParaRPr kumimoji="1" lang="ja-JP" altLang="en-US" dirty="0"/>
          </a:p>
        </p:txBody>
      </p:sp>
    </p:spTree>
    <p:extLst>
      <p:ext uri="{BB962C8B-B14F-4D97-AF65-F5344CB8AC3E}">
        <p14:creationId xmlns:p14="http://schemas.microsoft.com/office/powerpoint/2010/main" val="2849336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1663E42-AAA8-4095-B1B1-74331AD8F7A7}" type="datetime1">
              <a:rPr kumimoji="1" lang="ja-JP" altLang="en-US" smtClean="0"/>
              <a:t>2020/12/17</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13555A0A-D93E-4972-9BDE-BD19E4BDC622}" type="slidenum">
              <a:rPr kumimoji="1" lang="ja-JP" altLang="en-US" smtClean="0"/>
              <a:t>‹#›</a:t>
            </a:fld>
            <a:endParaRPr kumimoji="1" lang="ja-JP" altLang="en-US" dirty="0"/>
          </a:p>
        </p:txBody>
      </p:sp>
    </p:spTree>
    <p:extLst>
      <p:ext uri="{BB962C8B-B14F-4D97-AF65-F5344CB8AC3E}">
        <p14:creationId xmlns:p14="http://schemas.microsoft.com/office/powerpoint/2010/main" val="3478831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F714C4-2AB1-4B42-BE2C-5E524FEAD5D2}" type="datetime1">
              <a:rPr kumimoji="1" lang="ja-JP" altLang="en-US" smtClean="0"/>
              <a:t>2020/12/17</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13555A0A-D93E-4972-9BDE-BD19E4BDC622}" type="slidenum">
              <a:rPr kumimoji="1" lang="ja-JP" altLang="en-US" smtClean="0"/>
              <a:t>‹#›</a:t>
            </a:fld>
            <a:endParaRPr kumimoji="1" lang="ja-JP" altLang="en-US" dirty="0"/>
          </a:p>
        </p:txBody>
      </p:sp>
    </p:spTree>
    <p:extLst>
      <p:ext uri="{BB962C8B-B14F-4D97-AF65-F5344CB8AC3E}">
        <p14:creationId xmlns:p14="http://schemas.microsoft.com/office/powerpoint/2010/main" val="3944275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E260068-C949-4E9C-9CDA-9A2AD3A349D3}" type="datetime1">
              <a:rPr kumimoji="1" lang="ja-JP" altLang="en-US" smtClean="0"/>
              <a:t>2020/12/17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13555A0A-D93E-4972-9BDE-BD19E4BDC622}" type="slidenum">
              <a:rPr kumimoji="1" lang="ja-JP" altLang="en-US" smtClean="0"/>
              <a:t>‹#›</a:t>
            </a:fld>
            <a:endParaRPr kumimoji="1" lang="ja-JP" altLang="en-US" dirty="0"/>
          </a:p>
        </p:txBody>
      </p:sp>
    </p:spTree>
    <p:extLst>
      <p:ext uri="{BB962C8B-B14F-4D97-AF65-F5344CB8AC3E}">
        <p14:creationId xmlns:p14="http://schemas.microsoft.com/office/powerpoint/2010/main" val="2793470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DD6600B-6BE8-4EAE-AF8E-A90EE6295AB5}" type="datetime1">
              <a:rPr kumimoji="1" lang="ja-JP" altLang="en-US" smtClean="0"/>
              <a:t>2020/12/17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13555A0A-D93E-4972-9BDE-BD19E4BDC622}" type="slidenum">
              <a:rPr kumimoji="1" lang="ja-JP" altLang="en-US" smtClean="0"/>
              <a:t>‹#›</a:t>
            </a:fld>
            <a:endParaRPr kumimoji="1" lang="ja-JP" altLang="en-US" dirty="0"/>
          </a:p>
        </p:txBody>
      </p:sp>
    </p:spTree>
    <p:extLst>
      <p:ext uri="{BB962C8B-B14F-4D97-AF65-F5344CB8AC3E}">
        <p14:creationId xmlns:p14="http://schemas.microsoft.com/office/powerpoint/2010/main" val="3217634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872F2B-1FE5-482C-B762-C8819CDC24AD}" type="datetime1">
              <a:rPr kumimoji="1" lang="ja-JP" altLang="en-US" smtClean="0"/>
              <a:t>2020/12/17</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55A0A-D93E-4972-9BDE-BD19E4BDC622}" type="slidenum">
              <a:rPr kumimoji="1" lang="ja-JP" altLang="en-US" smtClean="0"/>
              <a:t>‹#›</a:t>
            </a:fld>
            <a:endParaRPr kumimoji="1" lang="ja-JP" altLang="en-US" dirty="0"/>
          </a:p>
        </p:txBody>
      </p:sp>
    </p:spTree>
    <p:extLst>
      <p:ext uri="{BB962C8B-B14F-4D97-AF65-F5344CB8AC3E}">
        <p14:creationId xmlns:p14="http://schemas.microsoft.com/office/powerpoint/2010/main" val="27558635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fGPAKjgNzEI"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kiPN0_qVNp0"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3GJcufLc1os"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youtu.be/Vp8Yt1eWnD8"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hyperlink" Target="https://youtu.be/NCyVrHO6haU"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hyperlink" Target="https://youtu.be/QJ2D4gZBYyQ"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youtu.be/9Dk9HqS9MQA"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hyperlink" Target="https://youtu.be/vS9D3yDPEX4"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hyperlink" Target="https://youtu.be/gjfAqbOpqTQ"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4.png"/><Relationship Id="rId3" Type="http://schemas.openxmlformats.org/officeDocument/2006/relationships/hyperlink" Target="https://youtu.be/NvRXMSu947M" TargetMode="External"/><Relationship Id="rId7" Type="http://schemas.openxmlformats.org/officeDocument/2006/relationships/hyperlink" Target="https://youtu.be/epV0G28answ" TargetMode="External"/><Relationship Id="rId12"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hyperlink" Target="https://youtu.be/3ZKoy3DDUP0" TargetMode="External"/><Relationship Id="rId5" Type="http://schemas.openxmlformats.org/officeDocument/2006/relationships/hyperlink" Target="https://youtu.be/IM4wKtUBUl4" TargetMode="External"/><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hyperlink" Target="https://youtu.be/CWCocNY_fuA"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youtu.be/vrBDF8Dbgjo" TargetMode="External"/><Relationship Id="rId7"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hyperlink" Target="https://youtu.be/oLOMJnbl25w" TargetMode="Externa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806755" y="2661436"/>
            <a:ext cx="7708595" cy="192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4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8" name="正方形/長方形 7"/>
          <p:cNvSpPr/>
          <p:nvPr/>
        </p:nvSpPr>
        <p:spPr>
          <a:xfrm>
            <a:off x="260942" y="919201"/>
            <a:ext cx="8595359" cy="149181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3600" dirty="0" smtClean="0">
                <a:latin typeface="HG創英角ｺﾞｼｯｸUB" panose="020B0909000000000000" pitchFamily="49" charset="-128"/>
                <a:ea typeface="HG創英角ｺﾞｼｯｸUB" panose="020B0909000000000000" pitchFamily="49" charset="-128"/>
              </a:rPr>
              <a:t>中学校 保健体育（体育分野）</a:t>
            </a:r>
            <a:endParaRPr kumimoji="1" lang="en-US" altLang="ja-JP" sz="3600" dirty="0" smtClean="0">
              <a:latin typeface="HG創英角ｺﾞｼｯｸUB" panose="020B0909000000000000" pitchFamily="49" charset="-128"/>
              <a:ea typeface="HG創英角ｺﾞｼｯｸUB" panose="020B0909000000000000" pitchFamily="49" charset="-128"/>
            </a:endParaRPr>
          </a:p>
          <a:p>
            <a:pPr algn="ctr"/>
            <a:r>
              <a:rPr kumimoji="1" lang="en-US" altLang="ja-JP" sz="3600" dirty="0" smtClean="0">
                <a:latin typeface="HG創英角ｺﾞｼｯｸUB" panose="020B0909000000000000" pitchFamily="49" charset="-128"/>
                <a:ea typeface="HG創英角ｺﾞｼｯｸUB" panose="020B0909000000000000" pitchFamily="49" charset="-128"/>
              </a:rPr>
              <a:t>〔</a:t>
            </a:r>
            <a:r>
              <a:rPr kumimoji="1" lang="ja-JP" altLang="en-US" sz="3600" dirty="0">
                <a:latin typeface="HG創英角ｺﾞｼｯｸUB" panose="020B0909000000000000" pitchFamily="49" charset="-128"/>
                <a:ea typeface="HG創英角ｺﾞｼｯｸUB" panose="020B0909000000000000" pitchFamily="49" charset="-128"/>
              </a:rPr>
              <a:t>第１学年及び第２学年</a:t>
            </a:r>
            <a:r>
              <a:rPr kumimoji="1" lang="en-US" altLang="ja-JP" sz="3600" dirty="0" smtClean="0">
                <a:latin typeface="HG創英角ｺﾞｼｯｸUB" panose="020B0909000000000000" pitchFamily="49" charset="-128"/>
                <a:ea typeface="HG創英角ｺﾞｼｯｸUB" panose="020B0909000000000000" pitchFamily="49" charset="-128"/>
              </a:rPr>
              <a:t>〕</a:t>
            </a:r>
            <a:endParaRPr kumimoji="1" lang="ja-JP" altLang="en-US" sz="3600" dirty="0">
              <a:latin typeface="HG創英角ｺﾞｼｯｸUB" panose="020B0909000000000000" pitchFamily="49" charset="-128"/>
              <a:ea typeface="HG創英角ｺﾞｼｯｸUB" panose="020B0909000000000000" pitchFamily="49" charset="-128"/>
            </a:endParaRPr>
          </a:p>
        </p:txBody>
      </p:sp>
      <p:sp>
        <p:nvSpPr>
          <p:cNvPr id="2" name="正方形/長方形 1"/>
          <p:cNvSpPr/>
          <p:nvPr/>
        </p:nvSpPr>
        <p:spPr>
          <a:xfrm>
            <a:off x="78377" y="2541645"/>
            <a:ext cx="9026434" cy="2319251"/>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dirty="0" smtClean="0">
                <a:latin typeface="HG創英角ｺﾞｼｯｸUB" panose="020B0909000000000000" pitchFamily="49" charset="-128"/>
                <a:ea typeface="HG創英角ｺﾞｼｯｸUB" panose="020B0909000000000000" pitchFamily="49" charset="-128"/>
              </a:rPr>
              <a:t>球技：ゴール型</a:t>
            </a:r>
            <a:endParaRPr kumimoji="1" lang="en-US" altLang="ja-JP" sz="4800" dirty="0">
              <a:latin typeface="HG創英角ｺﾞｼｯｸUB" panose="020B0909000000000000" pitchFamily="49" charset="-128"/>
              <a:ea typeface="HG創英角ｺﾞｼｯｸUB" panose="020B0909000000000000" pitchFamily="49" charset="-128"/>
            </a:endParaRPr>
          </a:p>
          <a:p>
            <a:pPr algn="ctr"/>
            <a:r>
              <a:rPr kumimoji="1" lang="ja-JP" altLang="en-US" sz="8800" dirty="0" smtClean="0">
                <a:latin typeface="HG創英角ｺﾞｼｯｸUB" panose="020B0909000000000000" pitchFamily="49" charset="-128"/>
                <a:ea typeface="HG創英角ｺﾞｼｯｸUB" panose="020B0909000000000000" pitchFamily="49" charset="-128"/>
              </a:rPr>
              <a:t>「</a:t>
            </a:r>
            <a:r>
              <a:rPr kumimoji="1" lang="ja-JP" altLang="en-US" sz="8800" dirty="0">
                <a:latin typeface="HG創英角ｺﾞｼｯｸUB" panose="020B0909000000000000" pitchFamily="49" charset="-128"/>
                <a:ea typeface="HG創英角ｺﾞｼｯｸUB" panose="020B0909000000000000" pitchFamily="49" charset="-128"/>
              </a:rPr>
              <a:t>サッカ</a:t>
            </a:r>
            <a:r>
              <a:rPr kumimoji="1" lang="ja-JP" altLang="en-US" sz="8800" dirty="0" smtClean="0">
                <a:latin typeface="HG創英角ｺﾞｼｯｸUB" panose="020B0909000000000000" pitchFamily="49" charset="-128"/>
                <a:ea typeface="HG創英角ｺﾞｼｯｸUB" panose="020B0909000000000000" pitchFamily="49" charset="-128"/>
              </a:rPr>
              <a:t>ー」</a:t>
            </a:r>
            <a:endParaRPr kumimoji="1" lang="en-US" altLang="ja-JP" sz="8800" dirty="0" smtClean="0">
              <a:latin typeface="HG創英角ｺﾞｼｯｸUB" panose="020B0909000000000000" pitchFamily="49" charset="-128"/>
              <a:ea typeface="HG創英角ｺﾞｼｯｸUB" panose="020B0909000000000000" pitchFamily="49" charset="-128"/>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a:t>
            </a:fld>
            <a:endParaRPr kumimoji="1" lang="ja-JP" altLang="en-US" dirty="0"/>
          </a:p>
        </p:txBody>
      </p:sp>
      <p:sp>
        <p:nvSpPr>
          <p:cNvPr id="10" name="正方形/長方形 9"/>
          <p:cNvSpPr/>
          <p:nvPr/>
        </p:nvSpPr>
        <p:spPr>
          <a:xfrm>
            <a:off x="78377" y="5072128"/>
            <a:ext cx="9026434" cy="131560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4400" dirty="0" smtClean="0">
                <a:latin typeface="HG創英角ｺﾞｼｯｸUB" panose="020B0909000000000000" pitchFamily="49" charset="-128"/>
                <a:ea typeface="HG創英角ｺﾞｼｯｸUB" panose="020B0909000000000000" pitchFamily="49" charset="-128"/>
              </a:rPr>
              <a:t>【</a:t>
            </a:r>
            <a:r>
              <a:rPr kumimoji="1" lang="ja-JP" altLang="en-US" sz="4400" dirty="0" smtClean="0">
                <a:latin typeface="HG創英角ｺﾞｼｯｸUB" panose="020B0909000000000000" pitchFamily="49" charset="-128"/>
                <a:ea typeface="HG創英角ｺﾞｼｯｸUB" panose="020B0909000000000000" pitchFamily="49" charset="-128"/>
              </a:rPr>
              <a:t>知識及び技能編</a:t>
            </a:r>
            <a:r>
              <a:rPr kumimoji="1" lang="en-US" altLang="ja-JP" sz="4400" dirty="0" smtClean="0">
                <a:latin typeface="HG創英角ｺﾞｼｯｸUB" panose="020B0909000000000000" pitchFamily="49" charset="-128"/>
                <a:ea typeface="HG創英角ｺﾞｼｯｸUB" panose="020B0909000000000000" pitchFamily="49" charset="-128"/>
              </a:rPr>
              <a:t>】</a:t>
            </a:r>
          </a:p>
        </p:txBody>
      </p:sp>
      <p:sp>
        <p:nvSpPr>
          <p:cNvPr id="11" name="Rectangle 2"/>
          <p:cNvSpPr>
            <a:spLocks noChangeArrowheads="1"/>
          </p:cNvSpPr>
          <p:nvPr/>
        </p:nvSpPr>
        <p:spPr bwMode="auto">
          <a:xfrm>
            <a:off x="-17304" y="2"/>
            <a:ext cx="9161304" cy="757379"/>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5" name="正方形/長方形 4"/>
          <p:cNvSpPr/>
          <p:nvPr/>
        </p:nvSpPr>
        <p:spPr>
          <a:xfrm>
            <a:off x="6023113" y="6142383"/>
            <a:ext cx="2849954" cy="4671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学習時間の目安：</a:t>
            </a:r>
            <a:r>
              <a:rPr kumimoji="1" lang="en-US" altLang="ja-JP" dirty="0" smtClean="0"/>
              <a:t>30</a:t>
            </a:r>
            <a:r>
              <a:rPr kumimoji="1" lang="ja-JP" altLang="en-US" dirty="0" smtClean="0"/>
              <a:t>分</a:t>
            </a:r>
            <a:endParaRPr kumimoji="1" lang="ja-JP" altLang="en-US" dirty="0"/>
          </a:p>
        </p:txBody>
      </p:sp>
    </p:spTree>
    <p:extLst>
      <p:ext uri="{BB962C8B-B14F-4D97-AF65-F5344CB8AC3E}">
        <p14:creationId xmlns:p14="http://schemas.microsoft.com/office/powerpoint/2010/main" val="14311857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72043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10</a:t>
            </a:fld>
            <a:endParaRPr kumimoji="1" lang="ja-JP" altLang="en-US" dirty="0"/>
          </a:p>
        </p:txBody>
      </p:sp>
      <p:sp>
        <p:nvSpPr>
          <p:cNvPr id="2" name="テキスト ボックス 1"/>
          <p:cNvSpPr txBox="1"/>
          <p:nvPr/>
        </p:nvSpPr>
        <p:spPr>
          <a:xfrm>
            <a:off x="834886" y="2153398"/>
            <a:ext cx="7825788" cy="1107996"/>
          </a:xfrm>
          <a:prstGeom prst="rect">
            <a:avLst/>
          </a:prstGeom>
          <a:noFill/>
        </p:spPr>
        <p:txBody>
          <a:bodyPr wrap="square" rtlCol="0">
            <a:spAutoFit/>
          </a:bodyPr>
          <a:lstStyle/>
          <a:p>
            <a:r>
              <a:rPr kumimoji="1" lang="ja-JP" altLang="en-US" sz="2400" dirty="0" smtClean="0"/>
              <a:t>　これから流れる映像を見て、オフサイドかオフサイドではないか考えてみよう。</a:t>
            </a:r>
            <a:endParaRPr kumimoji="1" lang="en-US" altLang="ja-JP" sz="2400" dirty="0" smtClean="0"/>
          </a:p>
          <a:p>
            <a:endParaRPr kumimoji="1" lang="ja-JP" altLang="en-US" dirty="0"/>
          </a:p>
        </p:txBody>
      </p:sp>
      <p:sp>
        <p:nvSpPr>
          <p:cNvPr id="4" name="テキスト ボックス 3"/>
          <p:cNvSpPr txBox="1"/>
          <p:nvPr/>
        </p:nvSpPr>
        <p:spPr>
          <a:xfrm>
            <a:off x="2025512" y="1177197"/>
            <a:ext cx="4788176" cy="646331"/>
          </a:xfrm>
          <a:prstGeom prst="rect">
            <a:avLst/>
          </a:prstGeom>
          <a:noFill/>
        </p:spPr>
        <p:txBody>
          <a:bodyPr wrap="square" rtlCol="0">
            <a:spAutoFit/>
          </a:bodyPr>
          <a:lstStyle/>
          <a:p>
            <a:pPr algn="ctr"/>
            <a:r>
              <a:rPr kumimoji="1" lang="ja-JP" altLang="en-US" sz="3600" dirty="0" smtClean="0"/>
              <a:t>オフサイドクイズ</a:t>
            </a:r>
            <a:endParaRPr kumimoji="1" lang="ja-JP" altLang="en-US" sz="3600" dirty="0"/>
          </a:p>
        </p:txBody>
      </p:sp>
      <p:sp>
        <p:nvSpPr>
          <p:cNvPr id="8" name="テキスト ボックス 7"/>
          <p:cNvSpPr txBox="1"/>
          <p:nvPr/>
        </p:nvSpPr>
        <p:spPr>
          <a:xfrm>
            <a:off x="865992" y="3144398"/>
            <a:ext cx="7394712" cy="3416320"/>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2400" dirty="0" smtClean="0"/>
              <a:t>オフサイドかどうかを見極めるポイント</a:t>
            </a:r>
            <a:endParaRPr kumimoji="1" lang="en-US" altLang="ja-JP" sz="2400" dirty="0" smtClean="0"/>
          </a:p>
          <a:p>
            <a:pPr algn="ctr"/>
            <a:endParaRPr kumimoji="1" lang="en-US" altLang="ja-JP" sz="2400" dirty="0"/>
          </a:p>
          <a:p>
            <a:r>
              <a:rPr kumimoji="1" lang="ja-JP" altLang="en-US" sz="2400" dirty="0" smtClean="0"/>
              <a:t>・オフサイドポジションにいること自体は違反では</a:t>
            </a:r>
            <a:endParaRPr kumimoji="1" lang="en-US" altLang="ja-JP" sz="2400" dirty="0" smtClean="0"/>
          </a:p>
          <a:p>
            <a:r>
              <a:rPr kumimoji="1" lang="ja-JP" altLang="en-US" sz="2400" dirty="0"/>
              <a:t>　</a:t>
            </a:r>
            <a:r>
              <a:rPr kumimoji="1" lang="ja-JP" altLang="en-US" sz="2400" dirty="0" smtClean="0"/>
              <a:t>ない</a:t>
            </a:r>
            <a:endParaRPr kumimoji="1" lang="en-US" altLang="ja-JP" sz="2400" dirty="0" smtClean="0"/>
          </a:p>
          <a:p>
            <a:r>
              <a:rPr kumimoji="1" lang="ja-JP" altLang="en-US" sz="2400" dirty="0" smtClean="0"/>
              <a:t>・オフサイドの違反が成立するのは、以下の①～③</a:t>
            </a:r>
            <a:endParaRPr kumimoji="1" lang="en-US" altLang="ja-JP" sz="2400" dirty="0" smtClean="0"/>
          </a:p>
          <a:p>
            <a:r>
              <a:rPr kumimoji="1" lang="ja-JP" altLang="en-US" sz="2400" dirty="0"/>
              <a:t>　</a:t>
            </a:r>
            <a:r>
              <a:rPr kumimoji="1" lang="ja-JP" altLang="en-US" sz="2400" dirty="0" smtClean="0"/>
              <a:t>が成立した場合</a:t>
            </a:r>
            <a:endParaRPr kumimoji="1" lang="en-US" altLang="ja-JP" sz="2400" dirty="0" smtClean="0"/>
          </a:p>
          <a:p>
            <a:r>
              <a:rPr kumimoji="1" lang="ja-JP" altLang="en-US" sz="2400" dirty="0"/>
              <a:t>　</a:t>
            </a:r>
            <a:r>
              <a:rPr kumimoji="1" lang="ja-JP" altLang="en-US" sz="2400" dirty="0" smtClean="0"/>
              <a:t>①プレーに干渉する。</a:t>
            </a:r>
            <a:endParaRPr kumimoji="1" lang="en-US" altLang="ja-JP" sz="2400" dirty="0" smtClean="0"/>
          </a:p>
          <a:p>
            <a:r>
              <a:rPr kumimoji="1" lang="ja-JP" altLang="en-US" sz="2400" dirty="0"/>
              <a:t>　</a:t>
            </a:r>
            <a:r>
              <a:rPr kumimoji="1" lang="ja-JP" altLang="en-US" sz="2400" dirty="0" smtClean="0"/>
              <a:t>②相手競技者に干渉する。</a:t>
            </a:r>
            <a:endParaRPr kumimoji="1" lang="en-US" altLang="ja-JP" sz="2400" dirty="0" smtClean="0"/>
          </a:p>
          <a:p>
            <a:r>
              <a:rPr kumimoji="1" lang="ja-JP" altLang="en-US" sz="2400" dirty="0"/>
              <a:t>　</a:t>
            </a:r>
            <a:r>
              <a:rPr kumimoji="1" lang="ja-JP" altLang="en-US" sz="2400" dirty="0" smtClean="0"/>
              <a:t>③その位置にいることによって利益を得る。</a:t>
            </a:r>
            <a:endParaRPr kumimoji="1" lang="ja-JP" altLang="en-US" sz="2400" dirty="0"/>
          </a:p>
        </p:txBody>
      </p:sp>
    </p:spTree>
    <p:extLst>
      <p:ext uri="{BB962C8B-B14F-4D97-AF65-F5344CB8AC3E}">
        <p14:creationId xmlns:p14="http://schemas.microsoft.com/office/powerpoint/2010/main" val="5863192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11</a:t>
            </a:fld>
            <a:endParaRPr kumimoji="1" lang="ja-JP" altLang="en-US" dirty="0"/>
          </a:p>
        </p:txBody>
      </p:sp>
      <p:sp>
        <p:nvSpPr>
          <p:cNvPr id="2" name="テキスト ボックス 1"/>
          <p:cNvSpPr txBox="1"/>
          <p:nvPr/>
        </p:nvSpPr>
        <p:spPr>
          <a:xfrm>
            <a:off x="1378226" y="1709530"/>
            <a:ext cx="6546574" cy="4508927"/>
          </a:xfrm>
          <a:prstGeom prst="rect">
            <a:avLst/>
          </a:prstGeom>
          <a:noFill/>
        </p:spPr>
        <p:txBody>
          <a:bodyPr wrap="square" rtlCol="0">
            <a:spAutoFit/>
          </a:bodyPr>
          <a:lstStyle/>
          <a:p>
            <a:pPr algn="ctr"/>
            <a:r>
              <a:rPr kumimoji="1" lang="ja-JP" altLang="en-US" sz="28700" dirty="0" smtClean="0"/>
              <a:t>①</a:t>
            </a:r>
            <a:endParaRPr kumimoji="1" lang="ja-JP" altLang="en-US" sz="28700" dirty="0"/>
          </a:p>
        </p:txBody>
      </p:sp>
    </p:spTree>
    <p:extLst>
      <p:ext uri="{BB962C8B-B14F-4D97-AF65-F5344CB8AC3E}">
        <p14:creationId xmlns:p14="http://schemas.microsoft.com/office/powerpoint/2010/main" val="967852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12</a:t>
            </a:fld>
            <a:endParaRPr kumimoji="1" lang="ja-JP" altLang="en-US" dirty="0"/>
          </a:p>
        </p:txBody>
      </p:sp>
      <p:pic>
        <p:nvPicPr>
          <p:cNvPr id="2" name="図 1">
            <a:hlinkClick r:id="rId3"/>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64471" y="1632108"/>
            <a:ext cx="7019476" cy="3960000"/>
          </a:xfrm>
          <a:prstGeom prst="rect">
            <a:avLst/>
          </a:prstGeom>
        </p:spPr>
      </p:pic>
      <p:sp>
        <p:nvSpPr>
          <p:cNvPr id="5" name="テキスト ボックス 4"/>
          <p:cNvSpPr txBox="1"/>
          <p:nvPr/>
        </p:nvSpPr>
        <p:spPr>
          <a:xfrm>
            <a:off x="1654572" y="2801798"/>
            <a:ext cx="6189009" cy="1446550"/>
          </a:xfrm>
          <a:prstGeom prst="rect">
            <a:avLst/>
          </a:prstGeom>
          <a:noFill/>
        </p:spPr>
        <p:txBody>
          <a:bodyPr wrap="square" rtlCol="0">
            <a:spAutoFit/>
          </a:bodyPr>
          <a:lstStyle/>
          <a:p>
            <a:r>
              <a:rPr kumimoji="1" lang="ja-JP" altLang="en-US" sz="8800" b="1" dirty="0" smtClean="0">
                <a:ln w="28575">
                  <a:solidFill>
                    <a:schemeClr val="tx1"/>
                  </a:solidFill>
                </a:ln>
                <a:solidFill>
                  <a:srgbClr val="FF0000"/>
                </a:solidFill>
              </a:rPr>
              <a:t>オフサイド</a:t>
            </a:r>
            <a:endParaRPr kumimoji="1" lang="ja-JP" altLang="en-US" sz="8800" b="1" dirty="0">
              <a:ln w="28575">
                <a:solidFill>
                  <a:schemeClr val="tx1"/>
                </a:solidFill>
              </a:ln>
              <a:solidFill>
                <a:srgbClr val="FF0000"/>
              </a:solidFill>
            </a:endParaRPr>
          </a:p>
        </p:txBody>
      </p:sp>
      <p:sp>
        <p:nvSpPr>
          <p:cNvPr id="8" name="テキスト ボックス 7"/>
          <p:cNvSpPr txBox="1"/>
          <p:nvPr/>
        </p:nvSpPr>
        <p:spPr>
          <a:xfrm>
            <a:off x="2920742" y="421997"/>
            <a:ext cx="3869828" cy="1446550"/>
          </a:xfrm>
          <a:prstGeom prst="rect">
            <a:avLst/>
          </a:prstGeom>
          <a:noFill/>
        </p:spPr>
        <p:txBody>
          <a:bodyPr wrap="square" rtlCol="0">
            <a:spAutoFit/>
          </a:bodyPr>
          <a:lstStyle/>
          <a:p>
            <a:r>
              <a:rPr kumimoji="1" lang="ja-JP" altLang="en-US" sz="8800" b="1" dirty="0" smtClean="0">
                <a:ln w="28575">
                  <a:solidFill>
                    <a:schemeClr val="tx1"/>
                  </a:solidFill>
                </a:ln>
                <a:solidFill>
                  <a:srgbClr val="FF0000"/>
                </a:solidFill>
              </a:rPr>
              <a:t>正解は</a:t>
            </a:r>
            <a:endParaRPr kumimoji="1" lang="ja-JP" altLang="en-US" sz="8800" b="1" dirty="0">
              <a:ln w="28575">
                <a:solidFill>
                  <a:schemeClr val="tx1"/>
                </a:solidFill>
              </a:ln>
              <a:solidFill>
                <a:srgbClr val="FF0000"/>
              </a:solidFill>
            </a:endParaRPr>
          </a:p>
        </p:txBody>
      </p:sp>
      <p:grpSp>
        <p:nvGrpSpPr>
          <p:cNvPr id="9" name="グループ化 8"/>
          <p:cNvGrpSpPr/>
          <p:nvPr/>
        </p:nvGrpSpPr>
        <p:grpSpPr>
          <a:xfrm>
            <a:off x="5979828" y="4982890"/>
            <a:ext cx="2034440" cy="478547"/>
            <a:chOff x="5726066" y="1987786"/>
            <a:chExt cx="2859302" cy="508045"/>
          </a:xfrm>
        </p:grpSpPr>
        <p:sp>
          <p:nvSpPr>
            <p:cNvPr id="10" name="角丸四角形 9"/>
            <p:cNvSpPr/>
            <p:nvPr/>
          </p:nvSpPr>
          <p:spPr>
            <a:xfrm>
              <a:off x="5726066" y="1987786"/>
              <a:ext cx="2859302" cy="5080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smtClean="0">
                  <a:solidFill>
                    <a:schemeClr val="tx1"/>
                  </a:solidFill>
                </a:rPr>
                <a:t>写真をクリックして</a:t>
              </a:r>
              <a:endParaRPr lang="en-US" altLang="ja-JP" sz="1200" dirty="0" smtClean="0">
                <a:solidFill>
                  <a:schemeClr val="tx1"/>
                </a:solidFill>
              </a:endParaRPr>
            </a:p>
            <a:p>
              <a:r>
                <a:rPr lang="ja-JP" altLang="en-US" sz="1200" dirty="0" smtClean="0">
                  <a:solidFill>
                    <a:schemeClr val="tx1"/>
                  </a:solidFill>
                </a:rPr>
                <a:t>動画を見てみよう！</a:t>
              </a:r>
              <a:endParaRPr kumimoji="1" lang="ja-JP" altLang="en-US" sz="1200" dirty="0">
                <a:solidFill>
                  <a:schemeClr val="tx1"/>
                </a:solidFill>
              </a:endParaRPr>
            </a:p>
          </p:txBody>
        </p:sp>
        <p:pic>
          <p:nvPicPr>
            <p:cNvPr id="11" name="図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37772" y="1999832"/>
              <a:ext cx="479545" cy="479545"/>
            </a:xfrm>
            <a:prstGeom prst="rect">
              <a:avLst/>
            </a:prstGeom>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367540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par>
                          <p:cTn id="15" fill="hold">
                            <p:stCondLst>
                              <p:cond delay="500"/>
                            </p:stCondLst>
                            <p:childTnLst>
                              <p:par>
                                <p:cTn id="16" presetID="26"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80">
                                          <p:stCondLst>
                                            <p:cond delay="0"/>
                                          </p:stCondLst>
                                        </p:cTn>
                                        <p:tgtEl>
                                          <p:spTgt spid="5"/>
                                        </p:tgtEl>
                                      </p:cBhvr>
                                    </p:animEffect>
                                    <p:anim calcmode="lin" valueType="num">
                                      <p:cBhvr>
                                        <p:cTn id="1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4" dur="26">
                                          <p:stCondLst>
                                            <p:cond delay="650"/>
                                          </p:stCondLst>
                                        </p:cTn>
                                        <p:tgtEl>
                                          <p:spTgt spid="5"/>
                                        </p:tgtEl>
                                      </p:cBhvr>
                                      <p:to x="100000" y="60000"/>
                                    </p:animScale>
                                    <p:animScale>
                                      <p:cBhvr>
                                        <p:cTn id="25" dur="166" decel="50000">
                                          <p:stCondLst>
                                            <p:cond delay="676"/>
                                          </p:stCondLst>
                                        </p:cTn>
                                        <p:tgtEl>
                                          <p:spTgt spid="5"/>
                                        </p:tgtEl>
                                      </p:cBhvr>
                                      <p:to x="100000" y="100000"/>
                                    </p:animScale>
                                    <p:animScale>
                                      <p:cBhvr>
                                        <p:cTn id="26" dur="26">
                                          <p:stCondLst>
                                            <p:cond delay="1312"/>
                                          </p:stCondLst>
                                        </p:cTn>
                                        <p:tgtEl>
                                          <p:spTgt spid="5"/>
                                        </p:tgtEl>
                                      </p:cBhvr>
                                      <p:to x="100000" y="80000"/>
                                    </p:animScale>
                                    <p:animScale>
                                      <p:cBhvr>
                                        <p:cTn id="27" dur="166" decel="50000">
                                          <p:stCondLst>
                                            <p:cond delay="1338"/>
                                          </p:stCondLst>
                                        </p:cTn>
                                        <p:tgtEl>
                                          <p:spTgt spid="5"/>
                                        </p:tgtEl>
                                      </p:cBhvr>
                                      <p:to x="100000" y="100000"/>
                                    </p:animScale>
                                    <p:animScale>
                                      <p:cBhvr>
                                        <p:cTn id="28" dur="26">
                                          <p:stCondLst>
                                            <p:cond delay="1642"/>
                                          </p:stCondLst>
                                        </p:cTn>
                                        <p:tgtEl>
                                          <p:spTgt spid="5"/>
                                        </p:tgtEl>
                                      </p:cBhvr>
                                      <p:to x="100000" y="90000"/>
                                    </p:animScale>
                                    <p:animScale>
                                      <p:cBhvr>
                                        <p:cTn id="29" dur="166" decel="50000">
                                          <p:stCondLst>
                                            <p:cond delay="1668"/>
                                          </p:stCondLst>
                                        </p:cTn>
                                        <p:tgtEl>
                                          <p:spTgt spid="5"/>
                                        </p:tgtEl>
                                      </p:cBhvr>
                                      <p:to x="100000" y="100000"/>
                                    </p:animScale>
                                    <p:animScale>
                                      <p:cBhvr>
                                        <p:cTn id="30" dur="26">
                                          <p:stCondLst>
                                            <p:cond delay="1808"/>
                                          </p:stCondLst>
                                        </p:cTn>
                                        <p:tgtEl>
                                          <p:spTgt spid="5"/>
                                        </p:tgtEl>
                                      </p:cBhvr>
                                      <p:to x="100000" y="95000"/>
                                    </p:animScale>
                                    <p:animScale>
                                      <p:cBhvr>
                                        <p:cTn id="31"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7304" y="2"/>
            <a:ext cx="9168690" cy="5212077"/>
          </a:xfrm>
          <a:prstGeom prst="rect">
            <a:avLst/>
          </a:prstGeom>
        </p:spPr>
      </p:pic>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277209" y="2523299"/>
            <a:ext cx="8572277" cy="88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13</a:t>
            </a:fld>
            <a:endParaRPr kumimoji="1" lang="ja-JP" altLang="en-US" dirty="0"/>
          </a:p>
        </p:txBody>
      </p:sp>
      <p:sp>
        <p:nvSpPr>
          <p:cNvPr id="8" name="テキスト ボックス 7"/>
          <p:cNvSpPr txBox="1"/>
          <p:nvPr/>
        </p:nvSpPr>
        <p:spPr>
          <a:xfrm>
            <a:off x="1761151" y="5468520"/>
            <a:ext cx="6377009" cy="1200329"/>
          </a:xfrm>
          <a:prstGeom prst="rect">
            <a:avLst/>
          </a:prstGeom>
          <a:noFill/>
        </p:spPr>
        <p:txBody>
          <a:bodyPr wrap="square" rtlCol="0">
            <a:spAutoFit/>
          </a:bodyPr>
          <a:lstStyle/>
          <a:p>
            <a:r>
              <a:rPr kumimoji="1" lang="ja-JP" altLang="en-US" sz="2400" b="1" dirty="0" smtClean="0">
                <a:solidFill>
                  <a:srgbClr val="FF0000"/>
                </a:solidFill>
              </a:rPr>
              <a:t>シュートした選手はオフサイドポジションでボールをもらったため、オフサイドとなり、得点は認められません。</a:t>
            </a:r>
            <a:endParaRPr kumimoji="1" lang="ja-JP" altLang="en-US" sz="2400" b="1" dirty="0">
              <a:solidFill>
                <a:srgbClr val="FF0000"/>
              </a:solidFill>
            </a:endParaRPr>
          </a:p>
        </p:txBody>
      </p:sp>
      <p:sp>
        <p:nvSpPr>
          <p:cNvPr id="9" name="楕円 8"/>
          <p:cNvSpPr/>
          <p:nvPr/>
        </p:nvSpPr>
        <p:spPr>
          <a:xfrm>
            <a:off x="3320994" y="2351307"/>
            <a:ext cx="516456" cy="48333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7194534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14</a:t>
            </a:fld>
            <a:endParaRPr kumimoji="1" lang="ja-JP" altLang="en-US" dirty="0"/>
          </a:p>
        </p:txBody>
      </p:sp>
      <p:sp>
        <p:nvSpPr>
          <p:cNvPr id="2" name="テキスト ボックス 1"/>
          <p:cNvSpPr txBox="1"/>
          <p:nvPr/>
        </p:nvSpPr>
        <p:spPr>
          <a:xfrm>
            <a:off x="1378226" y="1709530"/>
            <a:ext cx="6546574" cy="4508927"/>
          </a:xfrm>
          <a:prstGeom prst="rect">
            <a:avLst/>
          </a:prstGeom>
          <a:noFill/>
        </p:spPr>
        <p:txBody>
          <a:bodyPr wrap="square" rtlCol="0">
            <a:spAutoFit/>
          </a:bodyPr>
          <a:lstStyle/>
          <a:p>
            <a:pPr algn="ctr"/>
            <a:r>
              <a:rPr kumimoji="1" lang="ja-JP" altLang="en-US" sz="28700" dirty="0"/>
              <a:t>②</a:t>
            </a:r>
          </a:p>
        </p:txBody>
      </p:sp>
    </p:spTree>
    <p:extLst>
      <p:ext uri="{BB962C8B-B14F-4D97-AF65-F5344CB8AC3E}">
        <p14:creationId xmlns:p14="http://schemas.microsoft.com/office/powerpoint/2010/main" val="27140656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hlinkClick r:id="rId3"/>
          </p:cNvPr>
          <p:cNvPicPr>
            <a:picLocks noChangeAspect="1"/>
          </p:cNvPicPr>
          <p:nvPr/>
        </p:nvPicPr>
        <p:blipFill>
          <a:blip r:embed="rId4"/>
          <a:stretch>
            <a:fillRect/>
          </a:stretch>
        </p:blipFill>
        <p:spPr>
          <a:xfrm>
            <a:off x="985118" y="1733106"/>
            <a:ext cx="6965042" cy="3958275"/>
          </a:xfrm>
          <a:prstGeom prst="rect">
            <a:avLst/>
          </a:prstGeom>
        </p:spPr>
      </p:pic>
      <p:sp>
        <p:nvSpPr>
          <p:cNvPr id="6" name="Rectangle 2"/>
          <p:cNvSpPr>
            <a:spLocks noChangeArrowheads="1"/>
          </p:cNvSpPr>
          <p:nvPr/>
        </p:nvSpPr>
        <p:spPr bwMode="auto">
          <a:xfrm>
            <a:off x="-17304" y="3"/>
            <a:ext cx="9161304" cy="55789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15</a:t>
            </a:fld>
            <a:endParaRPr kumimoji="1" lang="ja-JP" altLang="en-US" dirty="0"/>
          </a:p>
        </p:txBody>
      </p:sp>
      <p:sp>
        <p:nvSpPr>
          <p:cNvPr id="8" name="テキスト ボックス 7"/>
          <p:cNvSpPr txBox="1"/>
          <p:nvPr/>
        </p:nvSpPr>
        <p:spPr>
          <a:xfrm>
            <a:off x="2920742" y="421997"/>
            <a:ext cx="3869828" cy="1446550"/>
          </a:xfrm>
          <a:prstGeom prst="rect">
            <a:avLst/>
          </a:prstGeom>
          <a:noFill/>
        </p:spPr>
        <p:txBody>
          <a:bodyPr wrap="square" rtlCol="0">
            <a:spAutoFit/>
          </a:bodyPr>
          <a:lstStyle/>
          <a:p>
            <a:r>
              <a:rPr kumimoji="1" lang="ja-JP" altLang="en-US" sz="8800" b="1" dirty="0" smtClean="0">
                <a:ln w="28575">
                  <a:solidFill>
                    <a:schemeClr val="tx1"/>
                  </a:solidFill>
                </a:ln>
                <a:solidFill>
                  <a:srgbClr val="FF0000"/>
                </a:solidFill>
              </a:rPr>
              <a:t>正解は</a:t>
            </a:r>
            <a:endParaRPr kumimoji="1" lang="ja-JP" altLang="en-US" sz="8800" b="1" dirty="0">
              <a:ln w="28575">
                <a:solidFill>
                  <a:schemeClr val="tx1"/>
                </a:solidFill>
              </a:ln>
              <a:solidFill>
                <a:srgbClr val="FF0000"/>
              </a:solidFill>
            </a:endParaRPr>
          </a:p>
        </p:txBody>
      </p:sp>
      <p:sp>
        <p:nvSpPr>
          <p:cNvPr id="9" name="テキスト ボックス 8"/>
          <p:cNvSpPr txBox="1"/>
          <p:nvPr/>
        </p:nvSpPr>
        <p:spPr>
          <a:xfrm>
            <a:off x="1761151" y="2385910"/>
            <a:ext cx="6189009" cy="2800767"/>
          </a:xfrm>
          <a:prstGeom prst="rect">
            <a:avLst/>
          </a:prstGeom>
          <a:noFill/>
        </p:spPr>
        <p:txBody>
          <a:bodyPr wrap="square" rtlCol="0">
            <a:spAutoFit/>
          </a:bodyPr>
          <a:lstStyle/>
          <a:p>
            <a:r>
              <a:rPr kumimoji="1" lang="ja-JP" altLang="en-US" sz="8800" b="1" dirty="0" smtClean="0">
                <a:ln w="28575">
                  <a:solidFill>
                    <a:schemeClr val="tx1"/>
                  </a:solidFill>
                </a:ln>
                <a:solidFill>
                  <a:srgbClr val="FF0000"/>
                </a:solidFill>
              </a:rPr>
              <a:t>オフサイドではない</a:t>
            </a:r>
            <a:endParaRPr kumimoji="1" lang="ja-JP" altLang="en-US" sz="8800" b="1" dirty="0">
              <a:ln w="28575">
                <a:solidFill>
                  <a:schemeClr val="tx1"/>
                </a:solidFill>
              </a:ln>
              <a:solidFill>
                <a:srgbClr val="FF0000"/>
              </a:solidFill>
            </a:endParaRPr>
          </a:p>
        </p:txBody>
      </p:sp>
      <p:grpSp>
        <p:nvGrpSpPr>
          <p:cNvPr id="11" name="グループ化 10"/>
          <p:cNvGrpSpPr/>
          <p:nvPr/>
        </p:nvGrpSpPr>
        <p:grpSpPr>
          <a:xfrm>
            <a:off x="5773350" y="5136801"/>
            <a:ext cx="2034440" cy="478547"/>
            <a:chOff x="5726066" y="1987786"/>
            <a:chExt cx="2859302" cy="508045"/>
          </a:xfrm>
        </p:grpSpPr>
        <p:sp>
          <p:nvSpPr>
            <p:cNvPr id="12" name="角丸四角形 11"/>
            <p:cNvSpPr/>
            <p:nvPr/>
          </p:nvSpPr>
          <p:spPr>
            <a:xfrm>
              <a:off x="5726066" y="1987786"/>
              <a:ext cx="2859302" cy="5080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smtClean="0">
                  <a:solidFill>
                    <a:schemeClr val="tx1"/>
                  </a:solidFill>
                </a:rPr>
                <a:t>写真をクリックして</a:t>
              </a:r>
              <a:endParaRPr lang="en-US" altLang="ja-JP" sz="1200" dirty="0" smtClean="0">
                <a:solidFill>
                  <a:schemeClr val="tx1"/>
                </a:solidFill>
              </a:endParaRPr>
            </a:p>
            <a:p>
              <a:r>
                <a:rPr lang="ja-JP" altLang="en-US" sz="1200" dirty="0" smtClean="0">
                  <a:solidFill>
                    <a:schemeClr val="tx1"/>
                  </a:solidFill>
                </a:rPr>
                <a:t>動画を見てみよう！</a:t>
              </a:r>
              <a:endParaRPr kumimoji="1" lang="ja-JP" altLang="en-US" sz="1200" dirty="0">
                <a:solidFill>
                  <a:schemeClr val="tx1"/>
                </a:solidFill>
              </a:endParaRPr>
            </a:p>
          </p:txBody>
        </p:sp>
        <p:pic>
          <p:nvPicPr>
            <p:cNvPr id="13" name="図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37772" y="2015490"/>
              <a:ext cx="479545" cy="479545"/>
            </a:xfrm>
            <a:prstGeom prst="rect">
              <a:avLst/>
            </a:prstGeom>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184633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par>
                          <p:cTn id="15" fill="hold">
                            <p:stCondLst>
                              <p:cond delay="500"/>
                            </p:stCondLst>
                            <p:childTnLst>
                              <p:par>
                                <p:cTn id="16" presetID="26"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80">
                                          <p:stCondLst>
                                            <p:cond delay="0"/>
                                          </p:stCondLst>
                                        </p:cTn>
                                        <p:tgtEl>
                                          <p:spTgt spid="9"/>
                                        </p:tgtEl>
                                      </p:cBhvr>
                                    </p:animEffect>
                                    <p:anim calcmode="lin" valueType="num">
                                      <p:cBhvr>
                                        <p:cTn id="1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4" dur="26">
                                          <p:stCondLst>
                                            <p:cond delay="650"/>
                                          </p:stCondLst>
                                        </p:cTn>
                                        <p:tgtEl>
                                          <p:spTgt spid="9"/>
                                        </p:tgtEl>
                                      </p:cBhvr>
                                      <p:to x="100000" y="60000"/>
                                    </p:animScale>
                                    <p:animScale>
                                      <p:cBhvr>
                                        <p:cTn id="25" dur="166" decel="50000">
                                          <p:stCondLst>
                                            <p:cond delay="676"/>
                                          </p:stCondLst>
                                        </p:cTn>
                                        <p:tgtEl>
                                          <p:spTgt spid="9"/>
                                        </p:tgtEl>
                                      </p:cBhvr>
                                      <p:to x="100000" y="100000"/>
                                    </p:animScale>
                                    <p:animScale>
                                      <p:cBhvr>
                                        <p:cTn id="26" dur="26">
                                          <p:stCondLst>
                                            <p:cond delay="1312"/>
                                          </p:stCondLst>
                                        </p:cTn>
                                        <p:tgtEl>
                                          <p:spTgt spid="9"/>
                                        </p:tgtEl>
                                      </p:cBhvr>
                                      <p:to x="100000" y="80000"/>
                                    </p:animScale>
                                    <p:animScale>
                                      <p:cBhvr>
                                        <p:cTn id="27" dur="166" decel="50000">
                                          <p:stCondLst>
                                            <p:cond delay="1338"/>
                                          </p:stCondLst>
                                        </p:cTn>
                                        <p:tgtEl>
                                          <p:spTgt spid="9"/>
                                        </p:tgtEl>
                                      </p:cBhvr>
                                      <p:to x="100000" y="100000"/>
                                    </p:animScale>
                                    <p:animScale>
                                      <p:cBhvr>
                                        <p:cTn id="28" dur="26">
                                          <p:stCondLst>
                                            <p:cond delay="1642"/>
                                          </p:stCondLst>
                                        </p:cTn>
                                        <p:tgtEl>
                                          <p:spTgt spid="9"/>
                                        </p:tgtEl>
                                      </p:cBhvr>
                                      <p:to x="100000" y="90000"/>
                                    </p:animScale>
                                    <p:animScale>
                                      <p:cBhvr>
                                        <p:cTn id="29" dur="166" decel="50000">
                                          <p:stCondLst>
                                            <p:cond delay="1668"/>
                                          </p:stCondLst>
                                        </p:cTn>
                                        <p:tgtEl>
                                          <p:spTgt spid="9"/>
                                        </p:tgtEl>
                                      </p:cBhvr>
                                      <p:to x="100000" y="100000"/>
                                    </p:animScale>
                                    <p:animScale>
                                      <p:cBhvr>
                                        <p:cTn id="30" dur="26">
                                          <p:stCondLst>
                                            <p:cond delay="1808"/>
                                          </p:stCondLst>
                                        </p:cTn>
                                        <p:tgtEl>
                                          <p:spTgt spid="9"/>
                                        </p:tgtEl>
                                      </p:cBhvr>
                                      <p:to x="100000" y="95000"/>
                                    </p:animScale>
                                    <p:animScale>
                                      <p:cBhvr>
                                        <p:cTn id="31"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0" y="-1"/>
            <a:ext cx="9144000" cy="5187279"/>
          </a:xfrm>
          <a:prstGeom prst="rect">
            <a:avLst/>
          </a:prstGeom>
        </p:spPr>
      </p:pic>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277209" y="2523299"/>
            <a:ext cx="8572277" cy="88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16</a:t>
            </a:fld>
            <a:endParaRPr kumimoji="1" lang="ja-JP" altLang="en-US" dirty="0"/>
          </a:p>
        </p:txBody>
      </p:sp>
      <p:sp>
        <p:nvSpPr>
          <p:cNvPr id="5" name="テキスト ボックス 4"/>
          <p:cNvSpPr txBox="1"/>
          <p:nvPr/>
        </p:nvSpPr>
        <p:spPr>
          <a:xfrm>
            <a:off x="1278422" y="5525354"/>
            <a:ext cx="6612140" cy="830997"/>
          </a:xfrm>
          <a:prstGeom prst="rect">
            <a:avLst/>
          </a:prstGeom>
          <a:noFill/>
        </p:spPr>
        <p:txBody>
          <a:bodyPr wrap="square" rtlCol="0">
            <a:spAutoFit/>
          </a:bodyPr>
          <a:lstStyle/>
          <a:p>
            <a:r>
              <a:rPr kumimoji="1" lang="ja-JP" altLang="en-US" sz="2400" b="1" dirty="0" smtClean="0">
                <a:solidFill>
                  <a:srgbClr val="FF0000"/>
                </a:solidFill>
              </a:rPr>
              <a:t>オフサイド</a:t>
            </a:r>
            <a:r>
              <a:rPr kumimoji="1" lang="ja-JP" altLang="en-US" sz="2400" b="1" dirty="0">
                <a:solidFill>
                  <a:srgbClr val="FF0000"/>
                </a:solidFill>
              </a:rPr>
              <a:t>ポジション</a:t>
            </a:r>
            <a:r>
              <a:rPr kumimoji="1" lang="ja-JP" altLang="en-US" sz="2400" b="1" dirty="0" smtClean="0">
                <a:solidFill>
                  <a:srgbClr val="FF0000"/>
                </a:solidFill>
              </a:rPr>
              <a:t>に選手がいてもボールに関与していなければオフサイドにはなりません。</a:t>
            </a:r>
            <a:endParaRPr kumimoji="1" lang="ja-JP" altLang="en-US" sz="2400" b="1" dirty="0">
              <a:solidFill>
                <a:srgbClr val="FF0000"/>
              </a:solidFill>
            </a:endParaRPr>
          </a:p>
        </p:txBody>
      </p:sp>
      <p:cxnSp>
        <p:nvCxnSpPr>
          <p:cNvPr id="8" name="直線コネクタ 7"/>
          <p:cNvCxnSpPr/>
          <p:nvPr/>
        </p:nvCxnSpPr>
        <p:spPr>
          <a:xfrm flipH="1">
            <a:off x="3082834" y="2782389"/>
            <a:ext cx="235132" cy="165790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楕円 12"/>
          <p:cNvSpPr/>
          <p:nvPr/>
        </p:nvSpPr>
        <p:spPr>
          <a:xfrm>
            <a:off x="2824606" y="2800328"/>
            <a:ext cx="516456" cy="48333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0753216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17</a:t>
            </a:fld>
            <a:endParaRPr kumimoji="1" lang="ja-JP" altLang="en-US" dirty="0"/>
          </a:p>
        </p:txBody>
      </p:sp>
      <p:sp>
        <p:nvSpPr>
          <p:cNvPr id="2" name="テキスト ボックス 1"/>
          <p:cNvSpPr txBox="1"/>
          <p:nvPr/>
        </p:nvSpPr>
        <p:spPr>
          <a:xfrm>
            <a:off x="1378226" y="1709530"/>
            <a:ext cx="6546574" cy="4508927"/>
          </a:xfrm>
          <a:prstGeom prst="rect">
            <a:avLst/>
          </a:prstGeom>
          <a:noFill/>
        </p:spPr>
        <p:txBody>
          <a:bodyPr wrap="square" rtlCol="0">
            <a:spAutoFit/>
          </a:bodyPr>
          <a:lstStyle/>
          <a:p>
            <a:pPr algn="ctr"/>
            <a:r>
              <a:rPr kumimoji="1" lang="ja-JP" altLang="en-US" sz="28700" dirty="0"/>
              <a:t>③</a:t>
            </a:r>
          </a:p>
        </p:txBody>
      </p:sp>
    </p:spTree>
    <p:extLst>
      <p:ext uri="{BB962C8B-B14F-4D97-AF65-F5344CB8AC3E}">
        <p14:creationId xmlns:p14="http://schemas.microsoft.com/office/powerpoint/2010/main" val="922966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hlinkClick r:id="rId3"/>
          </p:cNvPr>
          <p:cNvPicPr>
            <a:picLocks noChangeAspect="1"/>
          </p:cNvPicPr>
          <p:nvPr/>
        </p:nvPicPr>
        <p:blipFill>
          <a:blip r:embed="rId4"/>
          <a:stretch>
            <a:fillRect/>
          </a:stretch>
        </p:blipFill>
        <p:spPr>
          <a:xfrm>
            <a:off x="1030427" y="1915880"/>
            <a:ext cx="7036308" cy="4009731"/>
          </a:xfrm>
          <a:prstGeom prst="rect">
            <a:avLst/>
          </a:prstGeom>
        </p:spPr>
      </p:pic>
      <p:sp>
        <p:nvSpPr>
          <p:cNvPr id="6" name="Rectangle 2"/>
          <p:cNvSpPr>
            <a:spLocks noChangeArrowheads="1"/>
          </p:cNvSpPr>
          <p:nvPr/>
        </p:nvSpPr>
        <p:spPr bwMode="auto">
          <a:xfrm>
            <a:off x="-17304" y="3"/>
            <a:ext cx="9161304" cy="55789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18</a:t>
            </a:fld>
            <a:endParaRPr kumimoji="1" lang="ja-JP" altLang="en-US" dirty="0"/>
          </a:p>
        </p:txBody>
      </p:sp>
      <p:sp>
        <p:nvSpPr>
          <p:cNvPr id="8" name="テキスト ボックス 7"/>
          <p:cNvSpPr txBox="1"/>
          <p:nvPr/>
        </p:nvSpPr>
        <p:spPr>
          <a:xfrm>
            <a:off x="2920742" y="421997"/>
            <a:ext cx="3869828" cy="1446550"/>
          </a:xfrm>
          <a:prstGeom prst="rect">
            <a:avLst/>
          </a:prstGeom>
          <a:noFill/>
        </p:spPr>
        <p:txBody>
          <a:bodyPr wrap="square" rtlCol="0">
            <a:spAutoFit/>
          </a:bodyPr>
          <a:lstStyle/>
          <a:p>
            <a:r>
              <a:rPr kumimoji="1" lang="ja-JP" altLang="en-US" sz="8800" b="1" dirty="0" smtClean="0">
                <a:ln w="28575">
                  <a:solidFill>
                    <a:schemeClr val="tx1"/>
                  </a:solidFill>
                </a:ln>
                <a:solidFill>
                  <a:srgbClr val="FF0000"/>
                </a:solidFill>
              </a:rPr>
              <a:t>正解は</a:t>
            </a:r>
            <a:endParaRPr kumimoji="1" lang="ja-JP" altLang="en-US" sz="8800" b="1" dirty="0">
              <a:ln w="28575">
                <a:solidFill>
                  <a:schemeClr val="tx1"/>
                </a:solidFill>
              </a:ln>
              <a:solidFill>
                <a:srgbClr val="FF0000"/>
              </a:solidFill>
            </a:endParaRPr>
          </a:p>
        </p:txBody>
      </p:sp>
      <p:sp>
        <p:nvSpPr>
          <p:cNvPr id="9" name="テキスト ボックス 8"/>
          <p:cNvSpPr txBox="1"/>
          <p:nvPr/>
        </p:nvSpPr>
        <p:spPr>
          <a:xfrm>
            <a:off x="1654572" y="2801798"/>
            <a:ext cx="6189009" cy="1446550"/>
          </a:xfrm>
          <a:prstGeom prst="rect">
            <a:avLst/>
          </a:prstGeom>
          <a:noFill/>
        </p:spPr>
        <p:txBody>
          <a:bodyPr wrap="square" rtlCol="0">
            <a:spAutoFit/>
          </a:bodyPr>
          <a:lstStyle/>
          <a:p>
            <a:r>
              <a:rPr kumimoji="1" lang="ja-JP" altLang="en-US" sz="8800" b="1" dirty="0" smtClean="0">
                <a:ln w="28575">
                  <a:solidFill>
                    <a:schemeClr val="tx1"/>
                  </a:solidFill>
                </a:ln>
                <a:solidFill>
                  <a:srgbClr val="FF0000"/>
                </a:solidFill>
              </a:rPr>
              <a:t>オフサイド</a:t>
            </a:r>
            <a:endParaRPr kumimoji="1" lang="ja-JP" altLang="en-US" sz="8800" b="1" dirty="0">
              <a:ln w="28575">
                <a:solidFill>
                  <a:schemeClr val="tx1"/>
                </a:solidFill>
              </a:ln>
              <a:solidFill>
                <a:srgbClr val="FF0000"/>
              </a:solidFill>
            </a:endParaRPr>
          </a:p>
        </p:txBody>
      </p:sp>
      <p:grpSp>
        <p:nvGrpSpPr>
          <p:cNvPr id="7" name="グループ化 6"/>
          <p:cNvGrpSpPr/>
          <p:nvPr/>
        </p:nvGrpSpPr>
        <p:grpSpPr>
          <a:xfrm>
            <a:off x="5965076" y="5254785"/>
            <a:ext cx="2034440" cy="478547"/>
            <a:chOff x="5726066" y="1987786"/>
            <a:chExt cx="2859302" cy="508045"/>
          </a:xfrm>
        </p:grpSpPr>
        <p:sp>
          <p:nvSpPr>
            <p:cNvPr id="11" name="角丸四角形 10"/>
            <p:cNvSpPr/>
            <p:nvPr/>
          </p:nvSpPr>
          <p:spPr>
            <a:xfrm>
              <a:off x="5726066" y="1987786"/>
              <a:ext cx="2859302" cy="5080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smtClean="0">
                  <a:solidFill>
                    <a:schemeClr val="tx1"/>
                  </a:solidFill>
                </a:rPr>
                <a:t>写真をクリックして</a:t>
              </a:r>
              <a:endParaRPr lang="en-US" altLang="ja-JP" sz="1200" dirty="0" smtClean="0">
                <a:solidFill>
                  <a:schemeClr val="tx1"/>
                </a:solidFill>
              </a:endParaRPr>
            </a:p>
            <a:p>
              <a:r>
                <a:rPr lang="ja-JP" altLang="en-US" sz="1200" dirty="0" smtClean="0">
                  <a:solidFill>
                    <a:schemeClr val="tx1"/>
                  </a:solidFill>
                </a:rPr>
                <a:t>動画を見てみよう！</a:t>
              </a:r>
              <a:endParaRPr kumimoji="1" lang="ja-JP" altLang="en-US" sz="1200" dirty="0">
                <a:solidFill>
                  <a:schemeClr val="tx1"/>
                </a:solidFill>
              </a:endParaRPr>
            </a:p>
          </p:txBody>
        </p:sp>
        <p:pic>
          <p:nvPicPr>
            <p:cNvPr id="12" name="図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37772" y="2015490"/>
              <a:ext cx="479545" cy="479545"/>
            </a:xfrm>
            <a:prstGeom prst="rect">
              <a:avLst/>
            </a:prstGeom>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209469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par>
                          <p:cTn id="15" fill="hold">
                            <p:stCondLst>
                              <p:cond delay="500"/>
                            </p:stCondLst>
                            <p:childTnLst>
                              <p:par>
                                <p:cTn id="16" presetID="26"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80">
                                          <p:stCondLst>
                                            <p:cond delay="0"/>
                                          </p:stCondLst>
                                        </p:cTn>
                                        <p:tgtEl>
                                          <p:spTgt spid="9"/>
                                        </p:tgtEl>
                                      </p:cBhvr>
                                    </p:animEffect>
                                    <p:anim calcmode="lin" valueType="num">
                                      <p:cBhvr>
                                        <p:cTn id="1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4" dur="26">
                                          <p:stCondLst>
                                            <p:cond delay="650"/>
                                          </p:stCondLst>
                                        </p:cTn>
                                        <p:tgtEl>
                                          <p:spTgt spid="9"/>
                                        </p:tgtEl>
                                      </p:cBhvr>
                                      <p:to x="100000" y="60000"/>
                                    </p:animScale>
                                    <p:animScale>
                                      <p:cBhvr>
                                        <p:cTn id="25" dur="166" decel="50000">
                                          <p:stCondLst>
                                            <p:cond delay="676"/>
                                          </p:stCondLst>
                                        </p:cTn>
                                        <p:tgtEl>
                                          <p:spTgt spid="9"/>
                                        </p:tgtEl>
                                      </p:cBhvr>
                                      <p:to x="100000" y="100000"/>
                                    </p:animScale>
                                    <p:animScale>
                                      <p:cBhvr>
                                        <p:cTn id="26" dur="26">
                                          <p:stCondLst>
                                            <p:cond delay="1312"/>
                                          </p:stCondLst>
                                        </p:cTn>
                                        <p:tgtEl>
                                          <p:spTgt spid="9"/>
                                        </p:tgtEl>
                                      </p:cBhvr>
                                      <p:to x="100000" y="80000"/>
                                    </p:animScale>
                                    <p:animScale>
                                      <p:cBhvr>
                                        <p:cTn id="27" dur="166" decel="50000">
                                          <p:stCondLst>
                                            <p:cond delay="1338"/>
                                          </p:stCondLst>
                                        </p:cTn>
                                        <p:tgtEl>
                                          <p:spTgt spid="9"/>
                                        </p:tgtEl>
                                      </p:cBhvr>
                                      <p:to x="100000" y="100000"/>
                                    </p:animScale>
                                    <p:animScale>
                                      <p:cBhvr>
                                        <p:cTn id="28" dur="26">
                                          <p:stCondLst>
                                            <p:cond delay="1642"/>
                                          </p:stCondLst>
                                        </p:cTn>
                                        <p:tgtEl>
                                          <p:spTgt spid="9"/>
                                        </p:tgtEl>
                                      </p:cBhvr>
                                      <p:to x="100000" y="90000"/>
                                    </p:animScale>
                                    <p:animScale>
                                      <p:cBhvr>
                                        <p:cTn id="29" dur="166" decel="50000">
                                          <p:stCondLst>
                                            <p:cond delay="1668"/>
                                          </p:stCondLst>
                                        </p:cTn>
                                        <p:tgtEl>
                                          <p:spTgt spid="9"/>
                                        </p:tgtEl>
                                      </p:cBhvr>
                                      <p:to x="100000" y="100000"/>
                                    </p:animScale>
                                    <p:animScale>
                                      <p:cBhvr>
                                        <p:cTn id="30" dur="26">
                                          <p:stCondLst>
                                            <p:cond delay="1808"/>
                                          </p:stCondLst>
                                        </p:cTn>
                                        <p:tgtEl>
                                          <p:spTgt spid="9"/>
                                        </p:tgtEl>
                                      </p:cBhvr>
                                      <p:to x="100000" y="95000"/>
                                    </p:animScale>
                                    <p:animScale>
                                      <p:cBhvr>
                                        <p:cTn id="31"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srcRect l="586" r="-1"/>
          <a:stretch/>
        </p:blipFill>
        <p:spPr>
          <a:xfrm>
            <a:off x="0" y="0"/>
            <a:ext cx="9144000" cy="5201296"/>
          </a:xfrm>
          <a:prstGeom prst="rect">
            <a:avLst/>
          </a:prstGeom>
        </p:spPr>
      </p:pic>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277209" y="2523299"/>
            <a:ext cx="8572277" cy="88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19</a:t>
            </a:fld>
            <a:endParaRPr kumimoji="1" lang="ja-JP" altLang="en-US" dirty="0"/>
          </a:p>
        </p:txBody>
      </p:sp>
      <p:sp>
        <p:nvSpPr>
          <p:cNvPr id="8" name="テキスト ボックス 7"/>
          <p:cNvSpPr txBox="1"/>
          <p:nvPr/>
        </p:nvSpPr>
        <p:spPr>
          <a:xfrm>
            <a:off x="1682775" y="5338584"/>
            <a:ext cx="5880620" cy="1200329"/>
          </a:xfrm>
          <a:prstGeom prst="rect">
            <a:avLst/>
          </a:prstGeom>
          <a:noFill/>
        </p:spPr>
        <p:txBody>
          <a:bodyPr wrap="square" rtlCol="0">
            <a:spAutoFit/>
          </a:bodyPr>
          <a:lstStyle/>
          <a:p>
            <a:r>
              <a:rPr kumimoji="1" lang="ja-JP" altLang="en-US" sz="2400" b="1" dirty="0" smtClean="0">
                <a:solidFill>
                  <a:srgbClr val="FF0000"/>
                </a:solidFill>
              </a:rPr>
              <a:t>シュートは決まりましたが、相手選手の邪魔（干渉）しているので、オフサイドとなり</a:t>
            </a:r>
            <a:r>
              <a:rPr kumimoji="1" lang="ja-JP" altLang="en-US" sz="2400" b="1" dirty="0">
                <a:solidFill>
                  <a:srgbClr val="FF0000"/>
                </a:solidFill>
              </a:rPr>
              <a:t>得点</a:t>
            </a:r>
            <a:r>
              <a:rPr kumimoji="1" lang="ja-JP" altLang="en-US" sz="2400" b="1" dirty="0" smtClean="0">
                <a:solidFill>
                  <a:srgbClr val="FF0000"/>
                </a:solidFill>
              </a:rPr>
              <a:t>は認められません。</a:t>
            </a:r>
            <a:endParaRPr kumimoji="1" lang="ja-JP" altLang="en-US" sz="2400" b="1" dirty="0">
              <a:solidFill>
                <a:srgbClr val="FF0000"/>
              </a:solidFill>
            </a:endParaRPr>
          </a:p>
        </p:txBody>
      </p:sp>
      <p:sp>
        <p:nvSpPr>
          <p:cNvPr id="9" name="楕円 8"/>
          <p:cNvSpPr/>
          <p:nvPr/>
        </p:nvSpPr>
        <p:spPr>
          <a:xfrm>
            <a:off x="1129464" y="2468867"/>
            <a:ext cx="681604" cy="64508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319633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2"/>
            <a:ext cx="9161304" cy="757379"/>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277209" y="2523299"/>
            <a:ext cx="8572277" cy="88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a:t>
            </a:fld>
            <a:endParaRPr kumimoji="1" lang="ja-JP" altLang="en-US" dirty="0"/>
          </a:p>
        </p:txBody>
      </p:sp>
      <p:sp>
        <p:nvSpPr>
          <p:cNvPr id="9" name="正方形/長方形 8"/>
          <p:cNvSpPr/>
          <p:nvPr/>
        </p:nvSpPr>
        <p:spPr>
          <a:xfrm>
            <a:off x="277209" y="1539153"/>
            <a:ext cx="8035636" cy="329141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8000" dirty="0" smtClean="0"/>
              <a:t>「</a:t>
            </a:r>
            <a:r>
              <a:rPr kumimoji="1" lang="ja-JP" altLang="en-US" sz="6600" dirty="0" smtClean="0"/>
              <a:t>知識及び技能」編</a:t>
            </a:r>
            <a:endParaRPr kumimoji="1" lang="en-US" altLang="ja-JP" sz="6600" dirty="0" smtClean="0"/>
          </a:p>
          <a:p>
            <a:pPr algn="ctr"/>
            <a:endParaRPr kumimoji="1" lang="en-US" altLang="ja-JP" sz="4000" dirty="0" smtClean="0"/>
          </a:p>
          <a:p>
            <a:pPr algn="ctr"/>
            <a:r>
              <a:rPr kumimoji="1" lang="ja-JP" altLang="en-US" sz="8000" dirty="0" smtClean="0"/>
              <a:t>知識</a:t>
            </a:r>
            <a:endParaRPr kumimoji="1" lang="ja-JP" altLang="en-US" sz="8000" dirty="0"/>
          </a:p>
        </p:txBody>
      </p:sp>
      <p:sp>
        <p:nvSpPr>
          <p:cNvPr id="2" name="テキスト ボックス 1"/>
          <p:cNvSpPr txBox="1"/>
          <p:nvPr/>
        </p:nvSpPr>
        <p:spPr>
          <a:xfrm>
            <a:off x="1629072" y="5135288"/>
            <a:ext cx="6683773" cy="954107"/>
          </a:xfrm>
          <a:prstGeom prst="rect">
            <a:avLst/>
          </a:prstGeom>
          <a:noFill/>
        </p:spPr>
        <p:txBody>
          <a:bodyPr wrap="square" rtlCol="0">
            <a:spAutoFit/>
          </a:bodyPr>
          <a:lstStyle/>
          <a:p>
            <a:r>
              <a:rPr kumimoji="1" lang="ja-JP" altLang="en-US" sz="2800" dirty="0" smtClean="0"/>
              <a:t>＊学習したことや調べたことを後で　　</a:t>
            </a:r>
            <a:endParaRPr kumimoji="1" lang="en-US" altLang="ja-JP" sz="2800" dirty="0" smtClean="0"/>
          </a:p>
          <a:p>
            <a:r>
              <a:rPr kumimoji="1" lang="ja-JP" altLang="en-US" sz="2800" dirty="0"/>
              <a:t>　</a:t>
            </a:r>
            <a:r>
              <a:rPr kumimoji="1" lang="ja-JP" altLang="en-US" sz="2800" dirty="0" smtClean="0"/>
              <a:t>学習カードに記述しましょう。</a:t>
            </a:r>
            <a:endParaRPr kumimoji="1" lang="ja-JP" altLang="en-US" sz="2800" dirty="0"/>
          </a:p>
        </p:txBody>
      </p:sp>
    </p:spTree>
    <p:extLst>
      <p:ext uri="{BB962C8B-B14F-4D97-AF65-F5344CB8AC3E}">
        <p14:creationId xmlns:p14="http://schemas.microsoft.com/office/powerpoint/2010/main" val="3617924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20</a:t>
            </a:fld>
            <a:endParaRPr kumimoji="1" lang="ja-JP" altLang="en-US" dirty="0"/>
          </a:p>
        </p:txBody>
      </p:sp>
      <p:sp>
        <p:nvSpPr>
          <p:cNvPr id="2" name="テキスト ボックス 1"/>
          <p:cNvSpPr txBox="1"/>
          <p:nvPr/>
        </p:nvSpPr>
        <p:spPr>
          <a:xfrm>
            <a:off x="1378226" y="1709530"/>
            <a:ext cx="6546574" cy="4508927"/>
          </a:xfrm>
          <a:prstGeom prst="rect">
            <a:avLst/>
          </a:prstGeom>
          <a:noFill/>
        </p:spPr>
        <p:txBody>
          <a:bodyPr wrap="square" rtlCol="0">
            <a:spAutoFit/>
          </a:bodyPr>
          <a:lstStyle/>
          <a:p>
            <a:pPr algn="ctr"/>
            <a:r>
              <a:rPr kumimoji="1" lang="ja-JP" altLang="en-US" sz="28700" dirty="0"/>
              <a:t>④</a:t>
            </a:r>
          </a:p>
        </p:txBody>
      </p:sp>
    </p:spTree>
    <p:extLst>
      <p:ext uri="{BB962C8B-B14F-4D97-AF65-F5344CB8AC3E}">
        <p14:creationId xmlns:p14="http://schemas.microsoft.com/office/powerpoint/2010/main" val="688714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hlinkClick r:id="rId3"/>
          </p:cNvPr>
          <p:cNvPicPr>
            <a:picLocks noChangeAspect="1"/>
          </p:cNvPicPr>
          <p:nvPr/>
        </p:nvPicPr>
        <p:blipFill>
          <a:blip r:embed="rId4"/>
          <a:stretch>
            <a:fillRect/>
          </a:stretch>
        </p:blipFill>
        <p:spPr>
          <a:xfrm>
            <a:off x="1041588" y="1962924"/>
            <a:ext cx="7025192" cy="3960000"/>
          </a:xfrm>
          <a:prstGeom prst="rect">
            <a:avLst/>
          </a:prstGeom>
        </p:spPr>
      </p:pic>
      <p:sp>
        <p:nvSpPr>
          <p:cNvPr id="6" name="Rectangle 2"/>
          <p:cNvSpPr>
            <a:spLocks noChangeArrowheads="1"/>
          </p:cNvSpPr>
          <p:nvPr/>
        </p:nvSpPr>
        <p:spPr bwMode="auto">
          <a:xfrm>
            <a:off x="-17304" y="3"/>
            <a:ext cx="9161304" cy="55789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21</a:t>
            </a:fld>
            <a:endParaRPr kumimoji="1" lang="ja-JP" altLang="en-US" dirty="0"/>
          </a:p>
        </p:txBody>
      </p:sp>
      <p:sp>
        <p:nvSpPr>
          <p:cNvPr id="8" name="テキスト ボックス 7"/>
          <p:cNvSpPr txBox="1"/>
          <p:nvPr/>
        </p:nvSpPr>
        <p:spPr>
          <a:xfrm>
            <a:off x="2920742" y="421997"/>
            <a:ext cx="3869828" cy="1446550"/>
          </a:xfrm>
          <a:prstGeom prst="rect">
            <a:avLst/>
          </a:prstGeom>
          <a:noFill/>
        </p:spPr>
        <p:txBody>
          <a:bodyPr wrap="square" rtlCol="0">
            <a:spAutoFit/>
          </a:bodyPr>
          <a:lstStyle/>
          <a:p>
            <a:r>
              <a:rPr kumimoji="1" lang="ja-JP" altLang="en-US" sz="8800" b="1" dirty="0" smtClean="0">
                <a:ln w="28575">
                  <a:solidFill>
                    <a:schemeClr val="tx1"/>
                  </a:solidFill>
                </a:ln>
                <a:solidFill>
                  <a:srgbClr val="FF0000"/>
                </a:solidFill>
              </a:rPr>
              <a:t>正解は</a:t>
            </a:r>
            <a:endParaRPr kumimoji="1" lang="ja-JP" altLang="en-US" sz="8800" b="1" dirty="0">
              <a:ln w="28575">
                <a:solidFill>
                  <a:schemeClr val="tx1"/>
                </a:solidFill>
              </a:ln>
              <a:solidFill>
                <a:srgbClr val="FF0000"/>
              </a:solidFill>
            </a:endParaRPr>
          </a:p>
        </p:txBody>
      </p:sp>
      <p:sp>
        <p:nvSpPr>
          <p:cNvPr id="9" name="テキスト ボックス 8"/>
          <p:cNvSpPr txBox="1"/>
          <p:nvPr/>
        </p:nvSpPr>
        <p:spPr>
          <a:xfrm>
            <a:off x="1761151" y="2385910"/>
            <a:ext cx="6189009" cy="2800767"/>
          </a:xfrm>
          <a:prstGeom prst="rect">
            <a:avLst/>
          </a:prstGeom>
          <a:noFill/>
        </p:spPr>
        <p:txBody>
          <a:bodyPr wrap="square" rtlCol="0">
            <a:spAutoFit/>
          </a:bodyPr>
          <a:lstStyle/>
          <a:p>
            <a:r>
              <a:rPr kumimoji="1" lang="ja-JP" altLang="en-US" sz="8800" b="1" dirty="0" smtClean="0">
                <a:ln w="28575">
                  <a:solidFill>
                    <a:schemeClr val="tx1"/>
                  </a:solidFill>
                </a:ln>
                <a:solidFill>
                  <a:srgbClr val="FF0000"/>
                </a:solidFill>
              </a:rPr>
              <a:t>オフサイドではない</a:t>
            </a:r>
            <a:endParaRPr kumimoji="1" lang="ja-JP" altLang="en-US" sz="8800" b="1" dirty="0">
              <a:ln w="28575">
                <a:solidFill>
                  <a:schemeClr val="tx1"/>
                </a:solidFill>
              </a:ln>
              <a:solidFill>
                <a:srgbClr val="FF0000"/>
              </a:solidFill>
            </a:endParaRPr>
          </a:p>
        </p:txBody>
      </p:sp>
      <p:grpSp>
        <p:nvGrpSpPr>
          <p:cNvPr id="14" name="グループ化 13"/>
          <p:cNvGrpSpPr/>
          <p:nvPr/>
        </p:nvGrpSpPr>
        <p:grpSpPr>
          <a:xfrm>
            <a:off x="5959964" y="5359771"/>
            <a:ext cx="2034440" cy="478547"/>
            <a:chOff x="5726066" y="1987786"/>
            <a:chExt cx="2859302" cy="508045"/>
          </a:xfrm>
        </p:grpSpPr>
        <p:sp>
          <p:nvSpPr>
            <p:cNvPr id="15" name="角丸四角形 14"/>
            <p:cNvSpPr/>
            <p:nvPr/>
          </p:nvSpPr>
          <p:spPr>
            <a:xfrm>
              <a:off x="5726066" y="1987786"/>
              <a:ext cx="2859302" cy="5080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smtClean="0">
                  <a:solidFill>
                    <a:schemeClr val="tx1"/>
                  </a:solidFill>
                </a:rPr>
                <a:t>写真をクリックして</a:t>
              </a:r>
              <a:endParaRPr lang="en-US" altLang="ja-JP" sz="1200" dirty="0" smtClean="0">
                <a:solidFill>
                  <a:schemeClr val="tx1"/>
                </a:solidFill>
              </a:endParaRPr>
            </a:p>
            <a:p>
              <a:r>
                <a:rPr lang="ja-JP" altLang="en-US" sz="1200" dirty="0" smtClean="0">
                  <a:solidFill>
                    <a:schemeClr val="tx1"/>
                  </a:solidFill>
                </a:rPr>
                <a:t>動画を見てみよう！</a:t>
              </a:r>
              <a:endParaRPr kumimoji="1" lang="ja-JP" altLang="en-US" sz="1200" dirty="0">
                <a:solidFill>
                  <a:schemeClr val="tx1"/>
                </a:solidFill>
              </a:endParaRPr>
            </a:p>
          </p:txBody>
        </p:sp>
        <p:pic>
          <p:nvPicPr>
            <p:cNvPr id="16" name="図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37772" y="2015490"/>
              <a:ext cx="479545" cy="479545"/>
            </a:xfrm>
            <a:prstGeom prst="rect">
              <a:avLst/>
            </a:prstGeom>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227099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par>
                          <p:cTn id="15" fill="hold">
                            <p:stCondLst>
                              <p:cond delay="500"/>
                            </p:stCondLst>
                            <p:childTnLst>
                              <p:par>
                                <p:cTn id="16" presetID="26"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80">
                                          <p:stCondLst>
                                            <p:cond delay="0"/>
                                          </p:stCondLst>
                                        </p:cTn>
                                        <p:tgtEl>
                                          <p:spTgt spid="9"/>
                                        </p:tgtEl>
                                      </p:cBhvr>
                                    </p:animEffect>
                                    <p:anim calcmode="lin" valueType="num">
                                      <p:cBhvr>
                                        <p:cTn id="1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4" dur="26">
                                          <p:stCondLst>
                                            <p:cond delay="650"/>
                                          </p:stCondLst>
                                        </p:cTn>
                                        <p:tgtEl>
                                          <p:spTgt spid="9"/>
                                        </p:tgtEl>
                                      </p:cBhvr>
                                      <p:to x="100000" y="60000"/>
                                    </p:animScale>
                                    <p:animScale>
                                      <p:cBhvr>
                                        <p:cTn id="25" dur="166" decel="50000">
                                          <p:stCondLst>
                                            <p:cond delay="676"/>
                                          </p:stCondLst>
                                        </p:cTn>
                                        <p:tgtEl>
                                          <p:spTgt spid="9"/>
                                        </p:tgtEl>
                                      </p:cBhvr>
                                      <p:to x="100000" y="100000"/>
                                    </p:animScale>
                                    <p:animScale>
                                      <p:cBhvr>
                                        <p:cTn id="26" dur="26">
                                          <p:stCondLst>
                                            <p:cond delay="1312"/>
                                          </p:stCondLst>
                                        </p:cTn>
                                        <p:tgtEl>
                                          <p:spTgt spid="9"/>
                                        </p:tgtEl>
                                      </p:cBhvr>
                                      <p:to x="100000" y="80000"/>
                                    </p:animScale>
                                    <p:animScale>
                                      <p:cBhvr>
                                        <p:cTn id="27" dur="166" decel="50000">
                                          <p:stCondLst>
                                            <p:cond delay="1338"/>
                                          </p:stCondLst>
                                        </p:cTn>
                                        <p:tgtEl>
                                          <p:spTgt spid="9"/>
                                        </p:tgtEl>
                                      </p:cBhvr>
                                      <p:to x="100000" y="100000"/>
                                    </p:animScale>
                                    <p:animScale>
                                      <p:cBhvr>
                                        <p:cTn id="28" dur="26">
                                          <p:stCondLst>
                                            <p:cond delay="1642"/>
                                          </p:stCondLst>
                                        </p:cTn>
                                        <p:tgtEl>
                                          <p:spTgt spid="9"/>
                                        </p:tgtEl>
                                      </p:cBhvr>
                                      <p:to x="100000" y="90000"/>
                                    </p:animScale>
                                    <p:animScale>
                                      <p:cBhvr>
                                        <p:cTn id="29" dur="166" decel="50000">
                                          <p:stCondLst>
                                            <p:cond delay="1668"/>
                                          </p:stCondLst>
                                        </p:cTn>
                                        <p:tgtEl>
                                          <p:spTgt spid="9"/>
                                        </p:tgtEl>
                                      </p:cBhvr>
                                      <p:to x="100000" y="100000"/>
                                    </p:animScale>
                                    <p:animScale>
                                      <p:cBhvr>
                                        <p:cTn id="30" dur="26">
                                          <p:stCondLst>
                                            <p:cond delay="1808"/>
                                          </p:stCondLst>
                                        </p:cTn>
                                        <p:tgtEl>
                                          <p:spTgt spid="9"/>
                                        </p:tgtEl>
                                      </p:cBhvr>
                                      <p:to x="100000" y="95000"/>
                                    </p:animScale>
                                    <p:animScale>
                                      <p:cBhvr>
                                        <p:cTn id="31"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stretch>
            <a:fillRect/>
          </a:stretch>
        </p:blipFill>
        <p:spPr>
          <a:xfrm>
            <a:off x="0" y="-1"/>
            <a:ext cx="9162490" cy="5159829"/>
          </a:xfrm>
          <a:prstGeom prst="rect">
            <a:avLst/>
          </a:prstGeom>
        </p:spPr>
      </p:pic>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22</a:t>
            </a:fld>
            <a:endParaRPr kumimoji="1" lang="ja-JP" altLang="en-US" dirty="0"/>
          </a:p>
        </p:txBody>
      </p:sp>
      <p:sp>
        <p:nvSpPr>
          <p:cNvPr id="8" name="テキスト ボックス 7"/>
          <p:cNvSpPr txBox="1"/>
          <p:nvPr/>
        </p:nvSpPr>
        <p:spPr>
          <a:xfrm>
            <a:off x="812729" y="5451121"/>
            <a:ext cx="7537267" cy="1200329"/>
          </a:xfrm>
          <a:prstGeom prst="rect">
            <a:avLst/>
          </a:prstGeom>
          <a:noFill/>
        </p:spPr>
        <p:txBody>
          <a:bodyPr wrap="square" rtlCol="0">
            <a:spAutoFit/>
          </a:bodyPr>
          <a:lstStyle/>
          <a:p>
            <a:r>
              <a:rPr kumimoji="1" lang="ja-JP" altLang="en-US" sz="2400" b="1" dirty="0">
                <a:solidFill>
                  <a:srgbClr val="FF0000"/>
                </a:solidFill>
              </a:rPr>
              <a:t>シュート</a:t>
            </a:r>
            <a:r>
              <a:rPr kumimoji="1" lang="ja-JP" altLang="en-US" sz="2400" b="1" dirty="0" smtClean="0">
                <a:solidFill>
                  <a:srgbClr val="FF0000"/>
                </a:solidFill>
              </a:rPr>
              <a:t>を決めた選手は味方選手がパスをする瞬間、オフサイドポジションの後ろから走り込んでいるのでオフサイドではありません。</a:t>
            </a:r>
            <a:endParaRPr kumimoji="1" lang="ja-JP" altLang="en-US" sz="2400" b="1" dirty="0">
              <a:solidFill>
                <a:srgbClr val="FF0000"/>
              </a:solidFill>
            </a:endParaRPr>
          </a:p>
        </p:txBody>
      </p:sp>
      <p:sp>
        <p:nvSpPr>
          <p:cNvPr id="4" name="楕円 3"/>
          <p:cNvSpPr/>
          <p:nvPr/>
        </p:nvSpPr>
        <p:spPr>
          <a:xfrm>
            <a:off x="3670663" y="2585460"/>
            <a:ext cx="509452" cy="4434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9" name="直線コネクタ 8"/>
          <p:cNvCxnSpPr/>
          <p:nvPr/>
        </p:nvCxnSpPr>
        <p:spPr>
          <a:xfrm>
            <a:off x="3471155" y="2807180"/>
            <a:ext cx="52251" cy="13337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52733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72043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23</a:t>
            </a:fld>
            <a:endParaRPr kumimoji="1" lang="ja-JP" altLang="en-US" dirty="0"/>
          </a:p>
        </p:txBody>
      </p:sp>
      <p:sp>
        <p:nvSpPr>
          <p:cNvPr id="5" name="正方形/長方形 4"/>
          <p:cNvSpPr/>
          <p:nvPr/>
        </p:nvSpPr>
        <p:spPr>
          <a:xfrm>
            <a:off x="2014330" y="1016109"/>
            <a:ext cx="5719117" cy="584775"/>
          </a:xfrm>
          <a:prstGeom prst="rect">
            <a:avLst/>
          </a:prstGeom>
        </p:spPr>
        <p:txBody>
          <a:bodyPr wrap="square">
            <a:spAutoFit/>
          </a:bodyPr>
          <a:lstStyle/>
          <a:p>
            <a:r>
              <a:rPr kumimoji="1" lang="ja-JP" altLang="en-US" sz="3200" dirty="0" smtClean="0"/>
              <a:t>７　安全に授業を行うために</a:t>
            </a:r>
            <a:endParaRPr lang="ja-JP" altLang="en-US" sz="3200" dirty="0"/>
          </a:p>
        </p:txBody>
      </p:sp>
      <p:sp>
        <p:nvSpPr>
          <p:cNvPr id="4" name="テキスト ボックス 3"/>
          <p:cNvSpPr txBox="1"/>
          <p:nvPr/>
        </p:nvSpPr>
        <p:spPr>
          <a:xfrm>
            <a:off x="291548" y="1936084"/>
            <a:ext cx="5092372" cy="224676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2000" dirty="0" smtClean="0"/>
              <a:t>・ゴールポストには絶対にぶら下がらない。</a:t>
            </a:r>
            <a:endParaRPr kumimoji="1" lang="en-US" altLang="ja-JP" sz="2000" dirty="0" smtClean="0"/>
          </a:p>
          <a:p>
            <a:r>
              <a:rPr kumimoji="1" lang="ja-JP" altLang="en-US" sz="2000" dirty="0" smtClean="0"/>
              <a:t>・使わないボールは転がしたままにせず</a:t>
            </a:r>
            <a:endParaRPr kumimoji="1" lang="en-US" altLang="ja-JP" sz="2000" dirty="0" smtClean="0"/>
          </a:p>
          <a:p>
            <a:r>
              <a:rPr kumimoji="1" lang="ja-JP" altLang="en-US" sz="2000" dirty="0"/>
              <a:t>　</a:t>
            </a:r>
            <a:r>
              <a:rPr kumimoji="1" lang="ja-JP" altLang="en-US" sz="2000" dirty="0" smtClean="0"/>
              <a:t>に、ボールかごに片付けるか、一か所　</a:t>
            </a:r>
            <a:endParaRPr kumimoji="1" lang="en-US" altLang="ja-JP" sz="2000" dirty="0" smtClean="0"/>
          </a:p>
          <a:p>
            <a:r>
              <a:rPr kumimoji="1" lang="ja-JP" altLang="en-US" sz="2000" dirty="0"/>
              <a:t>　</a:t>
            </a:r>
            <a:r>
              <a:rPr kumimoji="1" lang="ja-JP" altLang="en-US" sz="2000" dirty="0" smtClean="0"/>
              <a:t>にまとめておく。</a:t>
            </a:r>
            <a:endParaRPr kumimoji="1" lang="en-US" altLang="ja-JP" sz="2000" dirty="0" smtClean="0"/>
          </a:p>
          <a:p>
            <a:r>
              <a:rPr kumimoji="1" lang="ja-JP" altLang="en-US" sz="2000" dirty="0" smtClean="0"/>
              <a:t>・グラウンドに大きな石や穴、突起物が</a:t>
            </a:r>
            <a:endParaRPr kumimoji="1" lang="en-US" altLang="ja-JP" sz="2000" dirty="0" smtClean="0"/>
          </a:p>
          <a:p>
            <a:r>
              <a:rPr kumimoji="1" lang="ja-JP" altLang="en-US" sz="2000" dirty="0"/>
              <a:t>　</a:t>
            </a:r>
            <a:r>
              <a:rPr kumimoji="1" lang="ja-JP" altLang="en-US" sz="2000" dirty="0" smtClean="0"/>
              <a:t>ないかチェックする。</a:t>
            </a:r>
            <a:endParaRPr kumimoji="1" lang="en-US" altLang="ja-JP" sz="2000" dirty="0" smtClean="0"/>
          </a:p>
          <a:p>
            <a:r>
              <a:rPr kumimoji="1" lang="ja-JP" altLang="en-US" sz="2000" dirty="0" smtClean="0"/>
              <a:t>・授業中はよそ見をしない。</a:t>
            </a:r>
            <a:endParaRPr kumimoji="1" lang="ja-JP" altLang="en-US" sz="2000" dirty="0"/>
          </a:p>
        </p:txBody>
      </p:sp>
      <p:pic>
        <p:nvPicPr>
          <p:cNvPr id="8" name="図 7"/>
          <p:cNvPicPr>
            <a:picLocks noChangeAspect="1"/>
          </p:cNvPicPr>
          <p:nvPr/>
        </p:nvPicPr>
        <p:blipFill rotWithShape="1">
          <a:blip r:embed="rId3" cstate="email">
            <a:extLst>
              <a:ext uri="{28A0092B-C50C-407E-A947-70E740481C1C}">
                <a14:useLocalDpi xmlns:a14="http://schemas.microsoft.com/office/drawing/2010/main"/>
              </a:ext>
            </a:extLst>
          </a:blip>
          <a:srcRect b="-1618"/>
          <a:stretch/>
        </p:blipFill>
        <p:spPr>
          <a:xfrm>
            <a:off x="712694" y="4377234"/>
            <a:ext cx="4157895" cy="2344242"/>
          </a:xfrm>
          <a:prstGeom prst="rect">
            <a:avLst/>
          </a:prstGeom>
        </p:spPr>
      </p:pic>
      <p:sp>
        <p:nvSpPr>
          <p:cNvPr id="9" name="楕円 8"/>
          <p:cNvSpPr/>
          <p:nvPr/>
        </p:nvSpPr>
        <p:spPr>
          <a:xfrm>
            <a:off x="1258956" y="5463045"/>
            <a:ext cx="755374" cy="702365"/>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7" name="図 6"/>
          <p:cNvPicPr>
            <a:picLocks noChangeAspect="1"/>
          </p:cNvPicPr>
          <p:nvPr/>
        </p:nvPicPr>
        <p:blipFill>
          <a:blip r:embed="rId4"/>
          <a:stretch>
            <a:fillRect/>
          </a:stretch>
        </p:blipFill>
        <p:spPr>
          <a:xfrm>
            <a:off x="5698535" y="1936083"/>
            <a:ext cx="3072389" cy="2246769"/>
          </a:xfrm>
          <a:prstGeom prst="rect">
            <a:avLst/>
          </a:prstGeom>
        </p:spPr>
      </p:pic>
      <p:pic>
        <p:nvPicPr>
          <p:cNvPr id="10" name="図 9"/>
          <p:cNvPicPr>
            <a:picLocks noChangeAspect="1"/>
          </p:cNvPicPr>
          <p:nvPr/>
        </p:nvPicPr>
        <p:blipFill>
          <a:blip r:embed="rId5"/>
          <a:stretch>
            <a:fillRect/>
          </a:stretch>
        </p:blipFill>
        <p:spPr>
          <a:xfrm>
            <a:off x="5416851" y="4559796"/>
            <a:ext cx="2638823" cy="1979117"/>
          </a:xfrm>
          <a:prstGeom prst="rect">
            <a:avLst/>
          </a:prstGeom>
        </p:spPr>
      </p:pic>
    </p:spTree>
    <p:extLst>
      <p:ext uri="{BB962C8B-B14F-4D97-AF65-F5344CB8AC3E}">
        <p14:creationId xmlns:p14="http://schemas.microsoft.com/office/powerpoint/2010/main" val="14619526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4" name="Text Box 4"/>
          <p:cNvSpPr txBox="1">
            <a:spLocks noChangeArrowheads="1"/>
          </p:cNvSpPr>
          <p:nvPr/>
        </p:nvSpPr>
        <p:spPr bwMode="auto">
          <a:xfrm>
            <a:off x="886727" y="2372046"/>
            <a:ext cx="7708595" cy="192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4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24</a:t>
            </a:fld>
            <a:endParaRPr kumimoji="1" lang="ja-JP" altLang="en-US" dirty="0"/>
          </a:p>
        </p:txBody>
      </p:sp>
      <p:sp>
        <p:nvSpPr>
          <p:cNvPr id="9" name="正方形/長方形 8"/>
          <p:cNvSpPr/>
          <p:nvPr/>
        </p:nvSpPr>
        <p:spPr>
          <a:xfrm>
            <a:off x="277209" y="1539153"/>
            <a:ext cx="8035636" cy="329141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8000" dirty="0" smtClean="0"/>
              <a:t>「</a:t>
            </a:r>
            <a:r>
              <a:rPr kumimoji="1" lang="ja-JP" altLang="en-US" sz="6600" dirty="0" smtClean="0"/>
              <a:t>知識及び技能」編</a:t>
            </a:r>
            <a:endParaRPr kumimoji="1" lang="en-US" altLang="ja-JP" sz="6600" dirty="0" smtClean="0"/>
          </a:p>
          <a:p>
            <a:pPr algn="ctr"/>
            <a:endParaRPr kumimoji="1" lang="en-US" altLang="ja-JP" sz="4000" dirty="0"/>
          </a:p>
          <a:p>
            <a:pPr algn="ctr"/>
            <a:r>
              <a:rPr kumimoji="1" lang="ja-JP" altLang="en-US" sz="8000" dirty="0"/>
              <a:t>技能</a:t>
            </a:r>
            <a:endParaRPr kumimoji="1" lang="en-US" altLang="ja-JP" sz="4000" dirty="0" smtClean="0"/>
          </a:p>
        </p:txBody>
      </p:sp>
    </p:spTree>
    <p:extLst>
      <p:ext uri="{BB962C8B-B14F-4D97-AF65-F5344CB8AC3E}">
        <p14:creationId xmlns:p14="http://schemas.microsoft.com/office/powerpoint/2010/main" val="40772565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25</a:t>
            </a:fld>
            <a:endParaRPr kumimoji="1" lang="ja-JP" altLang="en-US" dirty="0"/>
          </a:p>
        </p:txBody>
      </p:sp>
      <p:sp>
        <p:nvSpPr>
          <p:cNvPr id="2" name="テキスト ボックス 1"/>
          <p:cNvSpPr txBox="1"/>
          <p:nvPr/>
        </p:nvSpPr>
        <p:spPr>
          <a:xfrm>
            <a:off x="1307232" y="1036768"/>
            <a:ext cx="6512230" cy="584775"/>
          </a:xfrm>
          <a:prstGeom prst="rect">
            <a:avLst/>
          </a:prstGeom>
          <a:noFill/>
        </p:spPr>
        <p:txBody>
          <a:bodyPr wrap="square" rtlCol="0">
            <a:spAutoFit/>
          </a:bodyPr>
          <a:lstStyle/>
          <a:p>
            <a:r>
              <a:rPr kumimoji="1" lang="ja-JP" altLang="en-US" sz="3200" dirty="0" smtClean="0"/>
              <a:t>１　インステップキックの蹴り方</a:t>
            </a:r>
            <a:endParaRPr kumimoji="1" lang="ja-JP" altLang="en-US" sz="3200" dirty="0"/>
          </a:p>
        </p:txBody>
      </p:sp>
      <p:sp>
        <p:nvSpPr>
          <p:cNvPr id="5" name="テキスト ボックス 4"/>
          <p:cNvSpPr txBox="1"/>
          <p:nvPr/>
        </p:nvSpPr>
        <p:spPr>
          <a:xfrm>
            <a:off x="1138360" y="1826547"/>
            <a:ext cx="6849974" cy="1477328"/>
          </a:xfrm>
          <a:prstGeom prst="rect">
            <a:avLst/>
          </a:prstGeom>
          <a:noFill/>
        </p:spPr>
        <p:txBody>
          <a:bodyPr wrap="square" rtlCol="0">
            <a:spAutoFit/>
          </a:bodyPr>
          <a:lstStyle/>
          <a:p>
            <a:r>
              <a:rPr kumimoji="1" lang="ja-JP" altLang="en-US" dirty="0" smtClean="0"/>
              <a:t>　インステップキックは強いボールを蹴ったり遠くに飛ばす際に有効なキックです。軸足をボールの</a:t>
            </a:r>
            <a:r>
              <a:rPr kumimoji="1" lang="ja-JP" altLang="en-US" dirty="0"/>
              <a:t>真横</a:t>
            </a:r>
            <a:r>
              <a:rPr kumimoji="1" lang="ja-JP" altLang="en-US" dirty="0" smtClean="0"/>
              <a:t>に踏み込み、足の甲の真ん中でボールをとらえましょう。</a:t>
            </a:r>
            <a:endParaRPr kumimoji="1" lang="en-US" altLang="ja-JP" dirty="0" smtClean="0"/>
          </a:p>
          <a:p>
            <a:r>
              <a:rPr lang="ja-JP" altLang="en-US" kern="0" dirty="0" smtClean="0">
                <a:solidFill>
                  <a:prstClr val="black"/>
                </a:solidFill>
                <a:latin typeface="游ゴシック" panose="020B0400000000000000" pitchFamily="50" charset="-128"/>
              </a:rPr>
              <a:t>（</a:t>
            </a:r>
            <a:r>
              <a:rPr lang="ja-JP" altLang="en-US" kern="0" dirty="0">
                <a:solidFill>
                  <a:prstClr val="black"/>
                </a:solidFill>
                <a:latin typeface="游ゴシック" panose="020B0400000000000000" pitchFamily="50" charset="-128"/>
              </a:rPr>
              <a:t>画面をクリックすると動画が始まります）</a:t>
            </a:r>
            <a:endParaRPr lang="en-US" altLang="ja-JP" kern="0" dirty="0">
              <a:solidFill>
                <a:prstClr val="black"/>
              </a:solidFill>
              <a:latin typeface="游ゴシック" panose="020B0400000000000000" pitchFamily="50" charset="-128"/>
            </a:endParaRPr>
          </a:p>
          <a:p>
            <a:endParaRPr kumimoji="1" lang="ja-JP" altLang="en-US" dirty="0"/>
          </a:p>
        </p:txBody>
      </p:sp>
      <p:grpSp>
        <p:nvGrpSpPr>
          <p:cNvPr id="9" name="グループ化 8"/>
          <p:cNvGrpSpPr/>
          <p:nvPr/>
        </p:nvGrpSpPr>
        <p:grpSpPr>
          <a:xfrm>
            <a:off x="2522960" y="6125883"/>
            <a:ext cx="3873734" cy="357147"/>
            <a:chOff x="3446852" y="4961413"/>
            <a:chExt cx="3873734" cy="357147"/>
          </a:xfrm>
        </p:grpSpPr>
        <p:sp>
          <p:nvSpPr>
            <p:cNvPr id="10" name="角丸四角形 9"/>
            <p:cNvSpPr/>
            <p:nvPr/>
          </p:nvSpPr>
          <p:spPr>
            <a:xfrm>
              <a:off x="3446852" y="4961413"/>
              <a:ext cx="3873734" cy="35714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400" dirty="0" smtClean="0">
                  <a:solidFill>
                    <a:schemeClr val="tx1"/>
                  </a:solidFill>
                </a:rPr>
                <a:t>写真をクリックして動画を見てみよう！</a:t>
              </a:r>
              <a:endParaRPr kumimoji="1" lang="ja-JP" altLang="en-US" sz="1400" dirty="0">
                <a:solidFill>
                  <a:schemeClr val="tx1"/>
                </a:solidFill>
              </a:endParaRPr>
            </a:p>
          </p:txBody>
        </p:sp>
        <p:pic>
          <p:nvPicPr>
            <p:cNvPr id="11" name="図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41647" y="4996339"/>
              <a:ext cx="347191" cy="322221"/>
            </a:xfrm>
            <a:prstGeom prst="rect">
              <a:avLst/>
            </a:prstGeom>
          </p:spPr>
          <p:style>
            <a:lnRef idx="1">
              <a:schemeClr val="accent4"/>
            </a:lnRef>
            <a:fillRef idx="2">
              <a:schemeClr val="accent4"/>
            </a:fillRef>
            <a:effectRef idx="1">
              <a:schemeClr val="accent4"/>
            </a:effectRef>
            <a:fontRef idx="minor">
              <a:schemeClr val="dk1"/>
            </a:fontRef>
          </p:style>
        </p:pic>
      </p:grpSp>
      <p:pic>
        <p:nvPicPr>
          <p:cNvPr id="4" name="図 3">
            <a:hlinkClick r:id="rId4"/>
          </p:cNvPr>
          <p:cNvPicPr>
            <a:picLocks noChangeAspect="1"/>
          </p:cNvPicPr>
          <p:nvPr/>
        </p:nvPicPr>
        <p:blipFill>
          <a:blip r:embed="rId5"/>
          <a:stretch>
            <a:fillRect/>
          </a:stretch>
        </p:blipFill>
        <p:spPr>
          <a:xfrm>
            <a:off x="2010864" y="3106421"/>
            <a:ext cx="4794885" cy="2932210"/>
          </a:xfrm>
          <a:prstGeom prst="rect">
            <a:avLst/>
          </a:prstGeom>
        </p:spPr>
      </p:pic>
    </p:spTree>
    <p:extLst>
      <p:ext uri="{BB962C8B-B14F-4D97-AF65-F5344CB8AC3E}">
        <p14:creationId xmlns:p14="http://schemas.microsoft.com/office/powerpoint/2010/main" val="3033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26</a:t>
            </a:fld>
            <a:endParaRPr kumimoji="1" lang="ja-JP" altLang="en-US" dirty="0"/>
          </a:p>
        </p:txBody>
      </p:sp>
      <p:sp>
        <p:nvSpPr>
          <p:cNvPr id="2" name="テキスト ボックス 1"/>
          <p:cNvSpPr txBox="1"/>
          <p:nvPr/>
        </p:nvSpPr>
        <p:spPr>
          <a:xfrm>
            <a:off x="1490853" y="1019963"/>
            <a:ext cx="6144987" cy="584775"/>
          </a:xfrm>
          <a:prstGeom prst="rect">
            <a:avLst/>
          </a:prstGeom>
          <a:noFill/>
        </p:spPr>
        <p:txBody>
          <a:bodyPr wrap="square" rtlCol="0">
            <a:spAutoFit/>
          </a:bodyPr>
          <a:lstStyle/>
          <a:p>
            <a:r>
              <a:rPr kumimoji="1" lang="ja-JP" altLang="en-US" sz="3200" dirty="0" smtClean="0"/>
              <a:t>２　インサイドキックの蹴り方</a:t>
            </a:r>
            <a:endParaRPr kumimoji="1" lang="ja-JP" altLang="en-US" sz="3200" dirty="0"/>
          </a:p>
        </p:txBody>
      </p:sp>
      <p:sp>
        <p:nvSpPr>
          <p:cNvPr id="5" name="テキスト ボックス 4"/>
          <p:cNvSpPr txBox="1"/>
          <p:nvPr/>
        </p:nvSpPr>
        <p:spPr>
          <a:xfrm>
            <a:off x="1138360" y="1812246"/>
            <a:ext cx="6849974" cy="1477328"/>
          </a:xfrm>
          <a:prstGeom prst="rect">
            <a:avLst/>
          </a:prstGeom>
          <a:noFill/>
        </p:spPr>
        <p:txBody>
          <a:bodyPr wrap="square" rtlCol="0">
            <a:spAutoFit/>
          </a:bodyPr>
          <a:lstStyle/>
          <a:p>
            <a:r>
              <a:rPr kumimoji="1" lang="ja-JP" altLang="en-US" dirty="0" smtClean="0"/>
              <a:t>　インサイドキックは比較的距離が近く、正確なボールを蹴る際に有効なキックです。かかとをパスの方向に押し出すように蹴ってみましょう。</a:t>
            </a:r>
            <a:endParaRPr kumimoji="1" lang="en-US" altLang="ja-JP" dirty="0" smtClean="0"/>
          </a:p>
          <a:p>
            <a:r>
              <a:rPr lang="ja-JP" altLang="en-US" kern="0" dirty="0" smtClean="0">
                <a:solidFill>
                  <a:prstClr val="black"/>
                </a:solidFill>
                <a:latin typeface="游ゴシック" panose="020B0400000000000000" pitchFamily="50" charset="-128"/>
              </a:rPr>
              <a:t>（</a:t>
            </a:r>
            <a:r>
              <a:rPr lang="ja-JP" altLang="en-US" kern="0" dirty="0">
                <a:solidFill>
                  <a:prstClr val="black"/>
                </a:solidFill>
                <a:latin typeface="游ゴシック" panose="020B0400000000000000" pitchFamily="50" charset="-128"/>
              </a:rPr>
              <a:t>画面をクリックすると動画が始まります）</a:t>
            </a:r>
            <a:endParaRPr lang="en-US" altLang="ja-JP" kern="0" dirty="0">
              <a:solidFill>
                <a:prstClr val="black"/>
              </a:solidFill>
              <a:latin typeface="游ゴシック" panose="020B0400000000000000" pitchFamily="50" charset="-128"/>
            </a:endParaRPr>
          </a:p>
          <a:p>
            <a:endParaRPr kumimoji="1" lang="ja-JP" altLang="en-US" dirty="0"/>
          </a:p>
        </p:txBody>
      </p:sp>
      <p:grpSp>
        <p:nvGrpSpPr>
          <p:cNvPr id="8" name="グループ化 7"/>
          <p:cNvGrpSpPr/>
          <p:nvPr/>
        </p:nvGrpSpPr>
        <p:grpSpPr>
          <a:xfrm>
            <a:off x="2626479" y="6195149"/>
            <a:ext cx="3873734" cy="357147"/>
            <a:chOff x="3446852" y="4961413"/>
            <a:chExt cx="3873734" cy="357147"/>
          </a:xfrm>
        </p:grpSpPr>
        <p:sp>
          <p:nvSpPr>
            <p:cNvPr id="9" name="角丸四角形 8"/>
            <p:cNvSpPr/>
            <p:nvPr/>
          </p:nvSpPr>
          <p:spPr>
            <a:xfrm>
              <a:off x="3446852" y="4961413"/>
              <a:ext cx="3873734" cy="35714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400" dirty="0" smtClean="0">
                  <a:solidFill>
                    <a:schemeClr val="tx1"/>
                  </a:solidFill>
                </a:rPr>
                <a:t>写真をクリックして動画を見てみよう！</a:t>
              </a:r>
              <a:endParaRPr kumimoji="1" lang="ja-JP" altLang="en-US" sz="1400" dirty="0">
                <a:solidFill>
                  <a:schemeClr val="tx1"/>
                </a:solidFill>
              </a:endParaRPr>
            </a:p>
          </p:txBody>
        </p:sp>
        <p:pic>
          <p:nvPicPr>
            <p:cNvPr id="10" name="図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41647" y="4996339"/>
              <a:ext cx="347191" cy="322221"/>
            </a:xfrm>
            <a:prstGeom prst="rect">
              <a:avLst/>
            </a:prstGeom>
          </p:spPr>
          <p:style>
            <a:lnRef idx="1">
              <a:schemeClr val="accent4"/>
            </a:lnRef>
            <a:fillRef idx="2">
              <a:schemeClr val="accent4"/>
            </a:fillRef>
            <a:effectRef idx="1">
              <a:schemeClr val="accent4"/>
            </a:effectRef>
            <a:fontRef idx="minor">
              <a:schemeClr val="dk1"/>
            </a:fontRef>
          </p:style>
        </p:pic>
      </p:grpSp>
      <p:pic>
        <p:nvPicPr>
          <p:cNvPr id="11" name="図 10">
            <a:hlinkClick r:id="rId4"/>
          </p:cNvPr>
          <p:cNvPicPr>
            <a:picLocks noChangeAspect="1"/>
          </p:cNvPicPr>
          <p:nvPr/>
        </p:nvPicPr>
        <p:blipFill>
          <a:blip r:embed="rId5"/>
          <a:stretch>
            <a:fillRect/>
          </a:stretch>
        </p:blipFill>
        <p:spPr>
          <a:xfrm>
            <a:off x="1928268" y="3022149"/>
            <a:ext cx="4929732" cy="3064428"/>
          </a:xfrm>
          <a:prstGeom prst="rect">
            <a:avLst/>
          </a:prstGeom>
        </p:spPr>
      </p:pic>
    </p:spTree>
    <p:extLst>
      <p:ext uri="{BB962C8B-B14F-4D97-AF65-F5344CB8AC3E}">
        <p14:creationId xmlns:p14="http://schemas.microsoft.com/office/powerpoint/2010/main" val="185154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27</a:t>
            </a:fld>
            <a:endParaRPr kumimoji="1" lang="ja-JP" altLang="en-US" dirty="0"/>
          </a:p>
        </p:txBody>
      </p:sp>
      <p:sp>
        <p:nvSpPr>
          <p:cNvPr id="2" name="テキスト ボックス 1"/>
          <p:cNvSpPr txBox="1"/>
          <p:nvPr/>
        </p:nvSpPr>
        <p:spPr>
          <a:xfrm>
            <a:off x="1668331" y="1013362"/>
            <a:ext cx="5790031" cy="584775"/>
          </a:xfrm>
          <a:prstGeom prst="rect">
            <a:avLst/>
          </a:prstGeom>
          <a:noFill/>
        </p:spPr>
        <p:txBody>
          <a:bodyPr wrap="square" rtlCol="0">
            <a:spAutoFit/>
          </a:bodyPr>
          <a:lstStyle/>
          <a:p>
            <a:pPr algn="ctr"/>
            <a:r>
              <a:rPr kumimoji="1" lang="ja-JP" altLang="en-US" sz="3200" dirty="0" smtClean="0"/>
              <a:t>３　ボールキープ</a:t>
            </a:r>
            <a:endParaRPr kumimoji="1" lang="ja-JP" altLang="en-US" sz="3200" dirty="0"/>
          </a:p>
        </p:txBody>
      </p:sp>
      <p:sp>
        <p:nvSpPr>
          <p:cNvPr id="5" name="テキスト ボックス 4"/>
          <p:cNvSpPr txBox="1"/>
          <p:nvPr/>
        </p:nvSpPr>
        <p:spPr>
          <a:xfrm>
            <a:off x="1138360" y="1812246"/>
            <a:ext cx="6849974" cy="1477328"/>
          </a:xfrm>
          <a:prstGeom prst="rect">
            <a:avLst/>
          </a:prstGeom>
          <a:noFill/>
        </p:spPr>
        <p:txBody>
          <a:bodyPr wrap="square" rtlCol="0">
            <a:spAutoFit/>
          </a:bodyPr>
          <a:lstStyle/>
          <a:p>
            <a:r>
              <a:rPr kumimoji="1" lang="ja-JP" altLang="en-US" dirty="0" smtClean="0"/>
              <a:t>　ボールをキープするときは相手とボールの間に自分の体を入れて相手から遠い方の足でボールをキープするようにしましょう。腕や肘を張ってバランスをとることも有効です。</a:t>
            </a:r>
            <a:endParaRPr kumimoji="1" lang="en-US" altLang="ja-JP" dirty="0" smtClean="0"/>
          </a:p>
          <a:p>
            <a:r>
              <a:rPr lang="ja-JP" altLang="en-US" kern="0" dirty="0" smtClean="0">
                <a:solidFill>
                  <a:prstClr val="black"/>
                </a:solidFill>
                <a:latin typeface="游ゴシック" panose="020B0400000000000000" pitchFamily="50" charset="-128"/>
              </a:rPr>
              <a:t>（</a:t>
            </a:r>
            <a:r>
              <a:rPr lang="ja-JP" altLang="en-US" kern="0" dirty="0">
                <a:solidFill>
                  <a:prstClr val="black"/>
                </a:solidFill>
                <a:latin typeface="游ゴシック" panose="020B0400000000000000" pitchFamily="50" charset="-128"/>
              </a:rPr>
              <a:t>画面をクリックすると動画が始まります）</a:t>
            </a:r>
            <a:endParaRPr lang="en-US" altLang="ja-JP" kern="0" dirty="0">
              <a:solidFill>
                <a:prstClr val="black"/>
              </a:solidFill>
              <a:latin typeface="游ゴシック" panose="020B0400000000000000" pitchFamily="50" charset="-128"/>
            </a:endParaRPr>
          </a:p>
          <a:p>
            <a:endParaRPr kumimoji="1" lang="ja-JP" altLang="en-US" dirty="0"/>
          </a:p>
        </p:txBody>
      </p:sp>
      <p:pic>
        <p:nvPicPr>
          <p:cNvPr id="8" name="図 7">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2199539" y="3029977"/>
            <a:ext cx="4727613" cy="3191183"/>
          </a:xfrm>
          <a:prstGeom prst="rect">
            <a:avLst/>
          </a:prstGeom>
        </p:spPr>
      </p:pic>
      <p:grpSp>
        <p:nvGrpSpPr>
          <p:cNvPr id="9" name="グループ化 8"/>
          <p:cNvGrpSpPr/>
          <p:nvPr/>
        </p:nvGrpSpPr>
        <p:grpSpPr>
          <a:xfrm>
            <a:off x="2698814" y="6279289"/>
            <a:ext cx="3873734" cy="357147"/>
            <a:chOff x="3446852" y="4961413"/>
            <a:chExt cx="3873734" cy="357147"/>
          </a:xfrm>
        </p:grpSpPr>
        <p:sp>
          <p:nvSpPr>
            <p:cNvPr id="10" name="角丸四角形 9"/>
            <p:cNvSpPr/>
            <p:nvPr/>
          </p:nvSpPr>
          <p:spPr>
            <a:xfrm>
              <a:off x="3446852" y="4961413"/>
              <a:ext cx="3873734" cy="35714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400" dirty="0" smtClean="0">
                  <a:solidFill>
                    <a:schemeClr val="tx1"/>
                  </a:solidFill>
                </a:rPr>
                <a:t>写真をクリックして動画を見てみよう！</a:t>
              </a:r>
              <a:endParaRPr kumimoji="1" lang="ja-JP" altLang="en-US" sz="1400" dirty="0">
                <a:solidFill>
                  <a:schemeClr val="tx1"/>
                </a:solidFill>
              </a:endParaRPr>
            </a:p>
          </p:txBody>
        </p:sp>
        <p:pic>
          <p:nvPicPr>
            <p:cNvPr id="11" name="図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41647" y="4996339"/>
              <a:ext cx="347191" cy="322221"/>
            </a:xfrm>
            <a:prstGeom prst="rect">
              <a:avLst/>
            </a:prstGeom>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323554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28</a:t>
            </a:fld>
            <a:endParaRPr kumimoji="1" lang="ja-JP" altLang="en-US" dirty="0"/>
          </a:p>
        </p:txBody>
      </p:sp>
      <p:sp>
        <p:nvSpPr>
          <p:cNvPr id="2" name="テキスト ボックス 1"/>
          <p:cNvSpPr txBox="1"/>
          <p:nvPr/>
        </p:nvSpPr>
        <p:spPr>
          <a:xfrm>
            <a:off x="2116183" y="934845"/>
            <a:ext cx="4702627" cy="584775"/>
          </a:xfrm>
          <a:prstGeom prst="rect">
            <a:avLst/>
          </a:prstGeom>
          <a:noFill/>
        </p:spPr>
        <p:txBody>
          <a:bodyPr wrap="square" rtlCol="0">
            <a:spAutoFit/>
          </a:bodyPr>
          <a:lstStyle/>
          <a:p>
            <a:r>
              <a:rPr kumimoji="1" lang="ja-JP" altLang="en-US" sz="3200" dirty="0" smtClean="0"/>
              <a:t>４　ヘディングについて</a:t>
            </a:r>
            <a:endParaRPr kumimoji="1" lang="ja-JP" altLang="en-US" sz="3200" dirty="0"/>
          </a:p>
        </p:txBody>
      </p:sp>
      <p:sp>
        <p:nvSpPr>
          <p:cNvPr id="5" name="テキスト ボックス 4"/>
          <p:cNvSpPr txBox="1"/>
          <p:nvPr/>
        </p:nvSpPr>
        <p:spPr>
          <a:xfrm>
            <a:off x="1138360" y="1826547"/>
            <a:ext cx="6849974" cy="1200329"/>
          </a:xfrm>
          <a:prstGeom prst="rect">
            <a:avLst/>
          </a:prstGeom>
          <a:noFill/>
        </p:spPr>
        <p:txBody>
          <a:bodyPr wrap="square" rtlCol="0">
            <a:spAutoFit/>
          </a:bodyPr>
          <a:lstStyle/>
          <a:p>
            <a:r>
              <a:rPr kumimoji="1" lang="ja-JP" altLang="en-US" dirty="0" smtClean="0"/>
              <a:t>　ヘディングは、首をしっかりと固定し、ボールをよく見て、額の中心でボールをとらえるようにしましょう。</a:t>
            </a:r>
            <a:endParaRPr kumimoji="1" lang="en-US" altLang="ja-JP" dirty="0" smtClean="0"/>
          </a:p>
          <a:p>
            <a:r>
              <a:rPr lang="ja-JP" altLang="en-US" kern="0" dirty="0" smtClean="0">
                <a:solidFill>
                  <a:prstClr val="black"/>
                </a:solidFill>
                <a:latin typeface="游ゴシック" panose="020B0400000000000000" pitchFamily="50" charset="-128"/>
              </a:rPr>
              <a:t>（</a:t>
            </a:r>
            <a:r>
              <a:rPr lang="ja-JP" altLang="en-US" kern="0" dirty="0">
                <a:solidFill>
                  <a:prstClr val="black"/>
                </a:solidFill>
                <a:latin typeface="游ゴシック" panose="020B0400000000000000" pitchFamily="50" charset="-128"/>
              </a:rPr>
              <a:t>画面をクリックすると動画が始まります）</a:t>
            </a:r>
            <a:endParaRPr lang="en-US" altLang="ja-JP" kern="0" dirty="0">
              <a:solidFill>
                <a:prstClr val="black"/>
              </a:solidFill>
              <a:latin typeface="游ゴシック" panose="020B0400000000000000" pitchFamily="50" charset="-128"/>
            </a:endParaRPr>
          </a:p>
          <a:p>
            <a:endParaRPr kumimoji="1" lang="ja-JP" altLang="en-US" dirty="0"/>
          </a:p>
        </p:txBody>
      </p:sp>
      <p:pic>
        <p:nvPicPr>
          <p:cNvPr id="8" name="図 7">
            <a:hlinkClick r:id="rId3"/>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626019" y="2788271"/>
            <a:ext cx="5672852" cy="3340429"/>
          </a:xfrm>
          <a:prstGeom prst="rect">
            <a:avLst/>
          </a:prstGeom>
        </p:spPr>
      </p:pic>
      <p:grpSp>
        <p:nvGrpSpPr>
          <p:cNvPr id="7" name="グループ化 6"/>
          <p:cNvGrpSpPr/>
          <p:nvPr/>
        </p:nvGrpSpPr>
        <p:grpSpPr>
          <a:xfrm>
            <a:off x="2626480" y="6192199"/>
            <a:ext cx="3873734" cy="357147"/>
            <a:chOff x="3446852" y="4961413"/>
            <a:chExt cx="3873734" cy="357147"/>
          </a:xfrm>
        </p:grpSpPr>
        <p:sp>
          <p:nvSpPr>
            <p:cNvPr id="9" name="角丸四角形 8"/>
            <p:cNvSpPr/>
            <p:nvPr/>
          </p:nvSpPr>
          <p:spPr>
            <a:xfrm>
              <a:off x="3446852" y="4961413"/>
              <a:ext cx="3873734" cy="35714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400" dirty="0" smtClean="0">
                  <a:solidFill>
                    <a:schemeClr val="tx1"/>
                  </a:solidFill>
                </a:rPr>
                <a:t>写真をクリックして動画を見てみよう！</a:t>
              </a:r>
              <a:endParaRPr kumimoji="1" lang="ja-JP" altLang="en-US" sz="1400" dirty="0">
                <a:solidFill>
                  <a:schemeClr val="tx1"/>
                </a:solidFill>
              </a:endParaRPr>
            </a:p>
          </p:txBody>
        </p:sp>
        <p:pic>
          <p:nvPicPr>
            <p:cNvPr id="10" name="図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41647" y="4996339"/>
              <a:ext cx="347191" cy="322221"/>
            </a:xfrm>
            <a:prstGeom prst="rect">
              <a:avLst/>
            </a:prstGeom>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31682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29</a:t>
            </a:fld>
            <a:endParaRPr kumimoji="1" lang="ja-JP" altLang="en-US" dirty="0"/>
          </a:p>
        </p:txBody>
      </p:sp>
      <p:sp>
        <p:nvSpPr>
          <p:cNvPr id="2" name="テキスト ボックス 1"/>
          <p:cNvSpPr txBox="1"/>
          <p:nvPr/>
        </p:nvSpPr>
        <p:spPr>
          <a:xfrm>
            <a:off x="2662700" y="926943"/>
            <a:ext cx="3854529" cy="584775"/>
          </a:xfrm>
          <a:prstGeom prst="rect">
            <a:avLst/>
          </a:prstGeom>
          <a:noFill/>
        </p:spPr>
        <p:txBody>
          <a:bodyPr wrap="square" rtlCol="0">
            <a:spAutoFit/>
          </a:bodyPr>
          <a:lstStyle/>
          <a:p>
            <a:r>
              <a:rPr kumimoji="1" lang="ja-JP" altLang="en-US" sz="3200" dirty="0" smtClean="0"/>
              <a:t>５　ターンについて</a:t>
            </a:r>
            <a:endParaRPr kumimoji="1" lang="ja-JP" altLang="en-US" sz="3200" dirty="0"/>
          </a:p>
        </p:txBody>
      </p:sp>
      <p:sp>
        <p:nvSpPr>
          <p:cNvPr id="5" name="テキスト ボックス 4"/>
          <p:cNvSpPr txBox="1"/>
          <p:nvPr/>
        </p:nvSpPr>
        <p:spPr>
          <a:xfrm>
            <a:off x="1138360" y="1826547"/>
            <a:ext cx="6849974" cy="1200329"/>
          </a:xfrm>
          <a:prstGeom prst="rect">
            <a:avLst/>
          </a:prstGeom>
          <a:noFill/>
        </p:spPr>
        <p:txBody>
          <a:bodyPr wrap="square" rtlCol="0">
            <a:spAutoFit/>
          </a:bodyPr>
          <a:lstStyle/>
          <a:p>
            <a:r>
              <a:rPr kumimoji="1" lang="ja-JP" altLang="en-US" dirty="0" smtClean="0"/>
              <a:t>　ターンをするときは、足の内側や外側、足の裏などを使って行いましょう。</a:t>
            </a:r>
            <a:endParaRPr kumimoji="1" lang="en-US" altLang="ja-JP" dirty="0" smtClean="0"/>
          </a:p>
          <a:p>
            <a:r>
              <a:rPr lang="ja-JP" altLang="en-US" kern="0" dirty="0" smtClean="0">
                <a:solidFill>
                  <a:prstClr val="black"/>
                </a:solidFill>
                <a:latin typeface="游ゴシック" panose="020B0400000000000000" pitchFamily="50" charset="-128"/>
              </a:rPr>
              <a:t>（</a:t>
            </a:r>
            <a:r>
              <a:rPr lang="ja-JP" altLang="en-US" kern="0" dirty="0">
                <a:solidFill>
                  <a:prstClr val="black"/>
                </a:solidFill>
                <a:latin typeface="游ゴシック" panose="020B0400000000000000" pitchFamily="50" charset="-128"/>
              </a:rPr>
              <a:t>画面をクリックすると動画が始まります）</a:t>
            </a:r>
            <a:endParaRPr lang="en-US" altLang="ja-JP" kern="0" dirty="0">
              <a:solidFill>
                <a:prstClr val="black"/>
              </a:solidFill>
              <a:latin typeface="游ゴシック" panose="020B0400000000000000" pitchFamily="50" charset="-128"/>
            </a:endParaRPr>
          </a:p>
          <a:p>
            <a:endParaRPr kumimoji="1" lang="ja-JP" altLang="en-US" dirty="0"/>
          </a:p>
        </p:txBody>
      </p:sp>
      <p:pic>
        <p:nvPicPr>
          <p:cNvPr id="4" name="図 3">
            <a:hlinkClick r:id="rId3"/>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845129" y="2780369"/>
            <a:ext cx="5480851" cy="3343070"/>
          </a:xfrm>
          <a:prstGeom prst="rect">
            <a:avLst/>
          </a:prstGeom>
        </p:spPr>
      </p:pic>
      <p:grpSp>
        <p:nvGrpSpPr>
          <p:cNvPr id="8" name="グループ化 7"/>
          <p:cNvGrpSpPr/>
          <p:nvPr/>
        </p:nvGrpSpPr>
        <p:grpSpPr>
          <a:xfrm>
            <a:off x="2626480" y="6181766"/>
            <a:ext cx="3873734" cy="357147"/>
            <a:chOff x="3446852" y="4961413"/>
            <a:chExt cx="3873734" cy="357147"/>
          </a:xfrm>
        </p:grpSpPr>
        <p:sp>
          <p:nvSpPr>
            <p:cNvPr id="9" name="角丸四角形 8"/>
            <p:cNvSpPr/>
            <p:nvPr/>
          </p:nvSpPr>
          <p:spPr>
            <a:xfrm>
              <a:off x="3446852" y="4961413"/>
              <a:ext cx="3873734" cy="35714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400" dirty="0" smtClean="0">
                  <a:solidFill>
                    <a:schemeClr val="tx1"/>
                  </a:solidFill>
                </a:rPr>
                <a:t>写真をクリックして動画を見てみよう！</a:t>
              </a:r>
              <a:endParaRPr kumimoji="1" lang="ja-JP" altLang="en-US" sz="1400" dirty="0">
                <a:solidFill>
                  <a:schemeClr val="tx1"/>
                </a:solidFill>
              </a:endParaRPr>
            </a:p>
          </p:txBody>
        </p:sp>
        <p:pic>
          <p:nvPicPr>
            <p:cNvPr id="10" name="図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41647" y="4996339"/>
              <a:ext cx="347191" cy="322221"/>
            </a:xfrm>
            <a:prstGeom prst="rect">
              <a:avLst/>
            </a:prstGeom>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368418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2" name="テキスト ボックス 1"/>
          <p:cNvSpPr txBox="1"/>
          <p:nvPr/>
        </p:nvSpPr>
        <p:spPr>
          <a:xfrm>
            <a:off x="339634" y="717707"/>
            <a:ext cx="8175716" cy="584775"/>
          </a:xfrm>
          <a:prstGeom prst="rect">
            <a:avLst/>
          </a:prstGeom>
          <a:noFill/>
        </p:spPr>
        <p:txBody>
          <a:bodyPr wrap="square" rtlCol="0">
            <a:spAutoFit/>
          </a:bodyPr>
          <a:lstStyle/>
          <a:p>
            <a:pPr algn="ctr"/>
            <a:r>
              <a:rPr kumimoji="1" lang="ja-JP" altLang="en-US" sz="3200" dirty="0" smtClean="0"/>
              <a:t>１　サッカーの成り立ち</a:t>
            </a:r>
            <a:endParaRPr kumimoji="1" lang="ja-JP" altLang="en-US" sz="3200" dirty="0"/>
          </a:p>
        </p:txBody>
      </p:sp>
      <p:sp>
        <p:nvSpPr>
          <p:cNvPr id="4" name="テキスト ボックス 3"/>
          <p:cNvSpPr txBox="1"/>
          <p:nvPr/>
        </p:nvSpPr>
        <p:spPr>
          <a:xfrm>
            <a:off x="339635" y="2207622"/>
            <a:ext cx="8175716" cy="38472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2400" dirty="0" smtClean="0"/>
              <a:t>サッカーは１２世紀ごろ</a:t>
            </a:r>
            <a:r>
              <a:rPr kumimoji="1" lang="ja-JP" altLang="en-US" sz="2400" dirty="0">
                <a:solidFill>
                  <a:srgbClr val="FF0000"/>
                </a:solidFill>
              </a:rPr>
              <a:t>　</a:t>
            </a:r>
            <a:r>
              <a:rPr kumimoji="1" lang="ja-JP" altLang="en-US" sz="2400" dirty="0" smtClean="0">
                <a:solidFill>
                  <a:srgbClr val="FF0000"/>
                </a:solidFill>
              </a:rPr>
              <a:t>　　　</a:t>
            </a:r>
            <a:r>
              <a:rPr kumimoji="1" lang="ja-JP" altLang="en-US" sz="2400" dirty="0" smtClean="0"/>
              <a:t>でおこなわれていたフットボールが起源と言われており、１８６３年に設立されたイングランドサッカー協会によってルールが整備され、１９３０年にウルグアイで第１回ワールドカップが開催された。日本は</a:t>
            </a:r>
            <a:r>
              <a:rPr kumimoji="1" lang="ja-JP" altLang="en-US" sz="2400" dirty="0">
                <a:solidFill>
                  <a:srgbClr val="FF0000"/>
                </a:solidFill>
              </a:rPr>
              <a:t>　</a:t>
            </a:r>
            <a:r>
              <a:rPr kumimoji="1" lang="ja-JP" altLang="en-US" sz="2400" dirty="0" smtClean="0">
                <a:solidFill>
                  <a:srgbClr val="FF0000"/>
                </a:solidFill>
              </a:rPr>
              <a:t>　　　</a:t>
            </a:r>
            <a:r>
              <a:rPr kumimoji="1" lang="ja-JP" altLang="en-US" sz="2400" dirty="0" smtClean="0">
                <a:solidFill>
                  <a:schemeClr val="tx1"/>
                </a:solidFill>
              </a:rPr>
              <a:t>年の</a:t>
            </a:r>
            <a:r>
              <a:rPr kumimoji="1" lang="ja-JP" altLang="en-US" sz="2400" dirty="0">
                <a:solidFill>
                  <a:schemeClr val="tx1"/>
                </a:solidFill>
              </a:rPr>
              <a:t>　</a:t>
            </a:r>
            <a:r>
              <a:rPr kumimoji="1" lang="ja-JP" altLang="en-US" sz="2400" dirty="0" smtClean="0">
                <a:solidFill>
                  <a:schemeClr val="tx1"/>
                </a:solidFill>
              </a:rPr>
              <a:t>　　　大会</a:t>
            </a:r>
            <a:r>
              <a:rPr kumimoji="1" lang="ja-JP" altLang="en-US" sz="2400" dirty="0" smtClean="0"/>
              <a:t>で初出場を果たし、</a:t>
            </a:r>
            <a:r>
              <a:rPr kumimoji="1" lang="ja-JP" altLang="en-US" sz="2400" dirty="0">
                <a:solidFill>
                  <a:srgbClr val="FF0000"/>
                </a:solidFill>
              </a:rPr>
              <a:t>　</a:t>
            </a:r>
            <a:r>
              <a:rPr kumimoji="1" lang="ja-JP" altLang="en-US" sz="2400" dirty="0" smtClean="0">
                <a:solidFill>
                  <a:srgbClr val="FF0000"/>
                </a:solidFill>
              </a:rPr>
              <a:t>　　　</a:t>
            </a:r>
            <a:endParaRPr kumimoji="1" lang="en-US" altLang="ja-JP" sz="2400" dirty="0" smtClean="0">
              <a:solidFill>
                <a:srgbClr val="FF0000"/>
              </a:solidFill>
            </a:endParaRPr>
          </a:p>
          <a:p>
            <a:r>
              <a:rPr kumimoji="1" lang="ja-JP" altLang="en-US" sz="2400" dirty="0">
                <a:solidFill>
                  <a:srgbClr val="FF0000"/>
                </a:solidFill>
              </a:rPr>
              <a:t>　</a:t>
            </a:r>
            <a:r>
              <a:rPr kumimoji="1" lang="ja-JP" altLang="en-US" sz="2400" dirty="0" smtClean="0">
                <a:solidFill>
                  <a:srgbClr val="FF0000"/>
                </a:solidFill>
              </a:rPr>
              <a:t>　　　年にはアジア初のワールドカップを、　　</a:t>
            </a:r>
            <a:r>
              <a:rPr kumimoji="1" lang="ja-JP" altLang="en-US" sz="2400" dirty="0" smtClean="0"/>
              <a:t>と共催で開催した。</a:t>
            </a:r>
            <a:endParaRPr kumimoji="1" lang="en-US" altLang="ja-JP" sz="2400" dirty="0" smtClean="0"/>
          </a:p>
          <a:p>
            <a:r>
              <a:rPr kumimoji="1" lang="ja-JP" altLang="en-US" sz="2400" dirty="0"/>
              <a:t>　</a:t>
            </a:r>
            <a:r>
              <a:rPr kumimoji="1" lang="ja-JP" altLang="en-US" sz="2400" dirty="0" smtClean="0"/>
              <a:t>オリンピックの男子サッカーはワールドカップよりも歴史が長く、１９３２年ロサンゼルス大会を除いては１９００年のパリ大会から毎大会で実施されている</a:t>
            </a:r>
            <a:r>
              <a:rPr kumimoji="1" lang="ja-JP" altLang="en-US" sz="2800" dirty="0" smtClean="0"/>
              <a:t>。</a:t>
            </a:r>
            <a:endParaRPr kumimoji="1" lang="ja-JP" altLang="en-US" sz="2800" dirty="0"/>
          </a:p>
        </p:txBody>
      </p:sp>
      <p:sp>
        <p:nvSpPr>
          <p:cNvPr id="5" name="テキスト ボックス 4"/>
          <p:cNvSpPr txBox="1"/>
          <p:nvPr/>
        </p:nvSpPr>
        <p:spPr>
          <a:xfrm>
            <a:off x="3663315" y="2180296"/>
            <a:ext cx="1528354" cy="461665"/>
          </a:xfrm>
          <a:prstGeom prst="rect">
            <a:avLst/>
          </a:prstGeom>
          <a:noFill/>
        </p:spPr>
        <p:txBody>
          <a:bodyPr wrap="square" rtlCol="0">
            <a:spAutoFit/>
          </a:bodyPr>
          <a:lstStyle/>
          <a:p>
            <a:r>
              <a:rPr kumimoji="1" lang="ja-JP" altLang="en-US" sz="2400" dirty="0" smtClean="0">
                <a:solidFill>
                  <a:srgbClr val="FF0000"/>
                </a:solidFill>
              </a:rPr>
              <a:t>イギリス</a:t>
            </a:r>
            <a:endParaRPr kumimoji="1" lang="ja-JP" altLang="en-US" sz="2400" dirty="0">
              <a:solidFill>
                <a:srgbClr val="FF0000"/>
              </a:solidFill>
            </a:endParaRPr>
          </a:p>
        </p:txBody>
      </p:sp>
      <p:sp>
        <p:nvSpPr>
          <p:cNvPr id="8" name="テキスト ボックス 7"/>
          <p:cNvSpPr txBox="1"/>
          <p:nvPr/>
        </p:nvSpPr>
        <p:spPr>
          <a:xfrm>
            <a:off x="1885407" y="3670107"/>
            <a:ext cx="1528354" cy="461665"/>
          </a:xfrm>
          <a:prstGeom prst="rect">
            <a:avLst/>
          </a:prstGeom>
          <a:noFill/>
        </p:spPr>
        <p:txBody>
          <a:bodyPr wrap="square" rtlCol="0">
            <a:spAutoFit/>
          </a:bodyPr>
          <a:lstStyle/>
          <a:p>
            <a:r>
              <a:rPr kumimoji="1" lang="ja-JP" altLang="en-US" sz="2400" dirty="0" smtClean="0">
                <a:solidFill>
                  <a:srgbClr val="FF0000"/>
                </a:solidFill>
              </a:rPr>
              <a:t>１９９</a:t>
            </a:r>
            <a:r>
              <a:rPr kumimoji="1" lang="ja-JP" altLang="en-US" sz="2400" dirty="0">
                <a:solidFill>
                  <a:srgbClr val="FF0000"/>
                </a:solidFill>
              </a:rPr>
              <a:t>８</a:t>
            </a:r>
          </a:p>
        </p:txBody>
      </p:sp>
      <p:sp>
        <p:nvSpPr>
          <p:cNvPr id="9" name="テキスト ボックス 8"/>
          <p:cNvSpPr txBox="1"/>
          <p:nvPr/>
        </p:nvSpPr>
        <p:spPr>
          <a:xfrm>
            <a:off x="343989" y="4020745"/>
            <a:ext cx="2057401" cy="461665"/>
          </a:xfrm>
          <a:prstGeom prst="rect">
            <a:avLst/>
          </a:prstGeom>
          <a:noFill/>
        </p:spPr>
        <p:txBody>
          <a:bodyPr wrap="square" rtlCol="0">
            <a:spAutoFit/>
          </a:bodyPr>
          <a:lstStyle/>
          <a:p>
            <a:r>
              <a:rPr kumimoji="1" lang="ja-JP" altLang="en-US" sz="2400" dirty="0" smtClean="0">
                <a:solidFill>
                  <a:srgbClr val="FF0000"/>
                </a:solidFill>
              </a:rPr>
              <a:t>２００</a:t>
            </a:r>
            <a:r>
              <a:rPr kumimoji="1" lang="ja-JP" altLang="en-US" sz="2400" dirty="0">
                <a:solidFill>
                  <a:srgbClr val="FF0000"/>
                </a:solidFill>
              </a:rPr>
              <a:t>２</a:t>
            </a:r>
          </a:p>
        </p:txBody>
      </p:sp>
      <p:sp>
        <p:nvSpPr>
          <p:cNvPr id="10" name="テキスト ボックス 9"/>
          <p:cNvSpPr txBox="1"/>
          <p:nvPr/>
        </p:nvSpPr>
        <p:spPr>
          <a:xfrm>
            <a:off x="3672025" y="3682614"/>
            <a:ext cx="1528354" cy="461665"/>
          </a:xfrm>
          <a:prstGeom prst="rect">
            <a:avLst/>
          </a:prstGeom>
          <a:noFill/>
        </p:spPr>
        <p:txBody>
          <a:bodyPr wrap="square" rtlCol="0">
            <a:spAutoFit/>
          </a:bodyPr>
          <a:lstStyle/>
          <a:p>
            <a:r>
              <a:rPr kumimoji="1" lang="ja-JP" altLang="en-US" sz="2400" dirty="0">
                <a:solidFill>
                  <a:srgbClr val="FF0000"/>
                </a:solidFill>
              </a:rPr>
              <a:t>フランス</a:t>
            </a:r>
          </a:p>
        </p:txBody>
      </p:sp>
      <p:sp>
        <p:nvSpPr>
          <p:cNvPr id="11" name="テキスト ボックス 10"/>
          <p:cNvSpPr txBox="1"/>
          <p:nvPr/>
        </p:nvSpPr>
        <p:spPr>
          <a:xfrm>
            <a:off x="6604706" y="4020743"/>
            <a:ext cx="925726" cy="461665"/>
          </a:xfrm>
          <a:prstGeom prst="rect">
            <a:avLst/>
          </a:prstGeom>
          <a:noFill/>
        </p:spPr>
        <p:txBody>
          <a:bodyPr wrap="square" rtlCol="0">
            <a:spAutoFit/>
          </a:bodyPr>
          <a:lstStyle/>
          <a:p>
            <a:r>
              <a:rPr kumimoji="1" lang="ja-JP" altLang="en-US" sz="2400" dirty="0">
                <a:solidFill>
                  <a:srgbClr val="FF0000"/>
                </a:solidFill>
              </a:rPr>
              <a:t>韓国</a:t>
            </a:r>
          </a:p>
        </p:txBody>
      </p:sp>
      <p:sp>
        <p:nvSpPr>
          <p:cNvPr id="17" name="テキスト ボックス 16"/>
          <p:cNvSpPr txBox="1"/>
          <p:nvPr/>
        </p:nvSpPr>
        <p:spPr>
          <a:xfrm>
            <a:off x="566113" y="1393511"/>
            <a:ext cx="7994469" cy="707886"/>
          </a:xfrm>
          <a:prstGeom prst="rect">
            <a:avLst/>
          </a:prstGeom>
          <a:noFill/>
        </p:spPr>
        <p:txBody>
          <a:bodyPr wrap="square" rtlCol="0">
            <a:spAutoFit/>
          </a:bodyPr>
          <a:lstStyle/>
          <a:p>
            <a:r>
              <a:rPr kumimoji="1" lang="ja-JP" altLang="en-US" sz="2000" dirty="0" smtClean="0"/>
              <a:t>①～⑤の空欄にはどんな言葉が入るかな？</a:t>
            </a:r>
            <a:endParaRPr kumimoji="1" lang="en-US" altLang="ja-JP" sz="2000" dirty="0" smtClean="0"/>
          </a:p>
          <a:p>
            <a:r>
              <a:rPr kumimoji="1" lang="ja-JP" altLang="en-US" sz="2000" dirty="0" smtClean="0"/>
              <a:t>クリックをすると答えが表示されます。</a:t>
            </a:r>
            <a:endParaRPr kumimoji="1" lang="ja-JP" altLang="en-US" sz="2000" dirty="0"/>
          </a:p>
        </p:txBody>
      </p:sp>
      <p:sp>
        <p:nvSpPr>
          <p:cNvPr id="3" name="テキスト ボックス 2"/>
          <p:cNvSpPr txBox="1"/>
          <p:nvPr/>
        </p:nvSpPr>
        <p:spPr>
          <a:xfrm>
            <a:off x="3840888" y="2257239"/>
            <a:ext cx="1074012" cy="307777"/>
          </a:xfrm>
          <a:prstGeom prst="rect">
            <a:avLst/>
          </a:prstGeom>
          <a:noFill/>
          <a:ln>
            <a:solidFill>
              <a:srgbClr val="FF0000"/>
            </a:solidFill>
          </a:ln>
        </p:spPr>
        <p:txBody>
          <a:bodyPr wrap="square" rtlCol="0">
            <a:spAutoFit/>
          </a:bodyPr>
          <a:lstStyle/>
          <a:p>
            <a:r>
              <a:rPr kumimoji="1" lang="ja-JP" altLang="en-US" sz="1100" dirty="0">
                <a:solidFill>
                  <a:srgbClr val="FF0000"/>
                </a:solidFill>
              </a:rPr>
              <a:t> </a:t>
            </a:r>
            <a:r>
              <a:rPr kumimoji="1" lang="ja-JP" altLang="en-US" sz="1100" dirty="0" smtClean="0">
                <a:solidFill>
                  <a:srgbClr val="FF0000"/>
                </a:solidFill>
              </a:rPr>
              <a:t>          </a:t>
            </a:r>
            <a:r>
              <a:rPr kumimoji="1" lang="ja-JP" altLang="en-US" sz="1400" dirty="0" smtClean="0">
                <a:solidFill>
                  <a:srgbClr val="FF0000"/>
                </a:solidFill>
              </a:rPr>
              <a:t>①</a:t>
            </a:r>
            <a:endParaRPr kumimoji="1" lang="ja-JP" altLang="en-US" sz="1400" dirty="0">
              <a:solidFill>
                <a:srgbClr val="FF0000"/>
              </a:solidFill>
            </a:endParaRPr>
          </a:p>
        </p:txBody>
      </p:sp>
      <p:sp>
        <p:nvSpPr>
          <p:cNvPr id="18" name="テキスト ボックス 17"/>
          <p:cNvSpPr txBox="1"/>
          <p:nvPr/>
        </p:nvSpPr>
        <p:spPr>
          <a:xfrm>
            <a:off x="2040393" y="3747050"/>
            <a:ext cx="1074012" cy="307777"/>
          </a:xfrm>
          <a:prstGeom prst="rect">
            <a:avLst/>
          </a:prstGeom>
          <a:noFill/>
          <a:ln>
            <a:solidFill>
              <a:srgbClr val="FF0000"/>
            </a:solidFill>
          </a:ln>
        </p:spPr>
        <p:txBody>
          <a:bodyPr wrap="square" rtlCol="0">
            <a:spAutoFit/>
          </a:bodyPr>
          <a:lstStyle/>
          <a:p>
            <a:r>
              <a:rPr kumimoji="1" lang="ja-JP" altLang="en-US" sz="1400" dirty="0" smtClean="0">
                <a:solidFill>
                  <a:srgbClr val="FF0000"/>
                </a:solidFill>
              </a:rPr>
              <a:t>        ②</a:t>
            </a:r>
            <a:endParaRPr kumimoji="1" lang="ja-JP" altLang="en-US" sz="1400" dirty="0">
              <a:solidFill>
                <a:srgbClr val="FF0000"/>
              </a:solidFill>
            </a:endParaRPr>
          </a:p>
        </p:txBody>
      </p:sp>
      <p:sp>
        <p:nvSpPr>
          <p:cNvPr id="19" name="テキスト ボックス 18"/>
          <p:cNvSpPr txBox="1"/>
          <p:nvPr/>
        </p:nvSpPr>
        <p:spPr>
          <a:xfrm rot="10800000" flipV="1">
            <a:off x="6766818" y="4067334"/>
            <a:ext cx="601501" cy="307777"/>
          </a:xfrm>
          <a:prstGeom prst="rect">
            <a:avLst/>
          </a:prstGeom>
          <a:noFill/>
          <a:ln>
            <a:solidFill>
              <a:srgbClr val="FF0000"/>
            </a:solidFill>
          </a:ln>
        </p:spPr>
        <p:txBody>
          <a:bodyPr wrap="square" rtlCol="0">
            <a:spAutoFit/>
          </a:bodyPr>
          <a:lstStyle/>
          <a:p>
            <a:r>
              <a:rPr kumimoji="1" lang="ja-JP" altLang="en-US" sz="1100" dirty="0" smtClean="0">
                <a:solidFill>
                  <a:srgbClr val="FF0000"/>
                </a:solidFill>
              </a:rPr>
              <a:t>    </a:t>
            </a:r>
            <a:r>
              <a:rPr kumimoji="1" lang="ja-JP" altLang="en-US" sz="1400" dirty="0" smtClean="0">
                <a:solidFill>
                  <a:srgbClr val="FF0000"/>
                </a:solidFill>
              </a:rPr>
              <a:t>⑤</a:t>
            </a:r>
            <a:endParaRPr kumimoji="1" lang="ja-JP" altLang="en-US" sz="1400" dirty="0">
              <a:solidFill>
                <a:srgbClr val="FF0000"/>
              </a:solidFill>
            </a:endParaRPr>
          </a:p>
        </p:txBody>
      </p:sp>
      <p:sp>
        <p:nvSpPr>
          <p:cNvPr id="20" name="テキスト ボックス 19"/>
          <p:cNvSpPr txBox="1"/>
          <p:nvPr/>
        </p:nvSpPr>
        <p:spPr>
          <a:xfrm>
            <a:off x="554358" y="4097688"/>
            <a:ext cx="1074012" cy="307777"/>
          </a:xfrm>
          <a:prstGeom prst="rect">
            <a:avLst/>
          </a:prstGeom>
          <a:noFill/>
          <a:ln>
            <a:solidFill>
              <a:srgbClr val="FF0000"/>
            </a:solidFill>
          </a:ln>
        </p:spPr>
        <p:txBody>
          <a:bodyPr wrap="square" rtlCol="0">
            <a:spAutoFit/>
          </a:bodyPr>
          <a:lstStyle/>
          <a:p>
            <a:r>
              <a:rPr kumimoji="1" lang="ja-JP" altLang="en-US" sz="1100" dirty="0">
                <a:solidFill>
                  <a:srgbClr val="FF0000"/>
                </a:solidFill>
              </a:rPr>
              <a:t> </a:t>
            </a:r>
            <a:r>
              <a:rPr kumimoji="1" lang="ja-JP" altLang="en-US" sz="1100" dirty="0" smtClean="0">
                <a:solidFill>
                  <a:srgbClr val="FF0000"/>
                </a:solidFill>
              </a:rPr>
              <a:t>          </a:t>
            </a:r>
            <a:r>
              <a:rPr kumimoji="1" lang="ja-JP" altLang="en-US" sz="1400" dirty="0">
                <a:solidFill>
                  <a:srgbClr val="FF0000"/>
                </a:solidFill>
              </a:rPr>
              <a:t>④</a:t>
            </a:r>
          </a:p>
        </p:txBody>
      </p:sp>
      <p:sp>
        <p:nvSpPr>
          <p:cNvPr id="21" name="テキスト ボックス 20"/>
          <p:cNvSpPr txBox="1"/>
          <p:nvPr/>
        </p:nvSpPr>
        <p:spPr>
          <a:xfrm>
            <a:off x="3899196" y="3759557"/>
            <a:ext cx="1074012" cy="307777"/>
          </a:xfrm>
          <a:prstGeom prst="rect">
            <a:avLst/>
          </a:prstGeom>
          <a:noFill/>
          <a:ln>
            <a:solidFill>
              <a:srgbClr val="FF0000"/>
            </a:solidFill>
          </a:ln>
        </p:spPr>
        <p:txBody>
          <a:bodyPr wrap="square" rtlCol="0">
            <a:spAutoFit/>
          </a:bodyPr>
          <a:lstStyle/>
          <a:p>
            <a:r>
              <a:rPr kumimoji="1" lang="ja-JP" altLang="en-US" sz="1100" dirty="0">
                <a:solidFill>
                  <a:srgbClr val="FF0000"/>
                </a:solidFill>
              </a:rPr>
              <a:t> </a:t>
            </a:r>
            <a:r>
              <a:rPr kumimoji="1" lang="ja-JP" altLang="en-US" sz="1100" dirty="0" smtClean="0">
                <a:solidFill>
                  <a:srgbClr val="FF0000"/>
                </a:solidFill>
              </a:rPr>
              <a:t>          </a:t>
            </a:r>
            <a:r>
              <a:rPr kumimoji="1" lang="ja-JP" altLang="en-US" sz="1400" dirty="0">
                <a:solidFill>
                  <a:srgbClr val="FF0000"/>
                </a:solidFill>
              </a:rPr>
              <a:t>③</a:t>
            </a:r>
          </a:p>
        </p:txBody>
      </p:sp>
    </p:spTree>
    <p:extLst>
      <p:ext uri="{BB962C8B-B14F-4D97-AF65-F5344CB8AC3E}">
        <p14:creationId xmlns:p14="http://schemas.microsoft.com/office/powerpoint/2010/main" val="93601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18"/>
                                        </p:tgtEl>
                                      </p:cBhvr>
                                    </p:animEffect>
                                    <p:set>
                                      <p:cBhvr>
                                        <p:cTn id="16" dur="1" fill="hold">
                                          <p:stCondLst>
                                            <p:cond delay="499"/>
                                          </p:stCondLst>
                                        </p:cTn>
                                        <p:tgtEl>
                                          <p:spTgt spid="18"/>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20"/>
                                        </p:tgtEl>
                                      </p:cBhvr>
                                    </p:animEffect>
                                    <p:set>
                                      <p:cBhvr>
                                        <p:cTn id="34" dur="1" fill="hold">
                                          <p:stCondLst>
                                            <p:cond delay="499"/>
                                          </p:stCondLst>
                                        </p:cTn>
                                        <p:tgtEl>
                                          <p:spTgt spid="20"/>
                                        </p:tgtEl>
                                        <p:attrNameLst>
                                          <p:attrName>style.visibility</p:attrName>
                                        </p:attrNameLst>
                                      </p:cBhvr>
                                      <p:to>
                                        <p:strVal val="hidden"/>
                                      </p:to>
                                    </p:se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9"/>
                                        </p:tgtEl>
                                      </p:cBhvr>
                                    </p:animEffect>
                                    <p:set>
                                      <p:cBhvr>
                                        <p:cTn id="43" dur="1" fill="hold">
                                          <p:stCondLst>
                                            <p:cond delay="499"/>
                                          </p:stCondLst>
                                        </p:cTn>
                                        <p:tgtEl>
                                          <p:spTgt spid="19"/>
                                        </p:tgtEl>
                                        <p:attrNameLst>
                                          <p:attrName>style.visibility</p:attrName>
                                        </p:attrNameLst>
                                      </p:cBhvr>
                                      <p:to>
                                        <p:strVal val="hidden"/>
                                      </p:to>
                                    </p:se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P spid="3" grpId="0" animBg="1"/>
      <p:bldP spid="18"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72043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30</a:t>
            </a:fld>
            <a:endParaRPr kumimoji="1" lang="ja-JP" altLang="en-US" dirty="0"/>
          </a:p>
        </p:txBody>
      </p:sp>
      <p:sp>
        <p:nvSpPr>
          <p:cNvPr id="9" name="正方形/長方形 8"/>
          <p:cNvSpPr/>
          <p:nvPr/>
        </p:nvSpPr>
        <p:spPr>
          <a:xfrm>
            <a:off x="346040" y="1674593"/>
            <a:ext cx="4609192" cy="4527425"/>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4" name="正方形/長方形 3"/>
          <p:cNvSpPr/>
          <p:nvPr/>
        </p:nvSpPr>
        <p:spPr>
          <a:xfrm>
            <a:off x="1855303" y="1251927"/>
            <a:ext cx="1524000" cy="442140"/>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0" name="フローチャート: 結合子 9"/>
          <p:cNvSpPr/>
          <p:nvPr/>
        </p:nvSpPr>
        <p:spPr>
          <a:xfrm>
            <a:off x="2225416" y="2963672"/>
            <a:ext cx="783771" cy="705394"/>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フローチャート: 結合子 10"/>
          <p:cNvSpPr/>
          <p:nvPr/>
        </p:nvSpPr>
        <p:spPr>
          <a:xfrm>
            <a:off x="2020010" y="5401083"/>
            <a:ext cx="783771" cy="705394"/>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フローチャート: 結合子 11"/>
          <p:cNvSpPr/>
          <p:nvPr/>
        </p:nvSpPr>
        <p:spPr>
          <a:xfrm>
            <a:off x="2381231" y="5007696"/>
            <a:ext cx="472143" cy="382075"/>
          </a:xfrm>
          <a:prstGeom prst="flowChartConnector">
            <a:avLst/>
          </a:prstGeom>
          <a:solidFill>
            <a:srgbClr val="0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2225415" y="720436"/>
            <a:ext cx="4556797" cy="461665"/>
          </a:xfrm>
          <a:prstGeom prst="rect">
            <a:avLst/>
          </a:prstGeom>
          <a:noFill/>
        </p:spPr>
        <p:txBody>
          <a:bodyPr wrap="square" rtlCol="0">
            <a:spAutoFit/>
          </a:bodyPr>
          <a:lstStyle/>
          <a:p>
            <a:pPr algn="ctr"/>
            <a:r>
              <a:rPr kumimoji="1" lang="ja-JP" altLang="en-US" sz="2400" b="1" dirty="0" smtClean="0"/>
              <a:t>６　ボールのもらい方について</a:t>
            </a:r>
            <a:endParaRPr kumimoji="1" lang="ja-JP" altLang="en-US" sz="2400" b="1" dirty="0"/>
          </a:p>
        </p:txBody>
      </p:sp>
      <p:sp>
        <p:nvSpPr>
          <p:cNvPr id="2" name="円弧 1"/>
          <p:cNvSpPr/>
          <p:nvPr/>
        </p:nvSpPr>
        <p:spPr>
          <a:xfrm>
            <a:off x="1060170" y="2962255"/>
            <a:ext cx="3114261" cy="1741179"/>
          </a:xfrm>
          <a:prstGeom prst="arc">
            <a:avLst>
              <a:gd name="adj1" fmla="val 10810635"/>
              <a:gd name="adj2" fmla="val 8775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二等辺三角形 7"/>
          <p:cNvSpPr/>
          <p:nvPr/>
        </p:nvSpPr>
        <p:spPr>
          <a:xfrm>
            <a:off x="291543" y="3049755"/>
            <a:ext cx="4651513" cy="1316960"/>
          </a:xfrm>
          <a:prstGeom prst="triangle">
            <a:avLst>
              <a:gd name="adj" fmla="val 50285"/>
            </a:avLst>
          </a:prstGeom>
          <a:solidFill>
            <a:srgbClr val="B4C7E7">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5304595" y="1771093"/>
            <a:ext cx="3402083" cy="1015663"/>
          </a:xfrm>
          <a:prstGeom prst="rect">
            <a:avLst/>
          </a:prstGeom>
          <a:noFill/>
        </p:spPr>
        <p:txBody>
          <a:bodyPr wrap="square" rtlCol="0">
            <a:spAutoFit/>
          </a:bodyPr>
          <a:lstStyle/>
          <a:p>
            <a:r>
              <a:rPr kumimoji="1" lang="ja-JP" altLang="en-US" sz="2000" dirty="0" smtClean="0"/>
              <a:t>ボールを受けるときに、</a:t>
            </a:r>
            <a:endParaRPr kumimoji="1" lang="en-US" altLang="ja-JP" sz="2000" dirty="0" smtClean="0"/>
          </a:p>
          <a:p>
            <a:r>
              <a:rPr kumimoji="1" lang="ja-JP" altLang="en-US" sz="2000" dirty="0" smtClean="0"/>
              <a:t>パスをもらう味方におへそを向けてもらうと</a:t>
            </a:r>
            <a:endParaRPr kumimoji="1" lang="ja-JP" altLang="en-US" sz="2000" dirty="0"/>
          </a:p>
        </p:txBody>
      </p:sp>
      <p:sp>
        <p:nvSpPr>
          <p:cNvPr id="14" name="下矢印 13"/>
          <p:cNvSpPr/>
          <p:nvPr/>
        </p:nvSpPr>
        <p:spPr>
          <a:xfrm>
            <a:off x="6782213" y="2912572"/>
            <a:ext cx="795131" cy="7741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5459897" y="3938305"/>
            <a:ext cx="3055454" cy="1015663"/>
          </a:xfrm>
          <a:prstGeom prst="rect">
            <a:avLst/>
          </a:prstGeom>
          <a:noFill/>
        </p:spPr>
        <p:txBody>
          <a:bodyPr wrap="square" rtlCol="0">
            <a:spAutoFit/>
          </a:bodyPr>
          <a:lstStyle/>
          <a:p>
            <a:r>
              <a:rPr kumimoji="1" lang="ja-JP" altLang="en-US" sz="2000" dirty="0" smtClean="0"/>
              <a:t>ゴールや攻撃方向の状況がわからず、良いプレイができない。</a:t>
            </a:r>
            <a:endParaRPr kumimoji="1" lang="ja-JP" altLang="en-US" sz="2000" dirty="0"/>
          </a:p>
        </p:txBody>
      </p:sp>
    </p:spTree>
    <p:extLst>
      <p:ext uri="{BB962C8B-B14F-4D97-AF65-F5344CB8AC3E}">
        <p14:creationId xmlns:p14="http://schemas.microsoft.com/office/powerpoint/2010/main" val="205140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4" presetClass="path" presetSubtype="0" accel="50000" decel="50000" fill="hold" grpId="0" nodeType="clickEffect">
                                  <p:stCondLst>
                                    <p:cond delay="0"/>
                                  </p:stCondLst>
                                  <p:childTnLst>
                                    <p:animMotion origin="layout" path="M -1.11111E-6 -3.7037E-7 L -0.00347 -0.17893 " pathEditMode="relative" rAng="0" ptsTypes="AA">
                                      <p:cBhvr>
                                        <p:cTn id="11" dur="2000" fill="hold"/>
                                        <p:tgtEl>
                                          <p:spTgt spid="12"/>
                                        </p:tgtEl>
                                        <p:attrNameLst>
                                          <p:attrName>ppt_x</p:attrName>
                                          <p:attrName>ppt_y</p:attrName>
                                        </p:attrNameLst>
                                      </p:cBhvr>
                                      <p:rCtr x="-174" y="-8958"/>
                                    </p:animMotion>
                                  </p:childTnLst>
                                </p:cTn>
                              </p:par>
                            </p:childTnLst>
                          </p:cTn>
                        </p:par>
                        <p:par>
                          <p:cTn id="12" fill="hold">
                            <p:stCondLst>
                              <p:cond delay="2000"/>
                            </p:stCondLst>
                            <p:childTnLst>
                              <p:par>
                                <p:cTn id="13" presetID="10" presetClass="entr" presetSubtype="0" fill="hold" grpId="1"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2500"/>
                            </p:stCondLst>
                            <p:childTnLst>
                              <p:par>
                                <p:cTn id="17" presetID="27" presetClass="emph" presetSubtype="0" fill="remove" grpId="0" nodeType="afterEffect">
                                  <p:stCondLst>
                                    <p:cond delay="0"/>
                                  </p:stCondLst>
                                  <p:childTnLst>
                                    <p:animClr clrSpc="rgb" dir="cw">
                                      <p:cBhvr override="childStyle">
                                        <p:cTn id="18" dur="250" autoRev="1" fill="remove"/>
                                        <p:tgtEl>
                                          <p:spTgt spid="8"/>
                                        </p:tgtEl>
                                        <p:attrNameLst>
                                          <p:attrName>style.color</p:attrName>
                                        </p:attrNameLst>
                                      </p:cBhvr>
                                      <p:to>
                                        <a:schemeClr val="bg1"/>
                                      </p:to>
                                    </p:animClr>
                                    <p:animClr clrSpc="rgb" dir="cw">
                                      <p:cBhvr>
                                        <p:cTn id="19" dur="250" autoRev="1" fill="remove"/>
                                        <p:tgtEl>
                                          <p:spTgt spid="8"/>
                                        </p:tgtEl>
                                        <p:attrNameLst>
                                          <p:attrName>fillcolor</p:attrName>
                                        </p:attrNameLst>
                                      </p:cBhvr>
                                      <p:to>
                                        <a:schemeClr val="bg1"/>
                                      </p:to>
                                    </p:animClr>
                                    <p:set>
                                      <p:cBhvr>
                                        <p:cTn id="20" dur="250" autoRev="1" fill="remove"/>
                                        <p:tgtEl>
                                          <p:spTgt spid="8"/>
                                        </p:tgtEl>
                                        <p:attrNameLst>
                                          <p:attrName>fill.type</p:attrName>
                                        </p:attrNameLst>
                                      </p:cBhvr>
                                      <p:to>
                                        <p:strVal val="solid"/>
                                      </p:to>
                                    </p:set>
                                    <p:set>
                                      <p:cBhvr>
                                        <p:cTn id="21" dur="250" autoRev="1" fill="remove"/>
                                        <p:tgtEl>
                                          <p:spTgt spid="8"/>
                                        </p:tgtEl>
                                        <p:attrNameLst>
                                          <p:attrName>fill.on</p:attrName>
                                        </p:attrNameLst>
                                      </p:cBhvr>
                                      <p:to>
                                        <p:strVal val="true"/>
                                      </p:to>
                                    </p:se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3500"/>
                            </p:stCondLst>
                            <p:childTnLst>
                              <p:par>
                                <p:cTn id="27" presetID="10"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8" grpId="1" animBg="1"/>
      <p:bldP spid="13" grpId="0"/>
      <p:bldP spid="14" grpId="0" animBg="1"/>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72043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31</a:t>
            </a:fld>
            <a:endParaRPr kumimoji="1" lang="ja-JP" altLang="en-US" dirty="0"/>
          </a:p>
        </p:txBody>
      </p:sp>
      <p:sp>
        <p:nvSpPr>
          <p:cNvPr id="9" name="正方形/長方形 8"/>
          <p:cNvSpPr/>
          <p:nvPr/>
        </p:nvSpPr>
        <p:spPr>
          <a:xfrm>
            <a:off x="346040" y="1674593"/>
            <a:ext cx="4609192" cy="4527425"/>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4" name="正方形/長方形 3"/>
          <p:cNvSpPr/>
          <p:nvPr/>
        </p:nvSpPr>
        <p:spPr>
          <a:xfrm>
            <a:off x="1855303" y="1251927"/>
            <a:ext cx="1524000" cy="442140"/>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0" name="フローチャート: 結合子 9"/>
          <p:cNvSpPr/>
          <p:nvPr/>
        </p:nvSpPr>
        <p:spPr>
          <a:xfrm>
            <a:off x="2225416" y="2963672"/>
            <a:ext cx="783771" cy="705394"/>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フローチャート: 結合子 10"/>
          <p:cNvSpPr/>
          <p:nvPr/>
        </p:nvSpPr>
        <p:spPr>
          <a:xfrm>
            <a:off x="2020010" y="5401083"/>
            <a:ext cx="783771" cy="705394"/>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フローチャート: 結合子 11"/>
          <p:cNvSpPr/>
          <p:nvPr/>
        </p:nvSpPr>
        <p:spPr>
          <a:xfrm>
            <a:off x="2381231" y="5007696"/>
            <a:ext cx="472143" cy="382075"/>
          </a:xfrm>
          <a:prstGeom prst="flowChartConnector">
            <a:avLst/>
          </a:prstGeom>
          <a:solidFill>
            <a:srgbClr val="0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2225417" y="720436"/>
            <a:ext cx="4555968" cy="461665"/>
          </a:xfrm>
          <a:prstGeom prst="rect">
            <a:avLst/>
          </a:prstGeom>
          <a:noFill/>
        </p:spPr>
        <p:txBody>
          <a:bodyPr wrap="square" rtlCol="0">
            <a:spAutoFit/>
          </a:bodyPr>
          <a:lstStyle/>
          <a:p>
            <a:pPr algn="ctr"/>
            <a:r>
              <a:rPr kumimoji="1" lang="ja-JP" altLang="en-US" sz="2400" b="1" dirty="0" smtClean="0"/>
              <a:t>６　ボールのもらい方について</a:t>
            </a:r>
            <a:endParaRPr kumimoji="1" lang="ja-JP" altLang="en-US" sz="2400" b="1" dirty="0"/>
          </a:p>
        </p:txBody>
      </p:sp>
      <p:sp>
        <p:nvSpPr>
          <p:cNvPr id="2" name="円弧 1"/>
          <p:cNvSpPr/>
          <p:nvPr/>
        </p:nvSpPr>
        <p:spPr>
          <a:xfrm rot="5400000">
            <a:off x="601559" y="2468315"/>
            <a:ext cx="3114261" cy="1741179"/>
          </a:xfrm>
          <a:prstGeom prst="arc">
            <a:avLst>
              <a:gd name="adj1" fmla="val 10810635"/>
              <a:gd name="adj2" fmla="val 8775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二等辺三角形 7"/>
          <p:cNvSpPr/>
          <p:nvPr/>
        </p:nvSpPr>
        <p:spPr>
          <a:xfrm rot="5400000">
            <a:off x="-4172" y="2657888"/>
            <a:ext cx="4651513" cy="1316960"/>
          </a:xfrm>
          <a:prstGeom prst="triangle">
            <a:avLst>
              <a:gd name="adj" fmla="val 50285"/>
            </a:avLst>
          </a:prstGeom>
          <a:solidFill>
            <a:srgbClr val="B4C7E7">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5477908" y="2122825"/>
            <a:ext cx="3402083" cy="707886"/>
          </a:xfrm>
          <a:prstGeom prst="rect">
            <a:avLst/>
          </a:prstGeom>
          <a:noFill/>
        </p:spPr>
        <p:txBody>
          <a:bodyPr wrap="square" rtlCol="0">
            <a:spAutoFit/>
          </a:bodyPr>
          <a:lstStyle/>
          <a:p>
            <a:r>
              <a:rPr kumimoji="1" lang="ja-JP" altLang="en-US" sz="2000" dirty="0" smtClean="0"/>
              <a:t>そこで、パスをもらう味方</a:t>
            </a:r>
            <a:r>
              <a:rPr kumimoji="1" lang="ja-JP" altLang="en-US" sz="2000" dirty="0"/>
              <a:t>に</a:t>
            </a:r>
            <a:r>
              <a:rPr kumimoji="1" lang="ja-JP" altLang="en-US" sz="2000" dirty="0" smtClean="0"/>
              <a:t>対して半身でもらうと</a:t>
            </a:r>
            <a:endParaRPr kumimoji="1" lang="en-US" altLang="ja-JP" sz="2000" dirty="0" smtClean="0"/>
          </a:p>
        </p:txBody>
      </p:sp>
      <p:sp>
        <p:nvSpPr>
          <p:cNvPr id="14" name="下矢印 13"/>
          <p:cNvSpPr/>
          <p:nvPr/>
        </p:nvSpPr>
        <p:spPr>
          <a:xfrm>
            <a:off x="6781385" y="3364608"/>
            <a:ext cx="795131" cy="7741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5651224" y="4597400"/>
            <a:ext cx="3055454" cy="400110"/>
          </a:xfrm>
          <a:prstGeom prst="rect">
            <a:avLst/>
          </a:prstGeom>
          <a:noFill/>
        </p:spPr>
        <p:txBody>
          <a:bodyPr wrap="square" rtlCol="0">
            <a:spAutoFit/>
          </a:bodyPr>
          <a:lstStyle/>
          <a:p>
            <a:r>
              <a:rPr kumimoji="1" lang="ja-JP" altLang="en-US" sz="2000" dirty="0" smtClean="0"/>
              <a:t>攻撃</a:t>
            </a:r>
            <a:r>
              <a:rPr kumimoji="1" lang="ja-JP" altLang="en-US" sz="2000" dirty="0"/>
              <a:t>方向</a:t>
            </a:r>
            <a:r>
              <a:rPr kumimoji="1" lang="ja-JP" altLang="en-US" sz="2000" dirty="0" smtClean="0"/>
              <a:t>の視野が広がる。</a:t>
            </a:r>
            <a:endParaRPr kumimoji="1" lang="en-US" altLang="ja-JP" sz="2000" dirty="0" smtClean="0"/>
          </a:p>
        </p:txBody>
      </p:sp>
    </p:spTree>
    <p:extLst>
      <p:ext uri="{BB962C8B-B14F-4D97-AF65-F5344CB8AC3E}">
        <p14:creationId xmlns:p14="http://schemas.microsoft.com/office/powerpoint/2010/main" val="340268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4" presetClass="path" presetSubtype="0" accel="50000" decel="50000" fill="hold" grpId="0" nodeType="clickEffect">
                                  <p:stCondLst>
                                    <p:cond delay="0"/>
                                  </p:stCondLst>
                                  <p:childTnLst>
                                    <p:animMotion origin="layout" path="M -1.11111E-6 -3.7037E-7 L -0.00347 -0.17893 " pathEditMode="relative" rAng="0" ptsTypes="AA">
                                      <p:cBhvr>
                                        <p:cTn id="11" dur="2000" fill="hold"/>
                                        <p:tgtEl>
                                          <p:spTgt spid="12"/>
                                        </p:tgtEl>
                                        <p:attrNameLst>
                                          <p:attrName>ppt_x</p:attrName>
                                          <p:attrName>ppt_y</p:attrName>
                                        </p:attrNameLst>
                                      </p:cBhvr>
                                      <p:rCtr x="-174" y="-8958"/>
                                    </p:animMotion>
                                  </p:childTnLst>
                                </p:cTn>
                              </p:par>
                            </p:childTnLst>
                          </p:cTn>
                        </p:par>
                        <p:par>
                          <p:cTn id="12" fill="hold">
                            <p:stCondLst>
                              <p:cond delay="2000"/>
                            </p:stCondLst>
                            <p:childTnLst>
                              <p:par>
                                <p:cTn id="13" presetID="10" presetClass="entr" presetSubtype="0" fill="hold" grpId="1"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2500"/>
                            </p:stCondLst>
                            <p:childTnLst>
                              <p:par>
                                <p:cTn id="17" presetID="27" presetClass="emph" presetSubtype="0" fill="remove" grpId="0" nodeType="afterEffect">
                                  <p:stCondLst>
                                    <p:cond delay="0"/>
                                  </p:stCondLst>
                                  <p:childTnLst>
                                    <p:animClr clrSpc="rgb" dir="cw">
                                      <p:cBhvr override="childStyle">
                                        <p:cTn id="18" dur="250" autoRev="1" fill="remove"/>
                                        <p:tgtEl>
                                          <p:spTgt spid="8"/>
                                        </p:tgtEl>
                                        <p:attrNameLst>
                                          <p:attrName>style.color</p:attrName>
                                        </p:attrNameLst>
                                      </p:cBhvr>
                                      <p:to>
                                        <a:schemeClr val="bg1"/>
                                      </p:to>
                                    </p:animClr>
                                    <p:animClr clrSpc="rgb" dir="cw">
                                      <p:cBhvr>
                                        <p:cTn id="19" dur="250" autoRev="1" fill="remove"/>
                                        <p:tgtEl>
                                          <p:spTgt spid="8"/>
                                        </p:tgtEl>
                                        <p:attrNameLst>
                                          <p:attrName>fillcolor</p:attrName>
                                        </p:attrNameLst>
                                      </p:cBhvr>
                                      <p:to>
                                        <a:schemeClr val="bg1"/>
                                      </p:to>
                                    </p:animClr>
                                    <p:set>
                                      <p:cBhvr>
                                        <p:cTn id="20" dur="250" autoRev="1" fill="remove"/>
                                        <p:tgtEl>
                                          <p:spTgt spid="8"/>
                                        </p:tgtEl>
                                        <p:attrNameLst>
                                          <p:attrName>fill.type</p:attrName>
                                        </p:attrNameLst>
                                      </p:cBhvr>
                                      <p:to>
                                        <p:strVal val="solid"/>
                                      </p:to>
                                    </p:set>
                                    <p:set>
                                      <p:cBhvr>
                                        <p:cTn id="21" dur="250" autoRev="1" fill="remove"/>
                                        <p:tgtEl>
                                          <p:spTgt spid="8"/>
                                        </p:tgtEl>
                                        <p:attrNameLst>
                                          <p:attrName>fill.on</p:attrName>
                                        </p:attrNameLst>
                                      </p:cBhvr>
                                      <p:to>
                                        <p:strVal val="true"/>
                                      </p:to>
                                    </p:se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3500"/>
                            </p:stCondLst>
                            <p:childTnLst>
                              <p:par>
                                <p:cTn id="27" presetID="10"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8" grpId="1" animBg="1"/>
      <p:bldP spid="13" grpId="0"/>
      <p:bldP spid="14" grpId="0" animBg="1"/>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72043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32</a:t>
            </a:fld>
            <a:endParaRPr kumimoji="1" lang="ja-JP" altLang="en-US" dirty="0"/>
          </a:p>
        </p:txBody>
      </p:sp>
      <p:sp>
        <p:nvSpPr>
          <p:cNvPr id="9" name="正方形/長方形 8"/>
          <p:cNvSpPr/>
          <p:nvPr/>
        </p:nvSpPr>
        <p:spPr>
          <a:xfrm>
            <a:off x="312705" y="1713592"/>
            <a:ext cx="4609192" cy="4527425"/>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4" name="正方形/長方形 3"/>
          <p:cNvSpPr/>
          <p:nvPr/>
        </p:nvSpPr>
        <p:spPr>
          <a:xfrm>
            <a:off x="1855303" y="1251927"/>
            <a:ext cx="1524000" cy="442140"/>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0" name="フローチャート: 結合子 9"/>
          <p:cNvSpPr/>
          <p:nvPr/>
        </p:nvSpPr>
        <p:spPr>
          <a:xfrm>
            <a:off x="2225416" y="2963672"/>
            <a:ext cx="783771" cy="705394"/>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フローチャート: 結合子 10"/>
          <p:cNvSpPr/>
          <p:nvPr/>
        </p:nvSpPr>
        <p:spPr>
          <a:xfrm>
            <a:off x="2020010" y="5401083"/>
            <a:ext cx="783771" cy="705394"/>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フローチャート: 結合子 11"/>
          <p:cNvSpPr/>
          <p:nvPr/>
        </p:nvSpPr>
        <p:spPr>
          <a:xfrm>
            <a:off x="2381231" y="5007696"/>
            <a:ext cx="472143" cy="382075"/>
          </a:xfrm>
          <a:prstGeom prst="flowChartConnector">
            <a:avLst/>
          </a:prstGeom>
          <a:solidFill>
            <a:srgbClr val="0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2225417" y="720436"/>
            <a:ext cx="4466102" cy="461665"/>
          </a:xfrm>
          <a:prstGeom prst="rect">
            <a:avLst/>
          </a:prstGeom>
          <a:noFill/>
        </p:spPr>
        <p:txBody>
          <a:bodyPr wrap="square" rtlCol="0">
            <a:spAutoFit/>
          </a:bodyPr>
          <a:lstStyle/>
          <a:p>
            <a:pPr algn="ctr"/>
            <a:r>
              <a:rPr kumimoji="1" lang="ja-JP" altLang="en-US" sz="2400" b="1" dirty="0" smtClean="0"/>
              <a:t>６　ボールのもらい方について</a:t>
            </a:r>
            <a:endParaRPr kumimoji="1" lang="ja-JP" altLang="en-US" sz="2400" b="1" dirty="0"/>
          </a:p>
        </p:txBody>
      </p:sp>
      <p:sp>
        <p:nvSpPr>
          <p:cNvPr id="2" name="円弧 1"/>
          <p:cNvSpPr/>
          <p:nvPr/>
        </p:nvSpPr>
        <p:spPr>
          <a:xfrm rot="5400000">
            <a:off x="601559" y="2468315"/>
            <a:ext cx="3114261" cy="1741179"/>
          </a:xfrm>
          <a:prstGeom prst="arc">
            <a:avLst>
              <a:gd name="adj1" fmla="val 10810635"/>
              <a:gd name="adj2" fmla="val 8775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二等辺三角形 7"/>
          <p:cNvSpPr/>
          <p:nvPr/>
        </p:nvSpPr>
        <p:spPr>
          <a:xfrm rot="5400000">
            <a:off x="-327062" y="2182363"/>
            <a:ext cx="6858001" cy="2493275"/>
          </a:xfrm>
          <a:prstGeom prst="triangle">
            <a:avLst>
              <a:gd name="adj" fmla="val 48186"/>
            </a:avLst>
          </a:prstGeom>
          <a:solidFill>
            <a:srgbClr val="B4C7E7">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5304595" y="1371391"/>
            <a:ext cx="3402083" cy="1015663"/>
          </a:xfrm>
          <a:prstGeom prst="rect">
            <a:avLst/>
          </a:prstGeom>
          <a:noFill/>
        </p:spPr>
        <p:txBody>
          <a:bodyPr wrap="square" rtlCol="0">
            <a:spAutoFit/>
          </a:bodyPr>
          <a:lstStyle/>
          <a:p>
            <a:r>
              <a:rPr kumimoji="1" lang="ja-JP" altLang="en-US" sz="2000" dirty="0" smtClean="0"/>
              <a:t>　　　　パスをもらう味方に対して角度をつけてもらうと</a:t>
            </a:r>
            <a:endParaRPr kumimoji="1" lang="en-US" altLang="ja-JP" sz="2000" dirty="0" smtClean="0"/>
          </a:p>
        </p:txBody>
      </p:sp>
      <p:sp>
        <p:nvSpPr>
          <p:cNvPr id="14" name="下矢印 13"/>
          <p:cNvSpPr/>
          <p:nvPr/>
        </p:nvSpPr>
        <p:spPr>
          <a:xfrm>
            <a:off x="6633540" y="2291766"/>
            <a:ext cx="795131" cy="7741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下矢印 15"/>
          <p:cNvSpPr/>
          <p:nvPr/>
        </p:nvSpPr>
        <p:spPr>
          <a:xfrm>
            <a:off x="6691519" y="4263711"/>
            <a:ext cx="795131" cy="7741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5546863" y="5241363"/>
            <a:ext cx="3159815" cy="400110"/>
          </a:xfrm>
          <a:prstGeom prst="rect">
            <a:avLst/>
          </a:prstGeom>
          <a:noFill/>
        </p:spPr>
        <p:txBody>
          <a:bodyPr wrap="square" rtlCol="0">
            <a:spAutoFit/>
          </a:bodyPr>
          <a:lstStyle/>
          <a:p>
            <a:r>
              <a:rPr kumimoji="1" lang="ja-JP" altLang="en-US" sz="2000" dirty="0"/>
              <a:t>得点</a:t>
            </a:r>
            <a:r>
              <a:rPr kumimoji="1" lang="ja-JP" altLang="en-US" sz="2000" dirty="0" smtClean="0"/>
              <a:t>のチャンスが増える</a:t>
            </a:r>
            <a:endParaRPr kumimoji="1" lang="ja-JP" altLang="en-US" sz="2000" dirty="0"/>
          </a:p>
        </p:txBody>
      </p:sp>
      <p:sp>
        <p:nvSpPr>
          <p:cNvPr id="18" name="テキスト ボックス 17"/>
          <p:cNvSpPr txBox="1"/>
          <p:nvPr/>
        </p:nvSpPr>
        <p:spPr>
          <a:xfrm>
            <a:off x="5546863" y="3269418"/>
            <a:ext cx="2968487" cy="707886"/>
          </a:xfrm>
          <a:prstGeom prst="rect">
            <a:avLst/>
          </a:prstGeom>
          <a:noFill/>
        </p:spPr>
        <p:txBody>
          <a:bodyPr wrap="square" rtlCol="0">
            <a:spAutoFit/>
          </a:bodyPr>
          <a:lstStyle/>
          <a:p>
            <a:r>
              <a:rPr kumimoji="1" lang="ja-JP" altLang="en-US" sz="2000" dirty="0" smtClean="0"/>
              <a:t>ボールとゴールが同時に見える</a:t>
            </a:r>
            <a:endParaRPr kumimoji="1" lang="ja-JP" altLang="en-US" sz="2000" dirty="0"/>
          </a:p>
        </p:txBody>
      </p:sp>
      <p:sp>
        <p:nvSpPr>
          <p:cNvPr id="15" name="テキスト ボックス 14"/>
          <p:cNvSpPr txBox="1"/>
          <p:nvPr/>
        </p:nvSpPr>
        <p:spPr>
          <a:xfrm>
            <a:off x="5304595" y="1371391"/>
            <a:ext cx="1097280" cy="400110"/>
          </a:xfrm>
          <a:prstGeom prst="rect">
            <a:avLst/>
          </a:prstGeom>
          <a:noFill/>
        </p:spPr>
        <p:txBody>
          <a:bodyPr wrap="square" rtlCol="0">
            <a:spAutoFit/>
          </a:bodyPr>
          <a:lstStyle/>
          <a:p>
            <a:r>
              <a:rPr kumimoji="1" lang="ja-JP" altLang="en-US" sz="2000" dirty="0"/>
              <a:t>さらに、</a:t>
            </a:r>
          </a:p>
        </p:txBody>
      </p:sp>
    </p:spTree>
    <p:extLst>
      <p:ext uri="{BB962C8B-B14F-4D97-AF65-F5344CB8AC3E}">
        <p14:creationId xmlns:p14="http://schemas.microsoft.com/office/powerpoint/2010/main" val="148210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accel="50000" decel="50000" fill="hold" grpId="0" nodeType="clickEffect">
                                  <p:stCondLst>
                                    <p:cond delay="0"/>
                                  </p:stCondLst>
                                  <p:childTnLst>
                                    <p:animMotion origin="layout" path="M 0 0 L 0.25 0 E" pathEditMode="relative" ptsTypes="">
                                      <p:cBhvr>
                                        <p:cTn id="11" dur="2000" fill="hold"/>
                                        <p:tgtEl>
                                          <p:spTgt spid="10"/>
                                        </p:tgtEl>
                                        <p:attrNameLst>
                                          <p:attrName>ppt_x</p:attrName>
                                          <p:attrName>ppt_y</p:attrName>
                                        </p:attrNameLst>
                                      </p:cBhvr>
                                    </p:animMotion>
                                  </p:childTnLst>
                                </p:cTn>
                              </p:par>
                              <p:par>
                                <p:cTn id="12" presetID="63" presetClass="path" presetSubtype="0" accel="50000" decel="50000" fill="hold" grpId="0" nodeType="withEffect">
                                  <p:stCondLst>
                                    <p:cond delay="0"/>
                                  </p:stCondLst>
                                  <p:childTnLst>
                                    <p:animMotion origin="layout" path="M 0 0 L 0.25 0 E" pathEditMode="relative" ptsTypes="">
                                      <p:cBhvr>
                                        <p:cTn id="13" dur="2000" fill="hold"/>
                                        <p:tgtEl>
                                          <p:spTgt spid="2"/>
                                        </p:tgtEl>
                                        <p:attrNameLst>
                                          <p:attrName>ppt_x</p:attrName>
                                          <p:attrName>ppt_y</p:attrName>
                                        </p:attrNameLst>
                                      </p:cBhvr>
                                    </p:animMotion>
                                  </p:childTnLst>
                                </p:cTn>
                              </p:par>
                            </p:childTnLst>
                          </p:cTn>
                        </p:par>
                        <p:par>
                          <p:cTn id="14" fill="hold">
                            <p:stCondLst>
                              <p:cond delay="2000"/>
                            </p:stCondLst>
                            <p:childTnLst>
                              <p:par>
                                <p:cTn id="15" presetID="10" presetClass="entr" presetSubtype="0" fill="hold" grpId="1"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2500"/>
                            </p:stCondLst>
                            <p:childTnLst>
                              <p:par>
                                <p:cTn id="19" presetID="27" presetClass="emph" presetSubtype="0" fill="remove" grpId="0" nodeType="afterEffect">
                                  <p:stCondLst>
                                    <p:cond delay="0"/>
                                  </p:stCondLst>
                                  <p:childTnLst>
                                    <p:animClr clrSpc="rgb" dir="cw">
                                      <p:cBhvr override="childStyle">
                                        <p:cTn id="20" dur="250" autoRev="1" fill="remove"/>
                                        <p:tgtEl>
                                          <p:spTgt spid="8"/>
                                        </p:tgtEl>
                                        <p:attrNameLst>
                                          <p:attrName>style.color</p:attrName>
                                        </p:attrNameLst>
                                      </p:cBhvr>
                                      <p:to>
                                        <a:schemeClr val="bg1"/>
                                      </p:to>
                                    </p:animClr>
                                    <p:animClr clrSpc="rgb" dir="cw">
                                      <p:cBhvr>
                                        <p:cTn id="21" dur="250" autoRev="1" fill="remove"/>
                                        <p:tgtEl>
                                          <p:spTgt spid="8"/>
                                        </p:tgtEl>
                                        <p:attrNameLst>
                                          <p:attrName>fillcolor</p:attrName>
                                        </p:attrNameLst>
                                      </p:cBhvr>
                                      <p:to>
                                        <a:schemeClr val="bg1"/>
                                      </p:to>
                                    </p:animClr>
                                    <p:set>
                                      <p:cBhvr>
                                        <p:cTn id="22" dur="250" autoRev="1" fill="remove"/>
                                        <p:tgtEl>
                                          <p:spTgt spid="8"/>
                                        </p:tgtEl>
                                        <p:attrNameLst>
                                          <p:attrName>fill.type</p:attrName>
                                        </p:attrNameLst>
                                      </p:cBhvr>
                                      <p:to>
                                        <p:strVal val="solid"/>
                                      </p:to>
                                    </p:set>
                                    <p:set>
                                      <p:cBhvr>
                                        <p:cTn id="23" dur="250" autoRev="1" fill="remove"/>
                                        <p:tgtEl>
                                          <p:spTgt spid="8"/>
                                        </p:tgtEl>
                                        <p:attrNameLst>
                                          <p:attrName>fill.on</p:attrName>
                                        </p:attrNameLst>
                                      </p:cBhvr>
                                      <p:to>
                                        <p:strVal val="true"/>
                                      </p:to>
                                    </p:se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56" presetClass="path" presetSubtype="0" accel="50000" decel="50000" fill="hold" grpId="0" nodeType="clickEffect">
                                  <p:stCondLst>
                                    <p:cond delay="0"/>
                                  </p:stCondLst>
                                  <p:childTnLst>
                                    <p:animMotion origin="layout" path="M 0.00295 -3.7037E-7 L 0.16823 -0.26065 " pathEditMode="relative" rAng="0" ptsTypes="AA">
                                      <p:cBhvr>
                                        <p:cTn id="35" dur="2000" fill="hold"/>
                                        <p:tgtEl>
                                          <p:spTgt spid="12"/>
                                        </p:tgtEl>
                                        <p:attrNameLst>
                                          <p:attrName>ppt_x</p:attrName>
                                          <p:attrName>ppt_y</p:attrName>
                                        </p:attrNameLst>
                                      </p:cBhvr>
                                      <p:rCtr x="8264" y="-13032"/>
                                    </p:animMotion>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2" grpId="0" animBg="1"/>
      <p:bldP spid="8" grpId="0" animBg="1"/>
      <p:bldP spid="8" grpId="1" animBg="1"/>
      <p:bldP spid="13" grpId="0"/>
      <p:bldP spid="14" grpId="0" animBg="1"/>
      <p:bldP spid="16" grpId="0" animBg="1"/>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72043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33</a:t>
            </a:fld>
            <a:endParaRPr kumimoji="1" lang="ja-JP" altLang="en-US" dirty="0"/>
          </a:p>
        </p:txBody>
      </p:sp>
      <p:sp>
        <p:nvSpPr>
          <p:cNvPr id="2" name="テキスト ボックス 1"/>
          <p:cNvSpPr txBox="1"/>
          <p:nvPr/>
        </p:nvSpPr>
        <p:spPr>
          <a:xfrm>
            <a:off x="1297633" y="1391312"/>
            <a:ext cx="6609805" cy="584775"/>
          </a:xfrm>
          <a:prstGeom prst="rect">
            <a:avLst/>
          </a:prstGeom>
          <a:noFill/>
        </p:spPr>
        <p:txBody>
          <a:bodyPr wrap="square" rtlCol="0">
            <a:spAutoFit/>
          </a:bodyPr>
          <a:lstStyle/>
          <a:p>
            <a:pPr algn="ctr"/>
            <a:r>
              <a:rPr kumimoji="1" lang="ja-JP" altLang="en-US" sz="3200" dirty="0" smtClean="0"/>
              <a:t>７　家庭でできるボール操作の例</a:t>
            </a:r>
            <a:endParaRPr kumimoji="1" lang="ja-JP" altLang="en-US" sz="3200" dirty="0"/>
          </a:p>
        </p:txBody>
      </p:sp>
      <p:sp>
        <p:nvSpPr>
          <p:cNvPr id="4" name="テキスト ボックス 3"/>
          <p:cNvSpPr txBox="1"/>
          <p:nvPr/>
        </p:nvSpPr>
        <p:spPr>
          <a:xfrm>
            <a:off x="640081" y="2642725"/>
            <a:ext cx="7875269" cy="30469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2400" dirty="0" smtClean="0"/>
              <a:t>実施上の注意点</a:t>
            </a:r>
            <a:endParaRPr kumimoji="1" lang="en-US" altLang="ja-JP" sz="2400" dirty="0" smtClean="0"/>
          </a:p>
          <a:p>
            <a:endParaRPr kumimoji="1" lang="en-US" altLang="ja-JP" sz="2400" dirty="0"/>
          </a:p>
          <a:p>
            <a:r>
              <a:rPr kumimoji="1" lang="ja-JP" altLang="en-US" sz="2400" dirty="0" smtClean="0"/>
              <a:t>・床が滑りやすい場所では行わないようにしましょう。</a:t>
            </a:r>
            <a:endParaRPr kumimoji="1" lang="en-US" altLang="ja-JP" sz="2400" dirty="0" smtClean="0"/>
          </a:p>
          <a:p>
            <a:r>
              <a:rPr kumimoji="1" lang="ja-JP" altLang="en-US" sz="2400" dirty="0" smtClean="0"/>
              <a:t>・床に物が置いていないか、周りを確認しましょう。</a:t>
            </a:r>
            <a:endParaRPr kumimoji="1" lang="en-US" altLang="ja-JP" sz="2400" dirty="0" smtClean="0"/>
          </a:p>
          <a:p>
            <a:r>
              <a:rPr kumimoji="1" lang="ja-JP" altLang="en-US" sz="2400" dirty="0" smtClean="0"/>
              <a:t>・ボールを追いかけすぎて家具や壁にぶつからないよう</a:t>
            </a:r>
            <a:endParaRPr kumimoji="1" lang="en-US" altLang="ja-JP" sz="2400" dirty="0" smtClean="0"/>
          </a:p>
          <a:p>
            <a:r>
              <a:rPr kumimoji="1" lang="ja-JP" altLang="en-US" sz="2400" dirty="0"/>
              <a:t>　</a:t>
            </a:r>
            <a:r>
              <a:rPr kumimoji="1" lang="ja-JP" altLang="en-US" sz="2400" dirty="0" smtClean="0"/>
              <a:t>に注意しましょう。</a:t>
            </a:r>
            <a:endParaRPr kumimoji="1" lang="en-US" altLang="ja-JP" sz="2400" dirty="0" smtClean="0"/>
          </a:p>
          <a:p>
            <a:r>
              <a:rPr kumimoji="1" lang="ja-JP" altLang="en-US" sz="2400" dirty="0" smtClean="0"/>
              <a:t>・行う場所の状況や自分の体調に合わせて無理のない範</a:t>
            </a:r>
            <a:endParaRPr kumimoji="1" lang="en-US" altLang="ja-JP" sz="2400" dirty="0" smtClean="0"/>
          </a:p>
          <a:p>
            <a:r>
              <a:rPr kumimoji="1" lang="ja-JP" altLang="en-US" sz="2400" dirty="0"/>
              <a:t>　</a:t>
            </a:r>
            <a:r>
              <a:rPr kumimoji="1" lang="ja-JP" altLang="en-US" sz="2400" dirty="0" smtClean="0"/>
              <a:t>囲で行うようにしましょう。</a:t>
            </a:r>
            <a:endParaRPr kumimoji="1" lang="ja-JP" altLang="en-US" sz="2400" dirty="0"/>
          </a:p>
        </p:txBody>
      </p:sp>
    </p:spTree>
    <p:extLst>
      <p:ext uri="{BB962C8B-B14F-4D97-AF65-F5344CB8AC3E}">
        <p14:creationId xmlns:p14="http://schemas.microsoft.com/office/powerpoint/2010/main" val="16468226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72043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34</a:t>
            </a:fld>
            <a:endParaRPr kumimoji="1" lang="ja-JP" altLang="en-US" dirty="0"/>
          </a:p>
        </p:txBody>
      </p:sp>
      <p:sp>
        <p:nvSpPr>
          <p:cNvPr id="2" name="テキスト ボックス 1"/>
          <p:cNvSpPr txBox="1"/>
          <p:nvPr/>
        </p:nvSpPr>
        <p:spPr>
          <a:xfrm>
            <a:off x="2547257" y="1319349"/>
            <a:ext cx="4271554" cy="707886"/>
          </a:xfrm>
          <a:prstGeom prst="rect">
            <a:avLst/>
          </a:prstGeom>
          <a:noFill/>
        </p:spPr>
        <p:txBody>
          <a:bodyPr wrap="square" rtlCol="0">
            <a:spAutoFit/>
          </a:bodyPr>
          <a:lstStyle/>
          <a:p>
            <a:pPr algn="ctr"/>
            <a:r>
              <a:rPr kumimoji="1" lang="ja-JP" altLang="en-US" sz="4000" dirty="0" smtClean="0"/>
              <a:t>ボールについて</a:t>
            </a:r>
            <a:endParaRPr kumimoji="1" lang="ja-JP" altLang="en-US" sz="4000" dirty="0"/>
          </a:p>
        </p:txBody>
      </p:sp>
      <p:sp>
        <p:nvSpPr>
          <p:cNvPr id="5" name="テキスト ボックス 4"/>
          <p:cNvSpPr txBox="1"/>
          <p:nvPr/>
        </p:nvSpPr>
        <p:spPr>
          <a:xfrm>
            <a:off x="4563348" y="2576630"/>
            <a:ext cx="4199709" cy="3108543"/>
          </a:xfrm>
          <a:prstGeom prst="rect">
            <a:avLst/>
          </a:prstGeom>
          <a:noFill/>
        </p:spPr>
        <p:txBody>
          <a:bodyPr wrap="square" rtlCol="0">
            <a:spAutoFit/>
          </a:bodyPr>
          <a:lstStyle/>
          <a:p>
            <a:r>
              <a:rPr kumimoji="1" lang="ja-JP" altLang="en-US" sz="2800" dirty="0" smtClean="0"/>
              <a:t>ボールは、風船にビニールテープを巻いたもので作成しました。普通の風船よりも重さが出ますが、強く踏むと割れたり、滑って転倒の恐れもあるので注意しましょう。</a:t>
            </a:r>
            <a:endParaRPr kumimoji="1" lang="ja-JP" altLang="en-US" sz="2800" dirty="0"/>
          </a:p>
        </p:txBody>
      </p:sp>
      <p:pic>
        <p:nvPicPr>
          <p:cNvPr id="7" name="図 6"/>
          <p:cNvPicPr>
            <a:picLocks noChangeAspect="1"/>
          </p:cNvPicPr>
          <p:nvPr/>
        </p:nvPicPr>
        <p:blipFill>
          <a:blip r:embed="rId3"/>
          <a:stretch>
            <a:fillRect/>
          </a:stretch>
        </p:blipFill>
        <p:spPr>
          <a:xfrm>
            <a:off x="753699" y="2626148"/>
            <a:ext cx="3133367" cy="2964755"/>
          </a:xfrm>
          <a:prstGeom prst="rect">
            <a:avLst/>
          </a:prstGeom>
        </p:spPr>
      </p:pic>
    </p:spTree>
    <p:extLst>
      <p:ext uri="{BB962C8B-B14F-4D97-AF65-F5344CB8AC3E}">
        <p14:creationId xmlns:p14="http://schemas.microsoft.com/office/powerpoint/2010/main" val="36984068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35</a:t>
            </a:fld>
            <a:endParaRPr kumimoji="1" lang="ja-JP" altLang="en-US" dirty="0"/>
          </a:p>
        </p:txBody>
      </p:sp>
      <p:sp>
        <p:nvSpPr>
          <p:cNvPr id="2" name="テキスト ボックス 1"/>
          <p:cNvSpPr txBox="1"/>
          <p:nvPr/>
        </p:nvSpPr>
        <p:spPr>
          <a:xfrm>
            <a:off x="1865868" y="731519"/>
            <a:ext cx="5394960" cy="461665"/>
          </a:xfrm>
          <a:prstGeom prst="rect">
            <a:avLst/>
          </a:prstGeom>
          <a:noFill/>
        </p:spPr>
        <p:txBody>
          <a:bodyPr wrap="square" rtlCol="0">
            <a:spAutoFit/>
          </a:bodyPr>
          <a:lstStyle/>
          <a:p>
            <a:pPr algn="ctr"/>
            <a:r>
              <a:rPr kumimoji="1" lang="ja-JP" altLang="en-US" sz="2400" dirty="0" smtClean="0"/>
              <a:t>リフティング</a:t>
            </a:r>
            <a:endParaRPr kumimoji="1" lang="ja-JP" altLang="en-US" sz="2400" dirty="0"/>
          </a:p>
        </p:txBody>
      </p:sp>
      <p:sp>
        <p:nvSpPr>
          <p:cNvPr id="4" name="テキスト ボックス 3"/>
          <p:cNvSpPr txBox="1"/>
          <p:nvPr/>
        </p:nvSpPr>
        <p:spPr>
          <a:xfrm>
            <a:off x="1036377" y="1384334"/>
            <a:ext cx="7053942" cy="1477328"/>
          </a:xfrm>
          <a:prstGeom prst="rect">
            <a:avLst/>
          </a:prstGeom>
          <a:noFill/>
        </p:spPr>
        <p:txBody>
          <a:bodyPr wrap="square" rtlCol="0">
            <a:spAutoFit/>
          </a:bodyPr>
          <a:lstStyle/>
          <a:p>
            <a:r>
              <a:rPr kumimoji="1" lang="ja-JP" altLang="en-US" dirty="0" smtClean="0"/>
              <a:t>体のいろいろな部分でリフティングをしてみましょう。</a:t>
            </a:r>
            <a:endParaRPr kumimoji="1" lang="en-US" altLang="ja-JP" dirty="0" smtClean="0"/>
          </a:p>
          <a:p>
            <a:r>
              <a:rPr kumimoji="1" lang="ja-JP" altLang="en-US" dirty="0" smtClean="0"/>
              <a:t>はじめは、</a:t>
            </a:r>
            <a:r>
              <a:rPr kumimoji="1" lang="en-US" altLang="ja-JP" dirty="0" smtClean="0"/>
              <a:t>1</a:t>
            </a:r>
            <a:r>
              <a:rPr kumimoji="1" lang="ja-JP" altLang="en-US" dirty="0" smtClean="0"/>
              <a:t>回ずつ手で取る。慣れてきたら</a:t>
            </a:r>
            <a:r>
              <a:rPr kumimoji="1" lang="en-US" altLang="ja-JP" dirty="0" smtClean="0"/>
              <a:t>2</a:t>
            </a:r>
            <a:r>
              <a:rPr kumimoji="1" lang="ja-JP" altLang="en-US" dirty="0" smtClean="0"/>
              <a:t>回、３回と続けて行ってみましょう。</a:t>
            </a:r>
            <a:endParaRPr kumimoji="1" lang="en-US" altLang="ja-JP" dirty="0" smtClean="0"/>
          </a:p>
          <a:p>
            <a:r>
              <a:rPr lang="ja-JP" altLang="en-US" kern="0" dirty="0" smtClean="0">
                <a:solidFill>
                  <a:prstClr val="black"/>
                </a:solidFill>
                <a:latin typeface="游ゴシック" panose="020B0400000000000000" pitchFamily="50" charset="-128"/>
              </a:rPr>
              <a:t>（</a:t>
            </a:r>
            <a:r>
              <a:rPr lang="ja-JP" altLang="en-US" kern="0" dirty="0">
                <a:solidFill>
                  <a:prstClr val="black"/>
                </a:solidFill>
                <a:latin typeface="游ゴシック" panose="020B0400000000000000" pitchFamily="50" charset="-128"/>
              </a:rPr>
              <a:t>画面をクリックすると動画が始まります）</a:t>
            </a:r>
            <a:endParaRPr lang="en-US" altLang="ja-JP" kern="0" dirty="0">
              <a:solidFill>
                <a:prstClr val="black"/>
              </a:solidFill>
              <a:latin typeface="游ゴシック" panose="020B0400000000000000" pitchFamily="50" charset="-128"/>
            </a:endParaRPr>
          </a:p>
          <a:p>
            <a:endParaRPr kumimoji="1" lang="en-US" altLang="ja-JP" dirty="0" smtClean="0"/>
          </a:p>
        </p:txBody>
      </p:sp>
      <p:sp>
        <p:nvSpPr>
          <p:cNvPr id="10" name="テキスト ボックス 9"/>
          <p:cNvSpPr txBox="1"/>
          <p:nvPr/>
        </p:nvSpPr>
        <p:spPr>
          <a:xfrm>
            <a:off x="325756" y="2640203"/>
            <a:ext cx="1802674" cy="369332"/>
          </a:xfrm>
          <a:prstGeom prst="rect">
            <a:avLst/>
          </a:prstGeom>
          <a:noFill/>
        </p:spPr>
        <p:txBody>
          <a:bodyPr wrap="square" rtlCol="0">
            <a:spAutoFit/>
          </a:bodyPr>
          <a:lstStyle/>
          <a:p>
            <a:r>
              <a:rPr kumimoji="1" lang="ja-JP" altLang="en-US" dirty="0" smtClean="0"/>
              <a:t>インステップ</a:t>
            </a:r>
            <a:endParaRPr kumimoji="1" lang="ja-JP" altLang="en-US" dirty="0"/>
          </a:p>
        </p:txBody>
      </p:sp>
      <p:sp>
        <p:nvSpPr>
          <p:cNvPr id="11" name="テキスト ボックス 10"/>
          <p:cNvSpPr txBox="1"/>
          <p:nvPr/>
        </p:nvSpPr>
        <p:spPr>
          <a:xfrm>
            <a:off x="2098841" y="2652913"/>
            <a:ext cx="1815737" cy="369332"/>
          </a:xfrm>
          <a:prstGeom prst="rect">
            <a:avLst/>
          </a:prstGeom>
          <a:noFill/>
        </p:spPr>
        <p:txBody>
          <a:bodyPr wrap="square" rtlCol="0">
            <a:spAutoFit/>
          </a:bodyPr>
          <a:lstStyle/>
          <a:p>
            <a:r>
              <a:rPr kumimoji="1" lang="ja-JP" altLang="en-US" dirty="0" smtClean="0"/>
              <a:t>インサイド</a:t>
            </a:r>
            <a:endParaRPr kumimoji="1" lang="ja-JP" altLang="en-US" dirty="0"/>
          </a:p>
        </p:txBody>
      </p:sp>
      <p:sp>
        <p:nvSpPr>
          <p:cNvPr id="12" name="テキスト ボックス 11"/>
          <p:cNvSpPr txBox="1"/>
          <p:nvPr/>
        </p:nvSpPr>
        <p:spPr>
          <a:xfrm>
            <a:off x="3771423" y="2631606"/>
            <a:ext cx="1789612" cy="369332"/>
          </a:xfrm>
          <a:prstGeom prst="rect">
            <a:avLst/>
          </a:prstGeom>
          <a:noFill/>
        </p:spPr>
        <p:txBody>
          <a:bodyPr wrap="square" rtlCol="0">
            <a:spAutoFit/>
          </a:bodyPr>
          <a:lstStyle/>
          <a:p>
            <a:r>
              <a:rPr kumimoji="1" lang="ja-JP" altLang="en-US" dirty="0" smtClean="0"/>
              <a:t>アウトサイド</a:t>
            </a:r>
            <a:endParaRPr kumimoji="1" lang="ja-JP" altLang="en-US" dirty="0"/>
          </a:p>
        </p:txBody>
      </p:sp>
      <p:sp>
        <p:nvSpPr>
          <p:cNvPr id="13" name="テキスト ボックス 12"/>
          <p:cNvSpPr txBox="1"/>
          <p:nvPr/>
        </p:nvSpPr>
        <p:spPr>
          <a:xfrm>
            <a:off x="5692430" y="2628798"/>
            <a:ext cx="992778" cy="369332"/>
          </a:xfrm>
          <a:prstGeom prst="rect">
            <a:avLst/>
          </a:prstGeom>
          <a:noFill/>
        </p:spPr>
        <p:txBody>
          <a:bodyPr wrap="square" rtlCol="0">
            <a:spAutoFit/>
          </a:bodyPr>
          <a:lstStyle/>
          <a:p>
            <a:r>
              <a:rPr kumimoji="1" lang="ja-JP" altLang="en-US" dirty="0" smtClean="0"/>
              <a:t>大腿部</a:t>
            </a:r>
            <a:endParaRPr kumimoji="1" lang="ja-JP" altLang="en-US" dirty="0"/>
          </a:p>
        </p:txBody>
      </p:sp>
      <p:sp>
        <p:nvSpPr>
          <p:cNvPr id="14" name="テキスト ボックス 13"/>
          <p:cNvSpPr txBox="1"/>
          <p:nvPr/>
        </p:nvSpPr>
        <p:spPr>
          <a:xfrm>
            <a:off x="7620822" y="2603974"/>
            <a:ext cx="600892" cy="369332"/>
          </a:xfrm>
          <a:prstGeom prst="rect">
            <a:avLst/>
          </a:prstGeom>
          <a:noFill/>
        </p:spPr>
        <p:txBody>
          <a:bodyPr wrap="square" rtlCol="0">
            <a:spAutoFit/>
          </a:bodyPr>
          <a:lstStyle/>
          <a:p>
            <a:r>
              <a:rPr kumimoji="1" lang="ja-JP" altLang="en-US" dirty="0" smtClean="0"/>
              <a:t>頭</a:t>
            </a:r>
            <a:endParaRPr kumimoji="1" lang="ja-JP" altLang="en-US" dirty="0"/>
          </a:p>
        </p:txBody>
      </p:sp>
      <p:pic>
        <p:nvPicPr>
          <p:cNvPr id="5" name="図 4">
            <a:hlinkClick r:id="rId3"/>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0147" y="3368059"/>
            <a:ext cx="1512459" cy="2638697"/>
          </a:xfrm>
          <a:prstGeom prst="rect">
            <a:avLst/>
          </a:prstGeom>
        </p:spPr>
      </p:pic>
      <p:pic>
        <p:nvPicPr>
          <p:cNvPr id="7" name="図 6">
            <a:hlinkClick r:id="rId5"/>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045803" y="3368059"/>
            <a:ext cx="1504972" cy="2625634"/>
          </a:xfrm>
          <a:prstGeom prst="rect">
            <a:avLst/>
          </a:prstGeom>
        </p:spPr>
      </p:pic>
      <p:pic>
        <p:nvPicPr>
          <p:cNvPr id="8" name="図 7">
            <a:hlinkClick r:id="rId7"/>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771423" y="3368059"/>
            <a:ext cx="1557550" cy="2665972"/>
          </a:xfrm>
          <a:prstGeom prst="rect">
            <a:avLst/>
          </a:prstGeom>
        </p:spPr>
      </p:pic>
      <p:pic>
        <p:nvPicPr>
          <p:cNvPr id="15" name="図 14">
            <a:hlinkClick r:id="rId9"/>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5549621" y="3368059"/>
            <a:ext cx="1519619" cy="2669991"/>
          </a:xfrm>
          <a:prstGeom prst="rect">
            <a:avLst/>
          </a:prstGeom>
        </p:spPr>
      </p:pic>
      <p:pic>
        <p:nvPicPr>
          <p:cNvPr id="16" name="図 15">
            <a:hlinkClick r:id="rId11"/>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7260155" y="3377005"/>
            <a:ext cx="1514257" cy="2648079"/>
          </a:xfrm>
          <a:prstGeom prst="rect">
            <a:avLst/>
          </a:prstGeom>
        </p:spPr>
      </p:pic>
      <p:grpSp>
        <p:nvGrpSpPr>
          <p:cNvPr id="17" name="グループ化 16"/>
          <p:cNvGrpSpPr/>
          <p:nvPr/>
        </p:nvGrpSpPr>
        <p:grpSpPr>
          <a:xfrm>
            <a:off x="2432323" y="6210941"/>
            <a:ext cx="4262049" cy="394075"/>
            <a:chOff x="3446851" y="4961413"/>
            <a:chExt cx="4262049" cy="394075"/>
          </a:xfrm>
        </p:grpSpPr>
        <p:sp>
          <p:nvSpPr>
            <p:cNvPr id="18" name="角丸四角形 17"/>
            <p:cNvSpPr/>
            <p:nvPr/>
          </p:nvSpPr>
          <p:spPr>
            <a:xfrm>
              <a:off x="3446851" y="4961413"/>
              <a:ext cx="4262049" cy="39407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600" dirty="0" smtClean="0">
                  <a:solidFill>
                    <a:schemeClr val="tx1"/>
                  </a:solidFill>
                </a:rPr>
                <a:t>写真をクリックして動画を見てみよう！</a:t>
              </a:r>
              <a:endParaRPr kumimoji="1" lang="ja-JP" altLang="en-US" sz="1600" dirty="0">
                <a:solidFill>
                  <a:schemeClr val="tx1"/>
                </a:solidFill>
              </a:endParaRPr>
            </a:p>
          </p:txBody>
        </p:sp>
        <p:pic>
          <p:nvPicPr>
            <p:cNvPr id="19" name="図 18"/>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228511" y="4996339"/>
              <a:ext cx="347191" cy="322221"/>
            </a:xfrm>
            <a:prstGeom prst="rect">
              <a:avLst/>
            </a:prstGeom>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305578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36</a:t>
            </a:fld>
            <a:endParaRPr kumimoji="1" lang="ja-JP" altLang="en-US" dirty="0"/>
          </a:p>
        </p:txBody>
      </p:sp>
      <p:sp>
        <p:nvSpPr>
          <p:cNvPr id="2" name="テキスト ボックス 1"/>
          <p:cNvSpPr txBox="1"/>
          <p:nvPr/>
        </p:nvSpPr>
        <p:spPr>
          <a:xfrm>
            <a:off x="865407" y="869941"/>
            <a:ext cx="7395881" cy="1384995"/>
          </a:xfrm>
          <a:prstGeom prst="rect">
            <a:avLst/>
          </a:prstGeom>
          <a:noFill/>
        </p:spPr>
        <p:txBody>
          <a:bodyPr wrap="square" rtlCol="0">
            <a:spAutoFit/>
          </a:bodyPr>
          <a:lstStyle/>
          <a:p>
            <a:pPr algn="ctr"/>
            <a:r>
              <a:rPr kumimoji="1" lang="ja-JP" altLang="en-US" sz="2800" dirty="0" smtClean="0"/>
              <a:t>足の裏でボールの感覚をつかむ</a:t>
            </a:r>
            <a:endParaRPr kumimoji="1" lang="en-US" altLang="ja-JP" sz="2800" dirty="0" smtClean="0"/>
          </a:p>
          <a:p>
            <a:pPr algn="ctr"/>
            <a:r>
              <a:rPr lang="ja-JP" altLang="en-US" sz="2800" kern="0" dirty="0">
                <a:solidFill>
                  <a:prstClr val="black"/>
                </a:solidFill>
                <a:latin typeface="游ゴシック" panose="020B0400000000000000" pitchFamily="50" charset="-128"/>
              </a:rPr>
              <a:t>（画面をクリックすると動画が始まります）</a:t>
            </a:r>
            <a:endParaRPr lang="en-US" altLang="ja-JP" sz="2800" kern="0" dirty="0">
              <a:solidFill>
                <a:prstClr val="black"/>
              </a:solidFill>
              <a:latin typeface="游ゴシック" panose="020B0400000000000000" pitchFamily="50" charset="-128"/>
            </a:endParaRPr>
          </a:p>
          <a:p>
            <a:pPr algn="ctr"/>
            <a:endParaRPr kumimoji="1" lang="ja-JP" altLang="en-US" sz="2800" dirty="0"/>
          </a:p>
        </p:txBody>
      </p:sp>
      <p:sp>
        <p:nvSpPr>
          <p:cNvPr id="4" name="テキスト ボックス 3"/>
          <p:cNvSpPr txBox="1"/>
          <p:nvPr/>
        </p:nvSpPr>
        <p:spPr>
          <a:xfrm>
            <a:off x="1916965" y="1940574"/>
            <a:ext cx="1033670" cy="369332"/>
          </a:xfrm>
          <a:prstGeom prst="rect">
            <a:avLst/>
          </a:prstGeom>
          <a:noFill/>
        </p:spPr>
        <p:txBody>
          <a:bodyPr wrap="square" rtlCol="0">
            <a:spAutoFit/>
          </a:bodyPr>
          <a:lstStyle/>
          <a:p>
            <a:r>
              <a:rPr kumimoji="1" lang="ja-JP" altLang="en-US" dirty="0" smtClean="0"/>
              <a:t>前後</a:t>
            </a:r>
            <a:endParaRPr kumimoji="1" lang="ja-JP" altLang="en-US" dirty="0"/>
          </a:p>
        </p:txBody>
      </p:sp>
      <p:sp>
        <p:nvSpPr>
          <p:cNvPr id="8" name="テキスト ボックス 7"/>
          <p:cNvSpPr txBox="1"/>
          <p:nvPr/>
        </p:nvSpPr>
        <p:spPr>
          <a:xfrm>
            <a:off x="6081919" y="1944064"/>
            <a:ext cx="1404731" cy="369332"/>
          </a:xfrm>
          <a:prstGeom prst="rect">
            <a:avLst/>
          </a:prstGeom>
          <a:noFill/>
        </p:spPr>
        <p:txBody>
          <a:bodyPr wrap="square" rtlCol="0">
            <a:spAutoFit/>
          </a:bodyPr>
          <a:lstStyle/>
          <a:p>
            <a:r>
              <a:rPr kumimoji="1" lang="ja-JP" altLang="en-US" dirty="0" smtClean="0"/>
              <a:t>左右</a:t>
            </a:r>
            <a:endParaRPr kumimoji="1" lang="ja-JP" altLang="en-US" dirty="0"/>
          </a:p>
        </p:txBody>
      </p:sp>
      <p:sp>
        <p:nvSpPr>
          <p:cNvPr id="11" name="テキスト ボックス 10"/>
          <p:cNvSpPr txBox="1"/>
          <p:nvPr/>
        </p:nvSpPr>
        <p:spPr>
          <a:xfrm>
            <a:off x="1707432" y="5538470"/>
            <a:ext cx="5445634" cy="646331"/>
          </a:xfrm>
          <a:prstGeom prst="rect">
            <a:avLst/>
          </a:prstGeom>
          <a:noFill/>
        </p:spPr>
        <p:txBody>
          <a:bodyPr wrap="square" rtlCol="0">
            <a:spAutoFit/>
          </a:bodyPr>
          <a:lstStyle/>
          <a:p>
            <a:r>
              <a:rPr kumimoji="1" lang="ja-JP" altLang="en-US" dirty="0" smtClean="0">
                <a:solidFill>
                  <a:srgbClr val="FF0000"/>
                </a:solidFill>
              </a:rPr>
              <a:t>ボールに乗りすぎると転倒の恐れがあるのでボールに足を添える感じで行うようにしましょう。</a:t>
            </a:r>
            <a:endParaRPr kumimoji="1" lang="ja-JP" altLang="en-US" dirty="0">
              <a:solidFill>
                <a:srgbClr val="FF0000"/>
              </a:solidFill>
            </a:endParaRPr>
          </a:p>
        </p:txBody>
      </p:sp>
      <p:pic>
        <p:nvPicPr>
          <p:cNvPr id="12" name="図 11">
            <a:hlinkClick r:id="rId3"/>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512016" y="2598648"/>
            <a:ext cx="1598529" cy="2795451"/>
          </a:xfrm>
          <a:prstGeom prst="rect">
            <a:avLst/>
          </a:prstGeom>
        </p:spPr>
      </p:pic>
      <p:pic>
        <p:nvPicPr>
          <p:cNvPr id="13" name="図 12">
            <a:hlinkClick r:id="rId5"/>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776102" y="2590704"/>
            <a:ext cx="1626798" cy="2811338"/>
          </a:xfrm>
          <a:prstGeom prst="rect">
            <a:avLst/>
          </a:prstGeom>
        </p:spPr>
      </p:pic>
      <p:grpSp>
        <p:nvGrpSpPr>
          <p:cNvPr id="14" name="グループ化 13"/>
          <p:cNvGrpSpPr/>
          <p:nvPr/>
        </p:nvGrpSpPr>
        <p:grpSpPr>
          <a:xfrm>
            <a:off x="2433800" y="6329172"/>
            <a:ext cx="4262049" cy="394075"/>
            <a:chOff x="3446851" y="4961413"/>
            <a:chExt cx="4262049" cy="394075"/>
          </a:xfrm>
        </p:grpSpPr>
        <p:sp>
          <p:nvSpPr>
            <p:cNvPr id="15" name="角丸四角形 14"/>
            <p:cNvSpPr/>
            <p:nvPr/>
          </p:nvSpPr>
          <p:spPr>
            <a:xfrm>
              <a:off x="3446851" y="4961413"/>
              <a:ext cx="4262049" cy="39407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600" dirty="0" smtClean="0">
                  <a:solidFill>
                    <a:schemeClr val="tx1"/>
                  </a:solidFill>
                </a:rPr>
                <a:t>写真をクリックして動画を見てみよう！</a:t>
              </a:r>
              <a:endParaRPr kumimoji="1" lang="ja-JP" altLang="en-US" sz="1600" dirty="0">
                <a:solidFill>
                  <a:schemeClr val="tx1"/>
                </a:solidFill>
              </a:endParaRPr>
            </a:p>
          </p:txBody>
        </p:sp>
        <p:pic>
          <p:nvPicPr>
            <p:cNvPr id="16" name="図 1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28511" y="4996339"/>
              <a:ext cx="347191" cy="322221"/>
            </a:xfrm>
            <a:prstGeom prst="rect">
              <a:avLst/>
            </a:prstGeom>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401123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72043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4</a:t>
            </a:fld>
            <a:endParaRPr kumimoji="1" lang="ja-JP" altLang="en-US" dirty="0"/>
          </a:p>
        </p:txBody>
      </p:sp>
      <p:sp>
        <p:nvSpPr>
          <p:cNvPr id="2" name="正方形/長方形 1"/>
          <p:cNvSpPr/>
          <p:nvPr/>
        </p:nvSpPr>
        <p:spPr>
          <a:xfrm>
            <a:off x="2624355" y="868410"/>
            <a:ext cx="3877985" cy="584775"/>
          </a:xfrm>
          <a:prstGeom prst="rect">
            <a:avLst/>
          </a:prstGeom>
        </p:spPr>
        <p:txBody>
          <a:bodyPr wrap="none">
            <a:spAutoFit/>
          </a:bodyPr>
          <a:lstStyle/>
          <a:p>
            <a:r>
              <a:rPr kumimoji="1" lang="ja-JP" altLang="en-US" sz="3200" dirty="0" smtClean="0"/>
              <a:t>２　サッカー</a:t>
            </a:r>
            <a:r>
              <a:rPr kumimoji="1" lang="ja-JP" altLang="en-US" sz="3200" dirty="0"/>
              <a:t>の特性</a:t>
            </a:r>
            <a:endParaRPr lang="ja-JP" altLang="en-US" sz="3200" dirty="0"/>
          </a:p>
        </p:txBody>
      </p:sp>
      <p:sp>
        <p:nvSpPr>
          <p:cNvPr id="7" name="テキスト ボックス 6"/>
          <p:cNvSpPr txBox="1"/>
          <p:nvPr/>
        </p:nvSpPr>
        <p:spPr>
          <a:xfrm>
            <a:off x="1080705" y="1675903"/>
            <a:ext cx="7622600" cy="400110"/>
          </a:xfrm>
          <a:prstGeom prst="rect">
            <a:avLst/>
          </a:prstGeom>
          <a:noFill/>
        </p:spPr>
        <p:txBody>
          <a:bodyPr wrap="none" rtlCol="0">
            <a:spAutoFit/>
          </a:bodyPr>
          <a:lstStyle/>
          <a:p>
            <a:pPr algn="ctr"/>
            <a:r>
              <a:rPr kumimoji="1" lang="ja-JP" altLang="en-US" sz="2000" dirty="0" smtClean="0"/>
              <a:t>サッカーは攻守が激しく入れ替わる</a:t>
            </a:r>
            <a:r>
              <a:rPr kumimoji="1" lang="ja-JP" altLang="en-US" sz="2000" dirty="0" smtClean="0">
                <a:solidFill>
                  <a:srgbClr val="FF0000"/>
                </a:solidFill>
              </a:rPr>
              <a:t>ゴール型</a:t>
            </a:r>
            <a:r>
              <a:rPr kumimoji="1" lang="ja-JP" altLang="en-US" sz="2000" dirty="0" smtClean="0"/>
              <a:t>のスポーツである。</a:t>
            </a:r>
            <a:endParaRPr kumimoji="1" lang="en-US" altLang="ja-JP" sz="2000" dirty="0" smtClean="0"/>
          </a:p>
        </p:txBody>
      </p:sp>
      <p:sp>
        <p:nvSpPr>
          <p:cNvPr id="8" name="テキスト ボックス 7"/>
          <p:cNvSpPr txBox="1"/>
          <p:nvPr/>
        </p:nvSpPr>
        <p:spPr>
          <a:xfrm>
            <a:off x="1480747" y="2260531"/>
            <a:ext cx="6606119" cy="1015663"/>
          </a:xfrm>
          <a:prstGeom prst="rect">
            <a:avLst/>
          </a:prstGeom>
          <a:noFill/>
        </p:spPr>
        <p:txBody>
          <a:bodyPr wrap="square" rtlCol="0">
            <a:spAutoFit/>
          </a:bodyPr>
          <a:lstStyle/>
          <a:p>
            <a:r>
              <a:rPr kumimoji="1" lang="ja-JP" altLang="en-US" sz="2000" dirty="0" smtClean="0"/>
              <a:t>サッカーは手（腕）以外でボールを扱わないといけないため、とても難しい。そのため</a:t>
            </a:r>
            <a:r>
              <a:rPr kumimoji="1" lang="ja-JP" altLang="en-US" sz="2000" dirty="0" smtClean="0">
                <a:solidFill>
                  <a:srgbClr val="FF0000"/>
                </a:solidFill>
              </a:rPr>
              <a:t>ミスが多いスポーツ</a:t>
            </a:r>
            <a:r>
              <a:rPr kumimoji="1" lang="ja-JP" altLang="en-US" sz="2000" dirty="0" smtClean="0"/>
              <a:t>と言われることがあります。</a:t>
            </a:r>
            <a:endParaRPr kumimoji="1" lang="ja-JP" altLang="en-US" sz="2000" dirty="0"/>
          </a:p>
        </p:txBody>
      </p:sp>
      <p:sp>
        <p:nvSpPr>
          <p:cNvPr id="9" name="テキスト ボックス 8"/>
          <p:cNvSpPr txBox="1"/>
          <p:nvPr/>
        </p:nvSpPr>
        <p:spPr>
          <a:xfrm>
            <a:off x="1606452" y="3740682"/>
            <a:ext cx="6335765"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2000" dirty="0" smtClean="0"/>
              <a:t>授業ではミスを恐れず思い切ってプレーをしよう！！</a:t>
            </a:r>
            <a:endParaRPr kumimoji="1" lang="ja-JP" altLang="en-US" sz="2000" dirty="0"/>
          </a:p>
        </p:txBody>
      </p:sp>
      <p:sp>
        <p:nvSpPr>
          <p:cNvPr id="10" name="下矢印 9"/>
          <p:cNvSpPr/>
          <p:nvPr/>
        </p:nvSpPr>
        <p:spPr>
          <a:xfrm>
            <a:off x="4379405" y="3243117"/>
            <a:ext cx="512600" cy="4083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p:cNvSpPr txBox="1"/>
          <p:nvPr/>
        </p:nvSpPr>
        <p:spPr>
          <a:xfrm>
            <a:off x="1502463" y="4511910"/>
            <a:ext cx="6439754" cy="1015663"/>
          </a:xfrm>
          <a:prstGeom prst="rect">
            <a:avLst/>
          </a:prstGeom>
          <a:noFill/>
        </p:spPr>
        <p:txBody>
          <a:bodyPr wrap="square" rtlCol="0">
            <a:spAutoFit/>
          </a:bodyPr>
          <a:lstStyle/>
          <a:p>
            <a:r>
              <a:rPr kumimoji="1" lang="ja-JP" altLang="en-US" sz="2000" dirty="0" smtClean="0"/>
              <a:t>また、サッカーでは、１人の選手がボールに触れている時間は９０分間のうち、およそ　分と言われています。</a:t>
            </a:r>
            <a:endParaRPr kumimoji="1" lang="ja-JP" altLang="en-US" sz="2000" dirty="0"/>
          </a:p>
        </p:txBody>
      </p:sp>
      <p:sp>
        <p:nvSpPr>
          <p:cNvPr id="12" name="下矢印 11"/>
          <p:cNvSpPr/>
          <p:nvPr/>
        </p:nvSpPr>
        <p:spPr>
          <a:xfrm>
            <a:off x="4379405" y="5323385"/>
            <a:ext cx="512600" cy="4083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p:cNvSpPr txBox="1"/>
          <p:nvPr/>
        </p:nvSpPr>
        <p:spPr>
          <a:xfrm>
            <a:off x="1606452" y="5891745"/>
            <a:ext cx="6058506"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2000" dirty="0" smtClean="0"/>
              <a:t>ボールを持っていないときの動きもとても大切！！</a:t>
            </a:r>
            <a:endParaRPr kumimoji="1" lang="ja-JP" altLang="en-US" sz="2000" dirty="0"/>
          </a:p>
        </p:txBody>
      </p:sp>
      <p:sp>
        <p:nvSpPr>
          <p:cNvPr id="4" name="テキスト ボックス 3"/>
          <p:cNvSpPr txBox="1"/>
          <p:nvPr/>
        </p:nvSpPr>
        <p:spPr>
          <a:xfrm>
            <a:off x="5316582" y="4819686"/>
            <a:ext cx="820021" cy="400110"/>
          </a:xfrm>
          <a:prstGeom prst="rect">
            <a:avLst/>
          </a:prstGeom>
          <a:noFill/>
        </p:spPr>
        <p:txBody>
          <a:bodyPr wrap="square" rtlCol="0">
            <a:spAutoFit/>
          </a:bodyPr>
          <a:lstStyle/>
          <a:p>
            <a:r>
              <a:rPr kumimoji="1" lang="ja-JP" altLang="en-US" sz="2000" dirty="0" smtClean="0">
                <a:solidFill>
                  <a:srgbClr val="FF0000"/>
                </a:solidFill>
              </a:rPr>
              <a:t>３</a:t>
            </a:r>
            <a:endParaRPr kumimoji="1" lang="ja-JP" altLang="en-US" sz="2000" dirty="0">
              <a:solidFill>
                <a:srgbClr val="FF0000"/>
              </a:solidFill>
            </a:endParaRPr>
          </a:p>
        </p:txBody>
      </p:sp>
    </p:spTree>
    <p:extLst>
      <p:ext uri="{BB962C8B-B14F-4D97-AF65-F5344CB8AC3E}">
        <p14:creationId xmlns:p14="http://schemas.microsoft.com/office/powerpoint/2010/main" val="200078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0-#ppt_h/2"/>
                                          </p:val>
                                        </p:tav>
                                        <p:tav tm="100000">
                                          <p:val>
                                            <p:strVal val="#ppt_y"/>
                                          </p:val>
                                        </p:tav>
                                      </p:tavLst>
                                    </p:anim>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0-#ppt_h/2"/>
                                          </p:val>
                                        </p:tav>
                                        <p:tav tm="100000">
                                          <p:val>
                                            <p:strVal val="#ppt_y"/>
                                          </p:val>
                                        </p:tav>
                                      </p:tavLst>
                                    </p:anim>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P spid="11" grpId="0"/>
      <p:bldP spid="12" grpId="0" animBg="1"/>
      <p:bldP spid="13"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5</a:t>
            </a:fld>
            <a:endParaRPr kumimoji="1" lang="ja-JP" altLang="en-US" dirty="0"/>
          </a:p>
        </p:txBody>
      </p:sp>
      <p:sp>
        <p:nvSpPr>
          <p:cNvPr id="2" name="テキスト ボックス 1"/>
          <p:cNvSpPr txBox="1"/>
          <p:nvPr/>
        </p:nvSpPr>
        <p:spPr>
          <a:xfrm>
            <a:off x="431891" y="834664"/>
            <a:ext cx="8175716" cy="584775"/>
          </a:xfrm>
          <a:prstGeom prst="rect">
            <a:avLst/>
          </a:prstGeom>
          <a:noFill/>
        </p:spPr>
        <p:txBody>
          <a:bodyPr wrap="square" rtlCol="0">
            <a:spAutoFit/>
          </a:bodyPr>
          <a:lstStyle/>
          <a:p>
            <a:pPr algn="ctr"/>
            <a:r>
              <a:rPr kumimoji="1" lang="ja-JP" altLang="en-US" sz="3200" dirty="0" smtClean="0"/>
              <a:t>３　サッカー</a:t>
            </a:r>
            <a:r>
              <a:rPr kumimoji="1" lang="ja-JP" altLang="en-US" sz="3200" dirty="0"/>
              <a:t>に関連して高まる体力</a:t>
            </a:r>
          </a:p>
        </p:txBody>
      </p:sp>
      <p:sp>
        <p:nvSpPr>
          <p:cNvPr id="4" name="テキスト ボックス 3"/>
          <p:cNvSpPr txBox="1"/>
          <p:nvPr/>
        </p:nvSpPr>
        <p:spPr>
          <a:xfrm>
            <a:off x="814308" y="2202289"/>
            <a:ext cx="7498080" cy="2934971"/>
          </a:xfrm>
          <a:prstGeom prst="rect">
            <a:avLst/>
          </a:prstGeom>
          <a:noFill/>
        </p:spPr>
        <p:txBody>
          <a:bodyPr wrap="square" rtlCol="0">
            <a:spAutoFit/>
          </a:bodyPr>
          <a:lstStyle/>
          <a:p>
            <a:pPr>
              <a:lnSpc>
                <a:spcPts val="2000"/>
              </a:lnSpc>
            </a:pPr>
            <a:r>
              <a:rPr kumimoji="1" lang="ja-JP" altLang="en-US" sz="2400" dirty="0" smtClean="0"/>
              <a:t>　サッカーは２チームの選手が激しく入れ替わり、時</a:t>
            </a:r>
            <a:endParaRPr kumimoji="1" lang="en-US" altLang="ja-JP" sz="2400" dirty="0" smtClean="0"/>
          </a:p>
          <a:p>
            <a:pPr>
              <a:lnSpc>
                <a:spcPts val="2000"/>
              </a:lnSpc>
            </a:pPr>
            <a:endParaRPr kumimoji="1" lang="en-US" altLang="ja-JP" sz="2400" dirty="0"/>
          </a:p>
          <a:p>
            <a:pPr>
              <a:lnSpc>
                <a:spcPts val="2000"/>
              </a:lnSpc>
            </a:pPr>
            <a:r>
              <a:rPr kumimoji="1" lang="ja-JP" altLang="en-US" sz="2400" dirty="0" err="1" smtClean="0"/>
              <a:t>には</a:t>
            </a:r>
            <a:r>
              <a:rPr kumimoji="1" lang="ja-JP" altLang="en-US" sz="2400" dirty="0" smtClean="0"/>
              <a:t>身体接触を伴いながらゲームを展開するので、</a:t>
            </a:r>
            <a:endParaRPr kumimoji="1" lang="en-US" altLang="ja-JP" sz="2400" dirty="0"/>
          </a:p>
          <a:p>
            <a:pPr>
              <a:lnSpc>
                <a:spcPts val="2000"/>
              </a:lnSpc>
            </a:pPr>
            <a:endParaRPr kumimoji="1" lang="en-US" altLang="ja-JP" sz="2400" dirty="0" smtClean="0"/>
          </a:p>
          <a:p>
            <a:pPr>
              <a:lnSpc>
                <a:spcPts val="2000"/>
              </a:lnSpc>
            </a:pPr>
            <a:r>
              <a:rPr kumimoji="1" lang="ja-JP" altLang="en-US" sz="2400" dirty="0" smtClean="0"/>
              <a:t>ボールをコントロールすることはもちろん、相手や味</a:t>
            </a:r>
            <a:endParaRPr kumimoji="1" lang="en-US" altLang="ja-JP" sz="2400" dirty="0" smtClean="0"/>
          </a:p>
          <a:p>
            <a:pPr>
              <a:lnSpc>
                <a:spcPts val="2000"/>
              </a:lnSpc>
            </a:pPr>
            <a:endParaRPr kumimoji="1" lang="en-US" altLang="ja-JP" sz="2400" dirty="0"/>
          </a:p>
          <a:p>
            <a:pPr>
              <a:lnSpc>
                <a:spcPts val="2000"/>
              </a:lnSpc>
            </a:pPr>
            <a:r>
              <a:rPr kumimoji="1" lang="ja-JP" altLang="en-US" sz="2400" dirty="0" smtClean="0"/>
              <a:t>方の動きを把握し、それらに対応した素早い身の</a:t>
            </a:r>
            <a:r>
              <a:rPr kumimoji="1" lang="ja-JP" altLang="en-US" sz="2400" dirty="0" err="1" smtClean="0"/>
              <a:t>こな</a:t>
            </a:r>
            <a:endParaRPr kumimoji="1" lang="en-US" altLang="ja-JP" sz="2400" dirty="0" smtClean="0"/>
          </a:p>
          <a:p>
            <a:pPr>
              <a:lnSpc>
                <a:spcPts val="2000"/>
              </a:lnSpc>
            </a:pPr>
            <a:endParaRPr kumimoji="1" lang="en-US" altLang="ja-JP" sz="2400" dirty="0" smtClean="0"/>
          </a:p>
          <a:p>
            <a:pPr>
              <a:lnSpc>
                <a:spcPts val="2000"/>
              </a:lnSpc>
            </a:pPr>
            <a:r>
              <a:rPr kumimoji="1" lang="ja-JP" altLang="en-US" sz="2400" dirty="0" smtClean="0"/>
              <a:t>しが必要となるため、</a:t>
            </a:r>
            <a:r>
              <a:rPr kumimoji="1" lang="ja-JP" altLang="en-US" sz="2400" dirty="0" smtClean="0">
                <a:solidFill>
                  <a:srgbClr val="FF0000"/>
                </a:solidFill>
              </a:rPr>
              <a:t>巧緻性、敏捷性、スピード、全</a:t>
            </a:r>
            <a:endParaRPr kumimoji="1" lang="en-US" altLang="ja-JP" sz="2400" dirty="0" smtClean="0">
              <a:solidFill>
                <a:srgbClr val="FF0000"/>
              </a:solidFill>
            </a:endParaRPr>
          </a:p>
          <a:p>
            <a:pPr>
              <a:lnSpc>
                <a:spcPts val="2000"/>
              </a:lnSpc>
            </a:pPr>
            <a:endParaRPr kumimoji="1" lang="en-US" altLang="ja-JP" sz="2400" dirty="0">
              <a:solidFill>
                <a:srgbClr val="FF0000"/>
              </a:solidFill>
            </a:endParaRPr>
          </a:p>
          <a:p>
            <a:pPr>
              <a:lnSpc>
                <a:spcPts val="2000"/>
              </a:lnSpc>
            </a:pPr>
            <a:r>
              <a:rPr kumimoji="1" lang="ja-JP" altLang="en-US" sz="2400" dirty="0" smtClean="0">
                <a:solidFill>
                  <a:srgbClr val="FF0000"/>
                </a:solidFill>
              </a:rPr>
              <a:t>身持久力</a:t>
            </a:r>
            <a:r>
              <a:rPr kumimoji="1" lang="ja-JP" altLang="en-US" sz="2400" dirty="0" smtClean="0"/>
              <a:t>を高めることのできる運動である。</a:t>
            </a:r>
            <a:endParaRPr kumimoji="1" lang="ja-JP" altLang="en-US" sz="2800" dirty="0"/>
          </a:p>
        </p:txBody>
      </p:sp>
      <p:sp>
        <p:nvSpPr>
          <p:cNvPr id="9" name="テキスト ボックス 8"/>
          <p:cNvSpPr txBox="1"/>
          <p:nvPr/>
        </p:nvSpPr>
        <p:spPr>
          <a:xfrm>
            <a:off x="4245429" y="4015844"/>
            <a:ext cx="914400" cy="276999"/>
          </a:xfrm>
          <a:prstGeom prst="rect">
            <a:avLst/>
          </a:prstGeom>
          <a:noFill/>
        </p:spPr>
        <p:txBody>
          <a:bodyPr wrap="square" rtlCol="0">
            <a:spAutoFit/>
          </a:bodyPr>
          <a:lstStyle/>
          <a:p>
            <a:r>
              <a:rPr kumimoji="1" lang="ja-JP" altLang="en-US" sz="1200" dirty="0" smtClean="0">
                <a:solidFill>
                  <a:srgbClr val="FF0000"/>
                </a:solidFill>
              </a:rPr>
              <a:t>ち</a:t>
            </a:r>
            <a:endParaRPr kumimoji="1" lang="ja-JP" altLang="en-US" sz="1200" dirty="0">
              <a:solidFill>
                <a:srgbClr val="FF0000"/>
              </a:solidFill>
            </a:endParaRPr>
          </a:p>
        </p:txBody>
      </p:sp>
    </p:spTree>
    <p:extLst>
      <p:ext uri="{BB962C8B-B14F-4D97-AF65-F5344CB8AC3E}">
        <p14:creationId xmlns:p14="http://schemas.microsoft.com/office/powerpoint/2010/main" val="6667180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6</a:t>
            </a:fld>
            <a:endParaRPr kumimoji="1" lang="ja-JP" altLang="en-US" dirty="0"/>
          </a:p>
        </p:txBody>
      </p:sp>
      <p:sp>
        <p:nvSpPr>
          <p:cNvPr id="2" name="テキスト ボックス 1"/>
          <p:cNvSpPr txBox="1"/>
          <p:nvPr/>
        </p:nvSpPr>
        <p:spPr>
          <a:xfrm>
            <a:off x="2289740" y="653835"/>
            <a:ext cx="4547215" cy="461665"/>
          </a:xfrm>
          <a:prstGeom prst="rect">
            <a:avLst/>
          </a:prstGeom>
          <a:noFill/>
        </p:spPr>
        <p:txBody>
          <a:bodyPr wrap="square" rtlCol="0">
            <a:spAutoFit/>
          </a:bodyPr>
          <a:lstStyle/>
          <a:p>
            <a:pPr algn="ctr"/>
            <a:r>
              <a:rPr kumimoji="1" lang="ja-JP" altLang="en-US" sz="2400" b="1" dirty="0" smtClean="0"/>
              <a:t>４　フェアなプレイとは</a:t>
            </a:r>
            <a:endParaRPr kumimoji="1" lang="ja-JP" altLang="en-US" sz="2400" b="1" dirty="0"/>
          </a:p>
        </p:txBody>
      </p:sp>
      <p:sp>
        <p:nvSpPr>
          <p:cNvPr id="4" name="テキスト ボックス 3"/>
          <p:cNvSpPr txBox="1"/>
          <p:nvPr/>
        </p:nvSpPr>
        <p:spPr>
          <a:xfrm>
            <a:off x="432580" y="1238507"/>
            <a:ext cx="8397911" cy="369332"/>
          </a:xfrm>
          <a:prstGeom prst="rect">
            <a:avLst/>
          </a:prstGeom>
          <a:noFill/>
        </p:spPr>
        <p:txBody>
          <a:bodyPr wrap="square" rtlCol="0">
            <a:spAutoFit/>
          </a:bodyPr>
          <a:lstStyle/>
          <a:p>
            <a:r>
              <a:rPr kumimoji="1" lang="ja-JP" altLang="en-US" dirty="0" smtClean="0"/>
              <a:t>フェアなプレイに</a:t>
            </a:r>
            <a:r>
              <a:rPr kumimoji="1" lang="ja-JP" altLang="en-US" dirty="0"/>
              <a:t>関</a:t>
            </a:r>
            <a:r>
              <a:rPr kumimoji="1" lang="ja-JP" altLang="en-US" dirty="0" smtClean="0"/>
              <a:t>して、日本サッカー協会では、以下のように示しています。</a:t>
            </a:r>
            <a:endParaRPr kumimoji="1" lang="ja-JP" altLang="en-US" dirty="0"/>
          </a:p>
        </p:txBody>
      </p:sp>
      <p:sp>
        <p:nvSpPr>
          <p:cNvPr id="8" name="テキスト ボックス 7"/>
          <p:cNvSpPr txBox="1"/>
          <p:nvPr/>
        </p:nvSpPr>
        <p:spPr>
          <a:xfrm>
            <a:off x="432580" y="1645017"/>
            <a:ext cx="8187817" cy="39703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b="1" dirty="0"/>
              <a:t>１　ルールを正確に理解し、守る</a:t>
            </a:r>
            <a:endParaRPr lang="en-US" altLang="ja-JP" b="1" dirty="0"/>
          </a:p>
          <a:p>
            <a:r>
              <a:rPr kumimoji="1" lang="ja-JP" altLang="en-US" dirty="0"/>
              <a:t>　</a:t>
            </a:r>
            <a:r>
              <a:rPr kumimoji="1" lang="ja-JP" altLang="en-US" dirty="0" smtClean="0"/>
              <a:t>フェアプレーの基本はルールをしっかりと知った上で、それを守ろうと努力することである。</a:t>
            </a:r>
            <a:endParaRPr kumimoji="1" lang="en-US" altLang="ja-JP" dirty="0" smtClean="0"/>
          </a:p>
          <a:p>
            <a:r>
              <a:rPr kumimoji="1" lang="ja-JP" altLang="en-US" b="1" dirty="0" smtClean="0"/>
              <a:t>２　ルールの精神：安全・公平・喜び</a:t>
            </a:r>
            <a:endParaRPr kumimoji="1" lang="en-US" altLang="ja-JP" b="1" dirty="0" smtClean="0"/>
          </a:p>
          <a:p>
            <a:r>
              <a:rPr kumimoji="1" lang="ja-JP" altLang="en-US" dirty="0"/>
              <a:t>　</a:t>
            </a:r>
            <a:r>
              <a:rPr kumimoji="1" lang="ja-JP" altLang="en-US" dirty="0" smtClean="0"/>
              <a:t>ルールは、自分も他人もけがをしないで安全にプレーできること、両チーム、選手に公平であること、みんなが楽しくプレーできることを意図して作られているのである。</a:t>
            </a:r>
            <a:endParaRPr kumimoji="1" lang="en-US" altLang="ja-JP" dirty="0" smtClean="0"/>
          </a:p>
          <a:p>
            <a:r>
              <a:rPr kumimoji="1" lang="ja-JP" altLang="en-US" b="1" dirty="0" smtClean="0"/>
              <a:t>３　レフェリーに敬意を払う</a:t>
            </a:r>
            <a:endParaRPr kumimoji="1" lang="en-US" altLang="ja-JP" b="1" dirty="0" smtClean="0"/>
          </a:p>
          <a:p>
            <a:r>
              <a:rPr kumimoji="1" lang="ja-JP" altLang="en-US" dirty="0"/>
              <a:t>　</a:t>
            </a:r>
            <a:r>
              <a:rPr kumimoji="1" lang="ja-JP" altLang="en-US" dirty="0" smtClean="0"/>
              <a:t>審判は両チームがルールに従って公平に競技ができるために頼んだ人である。人間である以上ミスもするだろうが、最終判断を任せた人なのだから、審判を信頼し、その判断を尊重しなければならない。</a:t>
            </a:r>
            <a:endParaRPr kumimoji="1" lang="en-US" altLang="ja-JP" dirty="0" smtClean="0"/>
          </a:p>
          <a:p>
            <a:r>
              <a:rPr kumimoji="1" lang="ja-JP" altLang="en-US" b="1" dirty="0" smtClean="0"/>
              <a:t>４　相手に敬意を払う</a:t>
            </a:r>
            <a:endParaRPr kumimoji="1" lang="en-US" altLang="ja-JP" b="1" dirty="0" smtClean="0"/>
          </a:p>
          <a:p>
            <a:r>
              <a:rPr kumimoji="1" lang="ja-JP" altLang="en-US" dirty="0"/>
              <a:t>　</a:t>
            </a:r>
            <a:r>
              <a:rPr kumimoji="1" lang="ja-JP" altLang="en-US" dirty="0" smtClean="0"/>
              <a:t>相手チームの選手は「敵」ではない。サッカーを楽しむ大切な「仲間」</a:t>
            </a:r>
            <a:endParaRPr kumimoji="1" lang="en-US" altLang="ja-JP" dirty="0" smtClean="0"/>
          </a:p>
          <a:p>
            <a:r>
              <a:rPr kumimoji="1" lang="ja-JP" altLang="en-US" dirty="0" smtClean="0"/>
              <a:t>である。仲間にけがをさせるようなプレーは絶対にしてはならないことである。</a:t>
            </a:r>
            <a:endParaRPr kumimoji="1" lang="en-US" altLang="ja-JP" dirty="0" smtClean="0"/>
          </a:p>
        </p:txBody>
      </p:sp>
      <p:sp>
        <p:nvSpPr>
          <p:cNvPr id="5" name="テキスト ボックス 4"/>
          <p:cNvSpPr txBox="1"/>
          <p:nvPr/>
        </p:nvSpPr>
        <p:spPr>
          <a:xfrm>
            <a:off x="3042822" y="5801176"/>
            <a:ext cx="4076436" cy="646331"/>
          </a:xfrm>
          <a:prstGeom prst="rect">
            <a:avLst/>
          </a:prstGeom>
          <a:noFill/>
        </p:spPr>
        <p:txBody>
          <a:bodyPr wrap="square" rtlCol="0">
            <a:spAutoFit/>
          </a:bodyPr>
          <a:lstStyle/>
          <a:p>
            <a:r>
              <a:rPr kumimoji="1" lang="ja-JP" altLang="en-US" dirty="0" smtClean="0"/>
              <a:t>日本サッカー協会「リスペクト宣言」</a:t>
            </a:r>
            <a:endParaRPr kumimoji="1" lang="en-US" altLang="ja-JP" dirty="0" smtClean="0"/>
          </a:p>
          <a:p>
            <a:r>
              <a:rPr kumimoji="1" lang="en-US" altLang="ja-JP" dirty="0" smtClean="0"/>
              <a:t>www.jfa.jp/respect/declaration/</a:t>
            </a:r>
            <a:endParaRPr kumimoji="1" lang="ja-JP" altLang="en-US" dirty="0"/>
          </a:p>
        </p:txBody>
      </p:sp>
      <p:pic>
        <p:nvPicPr>
          <p:cNvPr id="7" name="図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19258" y="5668978"/>
            <a:ext cx="910726" cy="910726"/>
          </a:xfrm>
          <a:prstGeom prst="rect">
            <a:avLst/>
          </a:prstGeom>
        </p:spPr>
      </p:pic>
    </p:spTree>
    <p:extLst>
      <p:ext uri="{BB962C8B-B14F-4D97-AF65-F5344CB8AC3E}">
        <p14:creationId xmlns:p14="http://schemas.microsoft.com/office/powerpoint/2010/main" val="16975025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図 8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85505" y="3100698"/>
            <a:ext cx="987287" cy="987287"/>
          </a:xfrm>
          <a:prstGeom prst="rect">
            <a:avLst/>
          </a:prstGeom>
        </p:spPr>
      </p:pic>
      <p:pic>
        <p:nvPicPr>
          <p:cNvPr id="85" name="図 8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06373" y="1477107"/>
            <a:ext cx="987287" cy="987287"/>
          </a:xfrm>
          <a:prstGeom prst="rect">
            <a:avLst/>
          </a:prstGeom>
        </p:spPr>
      </p:pic>
      <p:pic>
        <p:nvPicPr>
          <p:cNvPr id="86" name="図 8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47181" y="3771485"/>
            <a:ext cx="987287" cy="987287"/>
          </a:xfrm>
          <a:prstGeom prst="rect">
            <a:avLst/>
          </a:prstGeom>
        </p:spPr>
      </p:pic>
      <p:pic>
        <p:nvPicPr>
          <p:cNvPr id="87" name="図 8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9868" y="4656682"/>
            <a:ext cx="987287" cy="987287"/>
          </a:xfrm>
          <a:prstGeom prst="rect">
            <a:avLst/>
          </a:prstGeom>
        </p:spPr>
      </p:pic>
      <p:pic>
        <p:nvPicPr>
          <p:cNvPr id="54" name="図 5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1686" y="2269990"/>
            <a:ext cx="987287" cy="987287"/>
          </a:xfrm>
          <a:prstGeom prst="rect">
            <a:avLst/>
          </a:prstGeom>
        </p:spPr>
      </p:pic>
      <p:sp>
        <p:nvSpPr>
          <p:cNvPr id="6" name="Rectangle 2"/>
          <p:cNvSpPr>
            <a:spLocks noChangeArrowheads="1"/>
          </p:cNvSpPr>
          <p:nvPr/>
        </p:nvSpPr>
        <p:spPr bwMode="auto">
          <a:xfrm>
            <a:off x="-17304" y="3"/>
            <a:ext cx="9161304" cy="72043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8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7</a:t>
            </a:fld>
            <a:endParaRPr kumimoji="1" lang="ja-JP" altLang="en-US" dirty="0"/>
          </a:p>
        </p:txBody>
      </p:sp>
      <p:grpSp>
        <p:nvGrpSpPr>
          <p:cNvPr id="83" name="グループ化 82"/>
          <p:cNvGrpSpPr/>
          <p:nvPr/>
        </p:nvGrpSpPr>
        <p:grpSpPr>
          <a:xfrm>
            <a:off x="2597426" y="1450602"/>
            <a:ext cx="5658678" cy="4545496"/>
            <a:chOff x="2332383" y="1364974"/>
            <a:chExt cx="5658678" cy="4545496"/>
          </a:xfrm>
        </p:grpSpPr>
        <p:cxnSp>
          <p:nvCxnSpPr>
            <p:cNvPr id="4" name="直線コネクタ 3"/>
            <p:cNvCxnSpPr/>
            <p:nvPr/>
          </p:nvCxnSpPr>
          <p:spPr>
            <a:xfrm>
              <a:off x="2332383" y="5897217"/>
              <a:ext cx="2875721" cy="0"/>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p:cNvCxnSpPr/>
            <p:nvPr/>
          </p:nvCxnSpPr>
          <p:spPr>
            <a:xfrm>
              <a:off x="5208104" y="1364974"/>
              <a:ext cx="1" cy="4545496"/>
            </a:xfrm>
            <a:prstGeom prst="line">
              <a:avLst/>
            </a:prstGeom>
            <a:ln w="57150"/>
          </p:spPr>
          <p:style>
            <a:lnRef idx="1">
              <a:schemeClr val="dk1"/>
            </a:lnRef>
            <a:fillRef idx="0">
              <a:schemeClr val="dk1"/>
            </a:fillRef>
            <a:effectRef idx="0">
              <a:schemeClr val="dk1"/>
            </a:effectRef>
            <a:fontRef idx="minor">
              <a:schemeClr val="tx1"/>
            </a:fontRef>
          </p:style>
        </p:cxnSp>
        <p:cxnSp>
          <p:nvCxnSpPr>
            <p:cNvPr id="11" name="直線コネクタ 10"/>
            <p:cNvCxnSpPr/>
            <p:nvPr/>
          </p:nvCxnSpPr>
          <p:spPr>
            <a:xfrm>
              <a:off x="5208104" y="5897217"/>
              <a:ext cx="2782957"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8" name="直線コネクタ 17"/>
            <p:cNvCxnSpPr/>
            <p:nvPr/>
          </p:nvCxnSpPr>
          <p:spPr>
            <a:xfrm>
              <a:off x="5208104" y="1364974"/>
              <a:ext cx="1497496"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20" name="直線コネクタ 19"/>
            <p:cNvCxnSpPr/>
            <p:nvPr/>
          </p:nvCxnSpPr>
          <p:spPr>
            <a:xfrm>
              <a:off x="6705600" y="1364974"/>
              <a:ext cx="1285461" cy="453224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5380383" y="1364974"/>
              <a:ext cx="66260" cy="453224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5658678" y="1364974"/>
              <a:ext cx="53009" cy="4532243"/>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5950226" y="1364974"/>
              <a:ext cx="79513" cy="4532243"/>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6202017" y="1364974"/>
              <a:ext cx="92766" cy="4532243"/>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6457950" y="1364974"/>
              <a:ext cx="115128" cy="4545496"/>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6705599" y="1364974"/>
              <a:ext cx="172279" cy="4532243"/>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7041046" y="2523299"/>
              <a:ext cx="92765" cy="33739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7319341" y="3666608"/>
              <a:ext cx="48868" cy="2217357"/>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7584385" y="4678017"/>
              <a:ext cx="39757"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V="1">
              <a:off x="5217215" y="1590261"/>
              <a:ext cx="1456912" cy="13252"/>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5208103" y="1810856"/>
              <a:ext cx="15836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5208104" y="2040834"/>
              <a:ext cx="16697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5208103" y="2279374"/>
              <a:ext cx="1832943" cy="6723"/>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5208103" y="2523299"/>
              <a:ext cx="18329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5194851" y="2835965"/>
              <a:ext cx="19257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5217215" y="3114261"/>
              <a:ext cx="19165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5194851" y="3419061"/>
              <a:ext cx="2124490" cy="13252"/>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5217215" y="3675616"/>
              <a:ext cx="21265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5208103" y="3988904"/>
              <a:ext cx="22785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5194851" y="4323919"/>
              <a:ext cx="22917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5208103" y="4678016"/>
              <a:ext cx="23762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5194851" y="4982817"/>
              <a:ext cx="25576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5208103" y="5287617"/>
              <a:ext cx="25974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5217215" y="5565913"/>
              <a:ext cx="2667828" cy="13252"/>
            </a:xfrm>
            <a:prstGeom prst="line">
              <a:avLst/>
            </a:prstGeom>
          </p:spPr>
          <p:style>
            <a:lnRef idx="1">
              <a:schemeClr val="accent1"/>
            </a:lnRef>
            <a:fillRef idx="0">
              <a:schemeClr val="accent1"/>
            </a:fillRef>
            <a:effectRef idx="0">
              <a:schemeClr val="accent1"/>
            </a:effectRef>
            <a:fontRef idx="minor">
              <a:schemeClr val="tx1"/>
            </a:fontRef>
          </p:style>
        </p:cxnSp>
      </p:grpSp>
      <p:sp>
        <p:nvSpPr>
          <p:cNvPr id="90" name="テキスト ボックス 89"/>
          <p:cNvSpPr txBox="1"/>
          <p:nvPr/>
        </p:nvSpPr>
        <p:spPr>
          <a:xfrm>
            <a:off x="4775337" y="1205838"/>
            <a:ext cx="622852" cy="461665"/>
          </a:xfrm>
          <a:prstGeom prst="rect">
            <a:avLst/>
          </a:prstGeom>
          <a:noFill/>
        </p:spPr>
        <p:txBody>
          <a:bodyPr wrap="square" rtlCol="0">
            <a:spAutoFit/>
          </a:bodyPr>
          <a:lstStyle/>
          <a:p>
            <a:r>
              <a:rPr kumimoji="1" lang="ja-JP" altLang="en-US" sz="2400" dirty="0" smtClean="0"/>
              <a:t>Ａ</a:t>
            </a:r>
            <a:endParaRPr kumimoji="1" lang="ja-JP" altLang="en-US" sz="2400" dirty="0"/>
          </a:p>
        </p:txBody>
      </p:sp>
      <p:sp>
        <p:nvSpPr>
          <p:cNvPr id="91" name="テキスト ボックス 90"/>
          <p:cNvSpPr txBox="1"/>
          <p:nvPr/>
        </p:nvSpPr>
        <p:spPr>
          <a:xfrm>
            <a:off x="4859866" y="4662796"/>
            <a:ext cx="622852" cy="461665"/>
          </a:xfrm>
          <a:prstGeom prst="rect">
            <a:avLst/>
          </a:prstGeom>
          <a:noFill/>
        </p:spPr>
        <p:txBody>
          <a:bodyPr wrap="square" rtlCol="0">
            <a:spAutoFit/>
          </a:bodyPr>
          <a:lstStyle/>
          <a:p>
            <a:r>
              <a:rPr kumimoji="1" lang="ja-JP" altLang="en-US" sz="2400" dirty="0"/>
              <a:t>Ｅ</a:t>
            </a:r>
          </a:p>
        </p:txBody>
      </p:sp>
      <p:sp>
        <p:nvSpPr>
          <p:cNvPr id="92" name="テキスト ボックス 91"/>
          <p:cNvSpPr txBox="1"/>
          <p:nvPr/>
        </p:nvSpPr>
        <p:spPr>
          <a:xfrm>
            <a:off x="5982115" y="2034285"/>
            <a:ext cx="622852" cy="461665"/>
          </a:xfrm>
          <a:prstGeom prst="rect">
            <a:avLst/>
          </a:prstGeom>
          <a:noFill/>
        </p:spPr>
        <p:txBody>
          <a:bodyPr wrap="square" rtlCol="0">
            <a:spAutoFit/>
          </a:bodyPr>
          <a:lstStyle/>
          <a:p>
            <a:r>
              <a:rPr kumimoji="1" lang="ja-JP" altLang="en-US" sz="2400" dirty="0"/>
              <a:t>Ｂ</a:t>
            </a:r>
          </a:p>
        </p:txBody>
      </p:sp>
      <p:sp>
        <p:nvSpPr>
          <p:cNvPr id="93" name="テキスト ボックス 92"/>
          <p:cNvSpPr txBox="1"/>
          <p:nvPr/>
        </p:nvSpPr>
        <p:spPr>
          <a:xfrm>
            <a:off x="6693174" y="3511315"/>
            <a:ext cx="622852" cy="461665"/>
          </a:xfrm>
          <a:prstGeom prst="rect">
            <a:avLst/>
          </a:prstGeom>
          <a:noFill/>
        </p:spPr>
        <p:txBody>
          <a:bodyPr wrap="square" rtlCol="0">
            <a:spAutoFit/>
          </a:bodyPr>
          <a:lstStyle/>
          <a:p>
            <a:r>
              <a:rPr kumimoji="1" lang="ja-JP" altLang="en-US" sz="2400" dirty="0"/>
              <a:t>Ｄ</a:t>
            </a:r>
          </a:p>
        </p:txBody>
      </p:sp>
      <p:sp>
        <p:nvSpPr>
          <p:cNvPr id="94" name="テキスト ボックス 93"/>
          <p:cNvSpPr txBox="1"/>
          <p:nvPr/>
        </p:nvSpPr>
        <p:spPr>
          <a:xfrm>
            <a:off x="4803922" y="2907599"/>
            <a:ext cx="622852" cy="461665"/>
          </a:xfrm>
          <a:prstGeom prst="rect">
            <a:avLst/>
          </a:prstGeom>
          <a:noFill/>
        </p:spPr>
        <p:txBody>
          <a:bodyPr wrap="square" rtlCol="0">
            <a:spAutoFit/>
          </a:bodyPr>
          <a:lstStyle/>
          <a:p>
            <a:r>
              <a:rPr kumimoji="1" lang="ja-JP" altLang="en-US" sz="2400" dirty="0"/>
              <a:t>Ｃ</a:t>
            </a:r>
          </a:p>
        </p:txBody>
      </p:sp>
      <p:sp>
        <p:nvSpPr>
          <p:cNvPr id="95" name="テキスト ボックス 94"/>
          <p:cNvSpPr txBox="1"/>
          <p:nvPr/>
        </p:nvSpPr>
        <p:spPr>
          <a:xfrm>
            <a:off x="410817" y="1477107"/>
            <a:ext cx="3316771" cy="1015663"/>
          </a:xfrm>
          <a:prstGeom prst="rect">
            <a:avLst/>
          </a:prstGeom>
          <a:noFill/>
        </p:spPr>
        <p:txBody>
          <a:bodyPr wrap="square" rtlCol="0">
            <a:spAutoFit/>
          </a:bodyPr>
          <a:lstStyle/>
          <a:p>
            <a:r>
              <a:rPr kumimoji="1" lang="ja-JP" altLang="en-US" sz="2000" dirty="0" smtClean="0"/>
              <a:t>右図のＡ～Ｅのうち、　</a:t>
            </a:r>
            <a:endParaRPr kumimoji="1" lang="en-US" altLang="ja-JP" sz="2000" dirty="0" smtClean="0"/>
          </a:p>
          <a:p>
            <a:r>
              <a:rPr kumimoji="1" lang="ja-JP" altLang="en-US" sz="2000" dirty="0" smtClean="0"/>
              <a:t>得点と認められるもの　</a:t>
            </a:r>
            <a:endParaRPr kumimoji="1" lang="en-US" altLang="ja-JP" sz="2000" dirty="0" smtClean="0"/>
          </a:p>
          <a:p>
            <a:r>
              <a:rPr kumimoji="1" lang="ja-JP" altLang="en-US" sz="2000" dirty="0" smtClean="0"/>
              <a:t>をすべて挙げなさい。</a:t>
            </a:r>
            <a:endParaRPr kumimoji="1" lang="ja-JP" altLang="en-US" sz="2000" dirty="0"/>
          </a:p>
        </p:txBody>
      </p:sp>
      <p:sp>
        <p:nvSpPr>
          <p:cNvPr id="96" name="テキスト ボックス 95"/>
          <p:cNvSpPr txBox="1"/>
          <p:nvPr/>
        </p:nvSpPr>
        <p:spPr>
          <a:xfrm>
            <a:off x="461546" y="2751503"/>
            <a:ext cx="3184249" cy="400110"/>
          </a:xfrm>
          <a:prstGeom prst="rect">
            <a:avLst/>
          </a:prstGeom>
          <a:noFill/>
        </p:spPr>
        <p:txBody>
          <a:bodyPr wrap="square" rtlCol="0">
            <a:spAutoFit/>
          </a:bodyPr>
          <a:lstStyle/>
          <a:p>
            <a:r>
              <a:rPr kumimoji="1" lang="ja-JP" altLang="en-US" sz="2000" dirty="0"/>
              <a:t>正解</a:t>
            </a:r>
            <a:r>
              <a:rPr kumimoji="1" lang="ja-JP" altLang="en-US" sz="2000" dirty="0" smtClean="0"/>
              <a:t>は</a:t>
            </a:r>
            <a:endParaRPr kumimoji="1" lang="ja-JP" altLang="en-US" sz="2000" dirty="0"/>
          </a:p>
        </p:txBody>
      </p:sp>
      <p:sp>
        <p:nvSpPr>
          <p:cNvPr id="97" name="テキスト ボックス 96"/>
          <p:cNvSpPr txBox="1"/>
          <p:nvPr/>
        </p:nvSpPr>
        <p:spPr>
          <a:xfrm>
            <a:off x="457199" y="3410346"/>
            <a:ext cx="3184249" cy="584775"/>
          </a:xfrm>
          <a:prstGeom prst="rect">
            <a:avLst/>
          </a:prstGeom>
          <a:noFill/>
        </p:spPr>
        <p:txBody>
          <a:bodyPr wrap="square" rtlCol="0">
            <a:spAutoFit/>
          </a:bodyPr>
          <a:lstStyle/>
          <a:p>
            <a:r>
              <a:rPr kumimoji="1" lang="ja-JP" altLang="en-US" sz="3200" dirty="0" smtClean="0">
                <a:solidFill>
                  <a:srgbClr val="FF0000"/>
                </a:solidFill>
              </a:rPr>
              <a:t>ＢとＤ</a:t>
            </a:r>
            <a:endParaRPr kumimoji="1" lang="ja-JP" altLang="en-US" sz="3200" dirty="0">
              <a:solidFill>
                <a:srgbClr val="FF0000"/>
              </a:solidFill>
            </a:endParaRPr>
          </a:p>
        </p:txBody>
      </p:sp>
      <p:sp>
        <p:nvSpPr>
          <p:cNvPr id="98" name="テキスト ボックス 97"/>
          <p:cNvSpPr txBox="1"/>
          <p:nvPr/>
        </p:nvSpPr>
        <p:spPr>
          <a:xfrm>
            <a:off x="371061" y="4323782"/>
            <a:ext cx="3528391"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2000" dirty="0" smtClean="0"/>
              <a:t>サッカーで</a:t>
            </a:r>
            <a:r>
              <a:rPr kumimoji="1" lang="ja-JP" altLang="en-US" sz="2000" dirty="0"/>
              <a:t>はボールがゴールラインを完全</a:t>
            </a:r>
            <a:r>
              <a:rPr kumimoji="1" lang="ja-JP" altLang="en-US" sz="2000" dirty="0" smtClean="0"/>
              <a:t>に超えたとき、得点が認められます。</a:t>
            </a:r>
            <a:endParaRPr kumimoji="1" lang="ja-JP" altLang="en-US" sz="2000" dirty="0"/>
          </a:p>
        </p:txBody>
      </p:sp>
      <p:sp>
        <p:nvSpPr>
          <p:cNvPr id="49" name="テキスト ボックス 48"/>
          <p:cNvSpPr txBox="1"/>
          <p:nvPr/>
        </p:nvSpPr>
        <p:spPr>
          <a:xfrm>
            <a:off x="1974924" y="854416"/>
            <a:ext cx="4547215" cy="461665"/>
          </a:xfrm>
          <a:prstGeom prst="rect">
            <a:avLst/>
          </a:prstGeom>
          <a:noFill/>
        </p:spPr>
        <p:txBody>
          <a:bodyPr wrap="square" rtlCol="0">
            <a:spAutoFit/>
          </a:bodyPr>
          <a:lstStyle/>
          <a:p>
            <a:pPr algn="ctr"/>
            <a:r>
              <a:rPr kumimoji="1" lang="ja-JP" altLang="en-US" sz="2400" b="1" dirty="0"/>
              <a:t>５</a:t>
            </a:r>
            <a:r>
              <a:rPr kumimoji="1" lang="ja-JP" altLang="en-US" sz="2400" b="1" dirty="0" smtClean="0"/>
              <a:t>　ゴールの判定について</a:t>
            </a:r>
            <a:endParaRPr kumimoji="1" lang="ja-JP" altLang="en-US" sz="2400" b="1" dirty="0"/>
          </a:p>
        </p:txBody>
      </p:sp>
    </p:spTree>
    <p:extLst>
      <p:ext uri="{BB962C8B-B14F-4D97-AF65-F5344CB8AC3E}">
        <p14:creationId xmlns:p14="http://schemas.microsoft.com/office/powerpoint/2010/main" val="83438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500"/>
                                        <p:tgtEl>
                                          <p:spTgt spid="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fade">
                                      <p:cBhvr>
                                        <p:cTn id="12" dur="500"/>
                                        <p:tgtEl>
                                          <p:spTgt spid="9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8"/>
                                        </p:tgtEl>
                                        <p:attrNameLst>
                                          <p:attrName>style.visibility</p:attrName>
                                        </p:attrNameLst>
                                      </p:cBhvr>
                                      <p:to>
                                        <p:strVal val="visible"/>
                                      </p:to>
                                    </p:set>
                                    <p:animEffect transition="in" filter="fade">
                                      <p:cBhvr>
                                        <p:cTn id="16"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7" grpId="0"/>
      <p:bldP spid="9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p:cNvGrpSpPr/>
          <p:nvPr/>
        </p:nvGrpSpPr>
        <p:grpSpPr>
          <a:xfrm>
            <a:off x="370293" y="2779643"/>
            <a:ext cx="8145057" cy="3652908"/>
            <a:chOff x="370291" y="2703443"/>
            <a:chExt cx="8145057" cy="3652908"/>
          </a:xfrm>
        </p:grpSpPr>
        <p:sp>
          <p:nvSpPr>
            <p:cNvPr id="8" name="正方形/長方形 7"/>
            <p:cNvSpPr/>
            <p:nvPr/>
          </p:nvSpPr>
          <p:spPr>
            <a:xfrm>
              <a:off x="709050" y="2703443"/>
              <a:ext cx="7467541" cy="3652908"/>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9" name="正方形/長方形 8"/>
            <p:cNvSpPr/>
            <p:nvPr/>
          </p:nvSpPr>
          <p:spPr>
            <a:xfrm>
              <a:off x="370291" y="4048538"/>
              <a:ext cx="338759" cy="901148"/>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2" name="正方形/長方形 11"/>
            <p:cNvSpPr/>
            <p:nvPr/>
          </p:nvSpPr>
          <p:spPr>
            <a:xfrm>
              <a:off x="709050" y="3379304"/>
              <a:ext cx="1318533" cy="2332383"/>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1" name="正方形/長方形 10"/>
            <p:cNvSpPr/>
            <p:nvPr/>
          </p:nvSpPr>
          <p:spPr>
            <a:xfrm>
              <a:off x="709050" y="3856383"/>
              <a:ext cx="443889" cy="1285460"/>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cxnSp>
          <p:nvCxnSpPr>
            <p:cNvPr id="4" name="直線コネクタ 3"/>
            <p:cNvCxnSpPr>
              <a:stCxn id="8" idx="0"/>
              <a:endCxn id="8" idx="2"/>
            </p:cNvCxnSpPr>
            <p:nvPr/>
          </p:nvCxnSpPr>
          <p:spPr>
            <a:xfrm>
              <a:off x="4442821" y="2703443"/>
              <a:ext cx="0" cy="3652908"/>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楕円 13"/>
            <p:cNvSpPr/>
            <p:nvPr/>
          </p:nvSpPr>
          <p:spPr>
            <a:xfrm>
              <a:off x="3879602" y="3935895"/>
              <a:ext cx="1126435" cy="1126435"/>
            </a:xfrm>
            <a:prstGeom prst="ellipse">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5" name="正方形/長方形 14"/>
            <p:cNvSpPr/>
            <p:nvPr/>
          </p:nvSpPr>
          <p:spPr>
            <a:xfrm>
              <a:off x="8176589" y="4100714"/>
              <a:ext cx="338759" cy="901148"/>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7" name="正方形/長方形 16"/>
            <p:cNvSpPr/>
            <p:nvPr/>
          </p:nvSpPr>
          <p:spPr>
            <a:xfrm>
              <a:off x="6858056" y="3379303"/>
              <a:ext cx="1318533" cy="2332383"/>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6" name="正方形/長方形 15"/>
            <p:cNvSpPr/>
            <p:nvPr/>
          </p:nvSpPr>
          <p:spPr>
            <a:xfrm>
              <a:off x="7732701" y="3887167"/>
              <a:ext cx="443889" cy="1285460"/>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grpSp>
      <p:sp>
        <p:nvSpPr>
          <p:cNvPr id="6" name="Rectangle 2"/>
          <p:cNvSpPr>
            <a:spLocks noChangeArrowheads="1"/>
          </p:cNvSpPr>
          <p:nvPr/>
        </p:nvSpPr>
        <p:spPr bwMode="auto">
          <a:xfrm>
            <a:off x="-17304" y="3"/>
            <a:ext cx="9161304" cy="55789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709050" y="771542"/>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r>
              <a:rPr kumimoji="1" lang="ja-JP" altLang="en-US" sz="2400" b="1" i="0" u="none" strike="noStrike" kern="0" cap="none" spc="0" normalizeH="0" baseline="0" noProof="0" dirty="0" smtClean="0">
                <a:ln>
                  <a:noFill/>
                </a:ln>
                <a:solidFill>
                  <a:prstClr val="black"/>
                </a:solidFill>
                <a:effectLst/>
                <a:uLnTx/>
                <a:uFillTx/>
                <a:latin typeface="游ゴシック" panose="020B0400000000000000" pitchFamily="50" charset="-128"/>
                <a:ea typeface="ＭＳ Ｐゴシック" charset="-128"/>
                <a:cs typeface="+mn-cs"/>
              </a:rPr>
              <a:t>６　オフサイドとは</a:t>
            </a:r>
            <a:endParaRPr kumimoji="1" lang="en-US" altLang="ja-JP" sz="24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8</a:t>
            </a:fld>
            <a:endParaRPr kumimoji="1" lang="ja-JP" altLang="en-US" dirty="0"/>
          </a:p>
        </p:txBody>
      </p:sp>
      <p:sp>
        <p:nvSpPr>
          <p:cNvPr id="5"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709050" y="1369683"/>
            <a:ext cx="7708595" cy="61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defTabSz="652278" rtl="0" eaLnBrk="1" fontAlgn="base" latinLnBrk="0" hangingPunct="1">
              <a:lnSpc>
                <a:spcPct val="100000"/>
              </a:lnSpc>
              <a:spcBef>
                <a:spcPct val="0"/>
              </a:spcBef>
              <a:spcAft>
                <a:spcPct val="0"/>
              </a:spcAft>
              <a:buClrTx/>
              <a:buSzTx/>
              <a:buFontTx/>
              <a:buNone/>
              <a:tabLst/>
              <a:defRPr/>
            </a:pPr>
            <a:r>
              <a:rPr lang="ja-JP" altLang="en-US" sz="1800" kern="0" dirty="0">
                <a:solidFill>
                  <a:prstClr val="black"/>
                </a:solidFill>
                <a:latin typeface="+mn-ea"/>
                <a:ea typeface="+mn-ea"/>
              </a:rPr>
              <a:t>　</a:t>
            </a:r>
            <a:r>
              <a:rPr kumimoji="1" lang="ja-JP" altLang="en-US" sz="1800" i="0" u="none" strike="noStrike" kern="0" cap="none" spc="0" normalizeH="0" baseline="0" noProof="0" dirty="0" smtClean="0">
                <a:ln>
                  <a:noFill/>
                </a:ln>
                <a:solidFill>
                  <a:prstClr val="black"/>
                </a:solidFill>
                <a:effectLst/>
                <a:uLnTx/>
                <a:uFillTx/>
                <a:latin typeface="+mn-ea"/>
                <a:ea typeface="+mn-ea"/>
                <a:cs typeface="+mn-cs"/>
              </a:rPr>
              <a:t>オフサイドとは、オフサイドポジションにいて、相手プレイヤーやボールより先回りして攻撃を優位にしようとするプレイを禁止するルール</a:t>
            </a:r>
            <a:endParaRPr kumimoji="1" lang="en-US" altLang="ja-JP" sz="1800" i="0" u="none" strike="noStrike" kern="0" cap="none" spc="0" normalizeH="0" baseline="0" noProof="0" dirty="0">
              <a:ln>
                <a:noFill/>
              </a:ln>
              <a:solidFill>
                <a:prstClr val="black"/>
              </a:solidFill>
              <a:effectLst/>
              <a:uLnTx/>
              <a:uFillTx/>
              <a:latin typeface="+mn-ea"/>
              <a:ea typeface="+mn-ea"/>
              <a:cs typeface="+mn-cs"/>
            </a:endParaRPr>
          </a:p>
        </p:txBody>
      </p:sp>
      <p:sp>
        <p:nvSpPr>
          <p:cNvPr id="10" name="フローチャート: 結合子 9"/>
          <p:cNvSpPr/>
          <p:nvPr/>
        </p:nvSpPr>
        <p:spPr>
          <a:xfrm>
            <a:off x="640855" y="4292239"/>
            <a:ext cx="475424" cy="37941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１</a:t>
            </a:r>
            <a:endParaRPr kumimoji="1" lang="ja-JP" altLang="en-US" dirty="0"/>
          </a:p>
        </p:txBody>
      </p:sp>
      <p:sp>
        <p:nvSpPr>
          <p:cNvPr id="13" name="フローチャート: 結合子 12"/>
          <p:cNvSpPr/>
          <p:nvPr/>
        </p:nvSpPr>
        <p:spPr>
          <a:xfrm>
            <a:off x="2966858" y="3773659"/>
            <a:ext cx="475424" cy="37941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２</a:t>
            </a:r>
            <a:endParaRPr kumimoji="1" lang="ja-JP" altLang="en-US" dirty="0"/>
          </a:p>
        </p:txBody>
      </p:sp>
      <p:sp>
        <p:nvSpPr>
          <p:cNvPr id="20" name="フローチャート: 結合子 19"/>
          <p:cNvSpPr/>
          <p:nvPr/>
        </p:nvSpPr>
        <p:spPr>
          <a:xfrm>
            <a:off x="2322012" y="3267415"/>
            <a:ext cx="475424" cy="379416"/>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フローチャート: 結合子 20"/>
          <p:cNvSpPr/>
          <p:nvPr/>
        </p:nvSpPr>
        <p:spPr>
          <a:xfrm>
            <a:off x="3798020" y="5598178"/>
            <a:ext cx="475424" cy="379416"/>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フローチャート: 結合子 21"/>
          <p:cNvSpPr/>
          <p:nvPr/>
        </p:nvSpPr>
        <p:spPr>
          <a:xfrm>
            <a:off x="3721405" y="5466617"/>
            <a:ext cx="158246" cy="131561"/>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正方形/長方形 22"/>
          <p:cNvSpPr/>
          <p:nvPr/>
        </p:nvSpPr>
        <p:spPr>
          <a:xfrm>
            <a:off x="709050" y="2809461"/>
            <a:ext cx="2257808" cy="3657600"/>
          </a:xfrm>
          <a:prstGeom prst="rect">
            <a:avLst/>
          </a:prstGeom>
          <a:solidFill>
            <a:srgbClr val="002060">
              <a:alpha val="60000"/>
            </a:srgbClr>
          </a:solidFill>
          <a:ln>
            <a:solidFill>
              <a:schemeClr val="accent1">
                <a:shade val="5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ボックス 23"/>
          <p:cNvSpPr txBox="1"/>
          <p:nvPr/>
        </p:nvSpPr>
        <p:spPr>
          <a:xfrm>
            <a:off x="1532889" y="3011554"/>
            <a:ext cx="553998" cy="3220279"/>
          </a:xfrm>
          <a:prstGeom prst="rect">
            <a:avLst/>
          </a:prstGeom>
          <a:noFill/>
        </p:spPr>
        <p:txBody>
          <a:bodyPr vert="eaVert" wrap="square" rtlCol="0">
            <a:spAutoFit/>
          </a:bodyPr>
          <a:lstStyle/>
          <a:p>
            <a:r>
              <a:rPr kumimoji="1" lang="ja-JP" altLang="en-US" sz="2400" b="1" dirty="0" smtClean="0">
                <a:solidFill>
                  <a:srgbClr val="FF0000"/>
                </a:solidFill>
              </a:rPr>
              <a:t>オフサイドポジション</a:t>
            </a:r>
            <a:endParaRPr kumimoji="1" lang="ja-JP" altLang="en-US" sz="2400" b="1" dirty="0">
              <a:solidFill>
                <a:srgbClr val="FF0000"/>
              </a:solidFill>
            </a:endParaRPr>
          </a:p>
        </p:txBody>
      </p:sp>
      <p:sp>
        <p:nvSpPr>
          <p:cNvPr id="26" name="テキスト ボックス 25"/>
          <p:cNvSpPr txBox="1"/>
          <p:nvPr/>
        </p:nvSpPr>
        <p:spPr>
          <a:xfrm>
            <a:off x="5317469" y="3688075"/>
            <a:ext cx="2690191" cy="2031325"/>
          </a:xfrm>
          <a:prstGeom prst="rect">
            <a:avLst/>
          </a:prstGeom>
          <a:solidFill>
            <a:srgbClr val="92D050"/>
          </a:solidFill>
          <a:ln w="28575">
            <a:solidFill>
              <a:schemeClr val="tx1"/>
            </a:solidFill>
          </a:ln>
        </p:spPr>
        <p:txBody>
          <a:bodyPr wrap="square" rtlCol="0">
            <a:spAutoFit/>
          </a:bodyPr>
          <a:lstStyle/>
          <a:p>
            <a:pPr algn="ctr"/>
            <a:r>
              <a:rPr kumimoji="1" lang="ja-JP" altLang="en-US" dirty="0" smtClean="0"/>
              <a:t>オフサイドポジション</a:t>
            </a:r>
            <a:endParaRPr kumimoji="1" lang="en-US" altLang="ja-JP" dirty="0" smtClean="0"/>
          </a:p>
          <a:p>
            <a:pPr algn="ctr"/>
            <a:r>
              <a:rPr kumimoji="1" lang="ja-JP" altLang="en-US" dirty="0" smtClean="0"/>
              <a:t>⇓</a:t>
            </a:r>
            <a:endParaRPr kumimoji="1" lang="en-US" altLang="ja-JP" dirty="0" smtClean="0"/>
          </a:p>
          <a:p>
            <a:r>
              <a:rPr kumimoji="1" lang="ja-JP" altLang="en-US" dirty="0" smtClean="0"/>
              <a:t>フィールドの相手陣内にいて、後方から２人目の守備競技者よりゴールラインに近いところ</a:t>
            </a:r>
            <a:endParaRPr kumimoji="1" lang="ja-JP" altLang="en-US" dirty="0"/>
          </a:p>
        </p:txBody>
      </p:sp>
      <p:sp>
        <p:nvSpPr>
          <p:cNvPr id="18" name="左矢印 17"/>
          <p:cNvSpPr/>
          <p:nvPr/>
        </p:nvSpPr>
        <p:spPr>
          <a:xfrm>
            <a:off x="3204570" y="2009818"/>
            <a:ext cx="2255704" cy="715174"/>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攻撃方向</a:t>
            </a:r>
            <a:endParaRPr kumimoji="1" lang="ja-JP" altLang="en-US" dirty="0">
              <a:solidFill>
                <a:schemeClr val="tx1"/>
              </a:solidFill>
            </a:endParaRPr>
          </a:p>
        </p:txBody>
      </p:sp>
      <p:sp>
        <p:nvSpPr>
          <p:cNvPr id="25" name="テキスト ボックス 24"/>
          <p:cNvSpPr txBox="1"/>
          <p:nvPr/>
        </p:nvSpPr>
        <p:spPr>
          <a:xfrm>
            <a:off x="1580526" y="2619945"/>
            <a:ext cx="6263757" cy="1446550"/>
          </a:xfrm>
          <a:prstGeom prst="rect">
            <a:avLst/>
          </a:prstGeom>
          <a:noFill/>
        </p:spPr>
        <p:txBody>
          <a:bodyPr wrap="square" rtlCol="0">
            <a:spAutoFit/>
          </a:bodyPr>
          <a:lstStyle/>
          <a:p>
            <a:r>
              <a:rPr kumimoji="1" lang="ja-JP" altLang="en-US" sz="8800" b="1" dirty="0" smtClean="0">
                <a:ln w="28575">
                  <a:solidFill>
                    <a:schemeClr val="tx1"/>
                  </a:solidFill>
                </a:ln>
                <a:solidFill>
                  <a:srgbClr val="FF0000"/>
                </a:solidFill>
              </a:rPr>
              <a:t>オフサイド</a:t>
            </a:r>
            <a:endParaRPr kumimoji="1" lang="ja-JP" altLang="en-US" sz="8800" b="1" dirty="0">
              <a:ln w="28575">
                <a:solidFill>
                  <a:schemeClr val="tx1"/>
                </a:solidFill>
              </a:ln>
              <a:solidFill>
                <a:srgbClr val="FF0000"/>
              </a:solidFill>
            </a:endParaRPr>
          </a:p>
        </p:txBody>
      </p:sp>
    </p:spTree>
    <p:extLst>
      <p:ext uri="{BB962C8B-B14F-4D97-AF65-F5344CB8AC3E}">
        <p14:creationId xmlns:p14="http://schemas.microsoft.com/office/powerpoint/2010/main" val="218436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par>
                          <p:cTn id="14" fill="hold">
                            <p:stCondLst>
                              <p:cond delay="500"/>
                            </p:stCondLst>
                            <p:childTnLst>
                              <p:par>
                                <p:cTn id="15" presetID="26" presetClass="emph" presetSubtype="0" fill="hold" grpId="1" nodeType="afterEffect">
                                  <p:stCondLst>
                                    <p:cond delay="0"/>
                                  </p:stCondLst>
                                  <p:childTnLst>
                                    <p:animEffect transition="out" filter="fade">
                                      <p:cBhvr>
                                        <p:cTn id="16" dur="500" tmFilter="0, 0; .2, .5; .8, .5; 1, 0"/>
                                        <p:tgtEl>
                                          <p:spTgt spid="23"/>
                                        </p:tgtEl>
                                      </p:cBhvr>
                                    </p:animEffect>
                                    <p:animScale>
                                      <p:cBhvr>
                                        <p:cTn id="17" dur="250" autoRev="1" fill="hold"/>
                                        <p:tgtEl>
                                          <p:spTgt spid="23"/>
                                        </p:tgtEl>
                                      </p:cBhvr>
                                      <p:by x="105000" y="105000"/>
                                    </p:animScale>
                                  </p:childTnLst>
                                </p:cTn>
                              </p:par>
                            </p:childTnLst>
                          </p:cTn>
                        </p:par>
                        <p:par>
                          <p:cTn id="18" fill="hold">
                            <p:stCondLst>
                              <p:cond delay="1000"/>
                            </p:stCondLst>
                            <p:childTnLst>
                              <p:par>
                                <p:cTn id="19" presetID="26" presetClass="emph" presetSubtype="0" fill="hold" grpId="2" nodeType="afterEffect">
                                  <p:stCondLst>
                                    <p:cond delay="0"/>
                                  </p:stCondLst>
                                  <p:childTnLst>
                                    <p:animEffect transition="out" filter="fade">
                                      <p:cBhvr>
                                        <p:cTn id="20" dur="500" tmFilter="0, 0; .2, .5; .8, .5; 1, 0"/>
                                        <p:tgtEl>
                                          <p:spTgt spid="23"/>
                                        </p:tgtEl>
                                      </p:cBhvr>
                                    </p:animEffect>
                                    <p:animScale>
                                      <p:cBhvr>
                                        <p:cTn id="21" dur="250" autoRev="1" fill="hold"/>
                                        <p:tgtEl>
                                          <p:spTgt spid="23"/>
                                        </p:tgtEl>
                                      </p:cBhvr>
                                      <p:by x="105000" y="105000"/>
                                    </p:animScale>
                                  </p:childTnLst>
                                </p:cTn>
                              </p:par>
                            </p:childTnLst>
                          </p:cTn>
                        </p:par>
                        <p:par>
                          <p:cTn id="22" fill="hold">
                            <p:stCondLst>
                              <p:cond delay="1500"/>
                            </p:stCondLst>
                            <p:childTnLst>
                              <p:par>
                                <p:cTn id="23" presetID="26" presetClass="emph" presetSubtype="0" fill="hold" grpId="3" nodeType="afterEffect">
                                  <p:stCondLst>
                                    <p:cond delay="0"/>
                                  </p:stCondLst>
                                  <p:childTnLst>
                                    <p:animEffect transition="out" filter="fade">
                                      <p:cBhvr>
                                        <p:cTn id="24" dur="500" tmFilter="0, 0; .2, .5; .8, .5; 1, 0"/>
                                        <p:tgtEl>
                                          <p:spTgt spid="23"/>
                                        </p:tgtEl>
                                      </p:cBhvr>
                                    </p:animEffect>
                                    <p:animScale>
                                      <p:cBhvr>
                                        <p:cTn id="25" dur="250" autoRev="1" fill="hold"/>
                                        <p:tgtEl>
                                          <p:spTgt spid="23"/>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27" presetClass="emph" presetSubtype="0" fill="remove" grpId="0" nodeType="clickEffect">
                                  <p:stCondLst>
                                    <p:cond delay="0"/>
                                  </p:stCondLst>
                                  <p:childTnLst>
                                    <p:animClr clrSpc="rgb" dir="cw">
                                      <p:cBhvr override="childStyle">
                                        <p:cTn id="29" dur="500" autoRev="1" fill="remove"/>
                                        <p:tgtEl>
                                          <p:spTgt spid="10"/>
                                        </p:tgtEl>
                                        <p:attrNameLst>
                                          <p:attrName>style.color</p:attrName>
                                        </p:attrNameLst>
                                      </p:cBhvr>
                                      <p:to>
                                        <a:schemeClr val="bg1"/>
                                      </p:to>
                                    </p:animClr>
                                    <p:animClr clrSpc="rgb" dir="cw">
                                      <p:cBhvr>
                                        <p:cTn id="30" dur="500" autoRev="1" fill="remove"/>
                                        <p:tgtEl>
                                          <p:spTgt spid="10"/>
                                        </p:tgtEl>
                                        <p:attrNameLst>
                                          <p:attrName>fillcolor</p:attrName>
                                        </p:attrNameLst>
                                      </p:cBhvr>
                                      <p:to>
                                        <a:schemeClr val="bg1"/>
                                      </p:to>
                                    </p:animClr>
                                    <p:set>
                                      <p:cBhvr>
                                        <p:cTn id="31" dur="500" autoRev="1" fill="remove"/>
                                        <p:tgtEl>
                                          <p:spTgt spid="10"/>
                                        </p:tgtEl>
                                        <p:attrNameLst>
                                          <p:attrName>fill.type</p:attrName>
                                        </p:attrNameLst>
                                      </p:cBhvr>
                                      <p:to>
                                        <p:strVal val="solid"/>
                                      </p:to>
                                    </p:set>
                                    <p:set>
                                      <p:cBhvr>
                                        <p:cTn id="32" dur="500" autoRev="1" fill="remove"/>
                                        <p:tgtEl>
                                          <p:spTgt spid="10"/>
                                        </p:tgtEl>
                                        <p:attrNameLst>
                                          <p:attrName>fill.on</p:attrName>
                                        </p:attrNameLst>
                                      </p:cBhvr>
                                      <p:to>
                                        <p:strVal val="true"/>
                                      </p:to>
                                    </p:set>
                                  </p:childTnLst>
                                </p:cTn>
                              </p:par>
                            </p:childTnLst>
                          </p:cTn>
                        </p:par>
                        <p:par>
                          <p:cTn id="33" fill="hold">
                            <p:stCondLst>
                              <p:cond delay="1000"/>
                            </p:stCondLst>
                            <p:childTnLst>
                              <p:par>
                                <p:cTn id="34" presetID="27" presetClass="emph" presetSubtype="0" fill="remove" grpId="0" nodeType="afterEffect">
                                  <p:stCondLst>
                                    <p:cond delay="0"/>
                                  </p:stCondLst>
                                  <p:childTnLst>
                                    <p:animClr clrSpc="rgb" dir="cw">
                                      <p:cBhvr override="childStyle">
                                        <p:cTn id="35" dur="500" autoRev="1" fill="remove"/>
                                        <p:tgtEl>
                                          <p:spTgt spid="13"/>
                                        </p:tgtEl>
                                        <p:attrNameLst>
                                          <p:attrName>style.color</p:attrName>
                                        </p:attrNameLst>
                                      </p:cBhvr>
                                      <p:to>
                                        <a:schemeClr val="bg1"/>
                                      </p:to>
                                    </p:animClr>
                                    <p:animClr clrSpc="rgb" dir="cw">
                                      <p:cBhvr>
                                        <p:cTn id="36" dur="500" autoRev="1" fill="remove"/>
                                        <p:tgtEl>
                                          <p:spTgt spid="13"/>
                                        </p:tgtEl>
                                        <p:attrNameLst>
                                          <p:attrName>fillcolor</p:attrName>
                                        </p:attrNameLst>
                                      </p:cBhvr>
                                      <p:to>
                                        <a:schemeClr val="bg1"/>
                                      </p:to>
                                    </p:animClr>
                                    <p:set>
                                      <p:cBhvr>
                                        <p:cTn id="37" dur="500" autoRev="1" fill="remove"/>
                                        <p:tgtEl>
                                          <p:spTgt spid="13"/>
                                        </p:tgtEl>
                                        <p:attrNameLst>
                                          <p:attrName>fill.type</p:attrName>
                                        </p:attrNameLst>
                                      </p:cBhvr>
                                      <p:to>
                                        <p:strVal val="solid"/>
                                      </p:to>
                                    </p:set>
                                    <p:set>
                                      <p:cBhvr>
                                        <p:cTn id="38" dur="500" autoRev="1" fill="remove"/>
                                        <p:tgtEl>
                                          <p:spTgt spid="13"/>
                                        </p:tgtEl>
                                        <p:attrNameLst>
                                          <p:attrName>fill.on</p:attrName>
                                        </p:attrNameLst>
                                      </p:cBhvr>
                                      <p:to>
                                        <p:strVal val="true"/>
                                      </p:to>
                                    </p:set>
                                  </p:childTnLst>
                                </p:cTn>
                              </p:par>
                            </p:childTnLst>
                          </p:cTn>
                        </p:par>
                        <p:par>
                          <p:cTn id="39" fill="hold">
                            <p:stCondLst>
                              <p:cond delay="2000"/>
                            </p:stCondLst>
                            <p:childTnLst>
                              <p:par>
                                <p:cTn id="40" presetID="35" presetClass="path" presetSubtype="0" accel="50000" decel="50000" fill="hold" grpId="0" nodeType="afterEffect">
                                  <p:stCondLst>
                                    <p:cond delay="0"/>
                                  </p:stCondLst>
                                  <p:childTnLst>
                                    <p:animMotion origin="layout" path="M 5E-6 -2.96296E-6 L -0.15018 -0.25648 " pathEditMode="relative" rAng="0" ptsTypes="AA">
                                      <p:cBhvr>
                                        <p:cTn id="41" dur="2000" fill="hold"/>
                                        <p:tgtEl>
                                          <p:spTgt spid="22"/>
                                        </p:tgtEl>
                                        <p:attrNameLst>
                                          <p:attrName>ppt_x</p:attrName>
                                          <p:attrName>ppt_y</p:attrName>
                                        </p:attrNameLst>
                                      </p:cBhvr>
                                      <p:rCtr x="-7517" y="-12824"/>
                                    </p:animMotion>
                                  </p:childTnLst>
                                </p:cTn>
                              </p:par>
                            </p:childTnLst>
                          </p:cTn>
                        </p:par>
                        <p:par>
                          <p:cTn id="42" fill="hold">
                            <p:stCondLst>
                              <p:cond delay="4000"/>
                            </p:stCondLst>
                            <p:childTnLst>
                              <p:par>
                                <p:cTn id="43" presetID="26" presetClass="entr" presetSubtype="0" fill="hold" nodeType="afterEffect">
                                  <p:stCondLst>
                                    <p:cond delay="0"/>
                                  </p:stCondLst>
                                  <p:childTnLst>
                                    <p:set>
                                      <p:cBhvr>
                                        <p:cTn id="44" dur="1" fill="hold">
                                          <p:stCondLst>
                                            <p:cond delay="0"/>
                                          </p:stCondLst>
                                        </p:cTn>
                                        <p:tgtEl>
                                          <p:spTgt spid="25">
                                            <p:txEl>
                                              <p:pRg st="0" end="0"/>
                                            </p:txEl>
                                          </p:spTgt>
                                        </p:tgtEl>
                                        <p:attrNameLst>
                                          <p:attrName>style.visibility</p:attrName>
                                        </p:attrNameLst>
                                      </p:cBhvr>
                                      <p:to>
                                        <p:strVal val="visible"/>
                                      </p:to>
                                    </p:set>
                                    <p:animEffect transition="in" filter="wipe(down)">
                                      <p:cBhvr>
                                        <p:cTn id="45" dur="580">
                                          <p:stCondLst>
                                            <p:cond delay="0"/>
                                          </p:stCondLst>
                                        </p:cTn>
                                        <p:tgtEl>
                                          <p:spTgt spid="25">
                                            <p:txEl>
                                              <p:pRg st="0" end="0"/>
                                            </p:txEl>
                                          </p:spTgt>
                                        </p:tgtEl>
                                      </p:cBhvr>
                                    </p:animEffect>
                                    <p:anim calcmode="lin" valueType="num">
                                      <p:cBhvr>
                                        <p:cTn id="46" dur="1822" tmFilter="0,0; 0.14,0.36; 0.43,0.73; 0.71,0.91; 1.0,1.0">
                                          <p:stCondLst>
                                            <p:cond delay="0"/>
                                          </p:stCondLst>
                                        </p:cTn>
                                        <p:tgtEl>
                                          <p:spTgt spid="25">
                                            <p:txEl>
                                              <p:pRg st="0" end="0"/>
                                            </p:txEl>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25">
                                            <p:txEl>
                                              <p:pRg st="0" end="0"/>
                                            </p:txEl>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25">
                                            <p:txEl>
                                              <p:pRg st="0" end="0"/>
                                            </p:txEl>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25">
                                            <p:txEl>
                                              <p:pRg st="0" end="0"/>
                                            </p:txEl>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25">
                                            <p:txEl>
                                              <p:pRg st="0" end="0"/>
                                            </p:txEl>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25">
                                            <p:txEl>
                                              <p:pRg st="0" end="0"/>
                                            </p:txEl>
                                          </p:spTgt>
                                        </p:tgtEl>
                                      </p:cBhvr>
                                      <p:to x="100000" y="60000"/>
                                    </p:animScale>
                                    <p:animScale>
                                      <p:cBhvr>
                                        <p:cTn id="52" dur="166" decel="50000">
                                          <p:stCondLst>
                                            <p:cond delay="676"/>
                                          </p:stCondLst>
                                        </p:cTn>
                                        <p:tgtEl>
                                          <p:spTgt spid="25">
                                            <p:txEl>
                                              <p:pRg st="0" end="0"/>
                                            </p:txEl>
                                          </p:spTgt>
                                        </p:tgtEl>
                                      </p:cBhvr>
                                      <p:to x="100000" y="100000"/>
                                    </p:animScale>
                                    <p:animScale>
                                      <p:cBhvr>
                                        <p:cTn id="53" dur="26">
                                          <p:stCondLst>
                                            <p:cond delay="1312"/>
                                          </p:stCondLst>
                                        </p:cTn>
                                        <p:tgtEl>
                                          <p:spTgt spid="25">
                                            <p:txEl>
                                              <p:pRg st="0" end="0"/>
                                            </p:txEl>
                                          </p:spTgt>
                                        </p:tgtEl>
                                      </p:cBhvr>
                                      <p:to x="100000" y="80000"/>
                                    </p:animScale>
                                    <p:animScale>
                                      <p:cBhvr>
                                        <p:cTn id="54" dur="166" decel="50000">
                                          <p:stCondLst>
                                            <p:cond delay="1338"/>
                                          </p:stCondLst>
                                        </p:cTn>
                                        <p:tgtEl>
                                          <p:spTgt spid="25">
                                            <p:txEl>
                                              <p:pRg st="0" end="0"/>
                                            </p:txEl>
                                          </p:spTgt>
                                        </p:tgtEl>
                                      </p:cBhvr>
                                      <p:to x="100000" y="100000"/>
                                    </p:animScale>
                                    <p:animScale>
                                      <p:cBhvr>
                                        <p:cTn id="55" dur="26">
                                          <p:stCondLst>
                                            <p:cond delay="1642"/>
                                          </p:stCondLst>
                                        </p:cTn>
                                        <p:tgtEl>
                                          <p:spTgt spid="25">
                                            <p:txEl>
                                              <p:pRg st="0" end="0"/>
                                            </p:txEl>
                                          </p:spTgt>
                                        </p:tgtEl>
                                      </p:cBhvr>
                                      <p:to x="100000" y="90000"/>
                                    </p:animScale>
                                    <p:animScale>
                                      <p:cBhvr>
                                        <p:cTn id="56" dur="166" decel="50000">
                                          <p:stCondLst>
                                            <p:cond delay="1668"/>
                                          </p:stCondLst>
                                        </p:cTn>
                                        <p:tgtEl>
                                          <p:spTgt spid="25">
                                            <p:txEl>
                                              <p:pRg st="0" end="0"/>
                                            </p:txEl>
                                          </p:spTgt>
                                        </p:tgtEl>
                                      </p:cBhvr>
                                      <p:to x="100000" y="100000"/>
                                    </p:animScale>
                                    <p:animScale>
                                      <p:cBhvr>
                                        <p:cTn id="57" dur="26">
                                          <p:stCondLst>
                                            <p:cond delay="1808"/>
                                          </p:stCondLst>
                                        </p:cTn>
                                        <p:tgtEl>
                                          <p:spTgt spid="25">
                                            <p:txEl>
                                              <p:pRg st="0" end="0"/>
                                            </p:txEl>
                                          </p:spTgt>
                                        </p:tgtEl>
                                      </p:cBhvr>
                                      <p:to x="100000" y="95000"/>
                                    </p:animScale>
                                    <p:animScale>
                                      <p:cBhvr>
                                        <p:cTn id="58" dur="166" decel="50000">
                                          <p:stCondLst>
                                            <p:cond delay="1834"/>
                                          </p:stCondLst>
                                        </p:cTn>
                                        <p:tgtEl>
                                          <p:spTgt spid="2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22" grpId="0" animBg="1"/>
      <p:bldP spid="23" grpId="0" animBg="1"/>
      <p:bldP spid="23" grpId="1" animBg="1"/>
      <p:bldP spid="23" grpId="2" animBg="1"/>
      <p:bldP spid="23" grpId="3" animBg="1"/>
      <p:bldP spid="24" grpId="0"/>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p:cNvGrpSpPr/>
          <p:nvPr/>
        </p:nvGrpSpPr>
        <p:grpSpPr>
          <a:xfrm>
            <a:off x="370293" y="2779643"/>
            <a:ext cx="8145057" cy="3652908"/>
            <a:chOff x="370291" y="2703443"/>
            <a:chExt cx="8145057" cy="3652908"/>
          </a:xfrm>
        </p:grpSpPr>
        <p:sp>
          <p:nvSpPr>
            <p:cNvPr id="8" name="正方形/長方形 7"/>
            <p:cNvSpPr/>
            <p:nvPr/>
          </p:nvSpPr>
          <p:spPr>
            <a:xfrm>
              <a:off x="709050" y="2703443"/>
              <a:ext cx="7467541" cy="3652908"/>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9" name="正方形/長方形 8"/>
            <p:cNvSpPr/>
            <p:nvPr/>
          </p:nvSpPr>
          <p:spPr>
            <a:xfrm>
              <a:off x="370291" y="4048538"/>
              <a:ext cx="338759" cy="901148"/>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2" name="正方形/長方形 11"/>
            <p:cNvSpPr/>
            <p:nvPr/>
          </p:nvSpPr>
          <p:spPr>
            <a:xfrm>
              <a:off x="709050" y="3379304"/>
              <a:ext cx="1318533" cy="2332383"/>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1" name="正方形/長方形 10"/>
            <p:cNvSpPr/>
            <p:nvPr/>
          </p:nvSpPr>
          <p:spPr>
            <a:xfrm>
              <a:off x="709050" y="3856383"/>
              <a:ext cx="443889" cy="1285460"/>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cxnSp>
          <p:nvCxnSpPr>
            <p:cNvPr id="4" name="直線コネクタ 3"/>
            <p:cNvCxnSpPr>
              <a:stCxn id="8" idx="0"/>
              <a:endCxn id="8" idx="2"/>
            </p:cNvCxnSpPr>
            <p:nvPr/>
          </p:nvCxnSpPr>
          <p:spPr>
            <a:xfrm>
              <a:off x="4442821" y="2703443"/>
              <a:ext cx="0" cy="3652908"/>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楕円 13"/>
            <p:cNvSpPr/>
            <p:nvPr/>
          </p:nvSpPr>
          <p:spPr>
            <a:xfrm>
              <a:off x="3879602" y="3935895"/>
              <a:ext cx="1126435" cy="1126435"/>
            </a:xfrm>
            <a:prstGeom prst="ellipse">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5" name="正方形/長方形 14"/>
            <p:cNvSpPr/>
            <p:nvPr/>
          </p:nvSpPr>
          <p:spPr>
            <a:xfrm>
              <a:off x="8176589" y="4100714"/>
              <a:ext cx="338759" cy="901148"/>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7" name="正方形/長方形 16"/>
            <p:cNvSpPr/>
            <p:nvPr/>
          </p:nvSpPr>
          <p:spPr>
            <a:xfrm>
              <a:off x="6858056" y="3379303"/>
              <a:ext cx="1318533" cy="2332383"/>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6" name="正方形/長方形 15"/>
            <p:cNvSpPr/>
            <p:nvPr/>
          </p:nvSpPr>
          <p:spPr>
            <a:xfrm>
              <a:off x="7732701" y="3887167"/>
              <a:ext cx="443889" cy="1285460"/>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grpSp>
      <p:sp>
        <p:nvSpPr>
          <p:cNvPr id="6" name="Rectangle 2"/>
          <p:cNvSpPr>
            <a:spLocks noChangeArrowheads="1"/>
          </p:cNvSpPr>
          <p:nvPr/>
        </p:nvSpPr>
        <p:spPr bwMode="auto">
          <a:xfrm>
            <a:off x="-17304" y="3"/>
            <a:ext cx="9161304" cy="557893"/>
          </a:xfrm>
          <a:prstGeom prst="rect">
            <a:avLst/>
          </a:prstGeom>
          <a:solidFill>
            <a:srgbClr val="FFFF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9</a:t>
            </a:fld>
            <a:endParaRPr kumimoji="1" lang="ja-JP" altLang="en-US" dirty="0"/>
          </a:p>
        </p:txBody>
      </p:sp>
      <p:sp>
        <p:nvSpPr>
          <p:cNvPr id="10" name="フローチャート: 結合子 9"/>
          <p:cNvSpPr/>
          <p:nvPr/>
        </p:nvSpPr>
        <p:spPr>
          <a:xfrm>
            <a:off x="640855" y="4292239"/>
            <a:ext cx="475424" cy="37941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１</a:t>
            </a:r>
            <a:endParaRPr kumimoji="1" lang="ja-JP" altLang="en-US" dirty="0"/>
          </a:p>
        </p:txBody>
      </p:sp>
      <p:sp>
        <p:nvSpPr>
          <p:cNvPr id="13" name="フローチャート: 結合子 12"/>
          <p:cNvSpPr/>
          <p:nvPr/>
        </p:nvSpPr>
        <p:spPr>
          <a:xfrm>
            <a:off x="2966858" y="3773659"/>
            <a:ext cx="475424" cy="37941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２</a:t>
            </a:r>
            <a:endParaRPr kumimoji="1" lang="ja-JP" altLang="en-US" dirty="0"/>
          </a:p>
        </p:txBody>
      </p:sp>
      <p:sp>
        <p:nvSpPr>
          <p:cNvPr id="20" name="フローチャート: 結合子 19"/>
          <p:cNvSpPr/>
          <p:nvPr/>
        </p:nvSpPr>
        <p:spPr>
          <a:xfrm>
            <a:off x="3572090" y="3160761"/>
            <a:ext cx="475424" cy="379416"/>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２</a:t>
            </a:r>
            <a:endParaRPr kumimoji="1" lang="ja-JP" altLang="en-US" dirty="0">
              <a:solidFill>
                <a:schemeClr val="tx1"/>
              </a:solidFill>
            </a:endParaRPr>
          </a:p>
        </p:txBody>
      </p:sp>
      <p:sp>
        <p:nvSpPr>
          <p:cNvPr id="21" name="フローチャート: 結合子 20"/>
          <p:cNvSpPr/>
          <p:nvPr/>
        </p:nvSpPr>
        <p:spPr>
          <a:xfrm>
            <a:off x="3798020" y="5598178"/>
            <a:ext cx="475424" cy="379416"/>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１</a:t>
            </a:r>
            <a:endParaRPr kumimoji="1" lang="ja-JP" altLang="en-US" dirty="0">
              <a:solidFill>
                <a:schemeClr val="tx1"/>
              </a:solidFill>
            </a:endParaRPr>
          </a:p>
        </p:txBody>
      </p:sp>
      <p:sp>
        <p:nvSpPr>
          <p:cNvPr id="22" name="フローチャート: 結合子 21"/>
          <p:cNvSpPr/>
          <p:nvPr/>
        </p:nvSpPr>
        <p:spPr>
          <a:xfrm>
            <a:off x="3721405" y="5466617"/>
            <a:ext cx="158246" cy="131561"/>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正方形/長方形 22"/>
          <p:cNvSpPr/>
          <p:nvPr/>
        </p:nvSpPr>
        <p:spPr>
          <a:xfrm>
            <a:off x="693303" y="2746512"/>
            <a:ext cx="2257808" cy="3657600"/>
          </a:xfrm>
          <a:prstGeom prst="rect">
            <a:avLst/>
          </a:prstGeom>
          <a:solidFill>
            <a:srgbClr val="002060">
              <a:alpha val="60000"/>
            </a:srgbClr>
          </a:solidFill>
          <a:ln>
            <a:solidFill>
              <a:schemeClr val="accent1">
                <a:shade val="5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ボックス 23"/>
          <p:cNvSpPr txBox="1"/>
          <p:nvPr/>
        </p:nvSpPr>
        <p:spPr>
          <a:xfrm>
            <a:off x="1532889" y="3011554"/>
            <a:ext cx="553998" cy="3220279"/>
          </a:xfrm>
          <a:prstGeom prst="rect">
            <a:avLst/>
          </a:prstGeom>
          <a:noFill/>
        </p:spPr>
        <p:txBody>
          <a:bodyPr vert="eaVert" wrap="square" rtlCol="0">
            <a:spAutoFit/>
          </a:bodyPr>
          <a:lstStyle/>
          <a:p>
            <a:r>
              <a:rPr kumimoji="1" lang="ja-JP" altLang="en-US" sz="2400" b="1" dirty="0" smtClean="0">
                <a:solidFill>
                  <a:srgbClr val="FF0000"/>
                </a:solidFill>
              </a:rPr>
              <a:t>オフサイドポジション</a:t>
            </a:r>
            <a:endParaRPr kumimoji="1" lang="ja-JP" altLang="en-US" sz="2400" b="1" dirty="0">
              <a:solidFill>
                <a:srgbClr val="FF0000"/>
              </a:solidFill>
            </a:endParaRPr>
          </a:p>
        </p:txBody>
      </p:sp>
      <p:sp>
        <p:nvSpPr>
          <p:cNvPr id="26" name="左矢印 25"/>
          <p:cNvSpPr/>
          <p:nvPr/>
        </p:nvSpPr>
        <p:spPr>
          <a:xfrm>
            <a:off x="3204570" y="1973669"/>
            <a:ext cx="2255704" cy="715174"/>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攻撃方向</a:t>
            </a:r>
            <a:endParaRPr kumimoji="1" lang="ja-JP" altLang="en-US" dirty="0">
              <a:solidFill>
                <a:schemeClr val="tx1"/>
              </a:solidFill>
            </a:endParaRPr>
          </a:p>
        </p:txBody>
      </p:sp>
      <p:sp>
        <p:nvSpPr>
          <p:cNvPr id="25" name="テキスト ボックス 24"/>
          <p:cNvSpPr txBox="1"/>
          <p:nvPr/>
        </p:nvSpPr>
        <p:spPr>
          <a:xfrm>
            <a:off x="1181753" y="2466287"/>
            <a:ext cx="7104908" cy="2800767"/>
          </a:xfrm>
          <a:prstGeom prst="rect">
            <a:avLst/>
          </a:prstGeom>
          <a:noFill/>
        </p:spPr>
        <p:txBody>
          <a:bodyPr wrap="square" rtlCol="0">
            <a:spAutoFit/>
          </a:bodyPr>
          <a:lstStyle/>
          <a:p>
            <a:r>
              <a:rPr kumimoji="1" lang="ja-JP" altLang="en-US" sz="8800" b="1" dirty="0" smtClean="0">
                <a:ln w="28575">
                  <a:solidFill>
                    <a:schemeClr val="tx1"/>
                  </a:solidFill>
                </a:ln>
                <a:solidFill>
                  <a:srgbClr val="FF0000"/>
                </a:solidFill>
              </a:rPr>
              <a:t>オフサイドではない</a:t>
            </a:r>
            <a:endParaRPr kumimoji="1" lang="ja-JP" altLang="en-US" sz="8800" b="1" dirty="0">
              <a:ln w="28575">
                <a:solidFill>
                  <a:schemeClr val="tx1"/>
                </a:solidFill>
              </a:ln>
              <a:solidFill>
                <a:srgbClr val="FF0000"/>
              </a:solidFill>
            </a:endParaRPr>
          </a:p>
        </p:txBody>
      </p:sp>
      <p:sp>
        <p:nvSpPr>
          <p:cNvPr id="2" name="テキスト ボックス 1"/>
          <p:cNvSpPr txBox="1"/>
          <p:nvPr/>
        </p:nvSpPr>
        <p:spPr>
          <a:xfrm>
            <a:off x="1116279" y="1074753"/>
            <a:ext cx="6884721" cy="923330"/>
          </a:xfrm>
          <a:prstGeom prst="rect">
            <a:avLst/>
          </a:prstGeom>
          <a:noFill/>
        </p:spPr>
        <p:txBody>
          <a:bodyPr wrap="square" rtlCol="0">
            <a:spAutoFit/>
          </a:bodyPr>
          <a:lstStyle/>
          <a:p>
            <a:r>
              <a:rPr kumimoji="1" lang="ja-JP" altLang="en-US" dirty="0" smtClean="0"/>
              <a:t>　　（ボール保持者）がボールを触れるかプレイした瞬間（パスやシュートなど）に　　（受け手）はオフサイドポジションにいなければオフサイドではない。</a:t>
            </a:r>
            <a:endParaRPr kumimoji="1" lang="ja-JP" altLang="en-US" dirty="0"/>
          </a:p>
        </p:txBody>
      </p:sp>
      <p:sp>
        <p:nvSpPr>
          <p:cNvPr id="27" name="フローチャート: 結合子 26"/>
          <p:cNvSpPr/>
          <p:nvPr/>
        </p:nvSpPr>
        <p:spPr>
          <a:xfrm>
            <a:off x="1384087" y="1118179"/>
            <a:ext cx="297604" cy="258811"/>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１</a:t>
            </a:r>
            <a:endParaRPr kumimoji="1" lang="ja-JP" altLang="en-US" dirty="0">
              <a:solidFill>
                <a:schemeClr val="tx1"/>
              </a:solidFill>
            </a:endParaRPr>
          </a:p>
        </p:txBody>
      </p:sp>
      <p:sp>
        <p:nvSpPr>
          <p:cNvPr id="29" name="フローチャート: 結合子 28"/>
          <p:cNvSpPr/>
          <p:nvPr/>
        </p:nvSpPr>
        <p:spPr>
          <a:xfrm>
            <a:off x="3442282" y="1393392"/>
            <a:ext cx="297604" cy="258811"/>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２</a:t>
            </a:r>
          </a:p>
        </p:txBody>
      </p:sp>
    </p:spTree>
    <p:extLst>
      <p:ext uri="{BB962C8B-B14F-4D97-AF65-F5344CB8AC3E}">
        <p14:creationId xmlns:p14="http://schemas.microsoft.com/office/powerpoint/2010/main" val="405652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par>
                          <p:cTn id="11" fill="hold">
                            <p:stCondLst>
                              <p:cond delay="500"/>
                            </p:stCondLst>
                            <p:childTnLst>
                              <p:par>
                                <p:cTn id="12" presetID="26" presetClass="emph" presetSubtype="0" fill="hold" grpId="1" nodeType="afterEffect">
                                  <p:stCondLst>
                                    <p:cond delay="0"/>
                                  </p:stCondLst>
                                  <p:childTnLst>
                                    <p:animEffect transition="out" filter="fade">
                                      <p:cBhvr>
                                        <p:cTn id="13" dur="500" tmFilter="0, 0; .2, .5; .8, .5; 1, 0"/>
                                        <p:tgtEl>
                                          <p:spTgt spid="23"/>
                                        </p:tgtEl>
                                      </p:cBhvr>
                                    </p:animEffect>
                                    <p:animScale>
                                      <p:cBhvr>
                                        <p:cTn id="14" dur="250" autoRev="1" fill="hold"/>
                                        <p:tgtEl>
                                          <p:spTgt spid="23"/>
                                        </p:tgtEl>
                                      </p:cBhvr>
                                      <p:by x="105000" y="105000"/>
                                    </p:animScale>
                                  </p:childTnLst>
                                </p:cTn>
                              </p:par>
                            </p:childTnLst>
                          </p:cTn>
                        </p:par>
                        <p:par>
                          <p:cTn id="15" fill="hold">
                            <p:stCondLst>
                              <p:cond delay="1000"/>
                            </p:stCondLst>
                            <p:childTnLst>
                              <p:par>
                                <p:cTn id="16" presetID="26" presetClass="emph" presetSubtype="0" fill="hold" grpId="2" nodeType="afterEffect">
                                  <p:stCondLst>
                                    <p:cond delay="0"/>
                                  </p:stCondLst>
                                  <p:childTnLst>
                                    <p:animEffect transition="out" filter="fade">
                                      <p:cBhvr>
                                        <p:cTn id="17" dur="500" tmFilter="0, 0; .2, .5; .8, .5; 1, 0"/>
                                        <p:tgtEl>
                                          <p:spTgt spid="23"/>
                                        </p:tgtEl>
                                      </p:cBhvr>
                                    </p:animEffect>
                                    <p:animScale>
                                      <p:cBhvr>
                                        <p:cTn id="18" dur="250" autoRev="1" fill="hold"/>
                                        <p:tgtEl>
                                          <p:spTgt spid="23"/>
                                        </p:tgtEl>
                                      </p:cBhvr>
                                      <p:by x="105000" y="105000"/>
                                    </p:animScale>
                                  </p:childTnLst>
                                </p:cTn>
                              </p:par>
                            </p:childTnLst>
                          </p:cTn>
                        </p:par>
                        <p:par>
                          <p:cTn id="19" fill="hold">
                            <p:stCondLst>
                              <p:cond delay="1500"/>
                            </p:stCondLst>
                            <p:childTnLst>
                              <p:par>
                                <p:cTn id="20" presetID="26" presetClass="emph" presetSubtype="0" fill="hold" grpId="3" nodeType="afterEffect">
                                  <p:stCondLst>
                                    <p:cond delay="0"/>
                                  </p:stCondLst>
                                  <p:childTnLst>
                                    <p:animEffect transition="out" filter="fade">
                                      <p:cBhvr>
                                        <p:cTn id="21" dur="500" tmFilter="0, 0; .2, .5; .8, .5; 1, 0"/>
                                        <p:tgtEl>
                                          <p:spTgt spid="23"/>
                                        </p:tgtEl>
                                      </p:cBhvr>
                                    </p:animEffect>
                                    <p:animScale>
                                      <p:cBhvr>
                                        <p:cTn id="22" dur="250" autoRev="1" fill="hold"/>
                                        <p:tgtEl>
                                          <p:spTgt spid="23"/>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35" presetClass="path" presetSubtype="0" accel="50000" decel="50000" fill="hold" grpId="0" nodeType="clickEffect">
                                  <p:stCondLst>
                                    <p:cond delay="0"/>
                                  </p:stCondLst>
                                  <p:childTnLst>
                                    <p:animMotion origin="layout" path="M 5E-6 -2.96296E-6 L -0.15018 -0.25648 " pathEditMode="relative" rAng="0" ptsTypes="AA">
                                      <p:cBhvr>
                                        <p:cTn id="26" dur="2000" fill="hold"/>
                                        <p:tgtEl>
                                          <p:spTgt spid="22"/>
                                        </p:tgtEl>
                                        <p:attrNameLst>
                                          <p:attrName>ppt_x</p:attrName>
                                          <p:attrName>ppt_y</p:attrName>
                                        </p:attrNameLst>
                                      </p:cBhvr>
                                      <p:rCtr x="-7517" y="-12824"/>
                                    </p:animMotion>
                                  </p:childTnLst>
                                </p:cTn>
                              </p:par>
                              <p:par>
                                <p:cTn id="27" presetID="35" presetClass="path" presetSubtype="0" accel="50000" decel="50000" fill="hold" grpId="0" nodeType="withEffect">
                                  <p:stCondLst>
                                    <p:cond delay="0"/>
                                  </p:stCondLst>
                                  <p:childTnLst>
                                    <p:animMotion origin="layout" path="M 3.33333E-6 4.07407E-6 L -0.15139 0.00648 " pathEditMode="relative" rAng="0" ptsTypes="AA">
                                      <p:cBhvr>
                                        <p:cTn id="28" dur="2000" fill="hold"/>
                                        <p:tgtEl>
                                          <p:spTgt spid="20"/>
                                        </p:tgtEl>
                                        <p:attrNameLst>
                                          <p:attrName>ppt_x</p:attrName>
                                          <p:attrName>ppt_y</p:attrName>
                                        </p:attrNameLst>
                                      </p:cBhvr>
                                      <p:rCtr x="-7569" y="324"/>
                                    </p:animMotion>
                                  </p:childTnLst>
                                </p:cTn>
                              </p:par>
                            </p:childTnLst>
                          </p:cTn>
                        </p:par>
                        <p:par>
                          <p:cTn id="29" fill="hold">
                            <p:stCondLst>
                              <p:cond delay="2000"/>
                            </p:stCondLst>
                            <p:childTnLst>
                              <p:par>
                                <p:cTn id="30" presetID="26" presetClass="entr" presetSubtype="0" fill="hold" nodeType="afterEffect">
                                  <p:stCondLst>
                                    <p:cond delay="0"/>
                                  </p:stCondLst>
                                  <p:childTnLst>
                                    <p:set>
                                      <p:cBhvr>
                                        <p:cTn id="31" dur="1" fill="hold">
                                          <p:stCondLst>
                                            <p:cond delay="0"/>
                                          </p:stCondLst>
                                        </p:cTn>
                                        <p:tgtEl>
                                          <p:spTgt spid="25">
                                            <p:txEl>
                                              <p:pRg st="0" end="0"/>
                                            </p:txEl>
                                          </p:spTgt>
                                        </p:tgtEl>
                                        <p:attrNameLst>
                                          <p:attrName>style.visibility</p:attrName>
                                        </p:attrNameLst>
                                      </p:cBhvr>
                                      <p:to>
                                        <p:strVal val="visible"/>
                                      </p:to>
                                    </p:set>
                                    <p:animEffect transition="in" filter="wipe(down)">
                                      <p:cBhvr>
                                        <p:cTn id="32" dur="580">
                                          <p:stCondLst>
                                            <p:cond delay="0"/>
                                          </p:stCondLst>
                                        </p:cTn>
                                        <p:tgtEl>
                                          <p:spTgt spid="25">
                                            <p:txEl>
                                              <p:pRg st="0" end="0"/>
                                            </p:txEl>
                                          </p:spTgt>
                                        </p:tgtEl>
                                      </p:cBhvr>
                                    </p:animEffect>
                                    <p:anim calcmode="lin" valueType="num">
                                      <p:cBhvr>
                                        <p:cTn id="33" dur="1822" tmFilter="0,0; 0.14,0.36; 0.43,0.73; 0.71,0.91; 1.0,1.0">
                                          <p:stCondLst>
                                            <p:cond delay="0"/>
                                          </p:stCondLst>
                                        </p:cTn>
                                        <p:tgtEl>
                                          <p:spTgt spid="25">
                                            <p:txEl>
                                              <p:pRg st="0" end="0"/>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25">
                                            <p:txEl>
                                              <p:pRg st="0" end="0"/>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25">
                                            <p:txEl>
                                              <p:pRg st="0" end="0"/>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25">
                                            <p:txEl>
                                              <p:pRg st="0" end="0"/>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25">
                                            <p:txEl>
                                              <p:pRg st="0" end="0"/>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25">
                                            <p:txEl>
                                              <p:pRg st="0" end="0"/>
                                            </p:txEl>
                                          </p:spTgt>
                                        </p:tgtEl>
                                      </p:cBhvr>
                                      <p:to x="100000" y="60000"/>
                                    </p:animScale>
                                    <p:animScale>
                                      <p:cBhvr>
                                        <p:cTn id="39" dur="166" decel="50000">
                                          <p:stCondLst>
                                            <p:cond delay="676"/>
                                          </p:stCondLst>
                                        </p:cTn>
                                        <p:tgtEl>
                                          <p:spTgt spid="25">
                                            <p:txEl>
                                              <p:pRg st="0" end="0"/>
                                            </p:txEl>
                                          </p:spTgt>
                                        </p:tgtEl>
                                      </p:cBhvr>
                                      <p:to x="100000" y="100000"/>
                                    </p:animScale>
                                    <p:animScale>
                                      <p:cBhvr>
                                        <p:cTn id="40" dur="26">
                                          <p:stCondLst>
                                            <p:cond delay="1312"/>
                                          </p:stCondLst>
                                        </p:cTn>
                                        <p:tgtEl>
                                          <p:spTgt spid="25">
                                            <p:txEl>
                                              <p:pRg st="0" end="0"/>
                                            </p:txEl>
                                          </p:spTgt>
                                        </p:tgtEl>
                                      </p:cBhvr>
                                      <p:to x="100000" y="80000"/>
                                    </p:animScale>
                                    <p:animScale>
                                      <p:cBhvr>
                                        <p:cTn id="41" dur="166" decel="50000">
                                          <p:stCondLst>
                                            <p:cond delay="1338"/>
                                          </p:stCondLst>
                                        </p:cTn>
                                        <p:tgtEl>
                                          <p:spTgt spid="25">
                                            <p:txEl>
                                              <p:pRg st="0" end="0"/>
                                            </p:txEl>
                                          </p:spTgt>
                                        </p:tgtEl>
                                      </p:cBhvr>
                                      <p:to x="100000" y="100000"/>
                                    </p:animScale>
                                    <p:animScale>
                                      <p:cBhvr>
                                        <p:cTn id="42" dur="26">
                                          <p:stCondLst>
                                            <p:cond delay="1642"/>
                                          </p:stCondLst>
                                        </p:cTn>
                                        <p:tgtEl>
                                          <p:spTgt spid="25">
                                            <p:txEl>
                                              <p:pRg st="0" end="0"/>
                                            </p:txEl>
                                          </p:spTgt>
                                        </p:tgtEl>
                                      </p:cBhvr>
                                      <p:to x="100000" y="90000"/>
                                    </p:animScale>
                                    <p:animScale>
                                      <p:cBhvr>
                                        <p:cTn id="43" dur="166" decel="50000">
                                          <p:stCondLst>
                                            <p:cond delay="1668"/>
                                          </p:stCondLst>
                                        </p:cTn>
                                        <p:tgtEl>
                                          <p:spTgt spid="25">
                                            <p:txEl>
                                              <p:pRg st="0" end="0"/>
                                            </p:txEl>
                                          </p:spTgt>
                                        </p:tgtEl>
                                      </p:cBhvr>
                                      <p:to x="100000" y="100000"/>
                                    </p:animScale>
                                    <p:animScale>
                                      <p:cBhvr>
                                        <p:cTn id="44" dur="26">
                                          <p:stCondLst>
                                            <p:cond delay="1808"/>
                                          </p:stCondLst>
                                        </p:cTn>
                                        <p:tgtEl>
                                          <p:spTgt spid="25">
                                            <p:txEl>
                                              <p:pRg st="0" end="0"/>
                                            </p:txEl>
                                          </p:spTgt>
                                        </p:tgtEl>
                                      </p:cBhvr>
                                      <p:to x="100000" y="95000"/>
                                    </p:animScale>
                                    <p:animScale>
                                      <p:cBhvr>
                                        <p:cTn id="45" dur="166" decel="50000">
                                          <p:stCondLst>
                                            <p:cond delay="1834"/>
                                          </p:stCondLst>
                                        </p:cTn>
                                        <p:tgtEl>
                                          <p:spTgt spid="2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23" grpId="1" animBg="1"/>
      <p:bldP spid="23" grpId="2" animBg="1"/>
      <p:bldP spid="23" grpId="3" animBg="1"/>
      <p:bldP spid="24" grpId="0"/>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5643</TotalTime>
  <Words>1751</Words>
  <Application>Microsoft Office PowerPoint</Application>
  <PresentationFormat>画面に合わせる (4:3)</PresentationFormat>
  <Paragraphs>268</Paragraphs>
  <Slides>36</Slides>
  <Notes>36</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36</vt:i4>
      </vt:variant>
    </vt:vector>
  </HeadingPairs>
  <TitlesOfParts>
    <vt:vector size="44" baseType="lpstr">
      <vt:lpstr>HG創英角ｺﾞｼｯｸUB</vt:lpstr>
      <vt:lpstr>ＭＳ Ｐゴシック</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dc:creator>
  <cp:lastModifiedBy>m</cp:lastModifiedBy>
  <cp:revision>315</cp:revision>
  <cp:lastPrinted>2020-09-30T08:13:41Z</cp:lastPrinted>
  <dcterms:created xsi:type="dcterms:W3CDTF">2019-05-07T09:33:23Z</dcterms:created>
  <dcterms:modified xsi:type="dcterms:W3CDTF">2020-12-17T07:59:02Z</dcterms:modified>
</cp:coreProperties>
</file>