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9"/>
  </p:notesMasterIdLst>
  <p:sldIdLst>
    <p:sldId id="264" r:id="rId2"/>
    <p:sldId id="296" r:id="rId3"/>
    <p:sldId id="297" r:id="rId4"/>
    <p:sldId id="300" r:id="rId5"/>
    <p:sldId id="309" r:id="rId6"/>
    <p:sldId id="301" r:id="rId7"/>
    <p:sldId id="347" r:id="rId8"/>
    <p:sldId id="304" r:id="rId9"/>
    <p:sldId id="305" r:id="rId10"/>
    <p:sldId id="306" r:id="rId11"/>
    <p:sldId id="307" r:id="rId12"/>
    <p:sldId id="308" r:id="rId13"/>
    <p:sldId id="312" r:id="rId14"/>
    <p:sldId id="313" r:id="rId15"/>
    <p:sldId id="348" r:id="rId16"/>
    <p:sldId id="314" r:id="rId17"/>
    <p:sldId id="315" r:id="rId18"/>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4BA"/>
    <a:srgbClr val="9ECB7F"/>
    <a:srgbClr val="C2E0AE"/>
    <a:srgbClr val="2A6BA6"/>
    <a:srgbClr val="009A46"/>
    <a:srgbClr val="D2E7C3"/>
    <a:srgbClr val="7FB957"/>
    <a:srgbClr val="93C571"/>
    <a:srgbClr val="89BF65"/>
    <a:srgbClr val="85BD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59" autoAdjust="0"/>
    <p:restoredTop sz="94660"/>
  </p:normalViewPr>
  <p:slideViewPr>
    <p:cSldViewPr snapToGrid="0">
      <p:cViewPr varScale="1">
        <p:scale>
          <a:sx n="73" d="100"/>
          <a:sy n="73" d="100"/>
        </p:scale>
        <p:origin x="450"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5FBD121F-19E0-4D63-8EE5-CB4DDC548DEF}" type="datetimeFigureOut">
              <a:rPr kumimoji="1" lang="ja-JP" altLang="en-US" smtClean="0"/>
              <a:t>2020/12/17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79BA96C-3BB3-4ED6-B43F-46F5610ABEE3}" type="slidenum">
              <a:rPr kumimoji="1" lang="ja-JP" altLang="en-US" smtClean="0"/>
              <a:t>‹#›</a:t>
            </a:fld>
            <a:endParaRPr kumimoji="1" lang="ja-JP" altLang="en-US"/>
          </a:p>
        </p:txBody>
      </p:sp>
    </p:spTree>
    <p:extLst>
      <p:ext uri="{BB962C8B-B14F-4D97-AF65-F5344CB8AC3E}">
        <p14:creationId xmlns:p14="http://schemas.microsoft.com/office/powerpoint/2010/main" val="29955247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90061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19498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81916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27025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1194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570969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0869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2886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7368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8185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68986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16507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24093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45253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77967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17399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23159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2159B4-FE3D-46E7-BA8A-5E955373D974}" type="datetime1">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13148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A77234-8D0C-4BDF-A135-B3E5D946F9C8}" type="datetime1">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7825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A4E73-DD5A-4EF3-BD9D-431A0BCFC66E}" type="datetime1">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415491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8CFB7A-FB65-40F0-AF6E-6D01B90AB162}" type="datetime1">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53591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035D51-73D9-47FA-AC2A-3143C4968F6F}" type="datetime1">
              <a:rPr kumimoji="1" lang="ja-JP" altLang="en-US" smtClean="0"/>
              <a:t>2020/12/17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7763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032B49-21B3-461C-BC2A-20D6B0FDA386}" type="datetime1">
              <a:rPr kumimoji="1" lang="ja-JP" altLang="en-US" smtClean="0"/>
              <a:t>2020/12/17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38160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129B35-1D90-44B7-8C20-EA9BAAE43785}" type="datetime1">
              <a:rPr kumimoji="1" lang="ja-JP" altLang="en-US" smtClean="0"/>
              <a:t>2020/12/17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84933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663E42-AAA8-4095-B1B1-74331AD8F7A7}" type="datetime1">
              <a:rPr kumimoji="1" lang="ja-JP" altLang="en-US" smtClean="0"/>
              <a:t>2020/12/17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47883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714C4-2AB1-4B42-BE2C-5E524FEAD5D2}" type="datetime1">
              <a:rPr kumimoji="1" lang="ja-JP" altLang="en-US" smtClean="0"/>
              <a:t>2020/12/17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94427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260068-C949-4E9C-9CDA-9A2AD3A349D3}" type="datetime1">
              <a:rPr kumimoji="1" lang="ja-JP" altLang="en-US" smtClean="0"/>
              <a:t>2020/12/17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9347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D6600B-6BE8-4EAE-AF8E-A90EE6295AB5}" type="datetime1">
              <a:rPr kumimoji="1" lang="ja-JP" altLang="en-US" smtClean="0"/>
              <a:t>2020/12/17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21763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72F2B-1FE5-482C-B762-C8819CDC24AD}" type="datetime1">
              <a:rPr kumimoji="1" lang="ja-JP" altLang="en-US" smtClean="0"/>
              <a:t>2020/12/17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55863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5.jpeg"/><Relationship Id="rId7" Type="http://schemas.openxmlformats.org/officeDocument/2006/relationships/image" Target="../media/image29.jpeg"/><Relationship Id="rId12" Type="http://schemas.openxmlformats.org/officeDocument/2006/relationships/image" Target="../media/image34.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8.jpeg"/><Relationship Id="rId11" Type="http://schemas.openxmlformats.org/officeDocument/2006/relationships/image" Target="../media/image33.jpeg"/><Relationship Id="rId5" Type="http://schemas.openxmlformats.org/officeDocument/2006/relationships/image" Target="../media/image27.jpeg"/><Relationship Id="rId10" Type="http://schemas.openxmlformats.org/officeDocument/2006/relationships/image" Target="../media/image32.jpeg"/><Relationship Id="rId4" Type="http://schemas.openxmlformats.org/officeDocument/2006/relationships/image" Target="../media/image26.jpeg"/><Relationship Id="rId9" Type="http://schemas.openxmlformats.org/officeDocument/2006/relationships/image" Target="../media/image3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18" Type="http://schemas.openxmlformats.org/officeDocument/2006/relationships/image" Target="../media/image16.jpeg"/><Relationship Id="rId3" Type="http://schemas.openxmlformats.org/officeDocument/2006/relationships/image" Target="../media/image1.jpeg"/><Relationship Id="rId21" Type="http://schemas.openxmlformats.org/officeDocument/2006/relationships/image" Target="../media/image19.jpeg"/><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image" Target="../media/image15.jpeg"/><Relationship Id="rId2" Type="http://schemas.openxmlformats.org/officeDocument/2006/relationships/notesSlide" Target="../notesSlides/notesSlide7.xml"/><Relationship Id="rId16" Type="http://schemas.openxmlformats.org/officeDocument/2006/relationships/image" Target="../media/image14.jpeg"/><Relationship Id="rId20"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19" Type="http://schemas.openxmlformats.org/officeDocument/2006/relationships/image" Target="../media/image17.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59018" y="237204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1177241" y="1338220"/>
            <a:ext cx="6772212" cy="102151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smtClean="0">
                <a:latin typeface="HG創英角ｺﾞｼｯｸUB" panose="020B0909000000000000" pitchFamily="49" charset="-128"/>
                <a:ea typeface="HG創英角ｺﾞｼｯｸUB" panose="020B0909000000000000" pitchFamily="49" charset="-128"/>
              </a:rPr>
              <a:t>中学校</a:t>
            </a:r>
            <a:r>
              <a:rPr kumimoji="1" lang="ja-JP" altLang="en-US" sz="3600" dirty="0">
                <a:latin typeface="HG創英角ｺﾞｼｯｸUB" panose="020B0909000000000000" pitchFamily="49" charset="-128"/>
                <a:ea typeface="HG創英角ｺﾞｼｯｸUB" panose="020B0909000000000000" pitchFamily="49" charset="-128"/>
              </a:rPr>
              <a:t> </a:t>
            </a:r>
            <a:r>
              <a:rPr kumimoji="1" lang="ja-JP" altLang="en-US" sz="3600" dirty="0" smtClean="0">
                <a:latin typeface="HG創英角ｺﾞｼｯｸUB" panose="020B0909000000000000" pitchFamily="49" charset="-128"/>
                <a:ea typeface="HG創英角ｺﾞｼｯｸUB" panose="020B0909000000000000" pitchFamily="49" charset="-128"/>
              </a:rPr>
              <a:t>保健体育（体育分野）</a:t>
            </a:r>
            <a:endParaRPr kumimoji="1" lang="en-US" altLang="ja-JP" sz="3600" dirty="0" smtClean="0">
              <a:latin typeface="HG創英角ｺﾞｼｯｸUB" panose="020B0909000000000000" pitchFamily="49" charset="-128"/>
              <a:ea typeface="HG創英角ｺﾞｼｯｸUB" panose="020B0909000000000000" pitchFamily="49" charset="-128"/>
            </a:endParaRPr>
          </a:p>
          <a:p>
            <a:pPr algn="ctr"/>
            <a:r>
              <a:rPr kumimoji="1" lang="en-US" altLang="ja-JP" sz="3600" dirty="0">
                <a:latin typeface="HG創英角ｺﾞｼｯｸUB" panose="020B0909000000000000" pitchFamily="49" charset="-128"/>
                <a:ea typeface="HG創英角ｺﾞｼｯｸUB" panose="020B0909000000000000" pitchFamily="49" charset="-128"/>
              </a:rPr>
              <a:t>〔</a:t>
            </a:r>
            <a:r>
              <a:rPr kumimoji="1" lang="ja-JP" altLang="en-US" sz="3600" dirty="0">
                <a:latin typeface="HG創英角ｺﾞｼｯｸUB" panose="020B0909000000000000" pitchFamily="49" charset="-128"/>
                <a:ea typeface="HG創英角ｺﾞｼｯｸUB" panose="020B0909000000000000" pitchFamily="49" charset="-128"/>
              </a:rPr>
              <a:t>第３学年</a:t>
            </a:r>
            <a:r>
              <a:rPr kumimoji="1" lang="en-US" altLang="ja-JP" sz="3600" dirty="0" smtClean="0">
                <a:latin typeface="HG創英角ｺﾞｼｯｸUB" panose="020B0909000000000000" pitchFamily="49" charset="-128"/>
                <a:ea typeface="HG創英角ｺﾞｼｯｸUB" panose="020B0909000000000000" pitchFamily="49" charset="-128"/>
              </a:rPr>
              <a:t>〕</a:t>
            </a:r>
            <a:endParaRPr kumimoji="1" lang="en-US" altLang="ja-JP" sz="3600" dirty="0">
              <a:latin typeface="HG創英角ｺﾞｼｯｸUB" panose="020B0909000000000000" pitchFamily="49" charset="-128"/>
              <a:ea typeface="HG創英角ｺﾞｼｯｸUB" panose="020B0909000000000000" pitchFamily="49" charset="-128"/>
            </a:endParaRPr>
          </a:p>
        </p:txBody>
      </p:sp>
      <p:sp>
        <p:nvSpPr>
          <p:cNvPr id="2" name="正方形/長方形 1"/>
          <p:cNvSpPr/>
          <p:nvPr/>
        </p:nvSpPr>
        <p:spPr>
          <a:xfrm>
            <a:off x="1026544" y="2583508"/>
            <a:ext cx="7073607" cy="2319251"/>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4800" dirty="0" smtClean="0">
                <a:latin typeface="HG創英角ｺﾞｼｯｸUB" panose="020B0909000000000000" pitchFamily="49" charset="-128"/>
                <a:ea typeface="HG創英角ｺﾞｼｯｸUB" panose="020B0909000000000000" pitchFamily="49" charset="-128"/>
              </a:rPr>
              <a:t>器械運動</a:t>
            </a:r>
            <a:endParaRPr kumimoji="1" lang="en-US" altLang="ja-JP" sz="4800" dirty="0">
              <a:latin typeface="HG創英角ｺﾞｼｯｸUB" panose="020B0909000000000000" pitchFamily="49" charset="-128"/>
              <a:ea typeface="HG創英角ｺﾞｼｯｸUB" panose="020B0909000000000000" pitchFamily="49" charset="-128"/>
            </a:endParaRPr>
          </a:p>
          <a:p>
            <a:pPr algn="ctr"/>
            <a:r>
              <a:rPr kumimoji="1" lang="ja-JP" altLang="en-US" sz="8000" dirty="0" smtClean="0">
                <a:latin typeface="HG創英角ｺﾞｼｯｸUB" panose="020B0909000000000000" pitchFamily="49" charset="-128"/>
                <a:ea typeface="HG創英角ｺﾞｼｯｸUB" panose="020B0909000000000000" pitchFamily="49" charset="-128"/>
              </a:rPr>
              <a:t>「鉄棒</a:t>
            </a:r>
            <a:r>
              <a:rPr kumimoji="1" lang="ja-JP" altLang="en-US" sz="8000" dirty="0">
                <a:latin typeface="HG創英角ｺﾞｼｯｸUB" panose="020B0909000000000000" pitchFamily="49" charset="-128"/>
                <a:ea typeface="HG創英角ｺﾞｼｯｸUB" panose="020B0909000000000000" pitchFamily="49" charset="-128"/>
              </a:rPr>
              <a:t>運動</a:t>
            </a:r>
            <a:r>
              <a:rPr kumimoji="1" lang="ja-JP" altLang="en-US" sz="8000" dirty="0" smtClean="0">
                <a:latin typeface="HG創英角ｺﾞｼｯｸUB" panose="020B0909000000000000" pitchFamily="49" charset="-128"/>
                <a:ea typeface="HG創英角ｺﾞｼｯｸUB" panose="020B0909000000000000" pitchFamily="49" charset="-128"/>
              </a:rPr>
              <a:t>」</a:t>
            </a:r>
            <a:endParaRPr kumimoji="1" lang="ja-JP" altLang="en-US" sz="5400" dirty="0">
              <a:latin typeface="HG創英角ｺﾞｼｯｸUB" panose="020B0909000000000000" pitchFamily="49" charset="-128"/>
              <a:ea typeface="HG創英角ｺﾞｼｯｸUB" panose="020B0909000000000000" pitchFamily="49"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a:t>
            </a:fld>
            <a:endParaRPr kumimoji="1" lang="ja-JP" altLang="en-US"/>
          </a:p>
        </p:txBody>
      </p:sp>
      <p:sp>
        <p:nvSpPr>
          <p:cNvPr id="9"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0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10" name="正方形/長方形 9"/>
          <p:cNvSpPr/>
          <p:nvPr/>
        </p:nvSpPr>
        <p:spPr>
          <a:xfrm>
            <a:off x="50130" y="4888849"/>
            <a:ext cx="9026434" cy="131560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4400" dirty="0" smtClean="0">
                <a:latin typeface="HG創英角ｺﾞｼｯｸUB" panose="020B0909000000000000" pitchFamily="49" charset="-128"/>
                <a:ea typeface="HG創英角ｺﾞｼｯｸUB" panose="020B0909000000000000" pitchFamily="49" charset="-128"/>
              </a:rPr>
              <a:t>【</a:t>
            </a:r>
            <a:r>
              <a:rPr kumimoji="1" lang="ja-JP" altLang="en-US" sz="4400" dirty="0" smtClean="0">
                <a:latin typeface="HG創英角ｺﾞｼｯｸUB" panose="020B0909000000000000" pitchFamily="49" charset="-128"/>
                <a:ea typeface="HG創英角ｺﾞｼｯｸUB" panose="020B0909000000000000" pitchFamily="49" charset="-128"/>
              </a:rPr>
              <a:t>知識及び技能編</a:t>
            </a:r>
            <a:r>
              <a:rPr kumimoji="1" lang="en-US" altLang="ja-JP" sz="4400" dirty="0" smtClean="0">
                <a:latin typeface="HG創英角ｺﾞｼｯｸUB" panose="020B0909000000000000" pitchFamily="49" charset="-128"/>
                <a:ea typeface="HG創英角ｺﾞｼｯｸUB" panose="020B0909000000000000" pitchFamily="49" charset="-128"/>
              </a:rPr>
              <a:t>】</a:t>
            </a:r>
          </a:p>
        </p:txBody>
      </p:sp>
      <p:sp>
        <p:nvSpPr>
          <p:cNvPr id="11" name="正方形/長方形 10"/>
          <p:cNvSpPr/>
          <p:nvPr/>
        </p:nvSpPr>
        <p:spPr>
          <a:xfrm>
            <a:off x="5718793" y="6005369"/>
            <a:ext cx="3042458" cy="5153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学習時間の目安：約</a:t>
            </a:r>
            <a:r>
              <a:rPr lang="en-US" altLang="ja-JP" dirty="0">
                <a:solidFill>
                  <a:schemeClr val="tx1"/>
                </a:solidFill>
              </a:rPr>
              <a:t>3</a:t>
            </a:r>
            <a:r>
              <a:rPr lang="en-US" altLang="ja-JP" dirty="0" smtClean="0">
                <a:solidFill>
                  <a:schemeClr val="tx1"/>
                </a:solidFill>
              </a:rPr>
              <a:t>0</a:t>
            </a:r>
            <a:r>
              <a:rPr kumimoji="1" lang="ja-JP" altLang="en-US" dirty="0" smtClean="0">
                <a:solidFill>
                  <a:schemeClr val="tx1"/>
                </a:solidFill>
              </a:rPr>
              <a:t>分</a:t>
            </a:r>
            <a:endParaRPr kumimoji="1" lang="ja-JP" altLang="en-US" dirty="0">
              <a:solidFill>
                <a:schemeClr val="tx1"/>
              </a:solidFill>
            </a:endParaRPr>
          </a:p>
        </p:txBody>
      </p:sp>
    </p:spTree>
    <p:extLst>
      <p:ext uri="{BB962C8B-B14F-4D97-AF65-F5344CB8AC3E}">
        <p14:creationId xmlns:p14="http://schemas.microsoft.com/office/powerpoint/2010/main" val="3537988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a:solidFill>
                  <a:srgbClr val="FFFFFF"/>
                </a:solidFill>
                <a:latin typeface="游ゴシック" panose="020B0400000000000000" pitchFamily="50" charset="-128"/>
                <a:ea typeface="游ゴシック" panose="020B0400000000000000" pitchFamily="50" charset="-128"/>
              </a:rPr>
              <a:t>発表会</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や競技会の行い方</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10</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オリンピック等で行われている</a:t>
            </a:r>
            <a:endParaRPr lang="en-US" altLang="ja-JP" sz="3200" b="1" dirty="0" smtClean="0">
              <a:effectLst>
                <a:outerShdw blurRad="38100" dist="38100" dir="2700000" algn="tl">
                  <a:srgbClr val="000000">
                    <a:alpha val="43137"/>
                  </a:srgbClr>
                </a:outerShdw>
              </a:effectLst>
            </a:endParaRPr>
          </a:p>
          <a:p>
            <a:pPr algn="ctr"/>
            <a:r>
              <a:rPr lang="ja-JP" altLang="en-US" sz="3200" b="1" dirty="0" smtClean="0">
                <a:effectLst>
                  <a:outerShdw blurRad="38100" dist="38100" dir="2700000" algn="tl">
                    <a:srgbClr val="000000">
                      <a:alpha val="43137"/>
                    </a:srgbClr>
                  </a:outerShdw>
                </a:effectLst>
              </a:rPr>
              <a:t>体操競技の競技会（採点方法）を知ろう</a:t>
            </a:r>
            <a:endParaRPr lang="en-US" altLang="ja-JP" sz="3200" b="1" dirty="0" smtClean="0">
              <a:effectLst>
                <a:outerShdw blurRad="38100" dist="38100" dir="2700000" algn="tl">
                  <a:srgbClr val="000000">
                    <a:alpha val="43137"/>
                  </a:srgbClr>
                </a:outerShdw>
              </a:effectLst>
            </a:endParaRPr>
          </a:p>
        </p:txBody>
      </p:sp>
      <p:sp>
        <p:nvSpPr>
          <p:cNvPr id="11" name="正方形/長方形 10"/>
          <p:cNvSpPr/>
          <p:nvPr/>
        </p:nvSpPr>
        <p:spPr>
          <a:xfrm>
            <a:off x="545527" y="3066164"/>
            <a:ext cx="8035638" cy="108782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①</a:t>
            </a:r>
            <a:r>
              <a:rPr kumimoji="1" lang="ja-JP" altLang="en-US" sz="3200" dirty="0" smtClean="0"/>
              <a:t>１０点満点で、出来映えや成果を分かり</a:t>
            </a:r>
            <a:endParaRPr kumimoji="1" lang="en-US" altLang="ja-JP" sz="3200" dirty="0" smtClean="0"/>
          </a:p>
          <a:p>
            <a:r>
              <a:rPr kumimoji="1" lang="ja-JP" altLang="en-US" sz="3200" dirty="0"/>
              <a:t>　</a:t>
            </a:r>
            <a:r>
              <a:rPr kumimoji="1" lang="ja-JP" altLang="en-US" sz="3200" dirty="0" smtClean="0"/>
              <a:t>やすくする方法</a:t>
            </a:r>
            <a:endParaRPr kumimoji="1" lang="en-US" altLang="ja-JP" sz="3200" dirty="0" smtClean="0"/>
          </a:p>
        </p:txBody>
      </p:sp>
      <p:sp>
        <p:nvSpPr>
          <p:cNvPr id="12" name="正方形/長方形 11"/>
          <p:cNvSpPr/>
          <p:nvPr/>
        </p:nvSpPr>
        <p:spPr>
          <a:xfrm>
            <a:off x="545527" y="4241818"/>
            <a:ext cx="8035638" cy="155448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②</a:t>
            </a:r>
            <a:r>
              <a:rPr kumimoji="1" lang="ja-JP" altLang="en-US" sz="3200" dirty="0" smtClean="0"/>
              <a:t>その１０点満点に、補助をしたり、アド</a:t>
            </a:r>
            <a:endParaRPr kumimoji="1" lang="en-US" altLang="ja-JP" sz="3200" dirty="0" smtClean="0"/>
          </a:p>
          <a:p>
            <a:r>
              <a:rPr kumimoji="1" lang="ja-JP" altLang="en-US" sz="3200" dirty="0"/>
              <a:t>　</a:t>
            </a:r>
            <a:r>
              <a:rPr kumimoji="1" lang="ja-JP" altLang="en-US" sz="3200" dirty="0" smtClean="0"/>
              <a:t>バイスしたりした時の点数を加算し、</a:t>
            </a:r>
            <a:endParaRPr kumimoji="1" lang="en-US" altLang="ja-JP" sz="3200" dirty="0" smtClean="0"/>
          </a:p>
          <a:p>
            <a:r>
              <a:rPr kumimoji="1" lang="ja-JP" altLang="en-US" sz="3200" dirty="0"/>
              <a:t>　</a:t>
            </a:r>
            <a:r>
              <a:rPr kumimoji="1" lang="ja-JP" altLang="en-US" sz="3200" dirty="0" smtClean="0"/>
              <a:t>１０点以上の得点を算出する方法</a:t>
            </a:r>
            <a:endParaRPr kumimoji="1" lang="en-US" altLang="ja-JP" sz="3200" dirty="0" smtClean="0"/>
          </a:p>
        </p:txBody>
      </p:sp>
      <p:sp>
        <p:nvSpPr>
          <p:cNvPr id="7" name="正方形/長方形 6"/>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3200" b="1" dirty="0">
                <a:effectLst>
                  <a:outerShdw blurRad="38100" dist="38100" dir="2700000" algn="tl">
                    <a:srgbClr val="000000">
                      <a:alpha val="43137"/>
                    </a:srgbClr>
                  </a:outerShdw>
                </a:effectLst>
              </a:rPr>
              <a:t>体育</a:t>
            </a:r>
            <a:r>
              <a:rPr lang="ja-JP" altLang="en-US" sz="3200" b="1" dirty="0" smtClean="0">
                <a:effectLst>
                  <a:outerShdw blurRad="38100" dist="38100" dir="2700000" algn="tl">
                    <a:srgbClr val="000000">
                      <a:alpha val="43137"/>
                    </a:srgbClr>
                  </a:outerShdw>
                </a:effectLst>
              </a:rPr>
              <a:t>の</a:t>
            </a:r>
            <a:r>
              <a:rPr lang="ja-JP" altLang="en-US" sz="3200" b="1" dirty="0">
                <a:effectLst>
                  <a:outerShdw blurRad="38100" dist="38100" dir="2700000" algn="tl">
                    <a:srgbClr val="000000">
                      <a:alpha val="43137"/>
                    </a:srgbClr>
                  </a:outerShdw>
                </a:effectLst>
              </a:rPr>
              <a:t>授業</a:t>
            </a:r>
            <a:r>
              <a:rPr lang="ja-JP" altLang="en-US" sz="3200" b="1" dirty="0" smtClean="0">
                <a:effectLst>
                  <a:outerShdw blurRad="38100" dist="38100" dir="2700000" algn="tl">
                    <a:srgbClr val="000000">
                      <a:alpha val="43137"/>
                    </a:srgbClr>
                  </a:outerShdw>
                </a:effectLst>
              </a:rPr>
              <a:t>での発表会や競技会</a:t>
            </a:r>
            <a:endParaRPr lang="en-US" altLang="ja-JP" sz="3200" b="1" dirty="0" smtClean="0">
              <a:effectLst>
                <a:outerShdw blurRad="38100" dist="38100" dir="2700000" algn="tl">
                  <a:srgbClr val="000000">
                    <a:alpha val="43137"/>
                  </a:srgbClr>
                </a:outerShdw>
              </a:effectLst>
            </a:endParaRPr>
          </a:p>
        </p:txBody>
      </p:sp>
      <p:sp>
        <p:nvSpPr>
          <p:cNvPr id="9" name="正方形/長方形 8"/>
          <p:cNvSpPr/>
          <p:nvPr/>
        </p:nvSpPr>
        <p:spPr>
          <a:xfrm>
            <a:off x="545527" y="5796298"/>
            <a:ext cx="8035638" cy="64804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③その他</a:t>
            </a:r>
            <a:endParaRPr kumimoji="1" lang="en-US" altLang="ja-JP" sz="3200" dirty="0" smtClean="0"/>
          </a:p>
        </p:txBody>
      </p:sp>
      <p:sp>
        <p:nvSpPr>
          <p:cNvPr id="2" name="角丸四角形吹き出し 1"/>
          <p:cNvSpPr/>
          <p:nvPr/>
        </p:nvSpPr>
        <p:spPr>
          <a:xfrm>
            <a:off x="1428260" y="3066164"/>
            <a:ext cx="6270172" cy="3492634"/>
          </a:xfrm>
          <a:prstGeom prst="wedgeRoundRectCallout">
            <a:avLst>
              <a:gd name="adj1" fmla="val 10834"/>
              <a:gd name="adj2" fmla="val -66251"/>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bg1"/>
                </a:solidFill>
              </a:rPr>
              <a:t>　これらの発表会や競技会は、生徒の実態に応じてあらかじめ設定、もしくは</a:t>
            </a:r>
            <a:r>
              <a:rPr kumimoji="1" lang="ja-JP" altLang="en-US" sz="3200" dirty="0">
                <a:solidFill>
                  <a:schemeClr val="bg1"/>
                </a:solidFill>
              </a:rPr>
              <a:t>①や②、あるいは③</a:t>
            </a:r>
            <a:r>
              <a:rPr kumimoji="1" lang="ja-JP" altLang="en-US" sz="3200" dirty="0" smtClean="0">
                <a:solidFill>
                  <a:schemeClr val="bg1"/>
                </a:solidFill>
              </a:rPr>
              <a:t>など</a:t>
            </a:r>
            <a:r>
              <a:rPr kumimoji="1" lang="ja-JP" altLang="en-US" sz="3200" dirty="0">
                <a:solidFill>
                  <a:schemeClr val="bg1"/>
                </a:solidFill>
              </a:rPr>
              <a:t>の</a:t>
            </a:r>
            <a:r>
              <a:rPr kumimoji="1" lang="ja-JP" altLang="en-US" sz="3200" dirty="0" smtClean="0">
                <a:solidFill>
                  <a:schemeClr val="bg1"/>
                </a:solidFill>
              </a:rPr>
              <a:t>提案しておいた方法を示し、やり方として伝える必要がある</a:t>
            </a:r>
            <a:endParaRPr kumimoji="1" lang="ja-JP" altLang="en-US" sz="3200" dirty="0">
              <a:solidFill>
                <a:schemeClr val="bg1"/>
              </a:solidFill>
            </a:endParaRPr>
          </a:p>
        </p:txBody>
      </p:sp>
    </p:spTree>
    <p:extLst>
      <p:ext uri="{BB962C8B-B14F-4D97-AF65-F5344CB8AC3E}">
        <p14:creationId xmlns:p14="http://schemas.microsoft.com/office/powerpoint/2010/main" val="164658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7" grpId="0" animBg="1"/>
      <p:bldP spid="9"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277209" y="2523299"/>
            <a:ext cx="8572277" cy="886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300790" y="1539153"/>
            <a:ext cx="8406090" cy="305422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48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11</a:t>
            </a:fld>
            <a:endParaRPr kumimoji="1" lang="ja-JP" altLang="en-US"/>
          </a:p>
        </p:txBody>
      </p:sp>
      <p:sp>
        <p:nvSpPr>
          <p:cNvPr id="9" name="正方形/長方形 8"/>
          <p:cNvSpPr/>
          <p:nvPr/>
        </p:nvSpPr>
        <p:spPr>
          <a:xfrm>
            <a:off x="545529" y="1539153"/>
            <a:ext cx="8035636" cy="329141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8000" dirty="0" smtClean="0"/>
              <a:t>「</a:t>
            </a:r>
            <a:r>
              <a:rPr kumimoji="1" lang="ja-JP" altLang="en-US" sz="6600" dirty="0" smtClean="0"/>
              <a:t>知識及び技能」編</a:t>
            </a:r>
            <a:endParaRPr kumimoji="1" lang="en-US" altLang="ja-JP" sz="6600" dirty="0" smtClean="0"/>
          </a:p>
          <a:p>
            <a:pPr algn="ctr"/>
            <a:endParaRPr kumimoji="1" lang="en-US" altLang="ja-JP" sz="4000" dirty="0" smtClean="0"/>
          </a:p>
          <a:p>
            <a:pPr algn="ctr"/>
            <a:r>
              <a:rPr kumimoji="1" lang="ja-JP" altLang="en-US" sz="8000" dirty="0" smtClean="0"/>
              <a:t>技能</a:t>
            </a:r>
            <a:endParaRPr kumimoji="1" lang="ja-JP" altLang="en-US" sz="8000" dirty="0"/>
          </a:p>
        </p:txBody>
      </p:sp>
      <p:sp>
        <p:nvSpPr>
          <p:cNvPr id="10"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0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3359512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dirty="0" smtClean="0">
                <a:solidFill>
                  <a:srgbClr val="FFFFFF"/>
                </a:solidFill>
                <a:latin typeface="游ゴシック" panose="020B0400000000000000" pitchFamily="50" charset="-128"/>
                <a:ea typeface="游ゴシック" panose="020B0400000000000000" pitchFamily="50" charset="-128"/>
              </a:rPr>
              <a:t>「条件を変えた技」「発展技」</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12</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家庭で何ができるかな？</a:t>
            </a:r>
            <a:endParaRPr lang="en-US" altLang="ja-JP" sz="3200" b="1" dirty="0" smtClean="0">
              <a:effectLst>
                <a:outerShdw blurRad="38100" dist="38100" dir="2700000" algn="tl">
                  <a:srgbClr val="000000">
                    <a:alpha val="43137"/>
                  </a:srgbClr>
                </a:outerShdw>
              </a:effectLst>
            </a:endParaRPr>
          </a:p>
        </p:txBody>
      </p:sp>
      <p:sp>
        <p:nvSpPr>
          <p:cNvPr id="13" name="正方形/長方形 12"/>
          <p:cNvSpPr/>
          <p:nvPr/>
        </p:nvSpPr>
        <p:spPr>
          <a:xfrm>
            <a:off x="545528" y="3131480"/>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200" b="1" dirty="0"/>
              <a:t>発展</a:t>
            </a:r>
            <a:r>
              <a:rPr kumimoji="1" lang="ja-JP" altLang="en-US" sz="3200" b="1" dirty="0" smtClean="0"/>
              <a:t>技</a:t>
            </a:r>
            <a:endParaRPr kumimoji="1" lang="en-US" altLang="ja-JP" sz="3200" b="1" dirty="0" smtClean="0"/>
          </a:p>
        </p:txBody>
      </p:sp>
      <p:sp>
        <p:nvSpPr>
          <p:cNvPr id="14" name="正方形/長方形 13"/>
          <p:cNvSpPr/>
          <p:nvPr/>
        </p:nvSpPr>
        <p:spPr>
          <a:xfrm>
            <a:off x="545528" y="3743211"/>
            <a:ext cx="8454781" cy="34546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・け上がり</a:t>
            </a:r>
            <a:endParaRPr kumimoji="1" lang="en-US" altLang="ja-JP" sz="2800" dirty="0" smtClean="0"/>
          </a:p>
        </p:txBody>
      </p:sp>
      <p:sp>
        <p:nvSpPr>
          <p:cNvPr id="15" name="正方形/長方形 14"/>
          <p:cNvSpPr/>
          <p:nvPr/>
        </p:nvSpPr>
        <p:spPr>
          <a:xfrm>
            <a:off x="545527" y="5407184"/>
            <a:ext cx="8454781" cy="34546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・懸垂振動ひねり</a:t>
            </a:r>
            <a:endParaRPr kumimoji="1" lang="en-US" altLang="ja-JP" sz="2800" dirty="0" smtClean="0"/>
          </a:p>
        </p:txBody>
      </p:sp>
      <p:sp>
        <p:nvSpPr>
          <p:cNvPr id="16" name="角丸四角形 15"/>
          <p:cNvSpPr/>
          <p:nvPr/>
        </p:nvSpPr>
        <p:spPr>
          <a:xfrm>
            <a:off x="3409062" y="3311348"/>
            <a:ext cx="4338846" cy="1595109"/>
          </a:xfrm>
          <a:prstGeom prst="roundRect">
            <a:avLst>
              <a:gd name="adj" fmla="val 11283"/>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①ベッドや柔らかい布団などを利用して膝立ちから上半身をまっすぐにして前に倒れる</a:t>
            </a:r>
            <a:endParaRPr kumimoji="1" lang="en-US" altLang="ja-JP" sz="1400" dirty="0" smtClean="0">
              <a:solidFill>
                <a:schemeClr val="tx1"/>
              </a:solidFill>
            </a:endParaRPr>
          </a:p>
          <a:p>
            <a:r>
              <a:rPr kumimoji="1" lang="en-US" altLang="ja-JP" sz="1200" dirty="0" smtClean="0">
                <a:solidFill>
                  <a:schemeClr val="tx1"/>
                </a:solidFill>
              </a:rPr>
              <a:t>※</a:t>
            </a:r>
            <a:r>
              <a:rPr kumimoji="1" lang="ja-JP" altLang="en-US" sz="1200" dirty="0">
                <a:solidFill>
                  <a:schemeClr val="tx1"/>
                </a:solidFill>
              </a:rPr>
              <a:t>体が布団に接触する前に手でブロックしよう</a:t>
            </a:r>
            <a:r>
              <a:rPr kumimoji="1" lang="ja-JP" altLang="en-US" sz="1200" dirty="0" smtClean="0">
                <a:solidFill>
                  <a:schemeClr val="tx1"/>
                </a:solidFill>
              </a:rPr>
              <a:t>。</a:t>
            </a:r>
            <a:endParaRPr kumimoji="1" lang="en-US" altLang="ja-JP" sz="1200" dirty="0" smtClean="0">
              <a:solidFill>
                <a:schemeClr val="tx1"/>
              </a:solidFill>
            </a:endParaRPr>
          </a:p>
          <a:p>
            <a:r>
              <a:rPr kumimoji="1" lang="ja-JP" altLang="en-US" sz="1400" dirty="0" smtClean="0">
                <a:solidFill>
                  <a:schemeClr val="tx1"/>
                </a:solidFill>
              </a:rPr>
              <a:t>②タオルをひっかけ両手で体に引き付ける</a:t>
            </a:r>
            <a:endParaRPr kumimoji="1" lang="en-US" altLang="ja-JP" sz="1400" dirty="0" smtClean="0">
              <a:solidFill>
                <a:schemeClr val="tx1"/>
              </a:solidFill>
            </a:endParaRPr>
          </a:p>
          <a:p>
            <a:r>
              <a:rPr kumimoji="1" lang="ja-JP" altLang="en-US" sz="1400" dirty="0" smtClean="0">
                <a:solidFill>
                  <a:schemeClr val="tx1"/>
                </a:solidFill>
              </a:rPr>
              <a:t>③曲げた足のも</a:t>
            </a:r>
            <a:r>
              <a:rPr kumimoji="1" lang="ja-JP" altLang="en-US" sz="1400" dirty="0" err="1" smtClean="0">
                <a:solidFill>
                  <a:schemeClr val="tx1"/>
                </a:solidFill>
              </a:rPr>
              <a:t>も</a:t>
            </a:r>
            <a:r>
              <a:rPr kumimoji="1" lang="ja-JP" altLang="en-US" sz="1400" dirty="0" smtClean="0">
                <a:solidFill>
                  <a:schemeClr val="tx1"/>
                </a:solidFill>
              </a:rPr>
              <a:t>裏を抱え込み伸ばした足を振り子にして起き上がる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b="1" dirty="0" smtClean="0">
                <a:solidFill>
                  <a:srgbClr val="FF0000"/>
                </a:solidFill>
              </a:rPr>
              <a:t>実際に転がり、起き上がりながらズボンをはく</a:t>
            </a:r>
            <a:endParaRPr kumimoji="1" lang="en-US" altLang="ja-JP" sz="1400" b="1" dirty="0" smtClean="0">
              <a:solidFill>
                <a:srgbClr val="FF0000"/>
              </a:solidFill>
            </a:endParaRPr>
          </a:p>
        </p:txBody>
      </p:sp>
      <p:sp>
        <p:nvSpPr>
          <p:cNvPr id="17" name="角丸四角形 16"/>
          <p:cNvSpPr/>
          <p:nvPr/>
        </p:nvSpPr>
        <p:spPr>
          <a:xfrm>
            <a:off x="4424352" y="4940888"/>
            <a:ext cx="4090998" cy="162351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①腕立て姿勢⇔腰</a:t>
            </a:r>
            <a:r>
              <a:rPr kumimoji="1" lang="ja-JP" altLang="en-US" sz="1400" dirty="0">
                <a:solidFill>
                  <a:schemeClr val="tx1"/>
                </a:solidFill>
              </a:rPr>
              <a:t>を“くの字”に持ち上げる</a:t>
            </a:r>
            <a:r>
              <a:rPr kumimoji="1" lang="ja-JP" altLang="en-US" sz="1400" dirty="0" smtClean="0">
                <a:solidFill>
                  <a:schemeClr val="tx1"/>
                </a:solidFill>
              </a:rPr>
              <a:t>運動の繰り返し</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バンザイ仰向け⇔膝を伸ばし勢いよく足を振り上げる</a:t>
            </a:r>
            <a:endParaRPr kumimoji="1" lang="en-US" altLang="ja-JP" sz="1400" dirty="0" smtClean="0">
              <a:solidFill>
                <a:schemeClr val="tx1"/>
              </a:solidFill>
            </a:endParaRPr>
          </a:p>
          <a:p>
            <a:r>
              <a:rPr kumimoji="1" lang="ja-JP" altLang="en-US" sz="1400" dirty="0" smtClean="0">
                <a:solidFill>
                  <a:schemeClr val="tx1"/>
                </a:solidFill>
              </a:rPr>
              <a:t>②</a:t>
            </a:r>
            <a:r>
              <a:rPr kumimoji="1" lang="ja-JP" altLang="en-US" sz="1400" b="1" dirty="0" smtClean="0">
                <a:solidFill>
                  <a:srgbClr val="FF0000"/>
                </a:solidFill>
              </a:rPr>
              <a:t>バンザイ仰向けからひねり方向に足先をかぶせ横転する</a:t>
            </a:r>
            <a:endParaRPr kumimoji="1" lang="en-US" altLang="ja-JP" sz="1400" b="1" dirty="0" smtClean="0">
              <a:solidFill>
                <a:srgbClr val="FF0000"/>
              </a:solidFill>
            </a:endParaRPr>
          </a:p>
          <a:p>
            <a:r>
              <a:rPr kumimoji="1" lang="ja-JP" altLang="en-US" sz="1400" b="1" dirty="0">
                <a:solidFill>
                  <a:srgbClr val="FF0000"/>
                </a:solidFill>
              </a:rPr>
              <a:t>　</a:t>
            </a:r>
            <a:r>
              <a:rPr kumimoji="1" lang="ja-JP" altLang="en-US" sz="1400" b="1" dirty="0" smtClean="0">
                <a:solidFill>
                  <a:srgbClr val="FF0000"/>
                </a:solidFill>
              </a:rPr>
              <a:t>軸手を押し、伸ばす</a:t>
            </a:r>
            <a:endParaRPr kumimoji="1" lang="en-US" altLang="ja-JP" sz="1400" b="1" dirty="0" smtClean="0">
              <a:solidFill>
                <a:srgbClr val="FF0000"/>
              </a:solidFill>
            </a:endParaRPr>
          </a:p>
        </p:txBody>
      </p:sp>
      <p:sp>
        <p:nvSpPr>
          <p:cNvPr id="18" name="正方形/長方形 17"/>
          <p:cNvSpPr/>
          <p:nvPr/>
        </p:nvSpPr>
        <p:spPr>
          <a:xfrm>
            <a:off x="2108373" y="3258834"/>
            <a:ext cx="1300689" cy="3454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（例</a:t>
            </a:r>
            <a:r>
              <a:rPr kumimoji="1" lang="ja-JP" altLang="en-US" sz="2800" dirty="0"/>
              <a:t>）</a:t>
            </a:r>
            <a:endParaRPr kumimoji="1" lang="en-US" altLang="ja-JP" sz="2800" dirty="0" smtClean="0"/>
          </a:p>
        </p:txBody>
      </p:sp>
    </p:spTree>
    <p:extLst>
      <p:ext uri="{BB962C8B-B14F-4D97-AF65-F5344CB8AC3E}">
        <p14:creationId xmlns:p14="http://schemas.microsoft.com/office/powerpoint/2010/main" val="11419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1+#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up)">
                                      <p:cBhvr>
                                        <p:cTn id="20" dur="500"/>
                                        <p:tgtEl>
                                          <p:spTgt spid="14"/>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up)">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250"/>
                                        <p:tgtEl>
                                          <p:spTgt spid="16"/>
                                        </p:tgtEl>
                                      </p:cBhvr>
                                    </p:animEffect>
                                    <p:anim calcmode="lin" valueType="num">
                                      <p:cBhvr>
                                        <p:cTn id="30" dur="250" fill="hold"/>
                                        <p:tgtEl>
                                          <p:spTgt spid="16"/>
                                        </p:tgtEl>
                                        <p:attrNameLst>
                                          <p:attrName>ppt_x</p:attrName>
                                        </p:attrNameLst>
                                      </p:cBhvr>
                                      <p:tavLst>
                                        <p:tav tm="0">
                                          <p:val>
                                            <p:strVal val="#ppt_x"/>
                                          </p:val>
                                        </p:tav>
                                        <p:tav tm="100000">
                                          <p:val>
                                            <p:strVal val="#ppt_x"/>
                                          </p:val>
                                        </p:tav>
                                      </p:tavLst>
                                    </p:anim>
                                    <p:anim calcmode="lin" valueType="num">
                                      <p:cBhvr>
                                        <p:cTn id="31" dur="250" fill="hold"/>
                                        <p:tgtEl>
                                          <p:spTgt spid="16"/>
                                        </p:tgtEl>
                                        <p:attrNameLst>
                                          <p:attrName>ppt_y</p:attrName>
                                        </p:attrNameLst>
                                      </p:cBhvr>
                                      <p:tavLst>
                                        <p:tav tm="0">
                                          <p:val>
                                            <p:strVal val="#ppt_y-.1"/>
                                          </p:val>
                                        </p:tav>
                                        <p:tav tm="100000">
                                          <p:val>
                                            <p:strVal val="#ppt_y"/>
                                          </p:val>
                                        </p:tav>
                                      </p:tavLst>
                                    </p:anim>
                                  </p:childTnLst>
                                </p:cTn>
                              </p:par>
                            </p:childTnLst>
                          </p:cTn>
                        </p:par>
                        <p:par>
                          <p:cTn id="32" fill="hold">
                            <p:stCondLst>
                              <p:cond delay="250"/>
                            </p:stCondLst>
                            <p:childTnLst>
                              <p:par>
                                <p:cTn id="33" presetID="47"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250"/>
                                        <p:tgtEl>
                                          <p:spTgt spid="17"/>
                                        </p:tgtEl>
                                      </p:cBhvr>
                                    </p:animEffect>
                                    <p:anim calcmode="lin" valueType="num">
                                      <p:cBhvr>
                                        <p:cTn id="36" dur="250" fill="hold"/>
                                        <p:tgtEl>
                                          <p:spTgt spid="17"/>
                                        </p:tgtEl>
                                        <p:attrNameLst>
                                          <p:attrName>ppt_x</p:attrName>
                                        </p:attrNameLst>
                                      </p:cBhvr>
                                      <p:tavLst>
                                        <p:tav tm="0">
                                          <p:val>
                                            <p:strVal val="#ppt_x"/>
                                          </p:val>
                                        </p:tav>
                                        <p:tav tm="100000">
                                          <p:val>
                                            <p:strVal val="#ppt_x"/>
                                          </p:val>
                                        </p:tav>
                                      </p:tavLst>
                                    </p:anim>
                                    <p:anim calcmode="lin" valueType="num">
                                      <p:cBhvr>
                                        <p:cTn id="37" dur="25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4" grpId="0" animBg="1"/>
      <p:bldP spid="15" grpId="0" animBg="1"/>
      <p:bldP spid="16" grpId="0" animBg="1"/>
      <p:bldP spid="17" grpId="0" animBg="1"/>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dirty="0" smtClean="0">
                <a:solidFill>
                  <a:srgbClr val="FFFFFF"/>
                </a:solidFill>
                <a:latin typeface="游ゴシック" panose="020B0400000000000000" pitchFamily="50" charset="-128"/>
                <a:ea typeface="游ゴシック" panose="020B0400000000000000" pitchFamily="50" charset="-128"/>
              </a:rPr>
              <a:t>「条件を変えた技」「発展技」</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13</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家庭で何ができるかな？</a:t>
            </a:r>
            <a:endParaRPr lang="en-US" altLang="ja-JP" sz="3200" b="1" dirty="0" smtClean="0">
              <a:effectLst>
                <a:outerShdw blurRad="38100" dist="38100" dir="2700000" algn="tl">
                  <a:srgbClr val="000000">
                    <a:alpha val="43137"/>
                  </a:srgbClr>
                </a:outerShdw>
              </a:effectLst>
            </a:endParaRPr>
          </a:p>
        </p:txBody>
      </p:sp>
      <p:sp>
        <p:nvSpPr>
          <p:cNvPr id="13" name="正方形/長方形 12"/>
          <p:cNvSpPr/>
          <p:nvPr/>
        </p:nvSpPr>
        <p:spPr>
          <a:xfrm>
            <a:off x="545528" y="3131480"/>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200" b="1" dirty="0"/>
              <a:t>発展</a:t>
            </a:r>
            <a:r>
              <a:rPr kumimoji="1" lang="ja-JP" altLang="en-US" sz="3200" b="1" dirty="0" smtClean="0"/>
              <a:t>技</a:t>
            </a:r>
            <a:endParaRPr kumimoji="1" lang="en-US" altLang="ja-JP" sz="3200" b="1" dirty="0" smtClean="0"/>
          </a:p>
        </p:txBody>
      </p:sp>
      <p:sp>
        <p:nvSpPr>
          <p:cNvPr id="14" name="正方形/長方形 13"/>
          <p:cNvSpPr/>
          <p:nvPr/>
        </p:nvSpPr>
        <p:spPr>
          <a:xfrm>
            <a:off x="545528" y="3743211"/>
            <a:ext cx="8454781" cy="34546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・け上がり</a:t>
            </a:r>
            <a:endParaRPr kumimoji="1" lang="en-US" altLang="ja-JP" sz="2800" dirty="0" smtClean="0"/>
          </a:p>
        </p:txBody>
      </p:sp>
      <p:sp>
        <p:nvSpPr>
          <p:cNvPr id="15" name="正方形/長方形 14"/>
          <p:cNvSpPr/>
          <p:nvPr/>
        </p:nvSpPr>
        <p:spPr>
          <a:xfrm>
            <a:off x="545527" y="5407184"/>
            <a:ext cx="8454781" cy="34546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・懸垂振動ひねり</a:t>
            </a:r>
            <a:endParaRPr kumimoji="1" lang="en-US" altLang="ja-JP" sz="2800" dirty="0" smtClean="0"/>
          </a:p>
        </p:txBody>
      </p:sp>
      <p:sp>
        <p:nvSpPr>
          <p:cNvPr id="16" name="角丸四角形 15"/>
          <p:cNvSpPr/>
          <p:nvPr/>
        </p:nvSpPr>
        <p:spPr>
          <a:xfrm>
            <a:off x="3409062" y="3331575"/>
            <a:ext cx="4338846" cy="1595109"/>
          </a:xfrm>
          <a:prstGeom prst="roundRect">
            <a:avLst>
              <a:gd name="adj" fmla="val 11283"/>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①ベッドや柔らかい布団などを利用して膝立ちから上半身をまっすぐにして前に倒れる</a:t>
            </a:r>
            <a:endParaRPr kumimoji="1" lang="en-US" altLang="ja-JP" sz="1400" dirty="0" smtClean="0">
              <a:solidFill>
                <a:schemeClr val="tx1"/>
              </a:solidFill>
            </a:endParaRPr>
          </a:p>
          <a:p>
            <a:r>
              <a:rPr kumimoji="1" lang="en-US" altLang="ja-JP" sz="1200" dirty="0">
                <a:solidFill>
                  <a:schemeClr val="tx1"/>
                </a:solidFill>
              </a:rPr>
              <a:t>※</a:t>
            </a:r>
            <a:r>
              <a:rPr kumimoji="1" lang="ja-JP" altLang="en-US" sz="1200" dirty="0">
                <a:solidFill>
                  <a:schemeClr val="tx1"/>
                </a:solidFill>
              </a:rPr>
              <a:t>体が布団に接触する前に手でブロックしよう</a:t>
            </a:r>
            <a:r>
              <a:rPr kumimoji="1" lang="ja-JP" altLang="en-US" sz="1200" dirty="0" smtClean="0">
                <a:solidFill>
                  <a:schemeClr val="tx1"/>
                </a:solidFill>
              </a:rPr>
              <a:t>。</a:t>
            </a:r>
            <a:endParaRPr kumimoji="1" lang="en-US" altLang="ja-JP" sz="1200" dirty="0" smtClean="0">
              <a:solidFill>
                <a:schemeClr val="tx1"/>
              </a:solidFill>
            </a:endParaRPr>
          </a:p>
          <a:p>
            <a:r>
              <a:rPr kumimoji="1" lang="ja-JP" altLang="en-US" sz="1400" dirty="0" smtClean="0">
                <a:solidFill>
                  <a:schemeClr val="tx1"/>
                </a:solidFill>
              </a:rPr>
              <a:t>②タオルをひっかけ両手で体に引き付ける</a:t>
            </a:r>
            <a:endParaRPr kumimoji="1" lang="en-US" altLang="ja-JP" sz="1400" dirty="0" smtClean="0">
              <a:solidFill>
                <a:schemeClr val="tx1"/>
              </a:solidFill>
            </a:endParaRPr>
          </a:p>
          <a:p>
            <a:r>
              <a:rPr kumimoji="1" lang="ja-JP" altLang="en-US" sz="1400" dirty="0" smtClean="0">
                <a:solidFill>
                  <a:schemeClr val="tx1"/>
                </a:solidFill>
              </a:rPr>
              <a:t>③曲げた足のも</a:t>
            </a:r>
            <a:r>
              <a:rPr kumimoji="1" lang="ja-JP" altLang="en-US" sz="1400" dirty="0" err="1" smtClean="0">
                <a:solidFill>
                  <a:schemeClr val="tx1"/>
                </a:solidFill>
              </a:rPr>
              <a:t>も</a:t>
            </a:r>
            <a:r>
              <a:rPr kumimoji="1" lang="ja-JP" altLang="en-US" sz="1400" dirty="0" smtClean="0">
                <a:solidFill>
                  <a:schemeClr val="tx1"/>
                </a:solidFill>
              </a:rPr>
              <a:t>裏を抱え込み伸ばした足を振り子にして起き上がる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b="1" dirty="0" smtClean="0">
                <a:solidFill>
                  <a:srgbClr val="FF0000"/>
                </a:solidFill>
              </a:rPr>
              <a:t>実際に転がり、起き上がりながらズボンをはく</a:t>
            </a:r>
            <a:endParaRPr kumimoji="1" lang="en-US" altLang="ja-JP" sz="1400" b="1" dirty="0" smtClean="0">
              <a:solidFill>
                <a:srgbClr val="FF0000"/>
              </a:solidFill>
            </a:endParaRPr>
          </a:p>
        </p:txBody>
      </p:sp>
      <p:sp>
        <p:nvSpPr>
          <p:cNvPr id="17" name="角丸四角形 16"/>
          <p:cNvSpPr/>
          <p:nvPr/>
        </p:nvSpPr>
        <p:spPr>
          <a:xfrm>
            <a:off x="4424352" y="4940888"/>
            <a:ext cx="4090998" cy="162351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①腕立て姿勢⇔腰</a:t>
            </a:r>
            <a:r>
              <a:rPr kumimoji="1" lang="ja-JP" altLang="en-US" sz="1400" dirty="0">
                <a:solidFill>
                  <a:schemeClr val="tx1"/>
                </a:solidFill>
              </a:rPr>
              <a:t>を“くの字”に持ち上げる</a:t>
            </a:r>
            <a:r>
              <a:rPr kumimoji="1" lang="ja-JP" altLang="en-US" sz="1400" dirty="0" smtClean="0">
                <a:solidFill>
                  <a:schemeClr val="tx1"/>
                </a:solidFill>
              </a:rPr>
              <a:t>運動の繰り返し</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バンザイ仰向け⇔膝を伸ばし勢いよく足を振り上げる</a:t>
            </a:r>
            <a:endParaRPr kumimoji="1" lang="en-US" altLang="ja-JP" sz="1400" dirty="0" smtClean="0">
              <a:solidFill>
                <a:schemeClr val="tx1"/>
              </a:solidFill>
            </a:endParaRPr>
          </a:p>
          <a:p>
            <a:r>
              <a:rPr kumimoji="1" lang="ja-JP" altLang="en-US" sz="1400" dirty="0" smtClean="0">
                <a:solidFill>
                  <a:schemeClr val="tx1"/>
                </a:solidFill>
              </a:rPr>
              <a:t>②</a:t>
            </a:r>
            <a:r>
              <a:rPr kumimoji="1" lang="ja-JP" altLang="en-US" sz="1400" b="1" dirty="0" smtClean="0">
                <a:solidFill>
                  <a:srgbClr val="FF0000"/>
                </a:solidFill>
              </a:rPr>
              <a:t>バンザイ仰向けからひねり方向に足先をかぶせ横転する</a:t>
            </a:r>
            <a:endParaRPr kumimoji="1" lang="en-US" altLang="ja-JP" sz="1400" b="1" dirty="0" smtClean="0">
              <a:solidFill>
                <a:srgbClr val="FF0000"/>
              </a:solidFill>
            </a:endParaRPr>
          </a:p>
          <a:p>
            <a:r>
              <a:rPr kumimoji="1" lang="ja-JP" altLang="en-US" sz="1400" b="1" dirty="0">
                <a:solidFill>
                  <a:srgbClr val="FF0000"/>
                </a:solidFill>
              </a:rPr>
              <a:t>　</a:t>
            </a:r>
            <a:r>
              <a:rPr kumimoji="1" lang="ja-JP" altLang="en-US" sz="1400" b="1" dirty="0" smtClean="0">
                <a:solidFill>
                  <a:srgbClr val="FF0000"/>
                </a:solidFill>
              </a:rPr>
              <a:t>軸手を押し、伸ばす</a:t>
            </a:r>
            <a:endParaRPr kumimoji="1" lang="en-US" altLang="ja-JP" sz="1400" b="1" dirty="0" smtClean="0">
              <a:solidFill>
                <a:srgbClr val="FF0000"/>
              </a:solidFill>
            </a:endParaRPr>
          </a:p>
        </p:txBody>
      </p:sp>
      <p:sp>
        <p:nvSpPr>
          <p:cNvPr id="18" name="正方形/長方形 17"/>
          <p:cNvSpPr/>
          <p:nvPr/>
        </p:nvSpPr>
        <p:spPr>
          <a:xfrm>
            <a:off x="2108373" y="3258834"/>
            <a:ext cx="1300689" cy="3454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（例</a:t>
            </a:r>
            <a:r>
              <a:rPr kumimoji="1" lang="ja-JP" altLang="en-US" sz="2800" dirty="0"/>
              <a:t>）</a:t>
            </a:r>
            <a:endParaRPr kumimoji="1" lang="en-US" altLang="ja-JP" sz="2800" dirty="0" smtClean="0"/>
          </a:p>
        </p:txBody>
      </p:sp>
      <p:pic>
        <p:nvPicPr>
          <p:cNvPr id="9" name="図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93164" y="3874828"/>
            <a:ext cx="2017182" cy="2689576"/>
          </a:xfrm>
          <a:prstGeom prst="rect">
            <a:avLst/>
          </a:prstGeom>
        </p:spPr>
      </p:pic>
      <p:pic>
        <p:nvPicPr>
          <p:cNvPr id="10" name="図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93164" y="3875815"/>
            <a:ext cx="2017182" cy="2689576"/>
          </a:xfrm>
          <a:prstGeom prst="rect">
            <a:avLst/>
          </a:prstGeom>
        </p:spPr>
      </p:pic>
      <p:pic>
        <p:nvPicPr>
          <p:cNvPr id="11" name="図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93163" y="3874828"/>
            <a:ext cx="2017182" cy="2689576"/>
          </a:xfrm>
          <a:prstGeom prst="rect">
            <a:avLst/>
          </a:prstGeom>
        </p:spPr>
      </p:pic>
      <p:pic>
        <p:nvPicPr>
          <p:cNvPr id="12" name="図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93162" y="3873841"/>
            <a:ext cx="2017182" cy="2689576"/>
          </a:xfrm>
          <a:prstGeom prst="rect">
            <a:avLst/>
          </a:prstGeom>
        </p:spPr>
      </p:pic>
      <p:pic>
        <p:nvPicPr>
          <p:cNvPr id="19" name="図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093162" y="3872854"/>
            <a:ext cx="2017182" cy="2689576"/>
          </a:xfrm>
          <a:prstGeom prst="rect">
            <a:avLst/>
          </a:prstGeom>
        </p:spPr>
      </p:pic>
      <p:sp>
        <p:nvSpPr>
          <p:cNvPr id="20" name="正方形/長方形 19"/>
          <p:cNvSpPr/>
          <p:nvPr/>
        </p:nvSpPr>
        <p:spPr>
          <a:xfrm>
            <a:off x="7147531" y="1036312"/>
            <a:ext cx="1925625" cy="4802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latin typeface="HG創英角ﾎﾟｯﾌﾟ体" panose="040B0A09000000000000" pitchFamily="49" charset="-128"/>
                <a:ea typeface="HG創英角ﾎﾟｯﾌﾟ体" panose="040B0A09000000000000" pitchFamily="49" charset="-128"/>
              </a:rPr>
              <a:t>画面をクリック</a:t>
            </a:r>
            <a:r>
              <a:rPr lang="ja-JP" altLang="en-US" sz="1200" dirty="0" smtClean="0">
                <a:latin typeface="HG創英角ﾎﾟｯﾌﾟ体" panose="040B0A09000000000000" pitchFamily="49" charset="-128"/>
                <a:ea typeface="HG創英角ﾎﾟｯﾌﾟ体" panose="040B0A09000000000000" pitchFamily="49" charset="-128"/>
              </a:rPr>
              <a:t>して</a:t>
            </a:r>
            <a:endParaRPr lang="en-US" altLang="ja-JP" sz="1200" dirty="0" smtClean="0">
              <a:latin typeface="HG創英角ﾎﾟｯﾌﾟ体" panose="040B0A09000000000000" pitchFamily="49" charset="-128"/>
              <a:ea typeface="HG創英角ﾎﾟｯﾌﾟ体" panose="040B0A09000000000000" pitchFamily="49" charset="-128"/>
            </a:endParaRPr>
          </a:p>
          <a:p>
            <a:pPr algn="ctr"/>
            <a:r>
              <a:rPr lang="ja-JP" altLang="en-US" sz="1200" dirty="0" smtClean="0">
                <a:latin typeface="HG創英角ﾎﾟｯﾌﾟ体" panose="040B0A09000000000000" pitchFamily="49" charset="-128"/>
                <a:ea typeface="HG創英角ﾎﾟｯﾌﾟ体" panose="040B0A09000000000000" pitchFamily="49" charset="-128"/>
              </a:rPr>
              <a:t>進めよう</a:t>
            </a:r>
            <a:endParaRPr lang="en-US" altLang="ja-JP" sz="1200" dirty="0" smtClean="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234680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750"/>
                                        <p:tgtEl>
                                          <p:spTgt spid="16"/>
                                        </p:tgtEl>
                                      </p:cBhvr>
                                    </p:animEffect>
                                    <p:anim calcmode="lin" valueType="num">
                                      <p:cBhvr>
                                        <p:cTn id="7" dur="750"/>
                                        <p:tgtEl>
                                          <p:spTgt spid="16"/>
                                        </p:tgtEl>
                                        <p:attrNameLst>
                                          <p:attrName>ppt_x</p:attrName>
                                        </p:attrNameLst>
                                      </p:cBhvr>
                                      <p:tavLst>
                                        <p:tav tm="0">
                                          <p:val>
                                            <p:strVal val="ppt_x"/>
                                          </p:val>
                                        </p:tav>
                                        <p:tav tm="100000">
                                          <p:val>
                                            <p:strVal val="ppt_x"/>
                                          </p:val>
                                        </p:tav>
                                      </p:tavLst>
                                    </p:anim>
                                    <p:anim calcmode="lin" valueType="num">
                                      <p:cBhvr>
                                        <p:cTn id="8" dur="750"/>
                                        <p:tgtEl>
                                          <p:spTgt spid="16"/>
                                        </p:tgtEl>
                                        <p:attrNameLst>
                                          <p:attrName>ppt_y</p:attrName>
                                        </p:attrNameLst>
                                      </p:cBhvr>
                                      <p:tavLst>
                                        <p:tav tm="0">
                                          <p:val>
                                            <p:strVal val="ppt_y"/>
                                          </p:val>
                                        </p:tav>
                                        <p:tav tm="100000">
                                          <p:val>
                                            <p:strVal val="ppt_y+.1"/>
                                          </p:val>
                                        </p:tav>
                                      </p:tavLst>
                                    </p:anim>
                                    <p:set>
                                      <p:cBhvr>
                                        <p:cTn id="9" dur="1" fill="hold">
                                          <p:stCondLst>
                                            <p:cond delay="749"/>
                                          </p:stCondLst>
                                        </p:cTn>
                                        <p:tgtEl>
                                          <p:spTgt spid="16"/>
                                        </p:tgtEl>
                                        <p:attrNameLst>
                                          <p:attrName>style.visibility</p:attrName>
                                        </p:attrNameLst>
                                      </p:cBhvr>
                                      <p:to>
                                        <p:strVal val="hidden"/>
                                      </p:to>
                                    </p:set>
                                  </p:childTnLst>
                                </p:cTn>
                              </p:par>
                            </p:childTnLst>
                          </p:cTn>
                        </p:par>
                        <p:par>
                          <p:cTn id="10" fill="hold">
                            <p:stCondLst>
                              <p:cond delay="750"/>
                            </p:stCondLst>
                            <p:childTnLst>
                              <p:par>
                                <p:cTn id="11" presetID="42" presetClass="exit" presetSubtype="0" fill="hold" grpId="0" nodeType="afterEffect">
                                  <p:stCondLst>
                                    <p:cond delay="0"/>
                                  </p:stCondLst>
                                  <p:childTnLst>
                                    <p:animEffect transition="out" filter="fade">
                                      <p:cBhvr>
                                        <p:cTn id="12" dur="750"/>
                                        <p:tgtEl>
                                          <p:spTgt spid="17"/>
                                        </p:tgtEl>
                                      </p:cBhvr>
                                    </p:animEffect>
                                    <p:anim calcmode="lin" valueType="num">
                                      <p:cBhvr>
                                        <p:cTn id="13" dur="750"/>
                                        <p:tgtEl>
                                          <p:spTgt spid="17"/>
                                        </p:tgtEl>
                                        <p:attrNameLst>
                                          <p:attrName>ppt_x</p:attrName>
                                        </p:attrNameLst>
                                      </p:cBhvr>
                                      <p:tavLst>
                                        <p:tav tm="0">
                                          <p:val>
                                            <p:strVal val="ppt_x"/>
                                          </p:val>
                                        </p:tav>
                                        <p:tav tm="100000">
                                          <p:val>
                                            <p:strVal val="ppt_x"/>
                                          </p:val>
                                        </p:tav>
                                      </p:tavLst>
                                    </p:anim>
                                    <p:anim calcmode="lin" valueType="num">
                                      <p:cBhvr>
                                        <p:cTn id="14" dur="750"/>
                                        <p:tgtEl>
                                          <p:spTgt spid="17"/>
                                        </p:tgtEl>
                                        <p:attrNameLst>
                                          <p:attrName>ppt_y</p:attrName>
                                        </p:attrNameLst>
                                      </p:cBhvr>
                                      <p:tavLst>
                                        <p:tav tm="0">
                                          <p:val>
                                            <p:strVal val="ppt_y"/>
                                          </p:val>
                                        </p:tav>
                                        <p:tav tm="100000">
                                          <p:val>
                                            <p:strVal val="ppt_y+.1"/>
                                          </p:val>
                                        </p:tav>
                                      </p:tavLst>
                                    </p:anim>
                                    <p:set>
                                      <p:cBhvr>
                                        <p:cTn id="15" dur="1" fill="hold">
                                          <p:stCondLst>
                                            <p:cond delay="749"/>
                                          </p:stCondLst>
                                        </p:cTn>
                                        <p:tgtEl>
                                          <p:spTgt spid="1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1500"/>
                            </p:stCondLst>
                            <p:childTnLst>
                              <p:par>
                                <p:cTn id="30" presetID="10"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par>
                          <p:cTn id="33" fill="hold">
                            <p:stCondLst>
                              <p:cond delay="2000"/>
                            </p:stCondLst>
                            <p:childTnLst>
                              <p:par>
                                <p:cTn id="34" presetID="10" presetClass="entr" presetSubtype="0"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dirty="0" smtClean="0">
                <a:solidFill>
                  <a:srgbClr val="FFFFFF"/>
                </a:solidFill>
                <a:latin typeface="游ゴシック" panose="020B0400000000000000" pitchFamily="50" charset="-128"/>
                <a:ea typeface="游ゴシック" panose="020B0400000000000000" pitchFamily="50" charset="-128"/>
              </a:rPr>
              <a:t>「条件を変えた技」「発展技」</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14</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家庭で何ができるかな？</a:t>
            </a:r>
            <a:endParaRPr lang="en-US" altLang="ja-JP" sz="3200" b="1" dirty="0" smtClean="0">
              <a:effectLst>
                <a:outerShdw blurRad="38100" dist="38100" dir="2700000" algn="tl">
                  <a:srgbClr val="000000">
                    <a:alpha val="43137"/>
                  </a:srgbClr>
                </a:outerShdw>
              </a:effectLst>
            </a:endParaRPr>
          </a:p>
        </p:txBody>
      </p:sp>
      <p:sp>
        <p:nvSpPr>
          <p:cNvPr id="13" name="正方形/長方形 12"/>
          <p:cNvSpPr/>
          <p:nvPr/>
        </p:nvSpPr>
        <p:spPr>
          <a:xfrm>
            <a:off x="545528" y="3131480"/>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200" b="1" dirty="0" smtClean="0"/>
              <a:t>条件を変えた技</a:t>
            </a:r>
            <a:endParaRPr kumimoji="1" lang="en-US" altLang="ja-JP" sz="3200" b="1" dirty="0" smtClean="0"/>
          </a:p>
        </p:txBody>
      </p:sp>
      <p:sp>
        <p:nvSpPr>
          <p:cNvPr id="14" name="正方形/長方形 13"/>
          <p:cNvSpPr/>
          <p:nvPr/>
        </p:nvSpPr>
        <p:spPr>
          <a:xfrm>
            <a:off x="545528" y="3743211"/>
            <a:ext cx="8454781" cy="34546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a:t>
            </a:r>
            <a:r>
              <a:rPr kumimoji="1" lang="ja-JP" altLang="en-US" sz="2800" dirty="0"/>
              <a:t>つなぎ技（にぎりを変えて向きを反転する</a:t>
            </a:r>
            <a:r>
              <a:rPr kumimoji="1" lang="ja-JP" altLang="en-US" sz="2800" dirty="0" smtClean="0"/>
              <a:t>）</a:t>
            </a:r>
            <a:endParaRPr kumimoji="1" lang="en-US" altLang="ja-JP" sz="2800" dirty="0"/>
          </a:p>
        </p:txBody>
      </p:sp>
      <p:sp>
        <p:nvSpPr>
          <p:cNvPr id="15" name="正方形/長方形 14"/>
          <p:cNvSpPr/>
          <p:nvPr/>
        </p:nvSpPr>
        <p:spPr>
          <a:xfrm>
            <a:off x="545527" y="5407184"/>
            <a:ext cx="8454781" cy="34546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・棒下振り出しひねり下り</a:t>
            </a:r>
            <a:endParaRPr kumimoji="1" lang="en-US" altLang="ja-JP" sz="2800" dirty="0" smtClean="0"/>
          </a:p>
        </p:txBody>
      </p:sp>
      <p:sp>
        <p:nvSpPr>
          <p:cNvPr id="18" name="正方形/長方形 17"/>
          <p:cNvSpPr/>
          <p:nvPr/>
        </p:nvSpPr>
        <p:spPr>
          <a:xfrm>
            <a:off x="3742512" y="3269732"/>
            <a:ext cx="1300689" cy="3454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（例</a:t>
            </a:r>
            <a:r>
              <a:rPr kumimoji="1" lang="ja-JP" altLang="en-US" sz="2800" dirty="0"/>
              <a:t>）</a:t>
            </a:r>
            <a:endParaRPr kumimoji="1" lang="en-US" altLang="ja-JP" sz="2800" dirty="0" smtClean="0"/>
          </a:p>
        </p:txBody>
      </p:sp>
      <p:sp>
        <p:nvSpPr>
          <p:cNvPr id="11" name="角丸四角形 10"/>
          <p:cNvSpPr/>
          <p:nvPr/>
        </p:nvSpPr>
        <p:spPr>
          <a:xfrm>
            <a:off x="1449633" y="4218900"/>
            <a:ext cx="3148493" cy="714805"/>
          </a:xfrm>
          <a:prstGeom prst="roundRect">
            <a:avLst>
              <a:gd name="adj" fmla="val 11283"/>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背面</a:t>
            </a:r>
            <a:r>
              <a:rPr kumimoji="1" lang="ja-JP" altLang="en-US" sz="1400" dirty="0" smtClean="0">
                <a:solidFill>
                  <a:schemeClr val="tx1"/>
                </a:solidFill>
              </a:rPr>
              <a:t>支持臥姿勢⇔正面支持臥姿勢、の繰り返しをする</a:t>
            </a:r>
            <a:endParaRPr kumimoji="1" lang="en-US" altLang="ja-JP" sz="1400" dirty="0" smtClean="0">
              <a:solidFill>
                <a:schemeClr val="tx1"/>
              </a:solidFill>
            </a:endParaRPr>
          </a:p>
        </p:txBody>
      </p:sp>
      <p:sp>
        <p:nvSpPr>
          <p:cNvPr id="12" name="角丸四角形 11"/>
          <p:cNvSpPr/>
          <p:nvPr/>
        </p:nvSpPr>
        <p:spPr>
          <a:xfrm>
            <a:off x="1449633" y="5882872"/>
            <a:ext cx="3148493" cy="71480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a:t>
            </a:r>
            <a:r>
              <a:rPr kumimoji="1" lang="ja-JP" altLang="en-US" sz="1400" dirty="0" smtClean="0">
                <a:solidFill>
                  <a:schemeClr val="tx1"/>
                </a:solidFill>
              </a:rPr>
              <a:t>Ｖ字腹筋状態から、足を振り下ろしバンザイをするタイミングでひねり、うつ伏せになる</a:t>
            </a:r>
            <a:endParaRPr kumimoji="1" lang="en-US" altLang="ja-JP" sz="1400" dirty="0" smtClean="0">
              <a:solidFill>
                <a:schemeClr val="tx1"/>
              </a:solidFill>
            </a:endParaRPr>
          </a:p>
        </p:txBody>
      </p:sp>
    </p:spTree>
    <p:extLst>
      <p:ext uri="{BB962C8B-B14F-4D97-AF65-F5344CB8AC3E}">
        <p14:creationId xmlns:p14="http://schemas.microsoft.com/office/powerpoint/2010/main" val="89202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1+#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up)">
                                      <p:cBhvr>
                                        <p:cTn id="20" dur="500"/>
                                        <p:tgtEl>
                                          <p:spTgt spid="14"/>
                                        </p:tgtEl>
                                      </p:cBhvr>
                                    </p:animEffect>
                                  </p:childTnLst>
                                </p:cTn>
                              </p:par>
                            </p:childTnLst>
                          </p:cTn>
                        </p:par>
                        <p:par>
                          <p:cTn id="21" fill="hold">
                            <p:stCondLst>
                              <p:cond delay="500"/>
                            </p:stCondLst>
                            <p:childTnLst>
                              <p:par>
                                <p:cTn id="22" presetID="22" presetClass="entr" presetSubtype="1"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up)">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250"/>
                                        <p:tgtEl>
                                          <p:spTgt spid="11"/>
                                        </p:tgtEl>
                                      </p:cBhvr>
                                    </p:animEffect>
                                    <p:anim calcmode="lin" valueType="num">
                                      <p:cBhvr>
                                        <p:cTn id="30" dur="250" fill="hold"/>
                                        <p:tgtEl>
                                          <p:spTgt spid="11"/>
                                        </p:tgtEl>
                                        <p:attrNameLst>
                                          <p:attrName>ppt_x</p:attrName>
                                        </p:attrNameLst>
                                      </p:cBhvr>
                                      <p:tavLst>
                                        <p:tav tm="0">
                                          <p:val>
                                            <p:strVal val="#ppt_x"/>
                                          </p:val>
                                        </p:tav>
                                        <p:tav tm="100000">
                                          <p:val>
                                            <p:strVal val="#ppt_x"/>
                                          </p:val>
                                        </p:tav>
                                      </p:tavLst>
                                    </p:anim>
                                    <p:anim calcmode="lin" valueType="num">
                                      <p:cBhvr>
                                        <p:cTn id="31" dur="25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250"/>
                            </p:stCondLst>
                            <p:childTnLst>
                              <p:par>
                                <p:cTn id="33" presetID="47"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250"/>
                                        <p:tgtEl>
                                          <p:spTgt spid="12"/>
                                        </p:tgtEl>
                                      </p:cBhvr>
                                    </p:animEffect>
                                    <p:anim calcmode="lin" valueType="num">
                                      <p:cBhvr>
                                        <p:cTn id="36" dur="250" fill="hold"/>
                                        <p:tgtEl>
                                          <p:spTgt spid="12"/>
                                        </p:tgtEl>
                                        <p:attrNameLst>
                                          <p:attrName>ppt_x</p:attrName>
                                        </p:attrNameLst>
                                      </p:cBhvr>
                                      <p:tavLst>
                                        <p:tav tm="0">
                                          <p:val>
                                            <p:strVal val="#ppt_x"/>
                                          </p:val>
                                        </p:tav>
                                        <p:tav tm="100000">
                                          <p:val>
                                            <p:strVal val="#ppt_x"/>
                                          </p:val>
                                        </p:tav>
                                      </p:tavLst>
                                    </p:anim>
                                    <p:anim calcmode="lin" valueType="num">
                                      <p:cBhvr>
                                        <p:cTn id="37"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4" grpId="0" animBg="1"/>
      <p:bldP spid="15" grpId="0" animBg="1"/>
      <p:bldP spid="18" grpId="0"/>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dirty="0" smtClean="0">
                <a:solidFill>
                  <a:srgbClr val="FFFFFF"/>
                </a:solidFill>
                <a:latin typeface="游ゴシック" panose="020B0400000000000000" pitchFamily="50" charset="-128"/>
                <a:ea typeface="游ゴシック" panose="020B0400000000000000" pitchFamily="50" charset="-128"/>
              </a:rPr>
              <a:t>「条件を変えた技」「発展技」</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15</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家庭で何ができるかな？</a:t>
            </a:r>
            <a:endParaRPr lang="en-US" altLang="ja-JP" sz="3200" b="1" dirty="0" smtClean="0">
              <a:effectLst>
                <a:outerShdw blurRad="38100" dist="38100" dir="2700000" algn="tl">
                  <a:srgbClr val="000000">
                    <a:alpha val="43137"/>
                  </a:srgbClr>
                </a:outerShdw>
              </a:effectLst>
            </a:endParaRPr>
          </a:p>
        </p:txBody>
      </p:sp>
      <p:sp>
        <p:nvSpPr>
          <p:cNvPr id="13" name="正方形/長方形 12"/>
          <p:cNvSpPr/>
          <p:nvPr/>
        </p:nvSpPr>
        <p:spPr>
          <a:xfrm>
            <a:off x="545528" y="3131480"/>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200" b="1" dirty="0" smtClean="0"/>
              <a:t>条件を変えた技</a:t>
            </a:r>
            <a:endParaRPr kumimoji="1" lang="en-US" altLang="ja-JP" sz="3200" b="1" dirty="0" smtClean="0"/>
          </a:p>
        </p:txBody>
      </p:sp>
      <p:sp>
        <p:nvSpPr>
          <p:cNvPr id="14" name="正方形/長方形 13"/>
          <p:cNvSpPr/>
          <p:nvPr/>
        </p:nvSpPr>
        <p:spPr>
          <a:xfrm>
            <a:off x="545528" y="3743211"/>
            <a:ext cx="8454781" cy="34546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a:t>
            </a:r>
            <a:r>
              <a:rPr kumimoji="1" lang="ja-JP" altLang="en-US" sz="2800" dirty="0"/>
              <a:t>つなぎ技（にぎりを変えて向きを反転する</a:t>
            </a:r>
            <a:r>
              <a:rPr kumimoji="1" lang="ja-JP" altLang="en-US" sz="2800" dirty="0" smtClean="0"/>
              <a:t>）</a:t>
            </a:r>
            <a:endParaRPr kumimoji="1" lang="en-US" altLang="ja-JP" sz="2800" dirty="0"/>
          </a:p>
        </p:txBody>
      </p:sp>
      <p:sp>
        <p:nvSpPr>
          <p:cNvPr id="15" name="正方形/長方形 14"/>
          <p:cNvSpPr/>
          <p:nvPr/>
        </p:nvSpPr>
        <p:spPr>
          <a:xfrm>
            <a:off x="545527" y="5407184"/>
            <a:ext cx="8454781" cy="34546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a:t>
            </a:r>
            <a:r>
              <a:rPr kumimoji="1" lang="ja-JP" altLang="en-US" sz="2800" dirty="0" smtClean="0"/>
              <a:t>・棒下振り出しひねり下り</a:t>
            </a:r>
            <a:endParaRPr kumimoji="1" lang="en-US" altLang="ja-JP" sz="2800" dirty="0" smtClean="0"/>
          </a:p>
        </p:txBody>
      </p:sp>
      <p:sp>
        <p:nvSpPr>
          <p:cNvPr id="18" name="正方形/長方形 17"/>
          <p:cNvSpPr/>
          <p:nvPr/>
        </p:nvSpPr>
        <p:spPr>
          <a:xfrm>
            <a:off x="3742512" y="3269732"/>
            <a:ext cx="1300689" cy="3454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（例</a:t>
            </a:r>
            <a:r>
              <a:rPr kumimoji="1" lang="ja-JP" altLang="en-US" sz="2800" dirty="0"/>
              <a:t>）</a:t>
            </a:r>
            <a:endParaRPr kumimoji="1" lang="en-US" altLang="ja-JP" sz="2800" dirty="0" smtClean="0"/>
          </a:p>
        </p:txBody>
      </p:sp>
      <p:sp>
        <p:nvSpPr>
          <p:cNvPr id="11" name="角丸四角形 10"/>
          <p:cNvSpPr/>
          <p:nvPr/>
        </p:nvSpPr>
        <p:spPr>
          <a:xfrm>
            <a:off x="1449633" y="4218900"/>
            <a:ext cx="3148493" cy="714805"/>
          </a:xfrm>
          <a:prstGeom prst="roundRect">
            <a:avLst>
              <a:gd name="adj" fmla="val 11283"/>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背面</a:t>
            </a:r>
            <a:r>
              <a:rPr kumimoji="1" lang="ja-JP" altLang="en-US" sz="1400" dirty="0" smtClean="0">
                <a:solidFill>
                  <a:schemeClr val="tx1"/>
                </a:solidFill>
              </a:rPr>
              <a:t>支持臥姿勢⇔正面支持臥姿勢、の繰り返しをする</a:t>
            </a:r>
            <a:endParaRPr kumimoji="1" lang="en-US" altLang="ja-JP" sz="1400" dirty="0" smtClean="0">
              <a:solidFill>
                <a:schemeClr val="tx1"/>
              </a:solidFill>
            </a:endParaRPr>
          </a:p>
        </p:txBody>
      </p:sp>
      <p:sp>
        <p:nvSpPr>
          <p:cNvPr id="12" name="角丸四角形 11"/>
          <p:cNvSpPr/>
          <p:nvPr/>
        </p:nvSpPr>
        <p:spPr>
          <a:xfrm>
            <a:off x="1449633" y="5882872"/>
            <a:ext cx="3148493" cy="71480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a:t>
            </a:r>
            <a:r>
              <a:rPr kumimoji="1" lang="ja-JP" altLang="en-US" sz="1400" dirty="0" smtClean="0">
                <a:solidFill>
                  <a:schemeClr val="tx1"/>
                </a:solidFill>
              </a:rPr>
              <a:t>Ｖ字腹筋状態から、足を振り下ろしバンザイをするタイミングでひねり、うつ伏せになる</a:t>
            </a:r>
            <a:endParaRPr kumimoji="1" lang="en-US" altLang="ja-JP" sz="1400" dirty="0" smtClean="0">
              <a:solidFill>
                <a:schemeClr val="tx1"/>
              </a:solidFill>
            </a:endParaRP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71852" y="3091261"/>
            <a:ext cx="2722148" cy="2041611"/>
          </a:xfrm>
          <a:prstGeom prst="rect">
            <a:avLst/>
          </a:prstGeom>
        </p:spPr>
      </p:pic>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71852" y="3088667"/>
            <a:ext cx="2722148" cy="2041611"/>
          </a:xfrm>
          <a:prstGeom prst="rect">
            <a:avLst/>
          </a:prstGeom>
        </p:spPr>
      </p:pic>
      <p:pic>
        <p:nvPicPr>
          <p:cNvPr id="5" name="図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71852" y="3092563"/>
            <a:ext cx="2722148" cy="2041611"/>
          </a:xfrm>
          <a:prstGeom prst="rect">
            <a:avLst/>
          </a:prstGeom>
        </p:spPr>
      </p:pic>
      <p:pic>
        <p:nvPicPr>
          <p:cNvPr id="7" name="図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71852" y="3093224"/>
            <a:ext cx="2722148" cy="2041611"/>
          </a:xfrm>
          <a:prstGeom prst="rect">
            <a:avLst/>
          </a:prstGeom>
        </p:spPr>
      </p:pic>
      <p:pic>
        <p:nvPicPr>
          <p:cNvPr id="9" name="図 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671852" y="3085994"/>
            <a:ext cx="2722148" cy="2041611"/>
          </a:xfrm>
          <a:prstGeom prst="rect">
            <a:avLst/>
          </a:prstGeom>
        </p:spPr>
      </p:pic>
      <p:pic>
        <p:nvPicPr>
          <p:cNvPr id="10" name="図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671852" y="3091629"/>
            <a:ext cx="2722148" cy="2041611"/>
          </a:xfrm>
          <a:prstGeom prst="rect">
            <a:avLst/>
          </a:prstGeom>
        </p:spPr>
      </p:pic>
      <p:pic>
        <p:nvPicPr>
          <p:cNvPr id="16" name="図 1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909765" y="4798329"/>
            <a:ext cx="2718698" cy="2039023"/>
          </a:xfrm>
          <a:prstGeom prst="rect">
            <a:avLst/>
          </a:prstGeom>
        </p:spPr>
      </p:pic>
      <p:pic>
        <p:nvPicPr>
          <p:cNvPr id="17" name="図 1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909765" y="4801210"/>
            <a:ext cx="2718698" cy="2039023"/>
          </a:xfrm>
          <a:prstGeom prst="rect">
            <a:avLst/>
          </a:prstGeom>
        </p:spPr>
      </p:pic>
      <p:pic>
        <p:nvPicPr>
          <p:cNvPr id="19" name="図 1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909765" y="4801892"/>
            <a:ext cx="2718698" cy="2039023"/>
          </a:xfrm>
          <a:prstGeom prst="rect">
            <a:avLst/>
          </a:prstGeom>
        </p:spPr>
      </p:pic>
      <p:pic>
        <p:nvPicPr>
          <p:cNvPr id="20" name="図 1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5909765" y="4803014"/>
            <a:ext cx="2718698" cy="2039023"/>
          </a:xfrm>
          <a:prstGeom prst="rect">
            <a:avLst/>
          </a:prstGeom>
        </p:spPr>
      </p:pic>
      <p:sp>
        <p:nvSpPr>
          <p:cNvPr id="21" name="正方形/長方形 20"/>
          <p:cNvSpPr/>
          <p:nvPr/>
        </p:nvSpPr>
        <p:spPr>
          <a:xfrm>
            <a:off x="7218375" y="1036768"/>
            <a:ext cx="1925625" cy="4802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latin typeface="HG創英角ﾎﾟｯﾌﾟ体" panose="040B0A09000000000000" pitchFamily="49" charset="-128"/>
                <a:ea typeface="HG創英角ﾎﾟｯﾌﾟ体" panose="040B0A09000000000000" pitchFamily="49" charset="-128"/>
              </a:rPr>
              <a:t>画面をクリック</a:t>
            </a:r>
            <a:r>
              <a:rPr lang="ja-JP" altLang="en-US" sz="1200" dirty="0" smtClean="0">
                <a:latin typeface="HG創英角ﾎﾟｯﾌﾟ体" panose="040B0A09000000000000" pitchFamily="49" charset="-128"/>
                <a:ea typeface="HG創英角ﾎﾟｯﾌﾟ体" panose="040B0A09000000000000" pitchFamily="49" charset="-128"/>
              </a:rPr>
              <a:t>して</a:t>
            </a:r>
            <a:endParaRPr lang="en-US" altLang="ja-JP" sz="1200" dirty="0" smtClean="0">
              <a:latin typeface="HG創英角ﾎﾟｯﾌﾟ体" panose="040B0A09000000000000" pitchFamily="49" charset="-128"/>
              <a:ea typeface="HG創英角ﾎﾟｯﾌﾟ体" panose="040B0A09000000000000" pitchFamily="49" charset="-128"/>
            </a:endParaRPr>
          </a:p>
          <a:p>
            <a:pPr algn="ctr"/>
            <a:r>
              <a:rPr lang="ja-JP" altLang="en-US" sz="1200" dirty="0" smtClean="0">
                <a:latin typeface="HG創英角ﾎﾟｯﾌﾟ体" panose="040B0A09000000000000" pitchFamily="49" charset="-128"/>
                <a:ea typeface="HG創英角ﾎﾟｯﾌﾟ体" panose="040B0A09000000000000" pitchFamily="49" charset="-128"/>
              </a:rPr>
              <a:t>進めよう</a:t>
            </a:r>
            <a:endParaRPr lang="en-US" altLang="ja-JP" sz="1200" dirty="0" smtClean="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235416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750"/>
                                        <p:tgtEl>
                                          <p:spTgt spid="11"/>
                                        </p:tgtEl>
                                      </p:cBhvr>
                                    </p:animEffect>
                                    <p:anim calcmode="lin" valueType="num">
                                      <p:cBhvr>
                                        <p:cTn id="7" dur="750"/>
                                        <p:tgtEl>
                                          <p:spTgt spid="11"/>
                                        </p:tgtEl>
                                        <p:attrNameLst>
                                          <p:attrName>ppt_x</p:attrName>
                                        </p:attrNameLst>
                                      </p:cBhvr>
                                      <p:tavLst>
                                        <p:tav tm="0">
                                          <p:val>
                                            <p:strVal val="ppt_x"/>
                                          </p:val>
                                        </p:tav>
                                        <p:tav tm="100000">
                                          <p:val>
                                            <p:strVal val="ppt_x"/>
                                          </p:val>
                                        </p:tav>
                                      </p:tavLst>
                                    </p:anim>
                                    <p:anim calcmode="lin" valueType="num">
                                      <p:cBhvr>
                                        <p:cTn id="8" dur="750"/>
                                        <p:tgtEl>
                                          <p:spTgt spid="11"/>
                                        </p:tgtEl>
                                        <p:attrNameLst>
                                          <p:attrName>ppt_y</p:attrName>
                                        </p:attrNameLst>
                                      </p:cBhvr>
                                      <p:tavLst>
                                        <p:tav tm="0">
                                          <p:val>
                                            <p:strVal val="ppt_y"/>
                                          </p:val>
                                        </p:tav>
                                        <p:tav tm="100000">
                                          <p:val>
                                            <p:strVal val="ppt_y+.1"/>
                                          </p:val>
                                        </p:tav>
                                      </p:tavLst>
                                    </p:anim>
                                    <p:set>
                                      <p:cBhvr>
                                        <p:cTn id="9" dur="1" fill="hold">
                                          <p:stCondLst>
                                            <p:cond delay="749"/>
                                          </p:stCondLst>
                                        </p:cTn>
                                        <p:tgtEl>
                                          <p:spTgt spid="11"/>
                                        </p:tgtEl>
                                        <p:attrNameLst>
                                          <p:attrName>style.visibility</p:attrName>
                                        </p:attrNameLst>
                                      </p:cBhvr>
                                      <p:to>
                                        <p:strVal val="hidden"/>
                                      </p:to>
                                    </p:set>
                                  </p:childTnLst>
                                </p:cTn>
                              </p:par>
                              <p:par>
                                <p:cTn id="10" presetID="42" presetClass="exit" presetSubtype="0" fill="hold" grpId="0" nodeType="withEffect">
                                  <p:stCondLst>
                                    <p:cond delay="0"/>
                                  </p:stCondLst>
                                  <p:childTnLst>
                                    <p:animEffect transition="out" filter="fade">
                                      <p:cBhvr>
                                        <p:cTn id="11" dur="750"/>
                                        <p:tgtEl>
                                          <p:spTgt spid="12"/>
                                        </p:tgtEl>
                                      </p:cBhvr>
                                    </p:animEffect>
                                    <p:anim calcmode="lin" valueType="num">
                                      <p:cBhvr>
                                        <p:cTn id="12" dur="750"/>
                                        <p:tgtEl>
                                          <p:spTgt spid="12"/>
                                        </p:tgtEl>
                                        <p:attrNameLst>
                                          <p:attrName>ppt_x</p:attrName>
                                        </p:attrNameLst>
                                      </p:cBhvr>
                                      <p:tavLst>
                                        <p:tav tm="0">
                                          <p:val>
                                            <p:strVal val="ppt_x"/>
                                          </p:val>
                                        </p:tav>
                                        <p:tav tm="100000">
                                          <p:val>
                                            <p:strVal val="ppt_x"/>
                                          </p:val>
                                        </p:tav>
                                      </p:tavLst>
                                    </p:anim>
                                    <p:anim calcmode="lin" valueType="num">
                                      <p:cBhvr>
                                        <p:cTn id="13" dur="750"/>
                                        <p:tgtEl>
                                          <p:spTgt spid="12"/>
                                        </p:tgtEl>
                                        <p:attrNameLst>
                                          <p:attrName>ppt_y</p:attrName>
                                        </p:attrNameLst>
                                      </p:cBhvr>
                                      <p:tavLst>
                                        <p:tav tm="0">
                                          <p:val>
                                            <p:strVal val="ppt_y"/>
                                          </p:val>
                                        </p:tav>
                                        <p:tav tm="100000">
                                          <p:val>
                                            <p:strVal val="ppt_y+.1"/>
                                          </p:val>
                                        </p:tav>
                                      </p:tavLst>
                                    </p:anim>
                                    <p:set>
                                      <p:cBhvr>
                                        <p:cTn id="14" dur="1" fill="hold">
                                          <p:stCondLst>
                                            <p:cond delay="74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par>
                          <p:cTn id="32" fill="hold">
                            <p:stCondLst>
                              <p:cond delay="2000"/>
                            </p:stCondLst>
                            <p:childTnLst>
                              <p:par>
                                <p:cTn id="33" presetID="10" presetClass="entr" presetSubtype="0"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childTnLst>
                          </p:cTn>
                        </p:par>
                        <p:par>
                          <p:cTn id="36" fill="hold">
                            <p:stCondLst>
                              <p:cond delay="2500"/>
                            </p:stCondLst>
                            <p:childTnLst>
                              <p:par>
                                <p:cTn id="37" presetID="10" presetClass="entr" presetSubtype="0"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500"/>
                                        <p:tgtEl>
                                          <p:spTgt spid="16"/>
                                        </p:tgtEl>
                                      </p:cBhvr>
                                    </p:animEffect>
                                  </p:childTnLst>
                                </p:cTn>
                              </p:par>
                            </p:childTnLst>
                          </p:cTn>
                        </p:par>
                        <p:par>
                          <p:cTn id="45" fill="hold">
                            <p:stCondLst>
                              <p:cond delay="500"/>
                            </p:stCondLst>
                            <p:childTnLst>
                              <p:par>
                                <p:cTn id="46" presetID="10" presetClass="entr" presetSubtype="0"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500"/>
                                        <p:tgtEl>
                                          <p:spTgt spid="17"/>
                                        </p:tgtEl>
                                      </p:cBhvr>
                                    </p:animEffect>
                                  </p:childTnLst>
                                </p:cTn>
                              </p:par>
                            </p:childTnLst>
                          </p:cTn>
                        </p:par>
                        <p:par>
                          <p:cTn id="49" fill="hold">
                            <p:stCondLst>
                              <p:cond delay="1000"/>
                            </p:stCondLst>
                            <p:childTnLst>
                              <p:par>
                                <p:cTn id="50" presetID="10" presetClass="entr" presetSubtype="0" fill="hold" nodeType="after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par>
                          <p:cTn id="53" fill="hold">
                            <p:stCondLst>
                              <p:cond delay="1500"/>
                            </p:stCondLst>
                            <p:childTnLst>
                              <p:par>
                                <p:cTn id="54" presetID="10" presetClass="entr" presetSubtype="0"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a:solidFill>
                  <a:srgbClr val="FFFFFF"/>
                </a:solidFill>
                <a:latin typeface="游ゴシック" panose="020B0400000000000000" pitchFamily="50" charset="-128"/>
                <a:ea typeface="游ゴシック" panose="020B0400000000000000" pitchFamily="50" charset="-128"/>
              </a:rPr>
              <a:t>構成</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し</a:t>
            </a:r>
            <a:r>
              <a:rPr lang="ja-JP" altLang="en-US" sz="4000" b="1" kern="0" noProof="0" dirty="0">
                <a:solidFill>
                  <a:srgbClr val="FFFFFF"/>
                </a:solidFill>
                <a:latin typeface="游ゴシック" panose="020B0400000000000000" pitchFamily="50" charset="-128"/>
                <a:ea typeface="游ゴシック" panose="020B0400000000000000" pitchFamily="50" charset="-128"/>
              </a:rPr>
              <a:t>演技</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する</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16</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smtClean="0">
                <a:effectLst>
                  <a:outerShdw blurRad="38100" dist="38100" dir="2700000" algn="tl">
                    <a:srgbClr val="000000">
                      <a:alpha val="43137"/>
                    </a:srgbClr>
                  </a:outerShdw>
                </a:effectLst>
              </a:rPr>
              <a:t>どんな演技</a:t>
            </a:r>
            <a:r>
              <a:rPr lang="ja-JP" altLang="en-US" sz="3200" b="1" dirty="0">
                <a:effectLst>
                  <a:outerShdw blurRad="38100" dist="38100" dir="2700000" algn="tl">
                    <a:srgbClr val="000000">
                      <a:alpha val="43137"/>
                    </a:srgbClr>
                  </a:outerShdw>
                </a:effectLst>
              </a:rPr>
              <a:t>構成</a:t>
            </a:r>
            <a:r>
              <a:rPr lang="ja-JP" altLang="en-US" sz="3200" b="1" dirty="0" smtClean="0">
                <a:effectLst>
                  <a:outerShdw blurRad="38100" dist="38100" dir="2700000" algn="tl">
                    <a:srgbClr val="000000">
                      <a:alpha val="43137"/>
                    </a:srgbClr>
                  </a:outerShdw>
                </a:effectLst>
              </a:rPr>
              <a:t>が</a:t>
            </a:r>
            <a:r>
              <a:rPr lang="ja-JP" altLang="en-US" sz="3200" b="1" dirty="0">
                <a:effectLst>
                  <a:outerShdw blurRad="38100" dist="38100" dir="2700000" algn="tl">
                    <a:srgbClr val="000000">
                      <a:alpha val="43137"/>
                    </a:srgbClr>
                  </a:outerShdw>
                </a:effectLst>
              </a:rPr>
              <a:t>考</a:t>
            </a:r>
            <a:r>
              <a:rPr lang="ja-JP" altLang="en-US" sz="3200" b="1" dirty="0" smtClean="0">
                <a:effectLst>
                  <a:outerShdw blurRad="38100" dist="38100" dir="2700000" algn="tl">
                    <a:srgbClr val="000000">
                      <a:alpha val="43137"/>
                    </a:srgbClr>
                  </a:outerShdw>
                </a:effectLst>
              </a:rPr>
              <a:t>えられる</a:t>
            </a:r>
            <a:r>
              <a:rPr lang="ja-JP" altLang="en-US" sz="3200" b="1" dirty="0">
                <a:effectLst>
                  <a:outerShdw blurRad="38100" dist="38100" dir="2700000" algn="tl">
                    <a:srgbClr val="000000">
                      <a:alpha val="43137"/>
                    </a:srgbClr>
                  </a:outerShdw>
                </a:effectLst>
              </a:rPr>
              <a:t>か</a:t>
            </a:r>
            <a:endParaRPr lang="en-US" altLang="ja-JP" sz="3200" b="1" dirty="0" smtClean="0">
              <a:effectLst>
                <a:outerShdw blurRad="38100" dist="38100" dir="2700000" algn="tl">
                  <a:srgbClr val="000000">
                    <a:alpha val="43137"/>
                  </a:srgbClr>
                </a:outerShdw>
              </a:effectLst>
            </a:endParaRPr>
          </a:p>
        </p:txBody>
      </p:sp>
      <p:sp>
        <p:nvSpPr>
          <p:cNvPr id="13" name="正方形/長方形 12"/>
          <p:cNvSpPr/>
          <p:nvPr/>
        </p:nvSpPr>
        <p:spPr>
          <a:xfrm>
            <a:off x="545528" y="2961661"/>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000" dirty="0" smtClean="0"/>
              <a:t>逆上がり→前方支持回転→後ろ振り跳び下り</a:t>
            </a:r>
            <a:endParaRPr kumimoji="1" lang="en-US" altLang="ja-JP" sz="3000" b="1" dirty="0" smtClean="0"/>
          </a:p>
        </p:txBody>
      </p:sp>
      <p:sp>
        <p:nvSpPr>
          <p:cNvPr id="14" name="正方形/長方形 13"/>
          <p:cNvSpPr/>
          <p:nvPr/>
        </p:nvSpPr>
        <p:spPr>
          <a:xfrm>
            <a:off x="1005837" y="3454706"/>
            <a:ext cx="3775169" cy="334951"/>
          </a:xfrm>
          <a:prstGeom prst="rect">
            <a:avLst/>
          </a:prstGeom>
          <a:solidFill>
            <a:schemeClr val="accent4">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a:t>
            </a:r>
            <a:r>
              <a:rPr kumimoji="1" lang="ja-JP" altLang="en-US" sz="2400" dirty="0" smtClean="0"/>
              <a:t>基本技での</a:t>
            </a:r>
            <a:r>
              <a:rPr kumimoji="1" lang="ja-JP" altLang="en-US" sz="2400" dirty="0"/>
              <a:t>演技</a:t>
            </a:r>
            <a:r>
              <a:rPr kumimoji="1" lang="ja-JP" altLang="en-US" sz="2400" dirty="0" smtClean="0"/>
              <a:t>構成</a:t>
            </a:r>
            <a:endParaRPr kumimoji="1" lang="en-US" altLang="ja-JP" sz="2400" dirty="0" smtClean="0"/>
          </a:p>
        </p:txBody>
      </p:sp>
      <p:sp>
        <p:nvSpPr>
          <p:cNvPr id="11" name="正方形/長方形 10"/>
          <p:cNvSpPr/>
          <p:nvPr/>
        </p:nvSpPr>
        <p:spPr>
          <a:xfrm>
            <a:off x="545525" y="3781849"/>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②</a:t>
            </a:r>
            <a:r>
              <a:rPr kumimoji="1" lang="ja-JP" altLang="en-US" sz="3000" dirty="0" smtClean="0"/>
              <a:t>逆上がり→</a:t>
            </a:r>
            <a:r>
              <a:rPr kumimoji="1" lang="ja-JP" altLang="en-US" sz="3000" b="1" dirty="0" smtClean="0">
                <a:solidFill>
                  <a:srgbClr val="FF0000"/>
                </a:solidFill>
              </a:rPr>
              <a:t>後方伸膝支持</a:t>
            </a:r>
            <a:r>
              <a:rPr kumimoji="1" lang="ja-JP" altLang="en-US" sz="3000" b="1" dirty="0">
                <a:solidFill>
                  <a:srgbClr val="FF0000"/>
                </a:solidFill>
              </a:rPr>
              <a:t>回転</a:t>
            </a:r>
            <a:r>
              <a:rPr kumimoji="1" lang="ja-JP" altLang="en-US" sz="3000" dirty="0" smtClean="0"/>
              <a:t>→踏み越し下り</a:t>
            </a:r>
            <a:endParaRPr kumimoji="1" lang="en-US" altLang="ja-JP" sz="3000" b="1" dirty="0" smtClean="0"/>
          </a:p>
        </p:txBody>
      </p:sp>
      <p:sp>
        <p:nvSpPr>
          <p:cNvPr id="12" name="正方形/長方形 11"/>
          <p:cNvSpPr/>
          <p:nvPr/>
        </p:nvSpPr>
        <p:spPr>
          <a:xfrm>
            <a:off x="1005836" y="4299680"/>
            <a:ext cx="4480563" cy="355008"/>
          </a:xfrm>
          <a:prstGeom prst="rect">
            <a:avLst/>
          </a:prstGeom>
          <a:solidFill>
            <a:schemeClr val="accent4">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a:t>
            </a:r>
            <a:r>
              <a:rPr kumimoji="1" lang="ja-JP" altLang="en-US" sz="2400" dirty="0" smtClean="0"/>
              <a:t>発展技を入れた演技構成</a:t>
            </a:r>
            <a:endParaRPr kumimoji="1" lang="en-US" altLang="ja-JP" sz="2400" dirty="0" smtClean="0"/>
          </a:p>
        </p:txBody>
      </p:sp>
      <p:sp>
        <p:nvSpPr>
          <p:cNvPr id="19" name="正方形/長方形 18"/>
          <p:cNvSpPr/>
          <p:nvPr/>
        </p:nvSpPr>
        <p:spPr>
          <a:xfrm>
            <a:off x="545525" y="4653978"/>
            <a:ext cx="8454781" cy="101529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③</a:t>
            </a:r>
            <a:r>
              <a:rPr kumimoji="1" lang="ja-JP" altLang="en-US" sz="3000" dirty="0" smtClean="0"/>
              <a:t>膝掛け上がり→</a:t>
            </a:r>
            <a:endParaRPr kumimoji="1" lang="en-US" altLang="ja-JP" sz="3000" dirty="0" smtClean="0"/>
          </a:p>
          <a:p>
            <a:pPr algn="r"/>
            <a:r>
              <a:rPr kumimoji="1" lang="ja-JP" altLang="en-US" sz="3000" dirty="0" smtClean="0"/>
              <a:t>後方膝掛け回転</a:t>
            </a:r>
            <a:r>
              <a:rPr kumimoji="1" lang="ja-JP" altLang="en-US" sz="3000" b="1" dirty="0" smtClean="0">
                <a:solidFill>
                  <a:srgbClr val="FF0000"/>
                </a:solidFill>
              </a:rPr>
              <a:t>→</a:t>
            </a:r>
            <a:r>
              <a:rPr kumimoji="1" lang="ja-JP" altLang="en-US" sz="3000" dirty="0" smtClean="0"/>
              <a:t>棒下振り出し下り</a:t>
            </a:r>
            <a:endParaRPr kumimoji="1" lang="en-US" altLang="ja-JP" sz="3000" b="1" dirty="0" smtClean="0"/>
          </a:p>
        </p:txBody>
      </p:sp>
      <p:sp>
        <p:nvSpPr>
          <p:cNvPr id="20" name="正方形/長方形 19"/>
          <p:cNvSpPr/>
          <p:nvPr/>
        </p:nvSpPr>
        <p:spPr>
          <a:xfrm>
            <a:off x="1005836" y="5610274"/>
            <a:ext cx="7509513" cy="1176291"/>
          </a:xfrm>
          <a:prstGeom prst="rect">
            <a:avLst/>
          </a:prstGeom>
          <a:solidFill>
            <a:schemeClr val="accent4">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a:t>
            </a:r>
            <a:r>
              <a:rPr kumimoji="1" lang="ja-JP" altLang="en-US" sz="2400" dirty="0" smtClean="0"/>
              <a:t>鉄棒の反対側に移動するために、伸ばしている足</a:t>
            </a:r>
            <a:endParaRPr kumimoji="1" lang="en-US" altLang="ja-JP" sz="2400" dirty="0" smtClean="0"/>
          </a:p>
          <a:p>
            <a:r>
              <a:rPr kumimoji="1" lang="ja-JP" altLang="en-US" sz="2400" dirty="0" smtClean="0"/>
              <a:t>　側の手を逆手ににぎりかえ、もう一方の手を放し反</a:t>
            </a:r>
            <a:endParaRPr kumimoji="1" lang="en-US" altLang="ja-JP" sz="2400" dirty="0" smtClean="0"/>
          </a:p>
          <a:p>
            <a:r>
              <a:rPr kumimoji="1" lang="ja-JP" altLang="en-US" sz="2400" dirty="0"/>
              <a:t>　</a:t>
            </a:r>
            <a:r>
              <a:rPr kumimoji="1" lang="ja-JP" altLang="en-US" sz="2400" dirty="0" smtClean="0"/>
              <a:t>対側の鉄棒をつかみ、伸ばしている足を後ろに抜く</a:t>
            </a:r>
            <a:endParaRPr kumimoji="1" lang="en-US" altLang="ja-JP" sz="2400" dirty="0" smtClean="0"/>
          </a:p>
        </p:txBody>
      </p:sp>
      <p:sp>
        <p:nvSpPr>
          <p:cNvPr id="2" name="角丸四角形吹き出し 1"/>
          <p:cNvSpPr/>
          <p:nvPr/>
        </p:nvSpPr>
        <p:spPr>
          <a:xfrm>
            <a:off x="5839100" y="4274119"/>
            <a:ext cx="2937509" cy="936041"/>
          </a:xfrm>
          <a:prstGeom prst="wedgeRoundRectCallout">
            <a:avLst>
              <a:gd name="adj1" fmla="val -55279"/>
              <a:gd name="adj2" fmla="val 5477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条件を変えた技を入れ下りる方向を転換した演技構成</a:t>
            </a:r>
            <a:endParaRPr kumimoji="1" lang="ja-JP" altLang="en-US" sz="2000" dirty="0">
              <a:solidFill>
                <a:schemeClr val="tx1"/>
              </a:solidFill>
            </a:endParaRPr>
          </a:p>
        </p:txBody>
      </p:sp>
      <p:sp>
        <p:nvSpPr>
          <p:cNvPr id="4" name="角丸四角形吹き出し 3"/>
          <p:cNvSpPr/>
          <p:nvPr/>
        </p:nvSpPr>
        <p:spPr>
          <a:xfrm>
            <a:off x="6523766" y="1772713"/>
            <a:ext cx="2057399" cy="1123859"/>
          </a:xfrm>
          <a:prstGeom prst="wedgeRoundRectCallout">
            <a:avLst>
              <a:gd name="adj1" fmla="val -152464"/>
              <a:gd name="adj2" fmla="val 655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600" b="1" dirty="0" smtClean="0">
                <a:effectLst>
                  <a:outerShdw blurRad="38100" dist="38100" dir="2700000" algn="tl">
                    <a:srgbClr val="000000">
                      <a:alpha val="43137"/>
                    </a:srgbClr>
                  </a:outerShdw>
                </a:effectLst>
              </a:rPr>
              <a:t>例</a:t>
            </a:r>
            <a:endParaRPr kumimoji="1" lang="ja-JP" alt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014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anim calcmode="lin" valueType="num">
                                      <p:cBhvr>
                                        <p:cTn id="24" dur="500" fill="hold"/>
                                        <p:tgtEl>
                                          <p:spTgt spid="14"/>
                                        </p:tgtEl>
                                        <p:attrNameLst>
                                          <p:attrName>ppt_x</p:attrName>
                                        </p:attrNameLst>
                                      </p:cBhvr>
                                      <p:tavLst>
                                        <p:tav tm="0">
                                          <p:val>
                                            <p:strVal val="#ppt_x"/>
                                          </p:val>
                                        </p:tav>
                                        <p:tav tm="100000">
                                          <p:val>
                                            <p:strVal val="#ppt_x"/>
                                          </p:val>
                                        </p:tav>
                                      </p:tavLst>
                                    </p:anim>
                                    <p:anim calcmode="lin" valueType="num">
                                      <p:cBhvr>
                                        <p:cTn id="25" dur="5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1+#ppt_w/2"/>
                                          </p:val>
                                        </p:tav>
                                        <p:tav tm="100000">
                                          <p:val>
                                            <p:strVal val="#ppt_x"/>
                                          </p:val>
                                        </p:tav>
                                      </p:tavLst>
                                    </p:anim>
                                    <p:anim calcmode="lin" valueType="num">
                                      <p:cBhvr additive="base">
                                        <p:cTn id="3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anim calcmode="lin" valueType="num">
                                      <p:cBhvr>
                                        <p:cTn id="37" dur="500" fill="hold"/>
                                        <p:tgtEl>
                                          <p:spTgt spid="12"/>
                                        </p:tgtEl>
                                        <p:attrNameLst>
                                          <p:attrName>ppt_x</p:attrName>
                                        </p:attrNameLst>
                                      </p:cBhvr>
                                      <p:tavLst>
                                        <p:tav tm="0">
                                          <p:val>
                                            <p:strVal val="#ppt_x"/>
                                          </p:val>
                                        </p:tav>
                                        <p:tav tm="100000">
                                          <p:val>
                                            <p:strVal val="#ppt_x"/>
                                          </p:val>
                                        </p:tav>
                                      </p:tavLst>
                                    </p:anim>
                                    <p:anim calcmode="lin" valueType="num">
                                      <p:cBhvr>
                                        <p:cTn id="38"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1+#ppt_w/2"/>
                                          </p:val>
                                        </p:tav>
                                        <p:tav tm="100000">
                                          <p:val>
                                            <p:strVal val="#ppt_x"/>
                                          </p:val>
                                        </p:tav>
                                      </p:tavLst>
                                    </p:anim>
                                    <p:anim calcmode="lin" valueType="num">
                                      <p:cBhvr additive="base">
                                        <p:cTn id="44"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500"/>
                                        <p:tgtEl>
                                          <p:spTgt spid="20"/>
                                        </p:tgtEl>
                                      </p:cBhvr>
                                    </p:animEffect>
                                    <p:anim calcmode="lin" valueType="num">
                                      <p:cBhvr>
                                        <p:cTn id="55" dur="500" fill="hold"/>
                                        <p:tgtEl>
                                          <p:spTgt spid="20"/>
                                        </p:tgtEl>
                                        <p:attrNameLst>
                                          <p:attrName>ppt_x</p:attrName>
                                        </p:attrNameLst>
                                      </p:cBhvr>
                                      <p:tavLst>
                                        <p:tav tm="0">
                                          <p:val>
                                            <p:strVal val="#ppt_x"/>
                                          </p:val>
                                        </p:tav>
                                        <p:tav tm="100000">
                                          <p:val>
                                            <p:strVal val="#ppt_x"/>
                                          </p:val>
                                        </p:tav>
                                      </p:tavLst>
                                    </p:anim>
                                    <p:anim calcmode="lin" valueType="num">
                                      <p:cBhvr>
                                        <p:cTn id="56" dur="5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xit" presetSubtype="2" fill="hold" grpId="1" nodeType="clickEffect">
                                  <p:stCondLst>
                                    <p:cond delay="0"/>
                                  </p:stCondLst>
                                  <p:childTnLst>
                                    <p:animEffect transition="out" filter="wipe(right)">
                                      <p:cBhvr>
                                        <p:cTn id="60" dur="500"/>
                                        <p:tgtEl>
                                          <p:spTgt spid="4"/>
                                        </p:tgtEl>
                                      </p:cBhvr>
                                    </p:animEffect>
                                    <p:set>
                                      <p:cBhvr>
                                        <p:cTn id="6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4" grpId="0" animBg="1"/>
      <p:bldP spid="11" grpId="0" animBg="1"/>
      <p:bldP spid="12" grpId="0" animBg="1"/>
      <p:bldP spid="19" grpId="0" animBg="1"/>
      <p:bldP spid="20" grpId="0" animBg="1"/>
      <p:bldP spid="2" grpId="0" animBg="1"/>
      <p:bldP spid="4" grpId="0" animBg="1"/>
      <p:bldP spid="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a:solidFill>
                  <a:srgbClr val="FFFFFF"/>
                </a:solidFill>
                <a:latin typeface="游ゴシック" panose="020B0400000000000000" pitchFamily="50" charset="-128"/>
                <a:ea typeface="游ゴシック" panose="020B0400000000000000" pitchFamily="50" charset="-128"/>
              </a:rPr>
              <a:t>構成</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し</a:t>
            </a:r>
            <a:r>
              <a:rPr lang="ja-JP" altLang="en-US" sz="4000" b="1" kern="0" noProof="0" dirty="0">
                <a:solidFill>
                  <a:srgbClr val="FFFFFF"/>
                </a:solidFill>
                <a:latin typeface="游ゴシック" panose="020B0400000000000000" pitchFamily="50" charset="-128"/>
                <a:ea typeface="游ゴシック" panose="020B0400000000000000" pitchFamily="50" charset="-128"/>
              </a:rPr>
              <a:t>演技</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する</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17</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どんな演技</a:t>
            </a:r>
            <a:r>
              <a:rPr lang="ja-JP" altLang="en-US" sz="3200" b="1" dirty="0">
                <a:effectLst>
                  <a:outerShdw blurRad="38100" dist="38100" dir="2700000" algn="tl">
                    <a:srgbClr val="000000">
                      <a:alpha val="43137"/>
                    </a:srgbClr>
                  </a:outerShdw>
                </a:effectLst>
              </a:rPr>
              <a:t>構成</a:t>
            </a:r>
            <a:r>
              <a:rPr lang="ja-JP" altLang="en-US" sz="3200" b="1" dirty="0" smtClean="0">
                <a:effectLst>
                  <a:outerShdw blurRad="38100" dist="38100" dir="2700000" algn="tl">
                    <a:srgbClr val="000000">
                      <a:alpha val="43137"/>
                    </a:srgbClr>
                  </a:outerShdw>
                </a:effectLst>
              </a:rPr>
              <a:t>が</a:t>
            </a:r>
            <a:r>
              <a:rPr lang="ja-JP" altLang="en-US" sz="3200" b="1" dirty="0">
                <a:effectLst>
                  <a:outerShdw blurRad="38100" dist="38100" dir="2700000" algn="tl">
                    <a:srgbClr val="000000">
                      <a:alpha val="43137"/>
                    </a:srgbClr>
                  </a:outerShdw>
                </a:effectLst>
              </a:rPr>
              <a:t>考</a:t>
            </a:r>
            <a:r>
              <a:rPr lang="ja-JP" altLang="en-US" sz="3200" b="1" dirty="0" smtClean="0">
                <a:effectLst>
                  <a:outerShdw blurRad="38100" dist="38100" dir="2700000" algn="tl">
                    <a:srgbClr val="000000">
                      <a:alpha val="43137"/>
                    </a:srgbClr>
                  </a:outerShdw>
                </a:effectLst>
              </a:rPr>
              <a:t>えられる</a:t>
            </a:r>
            <a:r>
              <a:rPr lang="ja-JP" altLang="en-US" sz="3200" b="1" dirty="0">
                <a:effectLst>
                  <a:outerShdw blurRad="38100" dist="38100" dir="2700000" algn="tl">
                    <a:srgbClr val="000000">
                      <a:alpha val="43137"/>
                    </a:srgbClr>
                  </a:outerShdw>
                </a:effectLst>
              </a:rPr>
              <a:t>か</a:t>
            </a:r>
            <a:endParaRPr lang="en-US" altLang="ja-JP" sz="3200" b="1" dirty="0" smtClean="0">
              <a:effectLst>
                <a:outerShdw blurRad="38100" dist="38100" dir="2700000" algn="tl">
                  <a:srgbClr val="000000">
                    <a:alpha val="43137"/>
                  </a:srgbClr>
                </a:outerShdw>
              </a:effectLst>
            </a:endParaRPr>
          </a:p>
        </p:txBody>
      </p:sp>
      <p:sp>
        <p:nvSpPr>
          <p:cNvPr id="13" name="正方形/長方形 12"/>
          <p:cNvSpPr/>
          <p:nvPr/>
        </p:nvSpPr>
        <p:spPr>
          <a:xfrm>
            <a:off x="545528" y="2961661"/>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000" dirty="0" smtClean="0"/>
              <a:t>逆上がり→前方支持回転→後ろ振り跳び下り</a:t>
            </a:r>
            <a:endParaRPr kumimoji="1" lang="en-US" altLang="ja-JP" sz="3000" b="1" dirty="0" smtClean="0"/>
          </a:p>
        </p:txBody>
      </p:sp>
      <p:sp>
        <p:nvSpPr>
          <p:cNvPr id="14" name="正方形/長方形 13"/>
          <p:cNvSpPr/>
          <p:nvPr/>
        </p:nvSpPr>
        <p:spPr>
          <a:xfrm>
            <a:off x="1005837" y="3454706"/>
            <a:ext cx="3775169" cy="334951"/>
          </a:xfrm>
          <a:prstGeom prst="rect">
            <a:avLst/>
          </a:prstGeom>
          <a:solidFill>
            <a:schemeClr val="accent4">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a:t>
            </a:r>
            <a:r>
              <a:rPr kumimoji="1" lang="ja-JP" altLang="en-US" sz="2400" dirty="0" smtClean="0"/>
              <a:t>基本技での</a:t>
            </a:r>
            <a:r>
              <a:rPr kumimoji="1" lang="ja-JP" altLang="en-US" sz="2400" dirty="0"/>
              <a:t>演技</a:t>
            </a:r>
            <a:r>
              <a:rPr kumimoji="1" lang="ja-JP" altLang="en-US" sz="2400" dirty="0" smtClean="0"/>
              <a:t>構成</a:t>
            </a:r>
            <a:endParaRPr kumimoji="1" lang="en-US" altLang="ja-JP" sz="2400" dirty="0" smtClean="0"/>
          </a:p>
        </p:txBody>
      </p:sp>
      <p:sp>
        <p:nvSpPr>
          <p:cNvPr id="11" name="正方形/長方形 10"/>
          <p:cNvSpPr/>
          <p:nvPr/>
        </p:nvSpPr>
        <p:spPr>
          <a:xfrm>
            <a:off x="545525" y="3781849"/>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②</a:t>
            </a:r>
            <a:r>
              <a:rPr kumimoji="1" lang="ja-JP" altLang="en-US" sz="3000" dirty="0" smtClean="0"/>
              <a:t>逆上がり→</a:t>
            </a:r>
            <a:r>
              <a:rPr kumimoji="1" lang="ja-JP" altLang="en-US" sz="3000" b="1" dirty="0" smtClean="0">
                <a:solidFill>
                  <a:srgbClr val="FF0000"/>
                </a:solidFill>
              </a:rPr>
              <a:t>後方伸膝支持</a:t>
            </a:r>
            <a:r>
              <a:rPr kumimoji="1" lang="ja-JP" altLang="en-US" sz="3000" b="1" dirty="0">
                <a:solidFill>
                  <a:srgbClr val="FF0000"/>
                </a:solidFill>
              </a:rPr>
              <a:t>回転</a:t>
            </a:r>
            <a:r>
              <a:rPr kumimoji="1" lang="ja-JP" altLang="en-US" sz="3000" dirty="0" smtClean="0"/>
              <a:t>→踏み越し下り</a:t>
            </a:r>
            <a:endParaRPr kumimoji="1" lang="en-US" altLang="ja-JP" sz="3000" b="1" dirty="0" smtClean="0"/>
          </a:p>
        </p:txBody>
      </p:sp>
      <p:sp>
        <p:nvSpPr>
          <p:cNvPr id="12" name="正方形/長方形 11"/>
          <p:cNvSpPr/>
          <p:nvPr/>
        </p:nvSpPr>
        <p:spPr>
          <a:xfrm>
            <a:off x="1005836" y="4299680"/>
            <a:ext cx="4480563" cy="355008"/>
          </a:xfrm>
          <a:prstGeom prst="rect">
            <a:avLst/>
          </a:prstGeom>
          <a:solidFill>
            <a:schemeClr val="accent4">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a:t>
            </a:r>
            <a:r>
              <a:rPr kumimoji="1" lang="ja-JP" altLang="en-US" sz="2400" dirty="0" smtClean="0"/>
              <a:t>発展技を入れた演技構成</a:t>
            </a:r>
            <a:endParaRPr kumimoji="1" lang="en-US" altLang="ja-JP" sz="2400" dirty="0" smtClean="0"/>
          </a:p>
        </p:txBody>
      </p:sp>
      <p:sp>
        <p:nvSpPr>
          <p:cNvPr id="19" name="正方形/長方形 18"/>
          <p:cNvSpPr/>
          <p:nvPr/>
        </p:nvSpPr>
        <p:spPr>
          <a:xfrm>
            <a:off x="545525" y="4653978"/>
            <a:ext cx="8454781" cy="101529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③</a:t>
            </a:r>
            <a:r>
              <a:rPr kumimoji="1" lang="ja-JP" altLang="en-US" sz="3000" dirty="0" smtClean="0"/>
              <a:t>膝掛け上がり→</a:t>
            </a:r>
            <a:endParaRPr kumimoji="1" lang="en-US" altLang="ja-JP" sz="3000" dirty="0" smtClean="0"/>
          </a:p>
          <a:p>
            <a:pPr algn="r"/>
            <a:r>
              <a:rPr kumimoji="1" lang="ja-JP" altLang="en-US" sz="3000" dirty="0" smtClean="0"/>
              <a:t>後方膝掛け回転</a:t>
            </a:r>
            <a:r>
              <a:rPr kumimoji="1" lang="ja-JP" altLang="en-US" sz="3000" b="1" dirty="0" smtClean="0">
                <a:solidFill>
                  <a:srgbClr val="FF0000"/>
                </a:solidFill>
              </a:rPr>
              <a:t>→</a:t>
            </a:r>
            <a:r>
              <a:rPr kumimoji="1" lang="ja-JP" altLang="en-US" sz="3000" dirty="0" smtClean="0"/>
              <a:t>棒下振り出し下り</a:t>
            </a:r>
            <a:endParaRPr kumimoji="1" lang="en-US" altLang="ja-JP" sz="3000" b="1" dirty="0" smtClean="0"/>
          </a:p>
        </p:txBody>
      </p:sp>
      <p:sp>
        <p:nvSpPr>
          <p:cNvPr id="20" name="正方形/長方形 19"/>
          <p:cNvSpPr/>
          <p:nvPr/>
        </p:nvSpPr>
        <p:spPr>
          <a:xfrm>
            <a:off x="1005836" y="5610274"/>
            <a:ext cx="7509513" cy="1176291"/>
          </a:xfrm>
          <a:prstGeom prst="rect">
            <a:avLst/>
          </a:prstGeom>
          <a:solidFill>
            <a:schemeClr val="accent4">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800" dirty="0" smtClean="0"/>
              <a:t>・</a:t>
            </a:r>
            <a:r>
              <a:rPr kumimoji="1" lang="ja-JP" altLang="en-US" sz="2400" dirty="0" smtClean="0"/>
              <a:t>鉄棒の反対側に移動するために、伸ばしている足</a:t>
            </a:r>
            <a:endParaRPr kumimoji="1" lang="en-US" altLang="ja-JP" sz="2400" dirty="0" smtClean="0"/>
          </a:p>
          <a:p>
            <a:r>
              <a:rPr kumimoji="1" lang="ja-JP" altLang="en-US" sz="2400" dirty="0" smtClean="0"/>
              <a:t>　側の手を逆手ににぎりかえ、もう一方の手を放し反</a:t>
            </a:r>
            <a:endParaRPr kumimoji="1" lang="en-US" altLang="ja-JP" sz="2400" dirty="0" smtClean="0"/>
          </a:p>
          <a:p>
            <a:r>
              <a:rPr kumimoji="1" lang="ja-JP" altLang="en-US" sz="2400" dirty="0"/>
              <a:t>　</a:t>
            </a:r>
            <a:r>
              <a:rPr kumimoji="1" lang="ja-JP" altLang="en-US" sz="2400" dirty="0" smtClean="0"/>
              <a:t>対側の鉄棒をつかみ、伸ばしている足を後ろに抜く</a:t>
            </a:r>
            <a:endParaRPr kumimoji="1" lang="en-US" altLang="ja-JP" sz="2400" dirty="0" smtClean="0"/>
          </a:p>
        </p:txBody>
      </p:sp>
      <p:sp>
        <p:nvSpPr>
          <p:cNvPr id="2" name="角丸四角形吹き出し 1"/>
          <p:cNvSpPr/>
          <p:nvPr/>
        </p:nvSpPr>
        <p:spPr>
          <a:xfrm>
            <a:off x="5839100" y="4274119"/>
            <a:ext cx="2937509" cy="936041"/>
          </a:xfrm>
          <a:prstGeom prst="wedgeRoundRectCallout">
            <a:avLst>
              <a:gd name="adj1" fmla="val -55279"/>
              <a:gd name="adj2" fmla="val 54771"/>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rPr>
              <a:t>条件を変えた技を入れ下りる方向を転換した演技構成</a:t>
            </a:r>
            <a:endParaRPr kumimoji="1" lang="ja-JP" altLang="en-US" sz="2000" dirty="0">
              <a:solidFill>
                <a:schemeClr val="tx1"/>
              </a:solidFill>
            </a:endParaRPr>
          </a:p>
        </p:txBody>
      </p:sp>
      <p:sp>
        <p:nvSpPr>
          <p:cNvPr id="15" name="正方形/長方形 14"/>
          <p:cNvSpPr/>
          <p:nvPr/>
        </p:nvSpPr>
        <p:spPr>
          <a:xfrm>
            <a:off x="546795" y="1457000"/>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下の①②③の例を参考に学習カードに記入してみよう</a:t>
            </a:r>
            <a:endParaRPr lang="en-US" altLang="ja-JP"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647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277209" y="2523299"/>
            <a:ext cx="8572277" cy="886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300790" y="1539153"/>
            <a:ext cx="8406090" cy="305422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4800" dirty="0"/>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2</a:t>
            </a:fld>
            <a:endParaRPr kumimoji="1" lang="ja-JP" altLang="en-US"/>
          </a:p>
        </p:txBody>
      </p:sp>
      <p:sp>
        <p:nvSpPr>
          <p:cNvPr id="9" name="正方形/長方形 8"/>
          <p:cNvSpPr/>
          <p:nvPr/>
        </p:nvSpPr>
        <p:spPr>
          <a:xfrm>
            <a:off x="545529" y="1539153"/>
            <a:ext cx="8035636" cy="329141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8000" dirty="0" smtClean="0"/>
              <a:t>「</a:t>
            </a:r>
            <a:r>
              <a:rPr kumimoji="1" lang="ja-JP" altLang="en-US" sz="6600" dirty="0" smtClean="0"/>
              <a:t>知識及び技能」編</a:t>
            </a:r>
            <a:endParaRPr kumimoji="1" lang="en-US" altLang="ja-JP" sz="6600" dirty="0" smtClean="0"/>
          </a:p>
          <a:p>
            <a:pPr algn="ctr"/>
            <a:endParaRPr kumimoji="1" lang="en-US" altLang="ja-JP" sz="4000" dirty="0" smtClean="0"/>
          </a:p>
          <a:p>
            <a:pPr algn="ctr"/>
            <a:r>
              <a:rPr kumimoji="1" lang="ja-JP" altLang="en-US" sz="8000" dirty="0" smtClean="0"/>
              <a:t>知識</a:t>
            </a:r>
            <a:endParaRPr kumimoji="1" lang="ja-JP" altLang="en-US" sz="8000" dirty="0"/>
          </a:p>
        </p:txBody>
      </p:sp>
      <p:sp>
        <p:nvSpPr>
          <p:cNvPr id="10"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0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946470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a:solidFill>
                  <a:srgbClr val="FFFFFF"/>
                </a:solidFill>
                <a:latin typeface="游ゴシック" panose="020B0400000000000000" pitchFamily="50" charset="-128"/>
                <a:ea typeface="游ゴシック" panose="020B0400000000000000" pitchFamily="50" charset="-128"/>
              </a:rPr>
              <a:t>今</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できる</a:t>
            </a:r>
            <a:r>
              <a:rPr lang="ja-JP" altLang="en-US" sz="4000" b="1" kern="0" noProof="0" dirty="0">
                <a:solidFill>
                  <a:srgbClr val="FFFFFF"/>
                </a:solidFill>
                <a:latin typeface="游ゴシック" panose="020B0400000000000000" pitchFamily="50" charset="-128"/>
                <a:ea typeface="游ゴシック" panose="020B0400000000000000" pitchFamily="50" charset="-128"/>
              </a:rPr>
              <a:t>技</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を確認しよう</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3</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滑らかに</a:t>
            </a:r>
            <a:endParaRPr lang="en-US" altLang="ja-JP" sz="3200" b="1" dirty="0" smtClean="0">
              <a:effectLst>
                <a:outerShdw blurRad="38100" dist="38100" dir="2700000" algn="tl">
                  <a:srgbClr val="000000">
                    <a:alpha val="43137"/>
                  </a:srgbClr>
                </a:outerShdw>
              </a:effectLst>
            </a:endParaRPr>
          </a:p>
          <a:p>
            <a:pPr algn="ctr"/>
            <a:r>
              <a:rPr lang="ja-JP" altLang="en-US" sz="3200" b="1" dirty="0" smtClean="0">
                <a:effectLst>
                  <a:outerShdw blurRad="38100" dist="38100" dir="2700000" algn="tl">
                    <a:srgbClr val="000000">
                      <a:alpha val="43137"/>
                    </a:srgbClr>
                  </a:outerShdw>
                </a:effectLst>
              </a:rPr>
              <a:t>安定して</a:t>
            </a:r>
            <a:r>
              <a:rPr lang="ja-JP" altLang="en-US" sz="3200" b="1" dirty="0">
                <a:effectLst>
                  <a:outerShdw blurRad="38100" dist="38100" dir="2700000" algn="tl">
                    <a:srgbClr val="000000">
                      <a:alpha val="43137"/>
                    </a:srgbClr>
                  </a:outerShdw>
                </a:effectLst>
              </a:rPr>
              <a:t>行</a:t>
            </a:r>
            <a:r>
              <a:rPr lang="ja-JP" altLang="en-US" sz="3200" b="1" dirty="0" smtClean="0">
                <a:effectLst>
                  <a:outerShdw blurRad="38100" dist="38100" dir="2700000" algn="tl">
                    <a:srgbClr val="000000">
                      <a:alpha val="43137"/>
                    </a:srgbClr>
                  </a:outerShdw>
                </a:effectLst>
              </a:rPr>
              <a:t>うために知っておこう</a:t>
            </a:r>
            <a:endParaRPr kumimoji="1" lang="en-US" altLang="ja-JP" sz="3200" b="1" dirty="0" smtClean="0">
              <a:effectLst>
                <a:outerShdw blurRad="38100" dist="38100" dir="2700000" algn="tl">
                  <a:srgbClr val="000000">
                    <a:alpha val="43137"/>
                  </a:srgbClr>
                </a:outerShdw>
              </a:effectLst>
            </a:endParaRPr>
          </a:p>
        </p:txBody>
      </p:sp>
      <p:sp>
        <p:nvSpPr>
          <p:cNvPr id="9" name="正方形/長方形 8"/>
          <p:cNvSpPr/>
          <p:nvPr/>
        </p:nvSpPr>
        <p:spPr>
          <a:xfrm>
            <a:off x="545527" y="3743212"/>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　　　　　　　」に分けることができる</a:t>
            </a:r>
            <a:endParaRPr kumimoji="1" lang="en-US" altLang="ja-JP" sz="3200" dirty="0" smtClean="0"/>
          </a:p>
        </p:txBody>
      </p:sp>
      <p:sp>
        <p:nvSpPr>
          <p:cNvPr id="7" name="正方形/長方形 6"/>
          <p:cNvSpPr/>
          <p:nvPr/>
        </p:nvSpPr>
        <p:spPr>
          <a:xfrm>
            <a:off x="545528" y="4521154"/>
            <a:ext cx="796982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②「</a:t>
            </a:r>
            <a:r>
              <a:rPr kumimoji="1" lang="ja-JP" altLang="en-US" sz="3200" dirty="0"/>
              <a:t>　</a:t>
            </a:r>
            <a:r>
              <a:rPr kumimoji="1" lang="ja-JP" altLang="en-US" sz="3200" dirty="0" smtClean="0"/>
              <a:t>　　　　　　　　」を整理する</a:t>
            </a:r>
            <a:endParaRPr kumimoji="1" lang="en-US" altLang="ja-JP" sz="3200" dirty="0" smtClean="0"/>
          </a:p>
        </p:txBody>
      </p:sp>
      <p:sp>
        <p:nvSpPr>
          <p:cNvPr id="2" name="正方形/長方形 1"/>
          <p:cNvSpPr/>
          <p:nvPr/>
        </p:nvSpPr>
        <p:spPr>
          <a:xfrm>
            <a:off x="1436914" y="3683726"/>
            <a:ext cx="2834640" cy="71040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accent1">
                    <a:lumMod val="50000"/>
                  </a:schemeClr>
                </a:solidFill>
              </a:rPr>
              <a:t>同じ系統の技</a:t>
            </a:r>
            <a:endParaRPr kumimoji="1" lang="ja-JP" altLang="en-US" sz="3200" b="1" dirty="0">
              <a:solidFill>
                <a:schemeClr val="accent1">
                  <a:lumMod val="50000"/>
                </a:schemeClr>
              </a:solidFill>
            </a:endParaRPr>
          </a:p>
        </p:txBody>
      </p:sp>
      <p:sp>
        <p:nvSpPr>
          <p:cNvPr id="10" name="正方形/長方形 9"/>
          <p:cNvSpPr/>
          <p:nvPr/>
        </p:nvSpPr>
        <p:spPr>
          <a:xfrm>
            <a:off x="1436913" y="4461668"/>
            <a:ext cx="3631476" cy="71040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accent1">
                    <a:lumMod val="50000"/>
                  </a:schemeClr>
                </a:solidFill>
              </a:rPr>
              <a:t>動き</a:t>
            </a:r>
            <a:r>
              <a:rPr kumimoji="1" lang="ja-JP" altLang="en-US" sz="3200" b="1" dirty="0">
                <a:solidFill>
                  <a:schemeClr val="accent1">
                    <a:lumMod val="50000"/>
                  </a:schemeClr>
                </a:solidFill>
              </a:rPr>
              <a:t>方</a:t>
            </a:r>
            <a:r>
              <a:rPr kumimoji="1" lang="ja-JP" altLang="en-US" sz="3200" b="1" dirty="0" smtClean="0">
                <a:solidFill>
                  <a:schemeClr val="accent1">
                    <a:lumMod val="50000"/>
                  </a:schemeClr>
                </a:solidFill>
              </a:rPr>
              <a:t>の</a:t>
            </a:r>
            <a:r>
              <a:rPr kumimoji="1" lang="ja-JP" altLang="en-US" sz="3200" b="1" dirty="0">
                <a:solidFill>
                  <a:schemeClr val="accent1">
                    <a:lumMod val="50000"/>
                  </a:schemeClr>
                </a:solidFill>
              </a:rPr>
              <a:t>ポイント</a:t>
            </a:r>
          </a:p>
        </p:txBody>
      </p:sp>
    </p:spTree>
    <p:extLst>
      <p:ext uri="{BB962C8B-B14F-4D97-AF65-F5344CB8AC3E}">
        <p14:creationId xmlns:p14="http://schemas.microsoft.com/office/powerpoint/2010/main" val="218436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
                                        </p:tgtEl>
                                        <p:attrNameLst>
                                          <p:attrName>ppt_y</p:attrName>
                                        </p:attrNameLst>
                                      </p:cBhvr>
                                      <p:tavLst>
                                        <p:tav tm="0">
                                          <p:val>
                                            <p:strVal val="#ppt_y"/>
                                          </p:val>
                                        </p:tav>
                                        <p:tav tm="100000">
                                          <p:val>
                                            <p:strVal val="#ppt_y"/>
                                          </p:val>
                                        </p:tav>
                                      </p:tavLst>
                                    </p:anim>
                                    <p:anim calcmode="lin" valueType="num">
                                      <p:cBhvr>
                                        <p:cTn id="21"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
                                        </p:tgtEl>
                                        <p:attrNameLst>
                                          <p:attrName>ppt_y</p:attrName>
                                        </p:attrNameLst>
                                      </p:cBhvr>
                                      <p:tavLst>
                                        <p:tav tm="0">
                                          <p:val>
                                            <p:strVal val="#ppt_y"/>
                                          </p:val>
                                        </p:tav>
                                        <p:tav tm="100000">
                                          <p:val>
                                            <p:strVal val="#ppt_y"/>
                                          </p:val>
                                        </p:tav>
                                      </p:tavLst>
                                    </p:anim>
                                    <p:anim calcmode="lin" valueType="num">
                                      <p:cBhvr>
                                        <p:cTn id="30"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2"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「同じ</a:t>
            </a:r>
            <a:r>
              <a:rPr lang="ja-JP" altLang="en-US" sz="4000" b="1" kern="0" noProof="0" dirty="0">
                <a:solidFill>
                  <a:srgbClr val="FFFFFF"/>
                </a:solidFill>
                <a:latin typeface="游ゴシック" panose="020B0400000000000000" pitchFamily="50" charset="-128"/>
                <a:ea typeface="游ゴシック" panose="020B0400000000000000" pitchFamily="50" charset="-128"/>
              </a:rPr>
              <a:t>系統</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の技」の表</a:t>
            </a:r>
            <a:endParaRPr kumimoji="1" lang="ja-JP" altLang="en-US" sz="40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4</a:t>
            </a:fld>
            <a:endParaRPr kumimoji="1" lang="ja-JP" altLang="en-US"/>
          </a:p>
        </p:txBody>
      </p:sp>
      <p:sp>
        <p:nvSpPr>
          <p:cNvPr id="9" name="正方形/長方形 8"/>
          <p:cNvSpPr/>
          <p:nvPr/>
        </p:nvSpPr>
        <p:spPr>
          <a:xfrm>
            <a:off x="0" y="1637661"/>
            <a:ext cx="9144000" cy="3867612"/>
          </a:xfrm>
          <a:prstGeom prst="rect">
            <a:avLst/>
          </a:prstGeom>
          <a:solidFill>
            <a:schemeClr val="accent4">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lang="ja-JP" altLang="en-US" sz="3200" b="1" dirty="0" smtClean="0"/>
              <a:t>支持</a:t>
            </a:r>
            <a:r>
              <a:rPr lang="ja-JP" altLang="en-US" sz="3200" b="1" dirty="0"/>
              <a:t>系</a:t>
            </a:r>
            <a:endParaRPr kumimoji="1" lang="en-US" altLang="ja-JP" sz="3200" b="1" dirty="0" smtClean="0"/>
          </a:p>
        </p:txBody>
      </p:sp>
      <p:sp>
        <p:nvSpPr>
          <p:cNvPr id="7" name="正方形/長方形 6"/>
          <p:cNvSpPr/>
          <p:nvPr/>
        </p:nvSpPr>
        <p:spPr>
          <a:xfrm>
            <a:off x="0" y="5505276"/>
            <a:ext cx="9144000" cy="1339667"/>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lang="ja-JP" altLang="en-US" sz="3200" b="1" dirty="0"/>
              <a:t>懸垂</a:t>
            </a:r>
            <a:r>
              <a:rPr lang="ja-JP" altLang="en-US" sz="3200" b="1" dirty="0" smtClean="0"/>
              <a:t>系</a:t>
            </a:r>
            <a:endParaRPr kumimoji="1" lang="en-US" altLang="ja-JP" sz="3200" b="1" dirty="0" smtClean="0"/>
          </a:p>
        </p:txBody>
      </p:sp>
      <p:sp>
        <p:nvSpPr>
          <p:cNvPr id="10" name="正方形/長方形 9"/>
          <p:cNvSpPr/>
          <p:nvPr/>
        </p:nvSpPr>
        <p:spPr>
          <a:xfrm>
            <a:off x="710366" y="1637661"/>
            <a:ext cx="8433634" cy="1913555"/>
          </a:xfrm>
          <a:prstGeom prst="rect">
            <a:avLst/>
          </a:prstGeom>
          <a:solidFill>
            <a:schemeClr val="accent2">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前方支持回転</a:t>
            </a:r>
            <a:endParaRPr kumimoji="1" lang="en-US" altLang="ja-JP" sz="2000" b="1" dirty="0" smtClean="0"/>
          </a:p>
        </p:txBody>
      </p:sp>
      <p:sp>
        <p:nvSpPr>
          <p:cNvPr id="11" name="正方形/長方形 10"/>
          <p:cNvSpPr/>
          <p:nvPr/>
        </p:nvSpPr>
        <p:spPr>
          <a:xfrm>
            <a:off x="710364" y="3552006"/>
            <a:ext cx="8433636" cy="1942076"/>
          </a:xfrm>
          <a:prstGeom prst="rect">
            <a:avLst/>
          </a:prstGeom>
          <a:solidFill>
            <a:schemeClr val="accent4">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a:t>後方</a:t>
            </a:r>
            <a:r>
              <a:rPr kumimoji="1" lang="ja-JP" altLang="en-US" sz="2000" b="1" dirty="0" smtClean="0"/>
              <a:t>支持回転</a:t>
            </a:r>
            <a:endParaRPr kumimoji="1" lang="en-US" altLang="ja-JP" sz="2000" b="1" dirty="0" smtClean="0"/>
          </a:p>
        </p:txBody>
      </p:sp>
      <p:sp>
        <p:nvSpPr>
          <p:cNvPr id="12" name="正方形/長方形 11"/>
          <p:cNvSpPr/>
          <p:nvPr/>
        </p:nvSpPr>
        <p:spPr>
          <a:xfrm>
            <a:off x="710364" y="5494082"/>
            <a:ext cx="8433636" cy="1350855"/>
          </a:xfrm>
          <a:prstGeom prst="rect">
            <a:avLst/>
          </a:prstGeom>
          <a:solidFill>
            <a:schemeClr val="bg1">
              <a:lumMod val="75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a:t>懸垂</a:t>
            </a:r>
            <a:endParaRPr kumimoji="1" lang="en-US" altLang="ja-JP" sz="2000" b="1" dirty="0" smtClean="0"/>
          </a:p>
        </p:txBody>
      </p:sp>
      <p:sp>
        <p:nvSpPr>
          <p:cNvPr id="14" name="正方形/長方形 13"/>
          <p:cNvSpPr/>
          <p:nvPr/>
        </p:nvSpPr>
        <p:spPr>
          <a:xfrm>
            <a:off x="1235360" y="1636311"/>
            <a:ext cx="7908640" cy="950133"/>
          </a:xfrm>
          <a:prstGeom prst="rect">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前転</a:t>
            </a:r>
            <a:endParaRPr kumimoji="1" lang="en-US" altLang="ja-JP" sz="2000" b="1" dirty="0" smtClean="0"/>
          </a:p>
        </p:txBody>
      </p:sp>
      <p:sp>
        <p:nvSpPr>
          <p:cNvPr id="17" name="正方形/長方形 16"/>
          <p:cNvSpPr/>
          <p:nvPr/>
        </p:nvSpPr>
        <p:spPr>
          <a:xfrm>
            <a:off x="1235991" y="2587240"/>
            <a:ext cx="7908009" cy="963757"/>
          </a:xfrm>
          <a:prstGeom prst="rect">
            <a:avLst/>
          </a:prstGeom>
          <a:solidFill>
            <a:schemeClr val="accent5">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前方</a:t>
            </a:r>
            <a:endParaRPr kumimoji="1" lang="en-US" altLang="ja-JP" sz="2000" b="1" dirty="0" smtClean="0"/>
          </a:p>
          <a:p>
            <a:r>
              <a:rPr kumimoji="1" lang="ja-JP" altLang="en-US" sz="2000" b="1" dirty="0" smtClean="0"/>
              <a:t>足掛け</a:t>
            </a:r>
            <a:endParaRPr kumimoji="1" lang="en-US" altLang="ja-JP" sz="2000" b="1" dirty="0" smtClean="0"/>
          </a:p>
          <a:p>
            <a:r>
              <a:rPr kumimoji="1" lang="ja-JP" altLang="en-US" sz="2000" b="1" dirty="0" smtClean="0"/>
              <a:t>回転</a:t>
            </a:r>
            <a:endParaRPr kumimoji="1" lang="en-US" altLang="ja-JP" sz="2000" b="1" dirty="0" smtClean="0"/>
          </a:p>
        </p:txBody>
      </p:sp>
      <p:sp>
        <p:nvSpPr>
          <p:cNvPr id="18" name="正方形/長方形 17"/>
          <p:cNvSpPr/>
          <p:nvPr/>
        </p:nvSpPr>
        <p:spPr>
          <a:xfrm>
            <a:off x="1235360" y="3553782"/>
            <a:ext cx="7908640" cy="961121"/>
          </a:xfrm>
          <a:prstGeom prst="rect">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後</a:t>
            </a:r>
            <a:r>
              <a:rPr kumimoji="1" lang="ja-JP" altLang="en-US" sz="2000" b="1" dirty="0"/>
              <a:t>転</a:t>
            </a:r>
            <a:endParaRPr kumimoji="1" lang="en-US" altLang="ja-JP" sz="2000" b="1" dirty="0" smtClean="0"/>
          </a:p>
        </p:txBody>
      </p:sp>
      <p:sp>
        <p:nvSpPr>
          <p:cNvPr id="19" name="正方形/長方形 18"/>
          <p:cNvSpPr/>
          <p:nvPr/>
        </p:nvSpPr>
        <p:spPr>
          <a:xfrm>
            <a:off x="1242525" y="4516248"/>
            <a:ext cx="7901476" cy="986132"/>
          </a:xfrm>
          <a:prstGeom prst="rect">
            <a:avLst/>
          </a:prstGeom>
          <a:solidFill>
            <a:schemeClr val="accent6">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後方</a:t>
            </a:r>
            <a:endParaRPr kumimoji="1" lang="en-US" altLang="ja-JP" sz="2000" b="1" dirty="0" smtClean="0"/>
          </a:p>
          <a:p>
            <a:r>
              <a:rPr kumimoji="1" lang="ja-JP" altLang="en-US" sz="2000" b="1" dirty="0" smtClean="0"/>
              <a:t>足掛け</a:t>
            </a:r>
            <a:endParaRPr kumimoji="1" lang="en-US" altLang="ja-JP" sz="2000" b="1" dirty="0" smtClean="0"/>
          </a:p>
          <a:p>
            <a:r>
              <a:rPr kumimoji="1" lang="ja-JP" altLang="en-US" sz="2000" b="1" dirty="0" smtClean="0"/>
              <a:t>回転</a:t>
            </a:r>
            <a:endParaRPr kumimoji="1" lang="en-US" altLang="ja-JP" sz="2000" b="1" dirty="0" smtClean="0"/>
          </a:p>
        </p:txBody>
      </p:sp>
      <p:sp>
        <p:nvSpPr>
          <p:cNvPr id="21" name="正方形/長方形 20"/>
          <p:cNvSpPr/>
          <p:nvPr/>
        </p:nvSpPr>
        <p:spPr>
          <a:xfrm>
            <a:off x="1242525" y="5510685"/>
            <a:ext cx="7908640" cy="1334258"/>
          </a:xfrm>
          <a:prstGeom prst="rect">
            <a:avLst/>
          </a:prstGeom>
          <a:solidFill>
            <a:schemeClr val="bg1">
              <a:lumMod val="6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a:t>懸垂</a:t>
            </a:r>
            <a:endParaRPr kumimoji="1" lang="en-US" altLang="ja-JP" sz="2000" b="1" dirty="0" smtClean="0"/>
          </a:p>
        </p:txBody>
      </p:sp>
      <p:sp>
        <p:nvSpPr>
          <p:cNvPr id="22" name="正方形/長方形 21"/>
          <p:cNvSpPr/>
          <p:nvPr/>
        </p:nvSpPr>
        <p:spPr>
          <a:xfrm>
            <a:off x="2401381" y="1645920"/>
            <a:ext cx="6738593" cy="470263"/>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前方支持回転</a:t>
            </a:r>
            <a:endParaRPr kumimoji="1" lang="en-US" altLang="ja-JP" sz="2000" b="1" dirty="0" smtClean="0"/>
          </a:p>
        </p:txBody>
      </p:sp>
      <p:sp>
        <p:nvSpPr>
          <p:cNvPr id="23" name="正方形/長方形 22"/>
          <p:cNvSpPr/>
          <p:nvPr/>
        </p:nvSpPr>
        <p:spPr>
          <a:xfrm>
            <a:off x="-7166" y="1031581"/>
            <a:ext cx="9151165" cy="601834"/>
          </a:xfrm>
          <a:prstGeom prst="rect">
            <a:avLst/>
          </a:prstGeom>
          <a:solidFill>
            <a:schemeClr val="bg1">
              <a:lumMod val="95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lang="ja-JP" altLang="en-US" sz="3200" b="1" dirty="0" smtClean="0"/>
              <a:t>系</a:t>
            </a:r>
            <a:endParaRPr kumimoji="1" lang="en-US" altLang="ja-JP" sz="3200" b="1" dirty="0" smtClean="0"/>
          </a:p>
        </p:txBody>
      </p:sp>
      <p:sp>
        <p:nvSpPr>
          <p:cNvPr id="24" name="正方形/長方形 23"/>
          <p:cNvSpPr/>
          <p:nvPr/>
        </p:nvSpPr>
        <p:spPr>
          <a:xfrm>
            <a:off x="710363" y="1035705"/>
            <a:ext cx="8433636" cy="614314"/>
          </a:xfrm>
          <a:prstGeom prst="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技群</a:t>
            </a:r>
            <a:endParaRPr kumimoji="1" lang="en-US" altLang="ja-JP" sz="2000" b="1" dirty="0" smtClean="0"/>
          </a:p>
        </p:txBody>
      </p:sp>
      <p:sp>
        <p:nvSpPr>
          <p:cNvPr id="25" name="正方形/長方形 24"/>
          <p:cNvSpPr/>
          <p:nvPr/>
        </p:nvSpPr>
        <p:spPr>
          <a:xfrm>
            <a:off x="1235359" y="1031581"/>
            <a:ext cx="7908640" cy="618438"/>
          </a:xfrm>
          <a:prstGeom prst="rect">
            <a:avLst/>
          </a:prstGeom>
          <a:solidFill>
            <a:schemeClr val="bg1">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a:t>グループ</a:t>
            </a:r>
            <a:endParaRPr kumimoji="1" lang="en-US" altLang="ja-JP" sz="2000" b="1" dirty="0" smtClean="0"/>
          </a:p>
        </p:txBody>
      </p:sp>
      <p:sp>
        <p:nvSpPr>
          <p:cNvPr id="26" name="正方形/長方形 25"/>
          <p:cNvSpPr/>
          <p:nvPr/>
        </p:nvSpPr>
        <p:spPr>
          <a:xfrm>
            <a:off x="2408547" y="1136123"/>
            <a:ext cx="6735452" cy="513895"/>
          </a:xfrm>
          <a:prstGeom prst="rect">
            <a:avLst/>
          </a:prstGeom>
          <a:solidFill>
            <a:schemeClr val="bg1">
              <a:lumMod val="6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a:t>基本的</a:t>
            </a:r>
            <a:r>
              <a:rPr kumimoji="1" lang="ja-JP" altLang="en-US" sz="2000" b="1" dirty="0" smtClean="0"/>
              <a:t>な</a:t>
            </a:r>
            <a:r>
              <a:rPr kumimoji="1" lang="ja-JP" altLang="en-US" sz="2000" b="1" dirty="0"/>
              <a:t>技</a:t>
            </a:r>
            <a:endParaRPr kumimoji="1" lang="en-US" altLang="ja-JP" sz="2000" b="1" dirty="0" smtClean="0"/>
          </a:p>
        </p:txBody>
      </p:sp>
      <p:sp>
        <p:nvSpPr>
          <p:cNvPr id="27" name="正方形/長方形 26"/>
          <p:cNvSpPr/>
          <p:nvPr/>
        </p:nvSpPr>
        <p:spPr>
          <a:xfrm>
            <a:off x="5397437" y="1262297"/>
            <a:ext cx="3746562" cy="387721"/>
          </a:xfrm>
          <a:prstGeom prst="rect">
            <a:avLst/>
          </a:prstGeom>
          <a:solidFill>
            <a:schemeClr val="bg1">
              <a:lumMod val="5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発展</a:t>
            </a:r>
            <a:r>
              <a:rPr kumimoji="1" lang="ja-JP" altLang="en-US" sz="2000" b="1" dirty="0"/>
              <a:t>技</a:t>
            </a:r>
            <a:endParaRPr kumimoji="1" lang="en-US" altLang="ja-JP" sz="2000" b="1" dirty="0" smtClean="0"/>
          </a:p>
        </p:txBody>
      </p:sp>
      <p:sp>
        <p:nvSpPr>
          <p:cNvPr id="28" name="正方形/長方形 27"/>
          <p:cNvSpPr/>
          <p:nvPr/>
        </p:nvSpPr>
        <p:spPr>
          <a:xfrm>
            <a:off x="2408548" y="2120250"/>
            <a:ext cx="6735452" cy="465665"/>
          </a:xfrm>
          <a:prstGeom prst="rect">
            <a:avLst/>
          </a:prstGeom>
          <a:solidFill>
            <a:schemeClr val="accent1">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踏み越し下り</a:t>
            </a:r>
            <a:endParaRPr kumimoji="1" lang="en-US" altLang="ja-JP" sz="2000" b="1" dirty="0" smtClean="0"/>
          </a:p>
        </p:txBody>
      </p:sp>
      <p:sp>
        <p:nvSpPr>
          <p:cNvPr id="29" name="正方形/長方形 28"/>
          <p:cNvSpPr/>
          <p:nvPr/>
        </p:nvSpPr>
        <p:spPr>
          <a:xfrm>
            <a:off x="2408548" y="2585384"/>
            <a:ext cx="6731426" cy="497450"/>
          </a:xfrm>
          <a:prstGeom prst="rect">
            <a:avLst/>
          </a:prstGeom>
          <a:solidFill>
            <a:schemeClr val="tx2">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前方膝掛け回転</a:t>
            </a:r>
            <a:endParaRPr kumimoji="1" lang="en-US" altLang="ja-JP" sz="2000" b="1" dirty="0" smtClean="0"/>
          </a:p>
        </p:txBody>
      </p:sp>
      <p:sp>
        <p:nvSpPr>
          <p:cNvPr id="30" name="正方形/長方形 29"/>
          <p:cNvSpPr/>
          <p:nvPr/>
        </p:nvSpPr>
        <p:spPr>
          <a:xfrm>
            <a:off x="2401382" y="3069771"/>
            <a:ext cx="6738592" cy="483326"/>
          </a:xfrm>
          <a:prstGeom prst="rect">
            <a:avLst/>
          </a:prstGeom>
          <a:solidFill>
            <a:schemeClr val="tx2">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膝掛け上がり</a:t>
            </a:r>
            <a:endParaRPr kumimoji="1" lang="en-US" altLang="ja-JP" sz="2000" b="1" dirty="0" smtClean="0"/>
          </a:p>
        </p:txBody>
      </p:sp>
      <p:sp>
        <p:nvSpPr>
          <p:cNvPr id="31" name="正方形/長方形 30"/>
          <p:cNvSpPr/>
          <p:nvPr/>
        </p:nvSpPr>
        <p:spPr>
          <a:xfrm>
            <a:off x="2408548" y="3550156"/>
            <a:ext cx="6731426" cy="971007"/>
          </a:xfrm>
          <a:prstGeom prst="rect">
            <a:avLst/>
          </a:prstGeom>
          <a:solidFill>
            <a:schemeClr val="accent6">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horz" tIns="108000" rtlCol="0" anchor="t" anchorCtr="0"/>
          <a:lstStyle/>
          <a:p>
            <a:r>
              <a:rPr kumimoji="1" lang="ja-JP" altLang="en-US" sz="2000" b="1" dirty="0" smtClean="0"/>
              <a:t>後方支持回転</a:t>
            </a:r>
            <a:endParaRPr kumimoji="1" lang="en-US" altLang="ja-JP" sz="2000" b="1" dirty="0" smtClean="0"/>
          </a:p>
        </p:txBody>
      </p:sp>
      <p:sp>
        <p:nvSpPr>
          <p:cNvPr id="32" name="正方形/長方形 31"/>
          <p:cNvSpPr/>
          <p:nvPr/>
        </p:nvSpPr>
        <p:spPr>
          <a:xfrm>
            <a:off x="2401382" y="4039718"/>
            <a:ext cx="2996056" cy="483326"/>
          </a:xfrm>
          <a:prstGeom prst="rect">
            <a:avLst/>
          </a:prstGeom>
          <a:solidFill>
            <a:srgbClr val="CBE4BA"/>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後ろ振り跳びひねり下り</a:t>
            </a:r>
            <a:endParaRPr kumimoji="1" lang="en-US" altLang="ja-JP" sz="2000" b="1" dirty="0" smtClean="0"/>
          </a:p>
        </p:txBody>
      </p:sp>
      <p:sp>
        <p:nvSpPr>
          <p:cNvPr id="33" name="正方形/長方形 32"/>
          <p:cNvSpPr/>
          <p:nvPr/>
        </p:nvSpPr>
        <p:spPr>
          <a:xfrm>
            <a:off x="2408548" y="5508238"/>
            <a:ext cx="6731424" cy="1332927"/>
          </a:xfrm>
          <a:prstGeom prst="rect">
            <a:avLst/>
          </a:prstGeom>
          <a:solidFill>
            <a:schemeClr val="accent5">
              <a:lumMod val="75000"/>
            </a:schemeClr>
          </a:solidFill>
          <a:ln>
            <a:noFill/>
          </a:ln>
        </p:spPr>
        <p:style>
          <a:lnRef idx="2">
            <a:schemeClr val="accent1"/>
          </a:lnRef>
          <a:fillRef idx="1">
            <a:schemeClr val="lt1"/>
          </a:fillRef>
          <a:effectRef idx="0">
            <a:schemeClr val="accent1"/>
          </a:effectRef>
          <a:fontRef idx="minor">
            <a:schemeClr val="dk1"/>
          </a:fontRef>
        </p:style>
        <p:txBody>
          <a:bodyPr vert="horz" tIns="108000" rtlCol="0" anchor="t" anchorCtr="0"/>
          <a:lstStyle/>
          <a:p>
            <a:r>
              <a:rPr kumimoji="1" lang="ja-JP" altLang="en-US" sz="2000" b="1" dirty="0" smtClean="0"/>
              <a:t>懸垂振動</a:t>
            </a:r>
            <a:endParaRPr kumimoji="1" lang="en-US" altLang="ja-JP" sz="2000" b="1" dirty="0" smtClean="0"/>
          </a:p>
          <a:p>
            <a:r>
              <a:rPr kumimoji="1" lang="ja-JP" altLang="en-US" sz="2000" b="1" dirty="0" smtClean="0"/>
              <a:t>（順手・片逆手）</a:t>
            </a:r>
            <a:endParaRPr kumimoji="1" lang="en-US" altLang="ja-JP" sz="2000" b="1" dirty="0" smtClean="0"/>
          </a:p>
        </p:txBody>
      </p:sp>
      <p:sp>
        <p:nvSpPr>
          <p:cNvPr id="34" name="正方形/長方形 33"/>
          <p:cNvSpPr/>
          <p:nvPr/>
        </p:nvSpPr>
        <p:spPr>
          <a:xfrm>
            <a:off x="2401381" y="4525547"/>
            <a:ext cx="6738591" cy="982171"/>
          </a:xfrm>
          <a:prstGeom prst="rect">
            <a:avLst/>
          </a:prstGeom>
          <a:solidFill>
            <a:srgbClr val="00B050"/>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後方膝掛け</a:t>
            </a:r>
            <a:r>
              <a:rPr kumimoji="1" lang="ja-JP" altLang="en-US" sz="2000" b="1" dirty="0"/>
              <a:t>回転</a:t>
            </a:r>
            <a:endParaRPr kumimoji="1" lang="en-US" altLang="ja-JP" sz="2000" b="1" dirty="0" smtClean="0"/>
          </a:p>
        </p:txBody>
      </p:sp>
      <p:sp>
        <p:nvSpPr>
          <p:cNvPr id="35" name="正方形/長方形 34"/>
          <p:cNvSpPr/>
          <p:nvPr/>
        </p:nvSpPr>
        <p:spPr>
          <a:xfrm>
            <a:off x="3109263" y="6450967"/>
            <a:ext cx="2288174" cy="390199"/>
          </a:xfrm>
          <a:prstGeom prst="rect">
            <a:avLst/>
          </a:prstGeom>
          <a:solidFill>
            <a:srgbClr val="2A6BA6"/>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後ろ振り跳び</a:t>
            </a:r>
            <a:r>
              <a:rPr kumimoji="1" lang="ja-JP" altLang="en-US" sz="2000" b="1" dirty="0"/>
              <a:t>下</a:t>
            </a:r>
            <a:r>
              <a:rPr kumimoji="1" lang="ja-JP" altLang="en-US" sz="2000" b="1" dirty="0" smtClean="0"/>
              <a:t>り</a:t>
            </a:r>
            <a:endParaRPr kumimoji="1" lang="en-US" altLang="ja-JP" sz="2000" b="1" dirty="0" smtClean="0"/>
          </a:p>
        </p:txBody>
      </p:sp>
      <p:sp>
        <p:nvSpPr>
          <p:cNvPr id="36" name="正方形/長方形 35"/>
          <p:cNvSpPr/>
          <p:nvPr/>
        </p:nvSpPr>
        <p:spPr>
          <a:xfrm>
            <a:off x="5391540" y="1741290"/>
            <a:ext cx="2292858" cy="370602"/>
          </a:xfrm>
          <a:prstGeom prst="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前方伸膝支持回転</a:t>
            </a:r>
            <a:endParaRPr kumimoji="1" lang="en-US" altLang="ja-JP" sz="2000" b="1" dirty="0" smtClean="0"/>
          </a:p>
        </p:txBody>
      </p:sp>
      <p:sp>
        <p:nvSpPr>
          <p:cNvPr id="37" name="正方形/長方形 36"/>
          <p:cNvSpPr/>
          <p:nvPr/>
        </p:nvSpPr>
        <p:spPr>
          <a:xfrm>
            <a:off x="5395123" y="2203163"/>
            <a:ext cx="2285692" cy="377805"/>
          </a:xfrm>
          <a:prstGeom prst="rect">
            <a:avLst/>
          </a:prstGeom>
          <a:solidFill>
            <a:srgbClr val="008AF2"/>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支持跳び越し下り</a:t>
            </a:r>
            <a:endParaRPr kumimoji="1" lang="en-US" altLang="ja-JP" sz="2000" b="1" dirty="0" smtClean="0"/>
          </a:p>
        </p:txBody>
      </p:sp>
      <p:sp>
        <p:nvSpPr>
          <p:cNvPr id="38" name="正方形/長方形 37"/>
          <p:cNvSpPr/>
          <p:nvPr/>
        </p:nvSpPr>
        <p:spPr>
          <a:xfrm>
            <a:off x="5391540" y="2692817"/>
            <a:ext cx="2285692" cy="391247"/>
          </a:xfrm>
          <a:prstGeom prst="rect">
            <a:avLst/>
          </a:prstGeom>
          <a:solidFill>
            <a:schemeClr val="accent3">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err="1" smtClean="0"/>
              <a:t>前方もも掛け</a:t>
            </a:r>
            <a:r>
              <a:rPr kumimoji="1" lang="ja-JP" altLang="en-US" sz="2000" b="1" dirty="0" smtClean="0"/>
              <a:t>回転</a:t>
            </a:r>
            <a:endParaRPr kumimoji="1" lang="en-US" altLang="ja-JP" sz="2000" b="1" dirty="0" smtClean="0"/>
          </a:p>
        </p:txBody>
      </p:sp>
      <p:sp>
        <p:nvSpPr>
          <p:cNvPr id="39" name="正方形/長方形 38"/>
          <p:cNvSpPr/>
          <p:nvPr/>
        </p:nvSpPr>
        <p:spPr>
          <a:xfrm>
            <a:off x="5398706" y="3177993"/>
            <a:ext cx="3741268" cy="372164"/>
          </a:xfrm>
          <a:prstGeom prst="rect">
            <a:avLst/>
          </a:prstGeom>
          <a:solidFill>
            <a:srgbClr val="938D8D"/>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err="1" smtClean="0"/>
              <a:t>も</a:t>
            </a:r>
            <a:r>
              <a:rPr kumimoji="1" lang="ja-JP" altLang="en-US" sz="2000" b="1" dirty="0" err="1"/>
              <a:t>も</a:t>
            </a:r>
            <a:r>
              <a:rPr kumimoji="1" lang="ja-JP" altLang="en-US" sz="2000" b="1" dirty="0" smtClean="0"/>
              <a:t>掛け上がり</a:t>
            </a:r>
            <a:endParaRPr kumimoji="1" lang="en-US" altLang="ja-JP" sz="2000" b="1" dirty="0" smtClean="0"/>
          </a:p>
        </p:txBody>
      </p:sp>
      <p:sp>
        <p:nvSpPr>
          <p:cNvPr id="40" name="正方形/長方形 39"/>
          <p:cNvSpPr/>
          <p:nvPr/>
        </p:nvSpPr>
        <p:spPr>
          <a:xfrm>
            <a:off x="5395596" y="3642487"/>
            <a:ext cx="3744377" cy="719933"/>
          </a:xfrm>
          <a:prstGeom prst="rect">
            <a:avLst/>
          </a:prstGeom>
          <a:solidFill>
            <a:srgbClr val="7FB957"/>
          </a:solidFill>
          <a:ln>
            <a:noFill/>
          </a:ln>
        </p:spPr>
        <p:style>
          <a:lnRef idx="2">
            <a:schemeClr val="accent1"/>
          </a:lnRef>
          <a:fillRef idx="1">
            <a:schemeClr val="lt1"/>
          </a:fillRef>
          <a:effectRef idx="0">
            <a:schemeClr val="accent1"/>
          </a:effectRef>
          <a:fontRef idx="minor">
            <a:schemeClr val="dk1"/>
          </a:fontRef>
        </p:style>
        <p:txBody>
          <a:bodyPr vert="horz" tIns="108000" rtlCol="0" anchor="t" anchorCtr="0"/>
          <a:lstStyle/>
          <a:p>
            <a:r>
              <a:rPr kumimoji="1" lang="ja-JP" altLang="en-US" sz="2000" b="1" dirty="0" smtClean="0"/>
              <a:t>後方伸膝支持回転</a:t>
            </a:r>
            <a:endParaRPr kumimoji="1" lang="en-US" altLang="ja-JP" sz="2000" b="1" dirty="0" smtClean="0"/>
          </a:p>
        </p:txBody>
      </p:sp>
      <p:sp>
        <p:nvSpPr>
          <p:cNvPr id="42" name="正方形/長方形 41"/>
          <p:cNvSpPr/>
          <p:nvPr/>
        </p:nvSpPr>
        <p:spPr>
          <a:xfrm>
            <a:off x="5391241" y="4142234"/>
            <a:ext cx="2285692" cy="378929"/>
          </a:xfrm>
          <a:prstGeom prst="rect">
            <a:avLst/>
          </a:prstGeom>
          <a:solidFill>
            <a:srgbClr val="93C571"/>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棒下振り出し</a:t>
            </a:r>
            <a:r>
              <a:rPr kumimoji="1" lang="ja-JP" altLang="en-US" sz="2000" b="1" dirty="0"/>
              <a:t>下</a:t>
            </a:r>
            <a:r>
              <a:rPr kumimoji="1" lang="ja-JP" altLang="en-US" sz="2000" b="1" dirty="0" smtClean="0"/>
              <a:t>り</a:t>
            </a:r>
            <a:endParaRPr kumimoji="1" lang="en-US" altLang="ja-JP" sz="2000" b="1" dirty="0" smtClean="0"/>
          </a:p>
        </p:txBody>
      </p:sp>
      <p:sp>
        <p:nvSpPr>
          <p:cNvPr id="43" name="正方形/長方形 42"/>
          <p:cNvSpPr/>
          <p:nvPr/>
        </p:nvSpPr>
        <p:spPr>
          <a:xfrm>
            <a:off x="5388759" y="6060448"/>
            <a:ext cx="2288174" cy="410476"/>
          </a:xfrm>
          <a:prstGeom prst="rect">
            <a:avLst/>
          </a:prstGeom>
          <a:solidFill>
            <a:schemeClr val="accent1">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前振り跳び</a:t>
            </a:r>
            <a:r>
              <a:rPr kumimoji="1" lang="ja-JP" altLang="en-US" sz="2000" b="1" dirty="0"/>
              <a:t>下</a:t>
            </a:r>
            <a:r>
              <a:rPr kumimoji="1" lang="ja-JP" altLang="en-US" sz="2000" b="1" dirty="0" smtClean="0"/>
              <a:t>り</a:t>
            </a:r>
            <a:endParaRPr kumimoji="1" lang="en-US" altLang="ja-JP" sz="2000" b="1" dirty="0" smtClean="0"/>
          </a:p>
        </p:txBody>
      </p:sp>
      <p:sp>
        <p:nvSpPr>
          <p:cNvPr id="44" name="正方形/長方形 43"/>
          <p:cNvSpPr/>
          <p:nvPr/>
        </p:nvSpPr>
        <p:spPr>
          <a:xfrm>
            <a:off x="5398706" y="5588186"/>
            <a:ext cx="2288174" cy="409598"/>
          </a:xfrm>
          <a:prstGeom prst="rect">
            <a:avLst/>
          </a:prstGeom>
          <a:solidFill>
            <a:schemeClr val="accent1">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懸垂振動ひね</a:t>
            </a:r>
            <a:r>
              <a:rPr kumimoji="1" lang="ja-JP" altLang="en-US" sz="2000" b="1" dirty="0"/>
              <a:t>り</a:t>
            </a:r>
            <a:endParaRPr kumimoji="1" lang="en-US" altLang="ja-JP" sz="2000" b="1" dirty="0" smtClean="0"/>
          </a:p>
        </p:txBody>
      </p:sp>
      <p:sp>
        <p:nvSpPr>
          <p:cNvPr id="45" name="正方形/長方形 44"/>
          <p:cNvSpPr/>
          <p:nvPr/>
        </p:nvSpPr>
        <p:spPr>
          <a:xfrm>
            <a:off x="7805985" y="3644926"/>
            <a:ext cx="1333989" cy="614979"/>
          </a:xfrm>
          <a:prstGeom prst="rect">
            <a:avLst/>
          </a:prstGeom>
          <a:solidFill>
            <a:schemeClr val="accent6">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後方浮き</a:t>
            </a:r>
            <a:endParaRPr kumimoji="1" lang="en-US" altLang="ja-JP" sz="2000" b="1" dirty="0" smtClean="0"/>
          </a:p>
          <a:p>
            <a:r>
              <a:rPr kumimoji="1" lang="ja-JP" altLang="en-US" sz="2000" b="1" dirty="0"/>
              <a:t> </a:t>
            </a:r>
            <a:r>
              <a:rPr kumimoji="1" lang="ja-JP" altLang="en-US" sz="2000" b="1" dirty="0" smtClean="0"/>
              <a:t> 支持回転</a:t>
            </a:r>
            <a:endParaRPr kumimoji="1" lang="en-US" altLang="ja-JP" sz="2000" b="1" dirty="0" smtClean="0"/>
          </a:p>
        </p:txBody>
      </p:sp>
      <p:sp>
        <p:nvSpPr>
          <p:cNvPr id="46" name="正方形/長方形 45"/>
          <p:cNvSpPr/>
          <p:nvPr/>
        </p:nvSpPr>
        <p:spPr>
          <a:xfrm>
            <a:off x="7805984" y="3252652"/>
            <a:ext cx="1338015" cy="289200"/>
          </a:xfrm>
          <a:prstGeom prst="rect">
            <a:avLst/>
          </a:prstGeom>
          <a:solidFill>
            <a:schemeClr val="accent3">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smtClean="0"/>
              <a:t>け上がり</a:t>
            </a:r>
            <a:endParaRPr kumimoji="1" lang="en-US" altLang="ja-JP" sz="2000" b="1" dirty="0" smtClean="0"/>
          </a:p>
        </p:txBody>
      </p:sp>
      <p:sp>
        <p:nvSpPr>
          <p:cNvPr id="47" name="正方形/長方形 46"/>
          <p:cNvSpPr/>
          <p:nvPr/>
        </p:nvSpPr>
        <p:spPr>
          <a:xfrm>
            <a:off x="5398706" y="4668731"/>
            <a:ext cx="2285692" cy="844232"/>
          </a:xfrm>
          <a:prstGeom prst="rect">
            <a:avLst/>
          </a:prstGeom>
          <a:solidFill>
            <a:srgbClr val="009A46"/>
          </a:solidFill>
          <a:ln>
            <a:noFill/>
          </a:ln>
        </p:spPr>
        <p:style>
          <a:lnRef idx="2">
            <a:schemeClr val="accent1"/>
          </a:lnRef>
          <a:fillRef idx="1">
            <a:schemeClr val="lt1"/>
          </a:fillRef>
          <a:effectRef idx="0">
            <a:schemeClr val="accent1"/>
          </a:effectRef>
          <a:fontRef idx="minor">
            <a:schemeClr val="dk1"/>
          </a:fontRef>
        </p:style>
        <p:txBody>
          <a:bodyPr vert="horz" rtlCol="0" anchor="ctr"/>
          <a:lstStyle/>
          <a:p>
            <a:r>
              <a:rPr kumimoji="1" lang="ja-JP" altLang="en-US" sz="2000" b="1" dirty="0" err="1" smtClean="0"/>
              <a:t>後方もも掛け</a:t>
            </a:r>
            <a:r>
              <a:rPr kumimoji="1" lang="ja-JP" altLang="en-US" sz="2000" b="1" dirty="0"/>
              <a:t>回転</a:t>
            </a:r>
            <a:endParaRPr kumimoji="1" lang="en-US" altLang="ja-JP" sz="2000" b="1" dirty="0" smtClean="0"/>
          </a:p>
        </p:txBody>
      </p:sp>
      <p:sp>
        <p:nvSpPr>
          <p:cNvPr id="48" name="角丸四角形吹き出し 47"/>
          <p:cNvSpPr/>
          <p:nvPr/>
        </p:nvSpPr>
        <p:spPr>
          <a:xfrm>
            <a:off x="2773531" y="1139052"/>
            <a:ext cx="4244296" cy="1357833"/>
          </a:xfrm>
          <a:prstGeom prst="wedgeRoundRectCallout">
            <a:avLst>
              <a:gd name="adj1" fmla="val 3775"/>
              <a:gd name="adj2" fmla="val -70082"/>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bg1"/>
                </a:solidFill>
              </a:rPr>
              <a:t>表を参考に「今できる技」を学習カードに記入してみよう。</a:t>
            </a:r>
            <a:endParaRPr kumimoji="1" lang="ja-JP" altLang="en-US" sz="2400" dirty="0">
              <a:solidFill>
                <a:schemeClr val="bg1"/>
              </a:solidFill>
            </a:endParaRPr>
          </a:p>
        </p:txBody>
      </p:sp>
      <p:sp>
        <p:nvSpPr>
          <p:cNvPr id="41" name="正方形/長方形 40"/>
          <p:cNvSpPr/>
          <p:nvPr/>
        </p:nvSpPr>
        <p:spPr>
          <a:xfrm>
            <a:off x="7201842" y="212229"/>
            <a:ext cx="1925625" cy="5780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latin typeface="HG創英角ﾎﾟｯﾌﾟ体" panose="040B0A09000000000000" pitchFamily="49" charset="-128"/>
                <a:ea typeface="HG創英角ﾎﾟｯﾌﾟ体" panose="040B0A09000000000000" pitchFamily="49" charset="-128"/>
              </a:rPr>
              <a:t>画面をクリック</a:t>
            </a:r>
            <a:r>
              <a:rPr lang="ja-JP" altLang="en-US" sz="1200" dirty="0" smtClean="0">
                <a:latin typeface="HG創英角ﾎﾟｯﾌﾟ体" panose="040B0A09000000000000" pitchFamily="49" charset="-128"/>
                <a:ea typeface="HG創英角ﾎﾟｯﾌﾟ体" panose="040B0A09000000000000" pitchFamily="49" charset="-128"/>
              </a:rPr>
              <a:t>すると</a:t>
            </a:r>
            <a:endParaRPr lang="en-US" altLang="ja-JP" sz="1200" dirty="0" smtClean="0">
              <a:latin typeface="HG創英角ﾎﾟｯﾌﾟ体" panose="040B0A09000000000000" pitchFamily="49" charset="-128"/>
              <a:ea typeface="HG創英角ﾎﾟｯﾌﾟ体" panose="040B0A09000000000000" pitchFamily="49" charset="-128"/>
            </a:endParaRPr>
          </a:p>
          <a:p>
            <a:pPr algn="ctr"/>
            <a:r>
              <a:rPr lang="ja-JP" altLang="en-US" sz="1200" dirty="0">
                <a:latin typeface="HG創英角ﾎﾟｯﾌﾟ体" panose="040B0A09000000000000" pitchFamily="49" charset="-128"/>
                <a:ea typeface="HG創英角ﾎﾟｯﾌﾟ体" panose="040B0A09000000000000" pitchFamily="49" charset="-128"/>
              </a:rPr>
              <a:t>技</a:t>
            </a:r>
            <a:r>
              <a:rPr lang="ja-JP" altLang="en-US" sz="1200" dirty="0" smtClean="0">
                <a:latin typeface="HG創英角ﾎﾟｯﾌﾟ体" panose="040B0A09000000000000" pitchFamily="49" charset="-128"/>
                <a:ea typeface="HG創英角ﾎﾟｯﾌﾟ体" panose="040B0A09000000000000" pitchFamily="49" charset="-128"/>
              </a:rPr>
              <a:t>の</a:t>
            </a:r>
            <a:r>
              <a:rPr lang="ja-JP" altLang="en-US" sz="1200" dirty="0">
                <a:latin typeface="HG創英角ﾎﾟｯﾌﾟ体" panose="040B0A09000000000000" pitchFamily="49" charset="-128"/>
                <a:ea typeface="HG創英角ﾎﾟｯﾌﾟ体" panose="040B0A09000000000000" pitchFamily="49" charset="-128"/>
              </a:rPr>
              <a:t>名称</a:t>
            </a:r>
            <a:r>
              <a:rPr lang="ja-JP" altLang="en-US" sz="1200" dirty="0" smtClean="0">
                <a:latin typeface="HG創英角ﾎﾟｯﾌﾟ体" panose="040B0A09000000000000" pitchFamily="49" charset="-128"/>
                <a:ea typeface="HG創英角ﾎﾟｯﾌﾟ体" panose="040B0A09000000000000" pitchFamily="49" charset="-128"/>
              </a:rPr>
              <a:t>が出て来るよ</a:t>
            </a:r>
            <a:endParaRPr kumimoji="1" lang="ja-JP" altLang="en-US" sz="1200" dirty="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423795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additive="base">
                                        <p:cTn id="24" dur="500" fill="hold"/>
                                        <p:tgtEl>
                                          <p:spTgt spid="24"/>
                                        </p:tgtEl>
                                        <p:attrNameLst>
                                          <p:attrName>ppt_x</p:attrName>
                                        </p:attrNameLst>
                                      </p:cBhvr>
                                      <p:tavLst>
                                        <p:tav tm="0">
                                          <p:val>
                                            <p:strVal val="1+#ppt_w/2"/>
                                          </p:val>
                                        </p:tav>
                                        <p:tav tm="100000">
                                          <p:val>
                                            <p:strVal val="#ppt_x"/>
                                          </p:val>
                                        </p:tav>
                                      </p:tavLst>
                                    </p:anim>
                                    <p:anim calcmode="lin" valueType="num">
                                      <p:cBhvr additive="base">
                                        <p:cTn id="25"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1+#ppt_w/2"/>
                                          </p:val>
                                        </p:tav>
                                        <p:tav tm="100000">
                                          <p:val>
                                            <p:strVal val="#ppt_x"/>
                                          </p:val>
                                        </p:tav>
                                      </p:tavLst>
                                    </p:anim>
                                    <p:anim calcmode="lin" valueType="num">
                                      <p:cBhvr additive="base">
                                        <p:cTn id="31" dur="500" fill="hold"/>
                                        <p:tgtEl>
                                          <p:spTgt spid="10"/>
                                        </p:tgtEl>
                                        <p:attrNameLst>
                                          <p:attrName>ppt_y</p:attrName>
                                        </p:attrNameLst>
                                      </p:cBhvr>
                                      <p:tavLst>
                                        <p:tav tm="0">
                                          <p:val>
                                            <p:strVal val="#ppt_y"/>
                                          </p:val>
                                        </p:tav>
                                        <p:tav tm="100000">
                                          <p:val>
                                            <p:strVal val="#ppt_y"/>
                                          </p:val>
                                        </p:tav>
                                      </p:tavLst>
                                    </p:anim>
                                  </p:childTnLst>
                                </p:cTn>
                              </p:par>
                            </p:childTnLst>
                          </p:cTn>
                        </p:par>
                        <p:par>
                          <p:cTn id="32" fill="hold">
                            <p:stCondLst>
                              <p:cond delay="500"/>
                            </p:stCondLst>
                            <p:childTnLst>
                              <p:par>
                                <p:cTn id="33" presetID="2" presetClass="entr" presetSubtype="2"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1+#ppt_w/2"/>
                                          </p:val>
                                        </p:tav>
                                        <p:tav tm="100000">
                                          <p:val>
                                            <p:strVal val="#ppt_x"/>
                                          </p:val>
                                        </p:tav>
                                      </p:tavLst>
                                    </p:anim>
                                    <p:anim calcmode="lin" valueType="num">
                                      <p:cBhvr additive="base">
                                        <p:cTn id="36" dur="50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1000"/>
                            </p:stCondLst>
                            <p:childTnLst>
                              <p:par>
                                <p:cTn id="38" presetID="2" presetClass="entr" presetSubtype="2"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1+#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anim calcmode="lin" valueType="num">
                                      <p:cBhvr additive="base">
                                        <p:cTn id="46" dur="500" fill="hold"/>
                                        <p:tgtEl>
                                          <p:spTgt spid="25"/>
                                        </p:tgtEl>
                                        <p:attrNameLst>
                                          <p:attrName>ppt_x</p:attrName>
                                        </p:attrNameLst>
                                      </p:cBhvr>
                                      <p:tavLst>
                                        <p:tav tm="0">
                                          <p:val>
                                            <p:strVal val="1+#ppt_w/2"/>
                                          </p:val>
                                        </p:tav>
                                        <p:tav tm="100000">
                                          <p:val>
                                            <p:strVal val="#ppt_x"/>
                                          </p:val>
                                        </p:tav>
                                      </p:tavLst>
                                    </p:anim>
                                    <p:anim calcmode="lin" valueType="num">
                                      <p:cBhvr additive="base">
                                        <p:cTn id="47"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additive="base">
                                        <p:cTn id="52" dur="500" fill="hold"/>
                                        <p:tgtEl>
                                          <p:spTgt spid="14"/>
                                        </p:tgtEl>
                                        <p:attrNameLst>
                                          <p:attrName>ppt_x</p:attrName>
                                        </p:attrNameLst>
                                      </p:cBhvr>
                                      <p:tavLst>
                                        <p:tav tm="0">
                                          <p:val>
                                            <p:strVal val="1+#ppt_w/2"/>
                                          </p:val>
                                        </p:tav>
                                        <p:tav tm="100000">
                                          <p:val>
                                            <p:strVal val="#ppt_x"/>
                                          </p:val>
                                        </p:tav>
                                      </p:tavLst>
                                    </p:anim>
                                    <p:anim calcmode="lin" valueType="num">
                                      <p:cBhvr additive="base">
                                        <p:cTn id="53" dur="500" fill="hold"/>
                                        <p:tgtEl>
                                          <p:spTgt spid="14"/>
                                        </p:tgtEl>
                                        <p:attrNameLst>
                                          <p:attrName>ppt_y</p:attrName>
                                        </p:attrNameLst>
                                      </p:cBhvr>
                                      <p:tavLst>
                                        <p:tav tm="0">
                                          <p:val>
                                            <p:strVal val="#ppt_y"/>
                                          </p:val>
                                        </p:tav>
                                        <p:tav tm="100000">
                                          <p:val>
                                            <p:strVal val="#ppt_y"/>
                                          </p:val>
                                        </p:tav>
                                      </p:tavLst>
                                    </p:anim>
                                  </p:childTnLst>
                                </p:cTn>
                              </p:par>
                            </p:childTnLst>
                          </p:cTn>
                        </p:par>
                        <p:par>
                          <p:cTn id="54" fill="hold">
                            <p:stCondLst>
                              <p:cond delay="500"/>
                            </p:stCondLst>
                            <p:childTnLst>
                              <p:par>
                                <p:cTn id="55" presetID="2" presetClass="entr" presetSubtype="2"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1+#ppt_w/2"/>
                                          </p:val>
                                        </p:tav>
                                        <p:tav tm="100000">
                                          <p:val>
                                            <p:strVal val="#ppt_x"/>
                                          </p:val>
                                        </p:tav>
                                      </p:tavLst>
                                    </p:anim>
                                    <p:anim calcmode="lin" valueType="num">
                                      <p:cBhvr additive="base">
                                        <p:cTn id="5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1+#ppt_w/2"/>
                                          </p:val>
                                        </p:tav>
                                        <p:tav tm="100000">
                                          <p:val>
                                            <p:strVal val="#ppt_x"/>
                                          </p:val>
                                        </p:tav>
                                      </p:tavLst>
                                    </p:anim>
                                    <p:anim calcmode="lin" valueType="num">
                                      <p:cBhvr additive="base">
                                        <p:cTn id="64" dur="500" fill="hold"/>
                                        <p:tgtEl>
                                          <p:spTgt spid="18"/>
                                        </p:tgtEl>
                                        <p:attrNameLst>
                                          <p:attrName>ppt_y</p:attrName>
                                        </p:attrNameLst>
                                      </p:cBhvr>
                                      <p:tavLst>
                                        <p:tav tm="0">
                                          <p:val>
                                            <p:strVal val="#ppt_y"/>
                                          </p:val>
                                        </p:tav>
                                        <p:tav tm="100000">
                                          <p:val>
                                            <p:strVal val="#ppt_y"/>
                                          </p:val>
                                        </p:tav>
                                      </p:tavLst>
                                    </p:anim>
                                  </p:childTnLst>
                                </p:cTn>
                              </p:par>
                            </p:childTnLst>
                          </p:cTn>
                        </p:par>
                        <p:par>
                          <p:cTn id="65" fill="hold">
                            <p:stCondLst>
                              <p:cond delay="500"/>
                            </p:stCondLst>
                            <p:childTnLst>
                              <p:par>
                                <p:cTn id="66" presetID="2" presetClass="entr" presetSubtype="2" fill="hold" grpId="0" nodeType="after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anim calcmode="lin" valueType="num">
                                      <p:cBhvr additive="base">
                                        <p:cTn id="74" dur="500" fill="hold"/>
                                        <p:tgtEl>
                                          <p:spTgt spid="21"/>
                                        </p:tgtEl>
                                        <p:attrNameLst>
                                          <p:attrName>ppt_x</p:attrName>
                                        </p:attrNameLst>
                                      </p:cBhvr>
                                      <p:tavLst>
                                        <p:tav tm="0">
                                          <p:val>
                                            <p:strVal val="1+#ppt_w/2"/>
                                          </p:val>
                                        </p:tav>
                                        <p:tav tm="100000">
                                          <p:val>
                                            <p:strVal val="#ppt_x"/>
                                          </p:val>
                                        </p:tav>
                                      </p:tavLst>
                                    </p:anim>
                                    <p:anim calcmode="lin" valueType="num">
                                      <p:cBhvr additive="base">
                                        <p:cTn id="75"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 calcmode="lin" valueType="num">
                                      <p:cBhvr additive="base">
                                        <p:cTn id="80" dur="500" fill="hold"/>
                                        <p:tgtEl>
                                          <p:spTgt spid="26"/>
                                        </p:tgtEl>
                                        <p:attrNameLst>
                                          <p:attrName>ppt_x</p:attrName>
                                        </p:attrNameLst>
                                      </p:cBhvr>
                                      <p:tavLst>
                                        <p:tav tm="0">
                                          <p:val>
                                            <p:strVal val="1+#ppt_w/2"/>
                                          </p:val>
                                        </p:tav>
                                        <p:tav tm="100000">
                                          <p:val>
                                            <p:strVal val="#ppt_x"/>
                                          </p:val>
                                        </p:tav>
                                      </p:tavLst>
                                    </p:anim>
                                    <p:anim calcmode="lin" valueType="num">
                                      <p:cBhvr additive="base">
                                        <p:cTn id="81"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2" fill="hold" grpId="0" nodeType="clickEffect">
                                  <p:stCondLst>
                                    <p:cond delay="0"/>
                                  </p:stCondLst>
                                  <p:childTnLst>
                                    <p:set>
                                      <p:cBhvr>
                                        <p:cTn id="85" dur="1" fill="hold">
                                          <p:stCondLst>
                                            <p:cond delay="0"/>
                                          </p:stCondLst>
                                        </p:cTn>
                                        <p:tgtEl>
                                          <p:spTgt spid="22"/>
                                        </p:tgtEl>
                                        <p:attrNameLst>
                                          <p:attrName>style.visibility</p:attrName>
                                        </p:attrNameLst>
                                      </p:cBhvr>
                                      <p:to>
                                        <p:strVal val="visible"/>
                                      </p:to>
                                    </p:set>
                                    <p:anim calcmode="lin" valueType="num">
                                      <p:cBhvr additive="base">
                                        <p:cTn id="86" dur="500" fill="hold"/>
                                        <p:tgtEl>
                                          <p:spTgt spid="22"/>
                                        </p:tgtEl>
                                        <p:attrNameLst>
                                          <p:attrName>ppt_x</p:attrName>
                                        </p:attrNameLst>
                                      </p:cBhvr>
                                      <p:tavLst>
                                        <p:tav tm="0">
                                          <p:val>
                                            <p:strVal val="1+#ppt_w/2"/>
                                          </p:val>
                                        </p:tav>
                                        <p:tav tm="100000">
                                          <p:val>
                                            <p:strVal val="#ppt_x"/>
                                          </p:val>
                                        </p:tav>
                                      </p:tavLst>
                                    </p:anim>
                                    <p:anim calcmode="lin" valueType="num">
                                      <p:cBhvr additive="base">
                                        <p:cTn id="87" dur="500" fill="hold"/>
                                        <p:tgtEl>
                                          <p:spTgt spid="22"/>
                                        </p:tgtEl>
                                        <p:attrNameLst>
                                          <p:attrName>ppt_y</p:attrName>
                                        </p:attrNameLst>
                                      </p:cBhvr>
                                      <p:tavLst>
                                        <p:tav tm="0">
                                          <p:val>
                                            <p:strVal val="#ppt_y"/>
                                          </p:val>
                                        </p:tav>
                                        <p:tav tm="100000">
                                          <p:val>
                                            <p:strVal val="#ppt_y"/>
                                          </p:val>
                                        </p:tav>
                                      </p:tavLst>
                                    </p:anim>
                                  </p:childTnLst>
                                </p:cTn>
                              </p:par>
                            </p:childTnLst>
                          </p:cTn>
                        </p:par>
                        <p:par>
                          <p:cTn id="88" fill="hold">
                            <p:stCondLst>
                              <p:cond delay="500"/>
                            </p:stCondLst>
                            <p:childTnLst>
                              <p:par>
                                <p:cTn id="89" presetID="2" presetClass="entr" presetSubtype="2" fill="hold" grpId="0" nodeType="after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1+#ppt_w/2"/>
                                          </p:val>
                                        </p:tav>
                                        <p:tav tm="100000">
                                          <p:val>
                                            <p:strVal val="#ppt_x"/>
                                          </p:val>
                                        </p:tav>
                                      </p:tavLst>
                                    </p:anim>
                                    <p:anim calcmode="lin" valueType="num">
                                      <p:cBhvr additive="base">
                                        <p:cTn id="92" dur="500" fill="hold"/>
                                        <p:tgtEl>
                                          <p:spTgt spid="28"/>
                                        </p:tgtEl>
                                        <p:attrNameLst>
                                          <p:attrName>ppt_y</p:attrName>
                                        </p:attrNameLst>
                                      </p:cBhvr>
                                      <p:tavLst>
                                        <p:tav tm="0">
                                          <p:val>
                                            <p:strVal val="#ppt_y"/>
                                          </p:val>
                                        </p:tav>
                                        <p:tav tm="100000">
                                          <p:val>
                                            <p:strVal val="#ppt_y"/>
                                          </p:val>
                                        </p:tav>
                                      </p:tavLst>
                                    </p:anim>
                                  </p:childTnLst>
                                </p:cTn>
                              </p:par>
                            </p:childTnLst>
                          </p:cTn>
                        </p:par>
                        <p:par>
                          <p:cTn id="93" fill="hold">
                            <p:stCondLst>
                              <p:cond delay="1000"/>
                            </p:stCondLst>
                            <p:childTnLst>
                              <p:par>
                                <p:cTn id="94" presetID="2" presetClass="entr" presetSubtype="2" fill="hold" grpId="0" nodeType="afterEffect">
                                  <p:stCondLst>
                                    <p:cond delay="0"/>
                                  </p:stCondLst>
                                  <p:childTnLst>
                                    <p:set>
                                      <p:cBhvr>
                                        <p:cTn id="95" dur="1" fill="hold">
                                          <p:stCondLst>
                                            <p:cond delay="0"/>
                                          </p:stCondLst>
                                        </p:cTn>
                                        <p:tgtEl>
                                          <p:spTgt spid="29"/>
                                        </p:tgtEl>
                                        <p:attrNameLst>
                                          <p:attrName>style.visibility</p:attrName>
                                        </p:attrNameLst>
                                      </p:cBhvr>
                                      <p:to>
                                        <p:strVal val="visible"/>
                                      </p:to>
                                    </p:set>
                                    <p:anim calcmode="lin" valueType="num">
                                      <p:cBhvr additive="base">
                                        <p:cTn id="96" dur="500" fill="hold"/>
                                        <p:tgtEl>
                                          <p:spTgt spid="29"/>
                                        </p:tgtEl>
                                        <p:attrNameLst>
                                          <p:attrName>ppt_x</p:attrName>
                                        </p:attrNameLst>
                                      </p:cBhvr>
                                      <p:tavLst>
                                        <p:tav tm="0">
                                          <p:val>
                                            <p:strVal val="1+#ppt_w/2"/>
                                          </p:val>
                                        </p:tav>
                                        <p:tav tm="100000">
                                          <p:val>
                                            <p:strVal val="#ppt_x"/>
                                          </p:val>
                                        </p:tav>
                                      </p:tavLst>
                                    </p:anim>
                                    <p:anim calcmode="lin" valueType="num">
                                      <p:cBhvr additive="base">
                                        <p:cTn id="97" dur="500" fill="hold"/>
                                        <p:tgtEl>
                                          <p:spTgt spid="29"/>
                                        </p:tgtEl>
                                        <p:attrNameLst>
                                          <p:attrName>ppt_y</p:attrName>
                                        </p:attrNameLst>
                                      </p:cBhvr>
                                      <p:tavLst>
                                        <p:tav tm="0">
                                          <p:val>
                                            <p:strVal val="#ppt_y"/>
                                          </p:val>
                                        </p:tav>
                                        <p:tav tm="100000">
                                          <p:val>
                                            <p:strVal val="#ppt_y"/>
                                          </p:val>
                                        </p:tav>
                                      </p:tavLst>
                                    </p:anim>
                                  </p:childTnLst>
                                </p:cTn>
                              </p:par>
                            </p:childTnLst>
                          </p:cTn>
                        </p:par>
                        <p:par>
                          <p:cTn id="98" fill="hold">
                            <p:stCondLst>
                              <p:cond delay="1500"/>
                            </p:stCondLst>
                            <p:childTnLst>
                              <p:par>
                                <p:cTn id="99" presetID="2" presetClass="entr" presetSubtype="2"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 calcmode="lin" valueType="num">
                                      <p:cBhvr additive="base">
                                        <p:cTn id="101" dur="500" fill="hold"/>
                                        <p:tgtEl>
                                          <p:spTgt spid="30"/>
                                        </p:tgtEl>
                                        <p:attrNameLst>
                                          <p:attrName>ppt_x</p:attrName>
                                        </p:attrNameLst>
                                      </p:cBhvr>
                                      <p:tavLst>
                                        <p:tav tm="0">
                                          <p:val>
                                            <p:strVal val="1+#ppt_w/2"/>
                                          </p:val>
                                        </p:tav>
                                        <p:tav tm="100000">
                                          <p:val>
                                            <p:strVal val="#ppt_x"/>
                                          </p:val>
                                        </p:tav>
                                      </p:tavLst>
                                    </p:anim>
                                    <p:anim calcmode="lin" valueType="num">
                                      <p:cBhvr additive="base">
                                        <p:cTn id="102"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2" fill="hold" grpId="0" nodeType="clickEffect">
                                  <p:stCondLst>
                                    <p:cond delay="0"/>
                                  </p:stCondLst>
                                  <p:childTnLst>
                                    <p:set>
                                      <p:cBhvr>
                                        <p:cTn id="106" dur="1" fill="hold">
                                          <p:stCondLst>
                                            <p:cond delay="0"/>
                                          </p:stCondLst>
                                        </p:cTn>
                                        <p:tgtEl>
                                          <p:spTgt spid="31"/>
                                        </p:tgtEl>
                                        <p:attrNameLst>
                                          <p:attrName>style.visibility</p:attrName>
                                        </p:attrNameLst>
                                      </p:cBhvr>
                                      <p:to>
                                        <p:strVal val="visible"/>
                                      </p:to>
                                    </p:set>
                                    <p:anim calcmode="lin" valueType="num">
                                      <p:cBhvr additive="base">
                                        <p:cTn id="107" dur="500" fill="hold"/>
                                        <p:tgtEl>
                                          <p:spTgt spid="31"/>
                                        </p:tgtEl>
                                        <p:attrNameLst>
                                          <p:attrName>ppt_x</p:attrName>
                                        </p:attrNameLst>
                                      </p:cBhvr>
                                      <p:tavLst>
                                        <p:tav tm="0">
                                          <p:val>
                                            <p:strVal val="1+#ppt_w/2"/>
                                          </p:val>
                                        </p:tav>
                                        <p:tav tm="100000">
                                          <p:val>
                                            <p:strVal val="#ppt_x"/>
                                          </p:val>
                                        </p:tav>
                                      </p:tavLst>
                                    </p:anim>
                                    <p:anim calcmode="lin" valueType="num">
                                      <p:cBhvr additive="base">
                                        <p:cTn id="108" dur="500" fill="hold"/>
                                        <p:tgtEl>
                                          <p:spTgt spid="31"/>
                                        </p:tgtEl>
                                        <p:attrNameLst>
                                          <p:attrName>ppt_y</p:attrName>
                                        </p:attrNameLst>
                                      </p:cBhvr>
                                      <p:tavLst>
                                        <p:tav tm="0">
                                          <p:val>
                                            <p:strVal val="#ppt_y"/>
                                          </p:val>
                                        </p:tav>
                                        <p:tav tm="100000">
                                          <p:val>
                                            <p:strVal val="#ppt_y"/>
                                          </p:val>
                                        </p:tav>
                                      </p:tavLst>
                                    </p:anim>
                                  </p:childTnLst>
                                </p:cTn>
                              </p:par>
                            </p:childTnLst>
                          </p:cTn>
                        </p:par>
                        <p:par>
                          <p:cTn id="109" fill="hold">
                            <p:stCondLst>
                              <p:cond delay="500"/>
                            </p:stCondLst>
                            <p:childTnLst>
                              <p:par>
                                <p:cTn id="110" presetID="2" presetClass="entr" presetSubtype="2"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 calcmode="lin" valueType="num">
                                      <p:cBhvr additive="base">
                                        <p:cTn id="112" dur="500" fill="hold"/>
                                        <p:tgtEl>
                                          <p:spTgt spid="32"/>
                                        </p:tgtEl>
                                        <p:attrNameLst>
                                          <p:attrName>ppt_x</p:attrName>
                                        </p:attrNameLst>
                                      </p:cBhvr>
                                      <p:tavLst>
                                        <p:tav tm="0">
                                          <p:val>
                                            <p:strVal val="1+#ppt_w/2"/>
                                          </p:val>
                                        </p:tav>
                                        <p:tav tm="100000">
                                          <p:val>
                                            <p:strVal val="#ppt_x"/>
                                          </p:val>
                                        </p:tav>
                                      </p:tavLst>
                                    </p:anim>
                                    <p:anim calcmode="lin" valueType="num">
                                      <p:cBhvr additive="base">
                                        <p:cTn id="113" dur="500" fill="hold"/>
                                        <p:tgtEl>
                                          <p:spTgt spid="32"/>
                                        </p:tgtEl>
                                        <p:attrNameLst>
                                          <p:attrName>ppt_y</p:attrName>
                                        </p:attrNameLst>
                                      </p:cBhvr>
                                      <p:tavLst>
                                        <p:tav tm="0">
                                          <p:val>
                                            <p:strVal val="#ppt_y"/>
                                          </p:val>
                                        </p:tav>
                                        <p:tav tm="100000">
                                          <p:val>
                                            <p:strVal val="#ppt_y"/>
                                          </p:val>
                                        </p:tav>
                                      </p:tavLst>
                                    </p:anim>
                                  </p:childTnLst>
                                </p:cTn>
                              </p:par>
                            </p:childTnLst>
                          </p:cTn>
                        </p:par>
                        <p:par>
                          <p:cTn id="114" fill="hold">
                            <p:stCondLst>
                              <p:cond delay="1000"/>
                            </p:stCondLst>
                            <p:childTnLst>
                              <p:par>
                                <p:cTn id="115" presetID="2" presetClass="entr" presetSubtype="2" fill="hold" grpId="0" nodeType="afterEffect">
                                  <p:stCondLst>
                                    <p:cond delay="0"/>
                                  </p:stCondLst>
                                  <p:childTnLst>
                                    <p:set>
                                      <p:cBhvr>
                                        <p:cTn id="116" dur="1" fill="hold">
                                          <p:stCondLst>
                                            <p:cond delay="0"/>
                                          </p:stCondLst>
                                        </p:cTn>
                                        <p:tgtEl>
                                          <p:spTgt spid="34"/>
                                        </p:tgtEl>
                                        <p:attrNameLst>
                                          <p:attrName>style.visibility</p:attrName>
                                        </p:attrNameLst>
                                      </p:cBhvr>
                                      <p:to>
                                        <p:strVal val="visible"/>
                                      </p:to>
                                    </p:set>
                                    <p:anim calcmode="lin" valueType="num">
                                      <p:cBhvr additive="base">
                                        <p:cTn id="117" dur="500" fill="hold"/>
                                        <p:tgtEl>
                                          <p:spTgt spid="34"/>
                                        </p:tgtEl>
                                        <p:attrNameLst>
                                          <p:attrName>ppt_x</p:attrName>
                                        </p:attrNameLst>
                                      </p:cBhvr>
                                      <p:tavLst>
                                        <p:tav tm="0">
                                          <p:val>
                                            <p:strVal val="1+#ppt_w/2"/>
                                          </p:val>
                                        </p:tav>
                                        <p:tav tm="100000">
                                          <p:val>
                                            <p:strVal val="#ppt_x"/>
                                          </p:val>
                                        </p:tav>
                                      </p:tavLst>
                                    </p:anim>
                                    <p:anim calcmode="lin" valueType="num">
                                      <p:cBhvr additive="base">
                                        <p:cTn id="118"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2" fill="hold" grpId="0" nodeType="clickEffect">
                                  <p:stCondLst>
                                    <p:cond delay="0"/>
                                  </p:stCondLst>
                                  <p:childTnLst>
                                    <p:set>
                                      <p:cBhvr>
                                        <p:cTn id="122" dur="1" fill="hold">
                                          <p:stCondLst>
                                            <p:cond delay="0"/>
                                          </p:stCondLst>
                                        </p:cTn>
                                        <p:tgtEl>
                                          <p:spTgt spid="33"/>
                                        </p:tgtEl>
                                        <p:attrNameLst>
                                          <p:attrName>style.visibility</p:attrName>
                                        </p:attrNameLst>
                                      </p:cBhvr>
                                      <p:to>
                                        <p:strVal val="visible"/>
                                      </p:to>
                                    </p:set>
                                    <p:anim calcmode="lin" valueType="num">
                                      <p:cBhvr additive="base">
                                        <p:cTn id="123" dur="500" fill="hold"/>
                                        <p:tgtEl>
                                          <p:spTgt spid="33"/>
                                        </p:tgtEl>
                                        <p:attrNameLst>
                                          <p:attrName>ppt_x</p:attrName>
                                        </p:attrNameLst>
                                      </p:cBhvr>
                                      <p:tavLst>
                                        <p:tav tm="0">
                                          <p:val>
                                            <p:strVal val="1+#ppt_w/2"/>
                                          </p:val>
                                        </p:tav>
                                        <p:tav tm="100000">
                                          <p:val>
                                            <p:strVal val="#ppt_x"/>
                                          </p:val>
                                        </p:tav>
                                      </p:tavLst>
                                    </p:anim>
                                    <p:anim calcmode="lin" valueType="num">
                                      <p:cBhvr additive="base">
                                        <p:cTn id="124"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53" presetClass="entr" presetSubtype="16" fill="hold" grpId="0" nodeType="clickEffect">
                                  <p:stCondLst>
                                    <p:cond delay="0"/>
                                  </p:stCondLst>
                                  <p:childTnLst>
                                    <p:set>
                                      <p:cBhvr>
                                        <p:cTn id="128" dur="1" fill="hold">
                                          <p:stCondLst>
                                            <p:cond delay="0"/>
                                          </p:stCondLst>
                                        </p:cTn>
                                        <p:tgtEl>
                                          <p:spTgt spid="35"/>
                                        </p:tgtEl>
                                        <p:attrNameLst>
                                          <p:attrName>style.visibility</p:attrName>
                                        </p:attrNameLst>
                                      </p:cBhvr>
                                      <p:to>
                                        <p:strVal val="visible"/>
                                      </p:to>
                                    </p:set>
                                    <p:anim calcmode="lin" valueType="num">
                                      <p:cBhvr>
                                        <p:cTn id="129" dur="500" fill="hold"/>
                                        <p:tgtEl>
                                          <p:spTgt spid="35"/>
                                        </p:tgtEl>
                                        <p:attrNameLst>
                                          <p:attrName>ppt_w</p:attrName>
                                        </p:attrNameLst>
                                      </p:cBhvr>
                                      <p:tavLst>
                                        <p:tav tm="0">
                                          <p:val>
                                            <p:fltVal val="0"/>
                                          </p:val>
                                        </p:tav>
                                        <p:tav tm="100000">
                                          <p:val>
                                            <p:strVal val="#ppt_w"/>
                                          </p:val>
                                        </p:tav>
                                      </p:tavLst>
                                    </p:anim>
                                    <p:anim calcmode="lin" valueType="num">
                                      <p:cBhvr>
                                        <p:cTn id="130" dur="500" fill="hold"/>
                                        <p:tgtEl>
                                          <p:spTgt spid="35"/>
                                        </p:tgtEl>
                                        <p:attrNameLst>
                                          <p:attrName>ppt_h</p:attrName>
                                        </p:attrNameLst>
                                      </p:cBhvr>
                                      <p:tavLst>
                                        <p:tav tm="0">
                                          <p:val>
                                            <p:fltVal val="0"/>
                                          </p:val>
                                        </p:tav>
                                        <p:tav tm="100000">
                                          <p:val>
                                            <p:strVal val="#ppt_h"/>
                                          </p:val>
                                        </p:tav>
                                      </p:tavLst>
                                    </p:anim>
                                    <p:animEffect transition="in" filter="fade">
                                      <p:cBhvr>
                                        <p:cTn id="131" dur="500"/>
                                        <p:tgtEl>
                                          <p:spTgt spid="35"/>
                                        </p:tgtEl>
                                      </p:cBhvr>
                                    </p:animEffect>
                                  </p:childTnLst>
                                </p:cTn>
                              </p:par>
                            </p:childTnLst>
                          </p:cTn>
                        </p:par>
                      </p:childTnLst>
                    </p:cTn>
                  </p:par>
                  <p:par>
                    <p:cTn id="132" fill="hold">
                      <p:stCondLst>
                        <p:cond delay="indefinite"/>
                      </p:stCondLst>
                      <p:childTnLst>
                        <p:par>
                          <p:cTn id="133" fill="hold">
                            <p:stCondLst>
                              <p:cond delay="0"/>
                            </p:stCondLst>
                            <p:childTnLst>
                              <p:par>
                                <p:cTn id="134" presetID="2" presetClass="entr" presetSubtype="2" fill="hold" grpId="0" nodeType="clickEffect">
                                  <p:stCondLst>
                                    <p:cond delay="0"/>
                                  </p:stCondLst>
                                  <p:childTnLst>
                                    <p:set>
                                      <p:cBhvr>
                                        <p:cTn id="135" dur="1" fill="hold">
                                          <p:stCondLst>
                                            <p:cond delay="0"/>
                                          </p:stCondLst>
                                        </p:cTn>
                                        <p:tgtEl>
                                          <p:spTgt spid="27"/>
                                        </p:tgtEl>
                                        <p:attrNameLst>
                                          <p:attrName>style.visibility</p:attrName>
                                        </p:attrNameLst>
                                      </p:cBhvr>
                                      <p:to>
                                        <p:strVal val="visible"/>
                                      </p:to>
                                    </p:set>
                                    <p:anim calcmode="lin" valueType="num">
                                      <p:cBhvr additive="base">
                                        <p:cTn id="136" dur="500" fill="hold"/>
                                        <p:tgtEl>
                                          <p:spTgt spid="27"/>
                                        </p:tgtEl>
                                        <p:attrNameLst>
                                          <p:attrName>ppt_x</p:attrName>
                                        </p:attrNameLst>
                                      </p:cBhvr>
                                      <p:tavLst>
                                        <p:tav tm="0">
                                          <p:val>
                                            <p:strVal val="1+#ppt_w/2"/>
                                          </p:val>
                                        </p:tav>
                                        <p:tav tm="100000">
                                          <p:val>
                                            <p:strVal val="#ppt_x"/>
                                          </p:val>
                                        </p:tav>
                                      </p:tavLst>
                                    </p:anim>
                                    <p:anim calcmode="lin" valueType="num">
                                      <p:cBhvr additive="base">
                                        <p:cTn id="137"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2" presetClass="entr" presetSubtype="2" fill="hold" grpId="0" nodeType="clickEffect">
                                  <p:stCondLst>
                                    <p:cond delay="0"/>
                                  </p:stCondLst>
                                  <p:childTnLst>
                                    <p:set>
                                      <p:cBhvr>
                                        <p:cTn id="141" dur="1" fill="hold">
                                          <p:stCondLst>
                                            <p:cond delay="0"/>
                                          </p:stCondLst>
                                        </p:cTn>
                                        <p:tgtEl>
                                          <p:spTgt spid="36"/>
                                        </p:tgtEl>
                                        <p:attrNameLst>
                                          <p:attrName>style.visibility</p:attrName>
                                        </p:attrNameLst>
                                      </p:cBhvr>
                                      <p:to>
                                        <p:strVal val="visible"/>
                                      </p:to>
                                    </p:set>
                                    <p:anim calcmode="lin" valueType="num">
                                      <p:cBhvr additive="base">
                                        <p:cTn id="142" dur="500" fill="hold"/>
                                        <p:tgtEl>
                                          <p:spTgt spid="36"/>
                                        </p:tgtEl>
                                        <p:attrNameLst>
                                          <p:attrName>ppt_x</p:attrName>
                                        </p:attrNameLst>
                                      </p:cBhvr>
                                      <p:tavLst>
                                        <p:tav tm="0">
                                          <p:val>
                                            <p:strVal val="1+#ppt_w/2"/>
                                          </p:val>
                                        </p:tav>
                                        <p:tav tm="100000">
                                          <p:val>
                                            <p:strVal val="#ppt_x"/>
                                          </p:val>
                                        </p:tav>
                                      </p:tavLst>
                                    </p:anim>
                                    <p:anim calcmode="lin" valueType="num">
                                      <p:cBhvr additive="base">
                                        <p:cTn id="143"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2" presetClass="entr" presetSubtype="2" fill="hold" grpId="0" nodeType="clickEffect">
                                  <p:stCondLst>
                                    <p:cond delay="0"/>
                                  </p:stCondLst>
                                  <p:childTnLst>
                                    <p:set>
                                      <p:cBhvr>
                                        <p:cTn id="147" dur="1" fill="hold">
                                          <p:stCondLst>
                                            <p:cond delay="0"/>
                                          </p:stCondLst>
                                        </p:cTn>
                                        <p:tgtEl>
                                          <p:spTgt spid="37"/>
                                        </p:tgtEl>
                                        <p:attrNameLst>
                                          <p:attrName>style.visibility</p:attrName>
                                        </p:attrNameLst>
                                      </p:cBhvr>
                                      <p:to>
                                        <p:strVal val="visible"/>
                                      </p:to>
                                    </p:set>
                                    <p:anim calcmode="lin" valueType="num">
                                      <p:cBhvr additive="base">
                                        <p:cTn id="148" dur="500" fill="hold"/>
                                        <p:tgtEl>
                                          <p:spTgt spid="37"/>
                                        </p:tgtEl>
                                        <p:attrNameLst>
                                          <p:attrName>ppt_x</p:attrName>
                                        </p:attrNameLst>
                                      </p:cBhvr>
                                      <p:tavLst>
                                        <p:tav tm="0">
                                          <p:val>
                                            <p:strVal val="1+#ppt_w/2"/>
                                          </p:val>
                                        </p:tav>
                                        <p:tav tm="100000">
                                          <p:val>
                                            <p:strVal val="#ppt_x"/>
                                          </p:val>
                                        </p:tav>
                                      </p:tavLst>
                                    </p:anim>
                                    <p:anim calcmode="lin" valueType="num">
                                      <p:cBhvr additive="base">
                                        <p:cTn id="149"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2" presetClass="entr" presetSubtype="2" fill="hold" grpId="0" nodeType="clickEffect">
                                  <p:stCondLst>
                                    <p:cond delay="0"/>
                                  </p:stCondLst>
                                  <p:childTnLst>
                                    <p:set>
                                      <p:cBhvr>
                                        <p:cTn id="153" dur="1" fill="hold">
                                          <p:stCondLst>
                                            <p:cond delay="0"/>
                                          </p:stCondLst>
                                        </p:cTn>
                                        <p:tgtEl>
                                          <p:spTgt spid="38"/>
                                        </p:tgtEl>
                                        <p:attrNameLst>
                                          <p:attrName>style.visibility</p:attrName>
                                        </p:attrNameLst>
                                      </p:cBhvr>
                                      <p:to>
                                        <p:strVal val="visible"/>
                                      </p:to>
                                    </p:set>
                                    <p:anim calcmode="lin" valueType="num">
                                      <p:cBhvr additive="base">
                                        <p:cTn id="154" dur="500" fill="hold"/>
                                        <p:tgtEl>
                                          <p:spTgt spid="38"/>
                                        </p:tgtEl>
                                        <p:attrNameLst>
                                          <p:attrName>ppt_x</p:attrName>
                                        </p:attrNameLst>
                                      </p:cBhvr>
                                      <p:tavLst>
                                        <p:tav tm="0">
                                          <p:val>
                                            <p:strVal val="1+#ppt_w/2"/>
                                          </p:val>
                                        </p:tav>
                                        <p:tav tm="100000">
                                          <p:val>
                                            <p:strVal val="#ppt_x"/>
                                          </p:val>
                                        </p:tav>
                                      </p:tavLst>
                                    </p:anim>
                                    <p:anim calcmode="lin" valueType="num">
                                      <p:cBhvr additive="base">
                                        <p:cTn id="155"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2" presetClass="entr" presetSubtype="2" fill="hold" grpId="0" nodeType="clickEffect">
                                  <p:stCondLst>
                                    <p:cond delay="0"/>
                                  </p:stCondLst>
                                  <p:childTnLst>
                                    <p:set>
                                      <p:cBhvr>
                                        <p:cTn id="159" dur="1" fill="hold">
                                          <p:stCondLst>
                                            <p:cond delay="0"/>
                                          </p:stCondLst>
                                        </p:cTn>
                                        <p:tgtEl>
                                          <p:spTgt spid="39"/>
                                        </p:tgtEl>
                                        <p:attrNameLst>
                                          <p:attrName>style.visibility</p:attrName>
                                        </p:attrNameLst>
                                      </p:cBhvr>
                                      <p:to>
                                        <p:strVal val="visible"/>
                                      </p:to>
                                    </p:set>
                                    <p:anim calcmode="lin" valueType="num">
                                      <p:cBhvr additive="base">
                                        <p:cTn id="160" dur="500" fill="hold"/>
                                        <p:tgtEl>
                                          <p:spTgt spid="39"/>
                                        </p:tgtEl>
                                        <p:attrNameLst>
                                          <p:attrName>ppt_x</p:attrName>
                                        </p:attrNameLst>
                                      </p:cBhvr>
                                      <p:tavLst>
                                        <p:tav tm="0">
                                          <p:val>
                                            <p:strVal val="1+#ppt_w/2"/>
                                          </p:val>
                                        </p:tav>
                                        <p:tav tm="100000">
                                          <p:val>
                                            <p:strVal val="#ppt_x"/>
                                          </p:val>
                                        </p:tav>
                                      </p:tavLst>
                                    </p:anim>
                                    <p:anim calcmode="lin" valueType="num">
                                      <p:cBhvr additive="base">
                                        <p:cTn id="161"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53" presetClass="entr" presetSubtype="16" fill="hold" grpId="0" nodeType="clickEffect">
                                  <p:stCondLst>
                                    <p:cond delay="0"/>
                                  </p:stCondLst>
                                  <p:childTnLst>
                                    <p:set>
                                      <p:cBhvr>
                                        <p:cTn id="165" dur="1" fill="hold">
                                          <p:stCondLst>
                                            <p:cond delay="0"/>
                                          </p:stCondLst>
                                        </p:cTn>
                                        <p:tgtEl>
                                          <p:spTgt spid="46"/>
                                        </p:tgtEl>
                                        <p:attrNameLst>
                                          <p:attrName>style.visibility</p:attrName>
                                        </p:attrNameLst>
                                      </p:cBhvr>
                                      <p:to>
                                        <p:strVal val="visible"/>
                                      </p:to>
                                    </p:set>
                                    <p:anim calcmode="lin" valueType="num">
                                      <p:cBhvr>
                                        <p:cTn id="166" dur="500" fill="hold"/>
                                        <p:tgtEl>
                                          <p:spTgt spid="46"/>
                                        </p:tgtEl>
                                        <p:attrNameLst>
                                          <p:attrName>ppt_w</p:attrName>
                                        </p:attrNameLst>
                                      </p:cBhvr>
                                      <p:tavLst>
                                        <p:tav tm="0">
                                          <p:val>
                                            <p:fltVal val="0"/>
                                          </p:val>
                                        </p:tav>
                                        <p:tav tm="100000">
                                          <p:val>
                                            <p:strVal val="#ppt_w"/>
                                          </p:val>
                                        </p:tav>
                                      </p:tavLst>
                                    </p:anim>
                                    <p:anim calcmode="lin" valueType="num">
                                      <p:cBhvr>
                                        <p:cTn id="167" dur="500" fill="hold"/>
                                        <p:tgtEl>
                                          <p:spTgt spid="46"/>
                                        </p:tgtEl>
                                        <p:attrNameLst>
                                          <p:attrName>ppt_h</p:attrName>
                                        </p:attrNameLst>
                                      </p:cBhvr>
                                      <p:tavLst>
                                        <p:tav tm="0">
                                          <p:val>
                                            <p:fltVal val="0"/>
                                          </p:val>
                                        </p:tav>
                                        <p:tav tm="100000">
                                          <p:val>
                                            <p:strVal val="#ppt_h"/>
                                          </p:val>
                                        </p:tav>
                                      </p:tavLst>
                                    </p:anim>
                                    <p:animEffect transition="in" filter="fade">
                                      <p:cBhvr>
                                        <p:cTn id="168" dur="500"/>
                                        <p:tgtEl>
                                          <p:spTgt spid="46"/>
                                        </p:tgtEl>
                                      </p:cBhvr>
                                    </p:animEffect>
                                  </p:childTnLst>
                                </p:cTn>
                              </p:par>
                            </p:childTnLst>
                          </p:cTn>
                        </p:par>
                      </p:childTnLst>
                    </p:cTn>
                  </p:par>
                  <p:par>
                    <p:cTn id="169" fill="hold">
                      <p:stCondLst>
                        <p:cond delay="indefinite"/>
                      </p:stCondLst>
                      <p:childTnLst>
                        <p:par>
                          <p:cTn id="170" fill="hold">
                            <p:stCondLst>
                              <p:cond delay="0"/>
                            </p:stCondLst>
                            <p:childTnLst>
                              <p:par>
                                <p:cTn id="171" presetID="2" presetClass="entr" presetSubtype="2" fill="hold" grpId="0" nodeType="clickEffect">
                                  <p:stCondLst>
                                    <p:cond delay="0"/>
                                  </p:stCondLst>
                                  <p:childTnLst>
                                    <p:set>
                                      <p:cBhvr>
                                        <p:cTn id="172" dur="1" fill="hold">
                                          <p:stCondLst>
                                            <p:cond delay="0"/>
                                          </p:stCondLst>
                                        </p:cTn>
                                        <p:tgtEl>
                                          <p:spTgt spid="40"/>
                                        </p:tgtEl>
                                        <p:attrNameLst>
                                          <p:attrName>style.visibility</p:attrName>
                                        </p:attrNameLst>
                                      </p:cBhvr>
                                      <p:to>
                                        <p:strVal val="visible"/>
                                      </p:to>
                                    </p:set>
                                    <p:anim calcmode="lin" valueType="num">
                                      <p:cBhvr additive="base">
                                        <p:cTn id="173" dur="500" fill="hold"/>
                                        <p:tgtEl>
                                          <p:spTgt spid="40"/>
                                        </p:tgtEl>
                                        <p:attrNameLst>
                                          <p:attrName>ppt_x</p:attrName>
                                        </p:attrNameLst>
                                      </p:cBhvr>
                                      <p:tavLst>
                                        <p:tav tm="0">
                                          <p:val>
                                            <p:strVal val="1+#ppt_w/2"/>
                                          </p:val>
                                        </p:tav>
                                        <p:tav tm="100000">
                                          <p:val>
                                            <p:strVal val="#ppt_x"/>
                                          </p:val>
                                        </p:tav>
                                      </p:tavLst>
                                    </p:anim>
                                    <p:anim calcmode="lin" valueType="num">
                                      <p:cBhvr additive="base">
                                        <p:cTn id="174"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2" presetClass="entr" presetSubtype="2" fill="hold" grpId="0" nodeType="clickEffect">
                                  <p:stCondLst>
                                    <p:cond delay="0"/>
                                  </p:stCondLst>
                                  <p:childTnLst>
                                    <p:set>
                                      <p:cBhvr>
                                        <p:cTn id="178" dur="1" fill="hold">
                                          <p:stCondLst>
                                            <p:cond delay="0"/>
                                          </p:stCondLst>
                                        </p:cTn>
                                        <p:tgtEl>
                                          <p:spTgt spid="42"/>
                                        </p:tgtEl>
                                        <p:attrNameLst>
                                          <p:attrName>style.visibility</p:attrName>
                                        </p:attrNameLst>
                                      </p:cBhvr>
                                      <p:to>
                                        <p:strVal val="visible"/>
                                      </p:to>
                                    </p:set>
                                    <p:anim calcmode="lin" valueType="num">
                                      <p:cBhvr additive="base">
                                        <p:cTn id="179" dur="500" fill="hold"/>
                                        <p:tgtEl>
                                          <p:spTgt spid="42"/>
                                        </p:tgtEl>
                                        <p:attrNameLst>
                                          <p:attrName>ppt_x</p:attrName>
                                        </p:attrNameLst>
                                      </p:cBhvr>
                                      <p:tavLst>
                                        <p:tav tm="0">
                                          <p:val>
                                            <p:strVal val="1+#ppt_w/2"/>
                                          </p:val>
                                        </p:tav>
                                        <p:tav tm="100000">
                                          <p:val>
                                            <p:strVal val="#ppt_x"/>
                                          </p:val>
                                        </p:tav>
                                      </p:tavLst>
                                    </p:anim>
                                    <p:anim calcmode="lin" valueType="num">
                                      <p:cBhvr additive="base">
                                        <p:cTn id="180"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53" presetClass="entr" presetSubtype="16" fill="hold" grpId="0" nodeType="clickEffect">
                                  <p:stCondLst>
                                    <p:cond delay="0"/>
                                  </p:stCondLst>
                                  <p:childTnLst>
                                    <p:set>
                                      <p:cBhvr>
                                        <p:cTn id="184" dur="1" fill="hold">
                                          <p:stCondLst>
                                            <p:cond delay="0"/>
                                          </p:stCondLst>
                                        </p:cTn>
                                        <p:tgtEl>
                                          <p:spTgt spid="45"/>
                                        </p:tgtEl>
                                        <p:attrNameLst>
                                          <p:attrName>style.visibility</p:attrName>
                                        </p:attrNameLst>
                                      </p:cBhvr>
                                      <p:to>
                                        <p:strVal val="visible"/>
                                      </p:to>
                                    </p:set>
                                    <p:anim calcmode="lin" valueType="num">
                                      <p:cBhvr>
                                        <p:cTn id="185" dur="500" fill="hold"/>
                                        <p:tgtEl>
                                          <p:spTgt spid="45"/>
                                        </p:tgtEl>
                                        <p:attrNameLst>
                                          <p:attrName>ppt_w</p:attrName>
                                        </p:attrNameLst>
                                      </p:cBhvr>
                                      <p:tavLst>
                                        <p:tav tm="0">
                                          <p:val>
                                            <p:fltVal val="0"/>
                                          </p:val>
                                        </p:tav>
                                        <p:tav tm="100000">
                                          <p:val>
                                            <p:strVal val="#ppt_w"/>
                                          </p:val>
                                        </p:tav>
                                      </p:tavLst>
                                    </p:anim>
                                    <p:anim calcmode="lin" valueType="num">
                                      <p:cBhvr>
                                        <p:cTn id="186" dur="500" fill="hold"/>
                                        <p:tgtEl>
                                          <p:spTgt spid="45"/>
                                        </p:tgtEl>
                                        <p:attrNameLst>
                                          <p:attrName>ppt_h</p:attrName>
                                        </p:attrNameLst>
                                      </p:cBhvr>
                                      <p:tavLst>
                                        <p:tav tm="0">
                                          <p:val>
                                            <p:fltVal val="0"/>
                                          </p:val>
                                        </p:tav>
                                        <p:tav tm="100000">
                                          <p:val>
                                            <p:strVal val="#ppt_h"/>
                                          </p:val>
                                        </p:tav>
                                      </p:tavLst>
                                    </p:anim>
                                    <p:animEffect transition="in" filter="fade">
                                      <p:cBhvr>
                                        <p:cTn id="187" dur="500"/>
                                        <p:tgtEl>
                                          <p:spTgt spid="45"/>
                                        </p:tgtEl>
                                      </p:cBhvr>
                                    </p:animEffect>
                                  </p:childTnLst>
                                </p:cTn>
                              </p:par>
                            </p:childTnLst>
                          </p:cTn>
                        </p:par>
                      </p:childTnLst>
                    </p:cTn>
                  </p:par>
                  <p:par>
                    <p:cTn id="188" fill="hold">
                      <p:stCondLst>
                        <p:cond delay="indefinite"/>
                      </p:stCondLst>
                      <p:childTnLst>
                        <p:par>
                          <p:cTn id="189" fill="hold">
                            <p:stCondLst>
                              <p:cond delay="0"/>
                            </p:stCondLst>
                            <p:childTnLst>
                              <p:par>
                                <p:cTn id="190" presetID="2" presetClass="entr" presetSubtype="2" fill="hold" grpId="0" nodeType="clickEffect">
                                  <p:stCondLst>
                                    <p:cond delay="0"/>
                                  </p:stCondLst>
                                  <p:childTnLst>
                                    <p:set>
                                      <p:cBhvr>
                                        <p:cTn id="191" dur="1" fill="hold">
                                          <p:stCondLst>
                                            <p:cond delay="0"/>
                                          </p:stCondLst>
                                        </p:cTn>
                                        <p:tgtEl>
                                          <p:spTgt spid="47"/>
                                        </p:tgtEl>
                                        <p:attrNameLst>
                                          <p:attrName>style.visibility</p:attrName>
                                        </p:attrNameLst>
                                      </p:cBhvr>
                                      <p:to>
                                        <p:strVal val="visible"/>
                                      </p:to>
                                    </p:set>
                                    <p:anim calcmode="lin" valueType="num">
                                      <p:cBhvr additive="base">
                                        <p:cTn id="192" dur="500" fill="hold"/>
                                        <p:tgtEl>
                                          <p:spTgt spid="47"/>
                                        </p:tgtEl>
                                        <p:attrNameLst>
                                          <p:attrName>ppt_x</p:attrName>
                                        </p:attrNameLst>
                                      </p:cBhvr>
                                      <p:tavLst>
                                        <p:tav tm="0">
                                          <p:val>
                                            <p:strVal val="1+#ppt_w/2"/>
                                          </p:val>
                                        </p:tav>
                                        <p:tav tm="100000">
                                          <p:val>
                                            <p:strVal val="#ppt_x"/>
                                          </p:val>
                                        </p:tav>
                                      </p:tavLst>
                                    </p:anim>
                                    <p:anim calcmode="lin" valueType="num">
                                      <p:cBhvr additive="base">
                                        <p:cTn id="193" dur="5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2" presetClass="entr" presetSubtype="2" fill="hold" grpId="0" nodeType="clickEffect">
                                  <p:stCondLst>
                                    <p:cond delay="0"/>
                                  </p:stCondLst>
                                  <p:childTnLst>
                                    <p:set>
                                      <p:cBhvr>
                                        <p:cTn id="197" dur="1" fill="hold">
                                          <p:stCondLst>
                                            <p:cond delay="0"/>
                                          </p:stCondLst>
                                        </p:cTn>
                                        <p:tgtEl>
                                          <p:spTgt spid="44"/>
                                        </p:tgtEl>
                                        <p:attrNameLst>
                                          <p:attrName>style.visibility</p:attrName>
                                        </p:attrNameLst>
                                      </p:cBhvr>
                                      <p:to>
                                        <p:strVal val="visible"/>
                                      </p:to>
                                    </p:set>
                                    <p:anim calcmode="lin" valueType="num">
                                      <p:cBhvr additive="base">
                                        <p:cTn id="198" dur="500" fill="hold"/>
                                        <p:tgtEl>
                                          <p:spTgt spid="44"/>
                                        </p:tgtEl>
                                        <p:attrNameLst>
                                          <p:attrName>ppt_x</p:attrName>
                                        </p:attrNameLst>
                                      </p:cBhvr>
                                      <p:tavLst>
                                        <p:tav tm="0">
                                          <p:val>
                                            <p:strVal val="1+#ppt_w/2"/>
                                          </p:val>
                                        </p:tav>
                                        <p:tav tm="100000">
                                          <p:val>
                                            <p:strVal val="#ppt_x"/>
                                          </p:val>
                                        </p:tav>
                                      </p:tavLst>
                                    </p:anim>
                                    <p:anim calcmode="lin" valueType="num">
                                      <p:cBhvr additive="base">
                                        <p:cTn id="199"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200" fill="hold">
                      <p:stCondLst>
                        <p:cond delay="indefinite"/>
                      </p:stCondLst>
                      <p:childTnLst>
                        <p:par>
                          <p:cTn id="201" fill="hold">
                            <p:stCondLst>
                              <p:cond delay="0"/>
                            </p:stCondLst>
                            <p:childTnLst>
                              <p:par>
                                <p:cTn id="202" presetID="2" presetClass="entr" presetSubtype="2" fill="hold" grpId="0" nodeType="clickEffect">
                                  <p:stCondLst>
                                    <p:cond delay="0"/>
                                  </p:stCondLst>
                                  <p:childTnLst>
                                    <p:set>
                                      <p:cBhvr>
                                        <p:cTn id="203" dur="1" fill="hold">
                                          <p:stCondLst>
                                            <p:cond delay="0"/>
                                          </p:stCondLst>
                                        </p:cTn>
                                        <p:tgtEl>
                                          <p:spTgt spid="43"/>
                                        </p:tgtEl>
                                        <p:attrNameLst>
                                          <p:attrName>style.visibility</p:attrName>
                                        </p:attrNameLst>
                                      </p:cBhvr>
                                      <p:to>
                                        <p:strVal val="visible"/>
                                      </p:to>
                                    </p:set>
                                    <p:anim calcmode="lin" valueType="num">
                                      <p:cBhvr additive="base">
                                        <p:cTn id="204" dur="500" fill="hold"/>
                                        <p:tgtEl>
                                          <p:spTgt spid="43"/>
                                        </p:tgtEl>
                                        <p:attrNameLst>
                                          <p:attrName>ppt_x</p:attrName>
                                        </p:attrNameLst>
                                      </p:cBhvr>
                                      <p:tavLst>
                                        <p:tav tm="0">
                                          <p:val>
                                            <p:strVal val="1+#ppt_w/2"/>
                                          </p:val>
                                        </p:tav>
                                        <p:tav tm="100000">
                                          <p:val>
                                            <p:strVal val="#ppt_x"/>
                                          </p:val>
                                        </p:tav>
                                      </p:tavLst>
                                    </p:anim>
                                    <p:anim calcmode="lin" valueType="num">
                                      <p:cBhvr additive="base">
                                        <p:cTn id="205"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14" presetClass="entr" presetSubtype="10" fill="hold" grpId="0" nodeType="clickEffect">
                                  <p:stCondLst>
                                    <p:cond delay="0"/>
                                  </p:stCondLst>
                                  <p:childTnLst>
                                    <p:set>
                                      <p:cBhvr>
                                        <p:cTn id="209" dur="1" fill="hold">
                                          <p:stCondLst>
                                            <p:cond delay="0"/>
                                          </p:stCondLst>
                                        </p:cTn>
                                        <p:tgtEl>
                                          <p:spTgt spid="48"/>
                                        </p:tgtEl>
                                        <p:attrNameLst>
                                          <p:attrName>style.visibility</p:attrName>
                                        </p:attrNameLst>
                                      </p:cBhvr>
                                      <p:to>
                                        <p:strVal val="visible"/>
                                      </p:to>
                                    </p:set>
                                    <p:animEffect transition="in" filter="randombar(horizontal)">
                                      <p:cBhvr>
                                        <p:cTn id="210"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10" grpId="0" animBg="1"/>
      <p:bldP spid="11" grpId="0" animBg="1"/>
      <p:bldP spid="12" grpId="0" animBg="1"/>
      <p:bldP spid="14" grpId="0" animBg="1"/>
      <p:bldP spid="17" grpId="0" animBg="1"/>
      <p:bldP spid="18" grpId="0" animBg="1"/>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ちょっと調べてみよ</a:t>
            </a:r>
            <a:r>
              <a:rPr lang="ja-JP" altLang="en-US" sz="4000" b="1" kern="0" noProof="0" dirty="0">
                <a:solidFill>
                  <a:srgbClr val="FFFFFF"/>
                </a:solidFill>
                <a:latin typeface="游ゴシック" panose="020B0400000000000000" pitchFamily="50" charset="-128"/>
                <a:ea typeface="游ゴシック" panose="020B0400000000000000" pitchFamily="50" charset="-128"/>
              </a:rPr>
              <a:t>う</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5</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「発展技」や「条件を変えた技」</a:t>
            </a:r>
            <a:endParaRPr lang="en-US" altLang="ja-JP" sz="3200" b="1" dirty="0" smtClean="0">
              <a:effectLst>
                <a:outerShdw blurRad="38100" dist="38100" dir="2700000" algn="tl">
                  <a:srgbClr val="000000">
                    <a:alpha val="43137"/>
                  </a:srgbClr>
                </a:outerShdw>
              </a:effectLst>
            </a:endParaRPr>
          </a:p>
          <a:p>
            <a:pPr algn="r"/>
            <a:r>
              <a:rPr lang="ja-JP" altLang="en-US" sz="3200" b="1" dirty="0" err="1" smtClean="0">
                <a:effectLst>
                  <a:outerShdw blurRad="38100" dist="38100" dir="2700000" algn="tl">
                    <a:srgbClr val="000000">
                      <a:alpha val="43137"/>
                    </a:srgbClr>
                  </a:outerShdw>
                </a:effectLst>
              </a:rPr>
              <a:t>って</a:t>
            </a:r>
            <a:r>
              <a:rPr lang="ja-JP" altLang="en-US" sz="3200" b="1" dirty="0" smtClean="0">
                <a:effectLst>
                  <a:outerShdw blurRad="38100" dist="38100" dir="2700000" algn="tl">
                    <a:srgbClr val="000000">
                      <a:alpha val="43137"/>
                    </a:srgbClr>
                  </a:outerShdw>
                </a:effectLst>
              </a:rPr>
              <a:t>どんな技？</a:t>
            </a:r>
            <a:endParaRPr lang="en-US" altLang="ja-JP" sz="3200" b="1" dirty="0" smtClean="0">
              <a:effectLst>
                <a:outerShdw blurRad="38100" dist="38100" dir="2700000" algn="tl">
                  <a:srgbClr val="000000">
                    <a:alpha val="43137"/>
                  </a:srgbClr>
                </a:outerShdw>
              </a:effectLst>
            </a:endParaRPr>
          </a:p>
        </p:txBody>
      </p:sp>
      <p:sp>
        <p:nvSpPr>
          <p:cNvPr id="9" name="正方形/長方形 8"/>
          <p:cNvSpPr/>
          <p:nvPr/>
        </p:nvSpPr>
        <p:spPr>
          <a:xfrm>
            <a:off x="545528" y="3131480"/>
            <a:ext cx="845478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①</a:t>
            </a:r>
            <a:r>
              <a:rPr kumimoji="1" lang="ja-JP" altLang="en-US" sz="3200" b="1" dirty="0"/>
              <a:t>発展</a:t>
            </a:r>
            <a:r>
              <a:rPr kumimoji="1" lang="ja-JP" altLang="en-US" sz="3200" b="1" dirty="0" smtClean="0"/>
              <a:t>技</a:t>
            </a:r>
            <a:endParaRPr kumimoji="1" lang="en-US" altLang="ja-JP" sz="3200" b="1" dirty="0" smtClean="0"/>
          </a:p>
        </p:txBody>
      </p:sp>
      <p:sp>
        <p:nvSpPr>
          <p:cNvPr id="7" name="正方形/長方形 6"/>
          <p:cNvSpPr/>
          <p:nvPr/>
        </p:nvSpPr>
        <p:spPr>
          <a:xfrm>
            <a:off x="545527" y="4874467"/>
            <a:ext cx="7969821" cy="61173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②</a:t>
            </a:r>
            <a:r>
              <a:rPr kumimoji="1" lang="ja-JP" altLang="en-US" sz="3200" b="1" dirty="0"/>
              <a:t>条件</a:t>
            </a:r>
            <a:r>
              <a:rPr kumimoji="1" lang="ja-JP" altLang="en-US" sz="3200" b="1" dirty="0" smtClean="0"/>
              <a:t>を</a:t>
            </a:r>
            <a:r>
              <a:rPr kumimoji="1" lang="ja-JP" altLang="en-US" sz="3200" b="1" dirty="0"/>
              <a:t>変</a:t>
            </a:r>
            <a:r>
              <a:rPr kumimoji="1" lang="ja-JP" altLang="en-US" sz="3200" b="1" dirty="0" smtClean="0"/>
              <a:t>えた技</a:t>
            </a:r>
            <a:endParaRPr kumimoji="1" lang="en-US" altLang="ja-JP" sz="3200" b="1" dirty="0" smtClean="0"/>
          </a:p>
        </p:txBody>
      </p:sp>
      <p:sp>
        <p:nvSpPr>
          <p:cNvPr id="19" name="角丸四角形吹き出し 18"/>
          <p:cNvSpPr/>
          <p:nvPr/>
        </p:nvSpPr>
        <p:spPr>
          <a:xfrm>
            <a:off x="4336870" y="3066164"/>
            <a:ext cx="4244296" cy="2041413"/>
          </a:xfrm>
          <a:prstGeom prst="wedgeRoundRectCallout">
            <a:avLst>
              <a:gd name="adj1" fmla="val 3775"/>
              <a:gd name="adj2" fmla="val -70082"/>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bg1"/>
                </a:solidFill>
              </a:rPr>
              <a:t>インターネットや</a:t>
            </a:r>
            <a:endParaRPr kumimoji="1" lang="en-US" altLang="ja-JP" sz="2400" dirty="0" smtClean="0">
              <a:solidFill>
                <a:schemeClr val="bg1"/>
              </a:solidFill>
            </a:endParaRPr>
          </a:p>
          <a:p>
            <a:r>
              <a:rPr kumimoji="1" lang="ja-JP" altLang="en-US" sz="2400" dirty="0">
                <a:solidFill>
                  <a:schemeClr val="bg1"/>
                </a:solidFill>
              </a:rPr>
              <a:t>図書</a:t>
            </a:r>
            <a:r>
              <a:rPr kumimoji="1" lang="ja-JP" altLang="en-US" sz="2400" dirty="0" smtClean="0">
                <a:solidFill>
                  <a:schemeClr val="bg1"/>
                </a:solidFill>
              </a:rPr>
              <a:t>で探して、学習カードに記入してみよう</a:t>
            </a:r>
            <a:endParaRPr kumimoji="1" lang="ja-JP" altLang="en-US" sz="2400" dirty="0">
              <a:solidFill>
                <a:schemeClr val="bg1"/>
              </a:solidFill>
            </a:endParaRPr>
          </a:p>
        </p:txBody>
      </p:sp>
    </p:spTree>
    <p:extLst>
      <p:ext uri="{BB962C8B-B14F-4D97-AF65-F5344CB8AC3E}">
        <p14:creationId xmlns:p14="http://schemas.microsoft.com/office/powerpoint/2010/main" val="114440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1+#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randombar(horizontal)">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dirty="0" smtClean="0">
                <a:solidFill>
                  <a:srgbClr val="FFFFFF"/>
                </a:solidFill>
                <a:latin typeface="游ゴシック" panose="020B0400000000000000" pitchFamily="50" charset="-128"/>
                <a:ea typeface="游ゴシック" panose="020B0400000000000000" pitchFamily="50" charset="-128"/>
              </a:rPr>
              <a:t>「動き方のポイント」</a:t>
            </a:r>
            <a:endParaRPr kumimoji="1" lang="ja-JP" altLang="en-US" sz="40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6</a:t>
            </a:fld>
            <a:endParaRPr kumimoji="1" lang="ja-JP" altLang="en-US"/>
          </a:p>
        </p:txBody>
      </p:sp>
      <p:sp>
        <p:nvSpPr>
          <p:cNvPr id="14" name="正方形/長方形 13"/>
          <p:cNvSpPr/>
          <p:nvPr/>
        </p:nvSpPr>
        <p:spPr>
          <a:xfrm>
            <a:off x="0" y="1515291"/>
            <a:ext cx="9144000" cy="1815737"/>
          </a:xfrm>
          <a:prstGeom prst="rect">
            <a:avLst/>
          </a:prstGeom>
          <a:solidFill>
            <a:schemeClr val="accent2">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前方支持回転</a:t>
            </a:r>
            <a:endParaRPr kumimoji="1" lang="en-US" altLang="ja-JP" sz="2000" b="1" dirty="0" smtClean="0"/>
          </a:p>
          <a:p>
            <a:pPr algn="ctr"/>
            <a:endParaRPr kumimoji="1" lang="en-US" altLang="ja-JP" sz="2000" b="1" dirty="0" smtClean="0"/>
          </a:p>
        </p:txBody>
      </p:sp>
      <p:sp>
        <p:nvSpPr>
          <p:cNvPr id="17" name="正方形/長方形 16"/>
          <p:cNvSpPr/>
          <p:nvPr/>
        </p:nvSpPr>
        <p:spPr>
          <a:xfrm>
            <a:off x="-17304" y="5146765"/>
            <a:ext cx="9161304" cy="1711235"/>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懸垂</a:t>
            </a:r>
            <a:endParaRPr kumimoji="1" lang="en-US" altLang="ja-JP" sz="2000" b="1" dirty="0" smtClean="0"/>
          </a:p>
          <a:p>
            <a:pPr algn="ctr"/>
            <a:endParaRPr kumimoji="1" lang="en-US" altLang="ja-JP" sz="2000" b="1" dirty="0" smtClean="0"/>
          </a:p>
        </p:txBody>
      </p:sp>
      <p:sp>
        <p:nvSpPr>
          <p:cNvPr id="18" name="正方形/長方形 17"/>
          <p:cNvSpPr/>
          <p:nvPr/>
        </p:nvSpPr>
        <p:spPr>
          <a:xfrm>
            <a:off x="-17304" y="3331028"/>
            <a:ext cx="9161304" cy="1815737"/>
          </a:xfrm>
          <a:prstGeom prst="rect">
            <a:avLst/>
          </a:prstGeom>
          <a:solidFill>
            <a:schemeClr val="accent4">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後方支持回転</a:t>
            </a:r>
            <a:endParaRPr kumimoji="1" lang="en-US" altLang="ja-JP" sz="2000" b="1" dirty="0" smtClean="0"/>
          </a:p>
          <a:p>
            <a:pPr algn="ctr"/>
            <a:endParaRPr kumimoji="1" lang="en-US" altLang="ja-JP" sz="2000" b="1" dirty="0" smtClean="0"/>
          </a:p>
        </p:txBody>
      </p:sp>
      <p:sp>
        <p:nvSpPr>
          <p:cNvPr id="19" name="正方形/長方形 18"/>
          <p:cNvSpPr/>
          <p:nvPr/>
        </p:nvSpPr>
        <p:spPr>
          <a:xfrm>
            <a:off x="6411885" y="1036768"/>
            <a:ext cx="2732115" cy="5821232"/>
          </a:xfrm>
          <a:prstGeom prst="rect">
            <a:avLst/>
          </a:prstGeom>
          <a:solidFill>
            <a:schemeClr val="bg1">
              <a:lumMod val="50000"/>
            </a:schemeClr>
          </a:solidFill>
          <a:ln>
            <a:noFill/>
          </a:ln>
        </p:spPr>
        <p:style>
          <a:lnRef idx="2">
            <a:schemeClr val="accent1"/>
          </a:lnRef>
          <a:fillRef idx="1">
            <a:schemeClr val="lt1"/>
          </a:fillRef>
          <a:effectRef idx="0">
            <a:schemeClr val="accent1"/>
          </a:effectRef>
          <a:fontRef idx="minor">
            <a:schemeClr val="dk1"/>
          </a:fontRef>
        </p:style>
        <p:txBody>
          <a:bodyPr vert="horz" rtlCol="0" anchor="t" anchorCtr="0"/>
          <a:lstStyle/>
          <a:p>
            <a:pPr algn="ctr"/>
            <a:r>
              <a:rPr kumimoji="1" lang="ja-JP" altLang="en-US" sz="2000" b="1" dirty="0" smtClean="0"/>
              <a:t>「授業以外で」</a:t>
            </a:r>
            <a:endParaRPr kumimoji="1" lang="en-US" altLang="ja-JP" sz="2000" b="1" dirty="0" smtClean="0"/>
          </a:p>
        </p:txBody>
      </p:sp>
      <p:sp>
        <p:nvSpPr>
          <p:cNvPr id="20" name="正方形/長方形 19"/>
          <p:cNvSpPr/>
          <p:nvPr/>
        </p:nvSpPr>
        <p:spPr>
          <a:xfrm>
            <a:off x="947974" y="1036768"/>
            <a:ext cx="2732115" cy="5821232"/>
          </a:xfrm>
          <a:prstGeom prst="rect">
            <a:avLst/>
          </a:prstGeom>
          <a:solidFill>
            <a:schemeClr val="bg1">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t" anchorCtr="0"/>
          <a:lstStyle/>
          <a:p>
            <a:pPr algn="ctr"/>
            <a:r>
              <a:rPr kumimoji="1" lang="ja-JP" altLang="en-US" sz="2000" b="1" dirty="0" smtClean="0"/>
              <a:t>「何のために」</a:t>
            </a:r>
            <a:endParaRPr kumimoji="1" lang="en-US" altLang="ja-JP" sz="2000" b="1" dirty="0" smtClean="0"/>
          </a:p>
        </p:txBody>
      </p:sp>
      <p:sp>
        <p:nvSpPr>
          <p:cNvPr id="21" name="正方形/長方形 20"/>
          <p:cNvSpPr/>
          <p:nvPr/>
        </p:nvSpPr>
        <p:spPr>
          <a:xfrm>
            <a:off x="3679770" y="1036768"/>
            <a:ext cx="2732115" cy="5821232"/>
          </a:xfrm>
          <a:prstGeom prst="rect">
            <a:avLst/>
          </a:prstGeom>
          <a:solidFill>
            <a:schemeClr val="bg1">
              <a:lumMod val="65000"/>
            </a:schemeClr>
          </a:solidFill>
          <a:ln>
            <a:noFill/>
          </a:ln>
        </p:spPr>
        <p:style>
          <a:lnRef idx="2">
            <a:schemeClr val="accent1"/>
          </a:lnRef>
          <a:fillRef idx="1">
            <a:schemeClr val="lt1"/>
          </a:fillRef>
          <a:effectRef idx="0">
            <a:schemeClr val="accent1"/>
          </a:effectRef>
          <a:fontRef idx="minor">
            <a:schemeClr val="dk1"/>
          </a:fontRef>
        </p:style>
        <p:txBody>
          <a:bodyPr vert="horz" rtlCol="0" anchor="t" anchorCtr="0"/>
          <a:lstStyle/>
          <a:p>
            <a:pPr algn="ctr"/>
            <a:r>
              <a:rPr kumimoji="1" lang="ja-JP" altLang="en-US" sz="2000" b="1" dirty="0" smtClean="0"/>
              <a:t>「どのように」</a:t>
            </a:r>
            <a:endParaRPr kumimoji="1" lang="en-US" altLang="ja-JP" sz="2000" b="1" dirty="0" smtClean="0"/>
          </a:p>
        </p:txBody>
      </p:sp>
      <p:sp>
        <p:nvSpPr>
          <p:cNvPr id="2" name="角丸四角形 1"/>
          <p:cNvSpPr/>
          <p:nvPr/>
        </p:nvSpPr>
        <p:spPr>
          <a:xfrm>
            <a:off x="947655" y="1515291"/>
            <a:ext cx="2732115" cy="181573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①前方に回転</a:t>
            </a:r>
            <a:r>
              <a:rPr kumimoji="1" lang="ja-JP" altLang="en-US" sz="1400" dirty="0">
                <a:solidFill>
                  <a:schemeClr val="tx1"/>
                </a:solidFill>
              </a:rPr>
              <a:t>の</a:t>
            </a:r>
            <a:r>
              <a:rPr kumimoji="1" lang="ja-JP" altLang="en-US" sz="1400" dirty="0" smtClean="0">
                <a:solidFill>
                  <a:schemeClr val="tx1"/>
                </a:solidFill>
              </a:rPr>
              <a:t>勢いをつけるため</a:t>
            </a:r>
            <a:endParaRPr kumimoji="1" lang="en-US" altLang="ja-JP" sz="1400" dirty="0" smtClean="0">
              <a:solidFill>
                <a:schemeClr val="tx1"/>
              </a:solidFill>
            </a:endParaRPr>
          </a:p>
          <a:p>
            <a:r>
              <a:rPr kumimoji="1" lang="ja-JP" altLang="en-US" sz="1400" dirty="0" smtClean="0">
                <a:solidFill>
                  <a:schemeClr val="tx1"/>
                </a:solidFill>
              </a:rPr>
              <a:t>②再び支持体勢に戻るため</a:t>
            </a:r>
            <a:endParaRPr kumimoji="1" lang="en-US" altLang="ja-JP" sz="1400" dirty="0" smtClean="0">
              <a:solidFill>
                <a:schemeClr val="tx1"/>
              </a:solidFill>
            </a:endParaRPr>
          </a:p>
          <a:p>
            <a:endParaRPr kumimoji="1" lang="en-US" altLang="ja-JP" sz="1400" dirty="0" smtClean="0">
              <a:solidFill>
                <a:schemeClr val="tx1"/>
              </a:solidFill>
            </a:endParaRPr>
          </a:p>
          <a:p>
            <a:r>
              <a:rPr kumimoji="1" lang="en-US" altLang="ja-JP" sz="1400" dirty="0" smtClean="0">
                <a:solidFill>
                  <a:schemeClr val="tx1"/>
                </a:solidFill>
              </a:rPr>
              <a:t>※</a:t>
            </a:r>
            <a:r>
              <a:rPr kumimoji="1" lang="ja-JP" altLang="en-US" sz="1400" dirty="0" smtClean="0">
                <a:solidFill>
                  <a:schemeClr val="tx1"/>
                </a:solidFill>
              </a:rPr>
              <a:t>上がり技ができない</a:t>
            </a:r>
            <a:endParaRPr kumimoji="1" lang="en-US" altLang="ja-JP" sz="1400" dirty="0" smtClean="0">
              <a:solidFill>
                <a:schemeClr val="tx1"/>
              </a:solidFill>
            </a:endParaRPr>
          </a:p>
        </p:txBody>
      </p:sp>
      <p:sp>
        <p:nvSpPr>
          <p:cNvPr id="22" name="角丸四角形 21"/>
          <p:cNvSpPr/>
          <p:nvPr/>
        </p:nvSpPr>
        <p:spPr>
          <a:xfrm>
            <a:off x="3679769" y="1515291"/>
            <a:ext cx="2732115" cy="181573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①背筋を伸ばし上半身をまっすぐに頭を遠くに回す感覚</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真下でうなずくイメージ</a:t>
            </a:r>
            <a:endParaRPr kumimoji="1" lang="en-US" altLang="ja-JP" sz="1400" dirty="0" smtClean="0">
              <a:solidFill>
                <a:schemeClr val="tx1"/>
              </a:solidFill>
            </a:endParaRPr>
          </a:p>
          <a:p>
            <a:r>
              <a:rPr kumimoji="1" lang="ja-JP" altLang="en-US" sz="1400" dirty="0" smtClean="0">
                <a:solidFill>
                  <a:schemeClr val="tx1"/>
                </a:solidFill>
              </a:rPr>
              <a:t>②握り直して体に鉄棒をくっつけておく</a:t>
            </a:r>
            <a:endParaRPr kumimoji="1" lang="en-US" altLang="ja-JP" sz="1400" dirty="0" smtClean="0">
              <a:solidFill>
                <a:schemeClr val="tx1"/>
              </a:solidFill>
            </a:endParaRPr>
          </a:p>
          <a:p>
            <a:endParaRPr kumimoji="1" lang="en-US" altLang="ja-JP" sz="1400" dirty="0" smtClean="0">
              <a:solidFill>
                <a:schemeClr val="tx1"/>
              </a:solidFill>
            </a:endParaRPr>
          </a:p>
          <a:p>
            <a:r>
              <a:rPr kumimoji="1" lang="en-US" altLang="ja-JP" sz="1400" dirty="0" smtClean="0">
                <a:solidFill>
                  <a:schemeClr val="tx1"/>
                </a:solidFill>
              </a:rPr>
              <a:t>※</a:t>
            </a:r>
            <a:r>
              <a:rPr kumimoji="1" lang="ja-JP" altLang="en-US" sz="1400" dirty="0" smtClean="0">
                <a:solidFill>
                  <a:schemeClr val="tx1"/>
                </a:solidFill>
              </a:rPr>
              <a:t>肘を横にはる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ズボンをはくイメージ</a:t>
            </a:r>
            <a:endParaRPr kumimoji="1" lang="en-US" altLang="ja-JP" sz="1400" dirty="0" smtClean="0">
              <a:solidFill>
                <a:schemeClr val="tx1"/>
              </a:solidFill>
            </a:endParaRPr>
          </a:p>
        </p:txBody>
      </p:sp>
      <p:sp>
        <p:nvSpPr>
          <p:cNvPr id="24" name="角丸四角形 23"/>
          <p:cNvSpPr/>
          <p:nvPr/>
        </p:nvSpPr>
        <p:spPr>
          <a:xfrm>
            <a:off x="947336" y="3331027"/>
            <a:ext cx="2732115" cy="181573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①後方に回転の勢いをつけるため</a:t>
            </a:r>
            <a:endParaRPr kumimoji="1" lang="en-US" altLang="ja-JP" sz="1400" dirty="0" smtClean="0">
              <a:solidFill>
                <a:schemeClr val="tx1"/>
              </a:solidFill>
            </a:endParaRPr>
          </a:p>
          <a:p>
            <a:r>
              <a:rPr kumimoji="1" lang="ja-JP" altLang="en-US" sz="1400" dirty="0" smtClean="0">
                <a:solidFill>
                  <a:schemeClr val="tx1"/>
                </a:solidFill>
              </a:rPr>
              <a:t>②バランスよく支持体勢になるため</a:t>
            </a:r>
            <a:endParaRPr kumimoji="1" lang="en-US" altLang="ja-JP" sz="1400" dirty="0" smtClean="0">
              <a:solidFill>
                <a:schemeClr val="tx1"/>
              </a:solidFill>
            </a:endParaRPr>
          </a:p>
        </p:txBody>
      </p:sp>
      <p:sp>
        <p:nvSpPr>
          <p:cNvPr id="25" name="角丸四角形 24"/>
          <p:cNvSpPr/>
          <p:nvPr/>
        </p:nvSpPr>
        <p:spPr>
          <a:xfrm>
            <a:off x="3679132" y="3331026"/>
            <a:ext cx="2732115" cy="1815737"/>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①あごをひき、体（おなかともも）で鉄棒をはさむ</a:t>
            </a:r>
            <a:endParaRPr kumimoji="1" lang="en-US" altLang="ja-JP" sz="1400" dirty="0" smtClean="0">
              <a:solidFill>
                <a:schemeClr val="tx1"/>
              </a:solidFill>
            </a:endParaRPr>
          </a:p>
          <a:p>
            <a:r>
              <a:rPr kumimoji="1" lang="ja-JP" altLang="en-US" sz="1400" dirty="0" smtClean="0">
                <a:solidFill>
                  <a:schemeClr val="tx1"/>
                </a:solidFill>
              </a:rPr>
              <a:t>②手首を返して足を下に振り下ろす</a:t>
            </a:r>
            <a:endParaRPr kumimoji="1" lang="en-US" altLang="ja-JP" sz="1400" dirty="0" smtClean="0">
              <a:solidFill>
                <a:schemeClr val="tx1"/>
              </a:solidFill>
            </a:endParaRPr>
          </a:p>
        </p:txBody>
      </p:sp>
      <p:sp>
        <p:nvSpPr>
          <p:cNvPr id="26" name="角丸四角形 25"/>
          <p:cNvSpPr/>
          <p:nvPr/>
        </p:nvSpPr>
        <p:spPr>
          <a:xfrm>
            <a:off x="6411885" y="3333204"/>
            <a:ext cx="2732115" cy="1817913"/>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a:p>
            <a:endParaRPr kumimoji="1" lang="en-US" altLang="ja-JP" sz="1400" dirty="0">
              <a:solidFill>
                <a:schemeClr val="tx1"/>
              </a:solidFill>
            </a:endParaRPr>
          </a:p>
          <a:p>
            <a:r>
              <a:rPr kumimoji="1" lang="ja-JP" altLang="en-US" sz="1400" dirty="0" smtClean="0">
                <a:solidFill>
                  <a:schemeClr val="tx1"/>
                </a:solidFill>
              </a:rPr>
              <a:t>①後転の途中まで転がり、つま先を頭の後ろまでつける</a:t>
            </a:r>
            <a:endParaRPr kumimoji="1" lang="en-US" altLang="ja-JP" sz="1400" dirty="0" smtClean="0">
              <a:solidFill>
                <a:schemeClr val="tx1"/>
              </a:solidFill>
            </a:endParaRPr>
          </a:p>
          <a:p>
            <a:r>
              <a:rPr kumimoji="1" lang="ja-JP" altLang="en-US" sz="1400" dirty="0" smtClean="0">
                <a:solidFill>
                  <a:schemeClr val="tx1"/>
                </a:solidFill>
              </a:rPr>
              <a:t>②テーブルや台を使って水平支持姿勢を保つ</a:t>
            </a:r>
            <a:endParaRPr kumimoji="1" lang="en-US" altLang="ja-JP" sz="1400" dirty="0" smtClean="0">
              <a:solidFill>
                <a:schemeClr val="tx1"/>
              </a:solidFill>
            </a:endParaRPr>
          </a:p>
        </p:txBody>
      </p:sp>
      <p:sp>
        <p:nvSpPr>
          <p:cNvPr id="27" name="角丸四角形 26"/>
          <p:cNvSpPr/>
          <p:nvPr/>
        </p:nvSpPr>
        <p:spPr>
          <a:xfrm>
            <a:off x="947017" y="5151117"/>
            <a:ext cx="2732115" cy="170688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①振動の幅を大きくするため</a:t>
            </a:r>
            <a:endParaRPr kumimoji="1" lang="en-US" altLang="ja-JP" sz="1400" dirty="0" smtClean="0">
              <a:solidFill>
                <a:schemeClr val="tx1"/>
              </a:solidFill>
            </a:endParaRPr>
          </a:p>
        </p:txBody>
      </p:sp>
      <p:sp>
        <p:nvSpPr>
          <p:cNvPr id="28" name="角丸四角形 27"/>
          <p:cNvSpPr/>
          <p:nvPr/>
        </p:nvSpPr>
        <p:spPr>
          <a:xfrm>
            <a:off x="3678654" y="5151118"/>
            <a:ext cx="2732115" cy="170688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①前振り⇔真下⇔後振りの姿勢を意識する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肘を伸ばして鉄棒を押しながら振る</a:t>
            </a:r>
            <a:endParaRPr kumimoji="1" lang="en-US" altLang="ja-JP" sz="1400" dirty="0" smtClean="0">
              <a:solidFill>
                <a:schemeClr val="tx1"/>
              </a:solidFill>
            </a:endParaRPr>
          </a:p>
        </p:txBody>
      </p:sp>
      <p:sp>
        <p:nvSpPr>
          <p:cNvPr id="29" name="角丸四角形 28"/>
          <p:cNvSpPr/>
          <p:nvPr/>
        </p:nvSpPr>
        <p:spPr>
          <a:xfrm>
            <a:off x="6411885" y="5148941"/>
            <a:ext cx="2732115" cy="170688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①腕立て姿勢⇔腰を“くの字”に持ち上げる運動の繰り返し</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バンザイ仰向け⇔膝を伸ばし勢いよく足を振り上げる</a:t>
            </a:r>
            <a:endParaRPr kumimoji="1" lang="en-US" altLang="ja-JP" sz="1400" dirty="0" smtClean="0">
              <a:solidFill>
                <a:schemeClr val="tx1"/>
              </a:solidFill>
            </a:endParaRPr>
          </a:p>
        </p:txBody>
      </p:sp>
      <p:sp>
        <p:nvSpPr>
          <p:cNvPr id="23" name="角丸四角形 22"/>
          <p:cNvSpPr/>
          <p:nvPr/>
        </p:nvSpPr>
        <p:spPr>
          <a:xfrm>
            <a:off x="6411885" y="1515291"/>
            <a:ext cx="2732115" cy="2426240"/>
          </a:xfrm>
          <a:prstGeom prst="roundRect">
            <a:avLst>
              <a:gd name="adj" fmla="val 11283"/>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①ベッドや柔らかい布団などを利用して膝立ちから上半身をまっすぐにして前に倒れる</a:t>
            </a:r>
            <a:endParaRPr kumimoji="1" lang="en-US" altLang="ja-JP" sz="1400" dirty="0" smtClean="0">
              <a:solidFill>
                <a:schemeClr val="tx1"/>
              </a:solidFill>
            </a:endParaRPr>
          </a:p>
          <a:p>
            <a:r>
              <a:rPr kumimoji="1" lang="en-US" altLang="ja-JP" sz="900" dirty="0" smtClean="0">
                <a:solidFill>
                  <a:schemeClr val="tx1"/>
                </a:solidFill>
              </a:rPr>
              <a:t>※</a:t>
            </a:r>
            <a:r>
              <a:rPr kumimoji="1" lang="ja-JP" altLang="en-US" sz="900" dirty="0" smtClean="0">
                <a:solidFill>
                  <a:schemeClr val="tx1"/>
                </a:solidFill>
              </a:rPr>
              <a:t>体が布団に接触する前に手でブロックしよう。</a:t>
            </a:r>
            <a:endParaRPr kumimoji="1" lang="en-US" altLang="ja-JP" sz="900" dirty="0" smtClean="0">
              <a:solidFill>
                <a:schemeClr val="tx1"/>
              </a:solidFill>
            </a:endParaRPr>
          </a:p>
          <a:p>
            <a:r>
              <a:rPr kumimoji="1" lang="ja-JP" altLang="en-US" sz="1400" dirty="0" smtClean="0">
                <a:solidFill>
                  <a:schemeClr val="tx1"/>
                </a:solidFill>
              </a:rPr>
              <a:t>②タオルをひっかけ両手で体に引き付ける</a:t>
            </a:r>
            <a:endParaRPr kumimoji="1" lang="en-US" altLang="ja-JP" sz="1400" dirty="0" smtClean="0">
              <a:solidFill>
                <a:schemeClr val="tx1"/>
              </a:solidFill>
            </a:endParaRPr>
          </a:p>
          <a:p>
            <a:r>
              <a:rPr kumimoji="1" lang="en-US" altLang="ja-JP" sz="1400" dirty="0" smtClean="0">
                <a:solidFill>
                  <a:schemeClr val="tx1"/>
                </a:solidFill>
              </a:rPr>
              <a:t>※</a:t>
            </a:r>
            <a:r>
              <a:rPr kumimoji="1" lang="ja-JP" altLang="en-US" sz="1400" dirty="0" smtClean="0">
                <a:solidFill>
                  <a:schemeClr val="tx1"/>
                </a:solidFill>
              </a:rPr>
              <a:t>曲げた足のも</a:t>
            </a:r>
            <a:r>
              <a:rPr kumimoji="1" lang="ja-JP" altLang="en-US" sz="1400" dirty="0" err="1" smtClean="0">
                <a:solidFill>
                  <a:schemeClr val="tx1"/>
                </a:solidFill>
              </a:rPr>
              <a:t>も</a:t>
            </a:r>
            <a:r>
              <a:rPr kumimoji="1" lang="ja-JP" altLang="en-US" sz="1400" dirty="0" smtClean="0">
                <a:solidFill>
                  <a:schemeClr val="tx1"/>
                </a:solidFill>
              </a:rPr>
              <a:t>裏を抱え込み伸ばした足を振り子にして起き上がる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実際に転がり、起き上がりながらズボンをはく</a:t>
            </a:r>
            <a:endParaRPr kumimoji="1" lang="en-US" altLang="ja-JP" sz="1400" dirty="0" smtClean="0">
              <a:solidFill>
                <a:schemeClr val="tx1"/>
              </a:solidFill>
            </a:endParaRPr>
          </a:p>
        </p:txBody>
      </p:sp>
      <p:sp>
        <p:nvSpPr>
          <p:cNvPr id="31" name="正方形/長方形 30"/>
          <p:cNvSpPr/>
          <p:nvPr/>
        </p:nvSpPr>
        <p:spPr>
          <a:xfrm>
            <a:off x="7201842" y="310057"/>
            <a:ext cx="1925625" cy="4802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latin typeface="HG創英角ﾎﾟｯﾌﾟ体" panose="040B0A09000000000000" pitchFamily="49" charset="-128"/>
                <a:ea typeface="HG創英角ﾎﾟｯﾌﾟ体" panose="040B0A09000000000000" pitchFamily="49" charset="-128"/>
              </a:rPr>
              <a:t>画面をクリック</a:t>
            </a:r>
            <a:r>
              <a:rPr lang="ja-JP" altLang="en-US" sz="1200" dirty="0" smtClean="0">
                <a:latin typeface="HG創英角ﾎﾟｯﾌﾟ体" panose="040B0A09000000000000" pitchFamily="49" charset="-128"/>
                <a:ea typeface="HG創英角ﾎﾟｯﾌﾟ体" panose="040B0A09000000000000" pitchFamily="49" charset="-128"/>
              </a:rPr>
              <a:t>して</a:t>
            </a:r>
            <a:endParaRPr lang="en-US" altLang="ja-JP" sz="1200" dirty="0" smtClean="0">
              <a:latin typeface="HG創英角ﾎﾟｯﾌﾟ体" panose="040B0A09000000000000" pitchFamily="49" charset="-128"/>
              <a:ea typeface="HG創英角ﾎﾟｯﾌﾟ体" panose="040B0A09000000000000" pitchFamily="49" charset="-128"/>
            </a:endParaRPr>
          </a:p>
          <a:p>
            <a:pPr algn="ctr"/>
            <a:r>
              <a:rPr lang="ja-JP" altLang="en-US" sz="1200" dirty="0" smtClean="0">
                <a:latin typeface="HG創英角ﾎﾟｯﾌﾟ体" panose="040B0A09000000000000" pitchFamily="49" charset="-128"/>
                <a:ea typeface="HG創英角ﾎﾟｯﾌﾟ体" panose="040B0A09000000000000" pitchFamily="49" charset="-128"/>
              </a:rPr>
              <a:t>進めよう</a:t>
            </a:r>
            <a:endParaRPr lang="en-US" altLang="ja-JP" sz="1200" dirty="0" smtClean="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259051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0-#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0-#ppt_w/2"/>
                                          </p:val>
                                        </p:tav>
                                        <p:tav tm="100000">
                                          <p:val>
                                            <p:strVal val="#ppt_x"/>
                                          </p:val>
                                        </p:tav>
                                      </p:tavLst>
                                    </p:anim>
                                    <p:anim calcmode="lin" valueType="num">
                                      <p:cBhvr additive="base">
                                        <p:cTn id="1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500" fill="hold"/>
                                        <p:tgtEl>
                                          <p:spTgt spid="20"/>
                                        </p:tgtEl>
                                        <p:attrNameLst>
                                          <p:attrName>ppt_x</p:attrName>
                                        </p:attrNameLst>
                                      </p:cBhvr>
                                      <p:tavLst>
                                        <p:tav tm="0">
                                          <p:val>
                                            <p:strVal val="#ppt_x"/>
                                          </p:val>
                                        </p:tav>
                                        <p:tav tm="100000">
                                          <p:val>
                                            <p:strVal val="#ppt_x"/>
                                          </p:val>
                                        </p:tav>
                                      </p:tavLst>
                                    </p:anim>
                                    <p:anim calcmode="lin" valueType="num">
                                      <p:cBhvr additive="base">
                                        <p:cTn id="24" dur="500" fill="hold"/>
                                        <p:tgtEl>
                                          <p:spTgt spid="20"/>
                                        </p:tgtEl>
                                        <p:attrNameLst>
                                          <p:attrName>ppt_y</p:attrName>
                                        </p:attrNameLst>
                                      </p:cBhvr>
                                      <p:tavLst>
                                        <p:tav tm="0">
                                          <p:val>
                                            <p:strVal val="0-#ppt_h/2"/>
                                          </p:val>
                                        </p:tav>
                                        <p:tav tm="100000">
                                          <p:val>
                                            <p:strVal val="#ppt_y"/>
                                          </p:val>
                                        </p:tav>
                                      </p:tavLst>
                                    </p:anim>
                                  </p:childTnLst>
                                </p:cTn>
                              </p:par>
                            </p:childTnLst>
                          </p:cTn>
                        </p:par>
                        <p:par>
                          <p:cTn id="25" fill="hold">
                            <p:stCondLst>
                              <p:cond delay="500"/>
                            </p:stCondLst>
                            <p:childTnLst>
                              <p:par>
                                <p:cTn id="26" presetID="2" presetClass="entr" presetSubtype="1"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additive="base">
                                        <p:cTn id="28" dur="500" fill="hold"/>
                                        <p:tgtEl>
                                          <p:spTgt spid="21"/>
                                        </p:tgtEl>
                                        <p:attrNameLst>
                                          <p:attrName>ppt_x</p:attrName>
                                        </p:attrNameLst>
                                      </p:cBhvr>
                                      <p:tavLst>
                                        <p:tav tm="0">
                                          <p:val>
                                            <p:strVal val="#ppt_x"/>
                                          </p:val>
                                        </p:tav>
                                        <p:tav tm="100000">
                                          <p:val>
                                            <p:strVal val="#ppt_x"/>
                                          </p:val>
                                        </p:tav>
                                      </p:tavLst>
                                    </p:anim>
                                    <p:anim calcmode="lin" valueType="num">
                                      <p:cBhvr additive="base">
                                        <p:cTn id="29"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1000"/>
                                        <p:tgtEl>
                                          <p:spTgt spid="2"/>
                                        </p:tgtEl>
                                      </p:cBhvr>
                                    </p:animEffect>
                                    <p:anim calcmode="lin" valueType="num">
                                      <p:cBhvr>
                                        <p:cTn id="35" dur="1000" fill="hold"/>
                                        <p:tgtEl>
                                          <p:spTgt spid="2"/>
                                        </p:tgtEl>
                                        <p:attrNameLst>
                                          <p:attrName>ppt_x</p:attrName>
                                        </p:attrNameLst>
                                      </p:cBhvr>
                                      <p:tavLst>
                                        <p:tav tm="0">
                                          <p:val>
                                            <p:strVal val="#ppt_x"/>
                                          </p:val>
                                        </p:tav>
                                        <p:tav tm="100000">
                                          <p:val>
                                            <p:strVal val="#ppt_x"/>
                                          </p:val>
                                        </p:tav>
                                      </p:tavLst>
                                    </p:anim>
                                    <p:anim calcmode="lin" valueType="num">
                                      <p:cBhvr>
                                        <p:cTn id="36" dur="1000" fill="hold"/>
                                        <p:tgtEl>
                                          <p:spTgt spid="2"/>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47"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1000"/>
                                        <p:tgtEl>
                                          <p:spTgt spid="22"/>
                                        </p:tgtEl>
                                      </p:cBhvr>
                                    </p:animEffect>
                                    <p:anim calcmode="lin" valueType="num">
                                      <p:cBhvr>
                                        <p:cTn id="41" dur="1000" fill="hold"/>
                                        <p:tgtEl>
                                          <p:spTgt spid="22"/>
                                        </p:tgtEl>
                                        <p:attrNameLst>
                                          <p:attrName>ppt_x</p:attrName>
                                        </p:attrNameLst>
                                      </p:cBhvr>
                                      <p:tavLst>
                                        <p:tav tm="0">
                                          <p:val>
                                            <p:strVal val="#ppt_x"/>
                                          </p:val>
                                        </p:tav>
                                        <p:tav tm="100000">
                                          <p:val>
                                            <p:strVal val="#ppt_x"/>
                                          </p:val>
                                        </p:tav>
                                      </p:tavLst>
                                    </p:anim>
                                    <p:anim calcmode="lin" valueType="num">
                                      <p:cBhvr>
                                        <p:cTn id="4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1000"/>
                            </p:stCondLst>
                            <p:childTnLst>
                              <p:par>
                                <p:cTn id="51" presetID="47" presetClass="entr" presetSubtype="0"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1000"/>
                                        <p:tgtEl>
                                          <p:spTgt spid="25"/>
                                        </p:tgtEl>
                                      </p:cBhvr>
                                    </p:animEffect>
                                    <p:anim calcmode="lin" valueType="num">
                                      <p:cBhvr>
                                        <p:cTn id="54" dur="1000" fill="hold"/>
                                        <p:tgtEl>
                                          <p:spTgt spid="25"/>
                                        </p:tgtEl>
                                        <p:attrNameLst>
                                          <p:attrName>ppt_x</p:attrName>
                                        </p:attrNameLst>
                                      </p:cBhvr>
                                      <p:tavLst>
                                        <p:tav tm="0">
                                          <p:val>
                                            <p:strVal val="#ppt_x"/>
                                          </p:val>
                                        </p:tav>
                                        <p:tav tm="100000">
                                          <p:val>
                                            <p:strVal val="#ppt_x"/>
                                          </p:val>
                                        </p:tav>
                                      </p:tavLst>
                                    </p:anim>
                                    <p:anim calcmode="lin" valueType="num">
                                      <p:cBhvr>
                                        <p:cTn id="5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1000"/>
                            </p:stCondLst>
                            <p:childTnLst>
                              <p:par>
                                <p:cTn id="64" presetID="47"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1000"/>
                                        <p:tgtEl>
                                          <p:spTgt spid="28"/>
                                        </p:tgtEl>
                                      </p:cBhvr>
                                    </p:animEffect>
                                    <p:anim calcmode="lin" valueType="num">
                                      <p:cBhvr>
                                        <p:cTn id="67" dur="1000" fill="hold"/>
                                        <p:tgtEl>
                                          <p:spTgt spid="28"/>
                                        </p:tgtEl>
                                        <p:attrNameLst>
                                          <p:attrName>ppt_x</p:attrName>
                                        </p:attrNameLst>
                                      </p:cBhvr>
                                      <p:tavLst>
                                        <p:tav tm="0">
                                          <p:val>
                                            <p:strVal val="#ppt_x"/>
                                          </p:val>
                                        </p:tav>
                                        <p:tav tm="100000">
                                          <p:val>
                                            <p:strVal val="#ppt_x"/>
                                          </p:val>
                                        </p:tav>
                                      </p:tavLst>
                                    </p:anim>
                                    <p:anim calcmode="lin" valueType="num">
                                      <p:cBhvr>
                                        <p:cTn id="6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additive="base">
                                        <p:cTn id="73" dur="500" fill="hold"/>
                                        <p:tgtEl>
                                          <p:spTgt spid="19"/>
                                        </p:tgtEl>
                                        <p:attrNameLst>
                                          <p:attrName>ppt_x</p:attrName>
                                        </p:attrNameLst>
                                      </p:cBhvr>
                                      <p:tavLst>
                                        <p:tav tm="0">
                                          <p:val>
                                            <p:strVal val="#ppt_x"/>
                                          </p:val>
                                        </p:tav>
                                        <p:tav tm="100000">
                                          <p:val>
                                            <p:strVal val="#ppt_x"/>
                                          </p:val>
                                        </p:tav>
                                      </p:tavLst>
                                    </p:anim>
                                    <p:anim calcmode="lin" valueType="num">
                                      <p:cBhvr additive="base">
                                        <p:cTn id="74"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1000"/>
                                        <p:tgtEl>
                                          <p:spTgt spid="23"/>
                                        </p:tgtEl>
                                      </p:cBhvr>
                                    </p:animEffect>
                                    <p:anim calcmode="lin" valueType="num">
                                      <p:cBhvr>
                                        <p:cTn id="80" dur="1000" fill="hold"/>
                                        <p:tgtEl>
                                          <p:spTgt spid="23"/>
                                        </p:tgtEl>
                                        <p:attrNameLst>
                                          <p:attrName>ppt_x</p:attrName>
                                        </p:attrNameLst>
                                      </p:cBhvr>
                                      <p:tavLst>
                                        <p:tav tm="0">
                                          <p:val>
                                            <p:strVal val="#ppt_x"/>
                                          </p:val>
                                        </p:tav>
                                        <p:tav tm="100000">
                                          <p:val>
                                            <p:strVal val="#ppt_x"/>
                                          </p:val>
                                        </p:tav>
                                      </p:tavLst>
                                    </p:anim>
                                    <p:anim calcmode="lin" valueType="num">
                                      <p:cBhvr>
                                        <p:cTn id="81" dur="1000" fill="hold"/>
                                        <p:tgtEl>
                                          <p:spTgt spid="23"/>
                                        </p:tgtEl>
                                        <p:attrNameLst>
                                          <p:attrName>ppt_y</p:attrName>
                                        </p:attrNameLst>
                                      </p:cBhvr>
                                      <p:tavLst>
                                        <p:tav tm="0">
                                          <p:val>
                                            <p:strVal val="#ppt_y-.1"/>
                                          </p:val>
                                        </p:tav>
                                        <p:tav tm="100000">
                                          <p:val>
                                            <p:strVal val="#ppt_y"/>
                                          </p:val>
                                        </p:tav>
                                      </p:tavLst>
                                    </p:anim>
                                  </p:childTnLst>
                                </p:cTn>
                              </p:par>
                            </p:childTnLst>
                          </p:cTn>
                        </p:par>
                        <p:par>
                          <p:cTn id="82" fill="hold">
                            <p:stCondLst>
                              <p:cond delay="1000"/>
                            </p:stCondLst>
                            <p:childTnLst>
                              <p:par>
                                <p:cTn id="83" presetID="47" presetClass="entr" presetSubtype="0" fill="hold" grpId="0" nodeType="after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fade">
                                      <p:cBhvr>
                                        <p:cTn id="85" dur="1000"/>
                                        <p:tgtEl>
                                          <p:spTgt spid="26"/>
                                        </p:tgtEl>
                                      </p:cBhvr>
                                    </p:animEffect>
                                    <p:anim calcmode="lin" valueType="num">
                                      <p:cBhvr>
                                        <p:cTn id="86" dur="1000" fill="hold"/>
                                        <p:tgtEl>
                                          <p:spTgt spid="26"/>
                                        </p:tgtEl>
                                        <p:attrNameLst>
                                          <p:attrName>ppt_x</p:attrName>
                                        </p:attrNameLst>
                                      </p:cBhvr>
                                      <p:tavLst>
                                        <p:tav tm="0">
                                          <p:val>
                                            <p:strVal val="#ppt_x"/>
                                          </p:val>
                                        </p:tav>
                                        <p:tav tm="100000">
                                          <p:val>
                                            <p:strVal val="#ppt_x"/>
                                          </p:val>
                                        </p:tav>
                                      </p:tavLst>
                                    </p:anim>
                                    <p:anim calcmode="lin" valueType="num">
                                      <p:cBhvr>
                                        <p:cTn id="87" dur="1000" fill="hold"/>
                                        <p:tgtEl>
                                          <p:spTgt spid="26"/>
                                        </p:tgtEl>
                                        <p:attrNameLst>
                                          <p:attrName>ppt_y</p:attrName>
                                        </p:attrNameLst>
                                      </p:cBhvr>
                                      <p:tavLst>
                                        <p:tav tm="0">
                                          <p:val>
                                            <p:strVal val="#ppt_y-.1"/>
                                          </p:val>
                                        </p:tav>
                                        <p:tav tm="100000">
                                          <p:val>
                                            <p:strVal val="#ppt_y"/>
                                          </p:val>
                                        </p:tav>
                                      </p:tavLst>
                                    </p:anim>
                                  </p:childTnLst>
                                </p:cTn>
                              </p:par>
                            </p:childTnLst>
                          </p:cTn>
                        </p:par>
                        <p:par>
                          <p:cTn id="88" fill="hold">
                            <p:stCondLst>
                              <p:cond delay="2000"/>
                            </p:stCondLst>
                            <p:childTnLst>
                              <p:par>
                                <p:cTn id="89" presetID="47" presetClass="entr" presetSubtype="0" fill="hold" grpId="0" nodeType="after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fade">
                                      <p:cBhvr>
                                        <p:cTn id="91" dur="1000"/>
                                        <p:tgtEl>
                                          <p:spTgt spid="29"/>
                                        </p:tgtEl>
                                      </p:cBhvr>
                                    </p:animEffect>
                                    <p:anim calcmode="lin" valueType="num">
                                      <p:cBhvr>
                                        <p:cTn id="92" dur="1000" fill="hold"/>
                                        <p:tgtEl>
                                          <p:spTgt spid="29"/>
                                        </p:tgtEl>
                                        <p:attrNameLst>
                                          <p:attrName>ppt_x</p:attrName>
                                        </p:attrNameLst>
                                      </p:cBhvr>
                                      <p:tavLst>
                                        <p:tav tm="0">
                                          <p:val>
                                            <p:strVal val="#ppt_x"/>
                                          </p:val>
                                        </p:tav>
                                        <p:tav tm="100000">
                                          <p:val>
                                            <p:strVal val="#ppt_x"/>
                                          </p:val>
                                        </p:tav>
                                      </p:tavLst>
                                    </p:anim>
                                    <p:anim calcmode="lin" valueType="num">
                                      <p:cBhvr>
                                        <p:cTn id="93"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0" grpId="0" animBg="1"/>
      <p:bldP spid="21" grpId="0" animBg="1"/>
      <p:bldP spid="2" grpId="0" animBg="1"/>
      <p:bldP spid="22" grpId="0" animBg="1"/>
      <p:bldP spid="24" grpId="0" animBg="1"/>
      <p:bldP spid="25" grpId="0" animBg="1"/>
      <p:bldP spid="26" grpId="0" animBg="1"/>
      <p:bldP spid="27" grpId="0" animBg="1"/>
      <p:bldP spid="28" grpId="0" animBg="1"/>
      <p:bldP spid="29"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dirty="0" smtClean="0">
                <a:solidFill>
                  <a:srgbClr val="FFFFFF"/>
                </a:solidFill>
                <a:latin typeface="游ゴシック" panose="020B0400000000000000" pitchFamily="50" charset="-128"/>
                <a:ea typeface="游ゴシック" panose="020B0400000000000000" pitchFamily="50" charset="-128"/>
              </a:rPr>
              <a:t>「動き方のポイント」</a:t>
            </a:r>
            <a:endParaRPr kumimoji="1" lang="ja-JP" altLang="en-US" sz="40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7</a:t>
            </a:fld>
            <a:endParaRPr kumimoji="1" lang="ja-JP" altLang="en-US"/>
          </a:p>
        </p:txBody>
      </p:sp>
      <p:sp>
        <p:nvSpPr>
          <p:cNvPr id="14" name="正方形/長方形 13"/>
          <p:cNvSpPr/>
          <p:nvPr/>
        </p:nvSpPr>
        <p:spPr>
          <a:xfrm>
            <a:off x="0" y="1515291"/>
            <a:ext cx="9144000" cy="1815737"/>
          </a:xfrm>
          <a:prstGeom prst="rect">
            <a:avLst/>
          </a:prstGeom>
          <a:solidFill>
            <a:schemeClr val="accent2">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前方支持回転</a:t>
            </a:r>
            <a:endParaRPr kumimoji="1" lang="en-US" altLang="ja-JP" sz="2000" b="1" dirty="0" smtClean="0"/>
          </a:p>
          <a:p>
            <a:pPr algn="ctr"/>
            <a:endParaRPr kumimoji="1" lang="en-US" altLang="ja-JP" sz="2000" b="1" dirty="0" smtClean="0"/>
          </a:p>
        </p:txBody>
      </p:sp>
      <p:sp>
        <p:nvSpPr>
          <p:cNvPr id="17" name="正方形/長方形 16"/>
          <p:cNvSpPr/>
          <p:nvPr/>
        </p:nvSpPr>
        <p:spPr>
          <a:xfrm>
            <a:off x="-17304" y="5146765"/>
            <a:ext cx="9161304" cy="1711235"/>
          </a:xfrm>
          <a:prstGeom prst="rect">
            <a:avLst/>
          </a:prstGeom>
          <a:solidFill>
            <a:schemeClr val="accent3">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懸垂</a:t>
            </a:r>
            <a:endParaRPr kumimoji="1" lang="en-US" altLang="ja-JP" sz="2000" b="1" dirty="0" smtClean="0"/>
          </a:p>
          <a:p>
            <a:pPr algn="ctr"/>
            <a:endParaRPr kumimoji="1" lang="en-US" altLang="ja-JP" sz="2000" b="1" dirty="0" smtClean="0"/>
          </a:p>
        </p:txBody>
      </p:sp>
      <p:sp>
        <p:nvSpPr>
          <p:cNvPr id="18" name="正方形/長方形 17"/>
          <p:cNvSpPr/>
          <p:nvPr/>
        </p:nvSpPr>
        <p:spPr>
          <a:xfrm>
            <a:off x="-17304" y="3331028"/>
            <a:ext cx="9161304" cy="1815737"/>
          </a:xfrm>
          <a:prstGeom prst="rect">
            <a:avLst/>
          </a:prstGeom>
          <a:solidFill>
            <a:schemeClr val="accent4">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vert="eaVert" rtlCol="0" anchor="b" anchorCtr="0"/>
          <a:lstStyle/>
          <a:p>
            <a:pPr algn="ctr"/>
            <a:r>
              <a:rPr kumimoji="1" lang="ja-JP" altLang="en-US" sz="2000" b="1" dirty="0" smtClean="0"/>
              <a:t>後方支持回転</a:t>
            </a:r>
            <a:endParaRPr kumimoji="1" lang="en-US" altLang="ja-JP" sz="2000" b="1" dirty="0" smtClean="0"/>
          </a:p>
          <a:p>
            <a:pPr algn="ctr"/>
            <a:endParaRPr kumimoji="1" lang="en-US" altLang="ja-JP" sz="2000" b="1" dirty="0" smtClean="0"/>
          </a:p>
        </p:txBody>
      </p:sp>
      <p:sp>
        <p:nvSpPr>
          <p:cNvPr id="19" name="正方形/長方形 18"/>
          <p:cNvSpPr/>
          <p:nvPr/>
        </p:nvSpPr>
        <p:spPr>
          <a:xfrm>
            <a:off x="6411885" y="1036768"/>
            <a:ext cx="2732115" cy="5821232"/>
          </a:xfrm>
          <a:prstGeom prst="rect">
            <a:avLst/>
          </a:prstGeom>
          <a:solidFill>
            <a:schemeClr val="bg1">
              <a:lumMod val="50000"/>
            </a:schemeClr>
          </a:solidFill>
          <a:ln>
            <a:noFill/>
          </a:ln>
        </p:spPr>
        <p:style>
          <a:lnRef idx="2">
            <a:schemeClr val="accent1"/>
          </a:lnRef>
          <a:fillRef idx="1">
            <a:schemeClr val="lt1"/>
          </a:fillRef>
          <a:effectRef idx="0">
            <a:schemeClr val="accent1"/>
          </a:effectRef>
          <a:fontRef idx="minor">
            <a:schemeClr val="dk1"/>
          </a:fontRef>
        </p:style>
        <p:txBody>
          <a:bodyPr vert="horz" rtlCol="0" anchor="t" anchorCtr="0"/>
          <a:lstStyle/>
          <a:p>
            <a:pPr algn="ctr"/>
            <a:r>
              <a:rPr kumimoji="1" lang="ja-JP" altLang="en-US" sz="2000" b="1" dirty="0" smtClean="0"/>
              <a:t>「授業以外で」</a:t>
            </a:r>
            <a:endParaRPr kumimoji="1" lang="en-US" altLang="ja-JP" sz="2000" b="1" dirty="0" smtClean="0"/>
          </a:p>
        </p:txBody>
      </p:sp>
      <p:sp>
        <p:nvSpPr>
          <p:cNvPr id="20" name="正方形/長方形 19"/>
          <p:cNvSpPr/>
          <p:nvPr/>
        </p:nvSpPr>
        <p:spPr>
          <a:xfrm>
            <a:off x="947974" y="1036768"/>
            <a:ext cx="2732115" cy="5821232"/>
          </a:xfrm>
          <a:prstGeom prst="rect">
            <a:avLst/>
          </a:prstGeom>
          <a:solidFill>
            <a:schemeClr val="bg1">
              <a:lumMod val="75000"/>
            </a:schemeClr>
          </a:solidFill>
          <a:ln>
            <a:noFill/>
          </a:ln>
        </p:spPr>
        <p:style>
          <a:lnRef idx="2">
            <a:schemeClr val="accent1"/>
          </a:lnRef>
          <a:fillRef idx="1">
            <a:schemeClr val="lt1"/>
          </a:fillRef>
          <a:effectRef idx="0">
            <a:schemeClr val="accent1"/>
          </a:effectRef>
          <a:fontRef idx="minor">
            <a:schemeClr val="dk1"/>
          </a:fontRef>
        </p:style>
        <p:txBody>
          <a:bodyPr vert="horz" rtlCol="0" anchor="t" anchorCtr="0"/>
          <a:lstStyle/>
          <a:p>
            <a:pPr algn="ctr"/>
            <a:r>
              <a:rPr kumimoji="1" lang="ja-JP" altLang="en-US" sz="2000" b="1" dirty="0" smtClean="0"/>
              <a:t>「何のために」</a:t>
            </a:r>
            <a:endParaRPr kumimoji="1" lang="en-US" altLang="ja-JP" sz="2000" b="1" dirty="0" smtClean="0"/>
          </a:p>
        </p:txBody>
      </p:sp>
      <p:sp>
        <p:nvSpPr>
          <p:cNvPr id="21" name="正方形/長方形 20"/>
          <p:cNvSpPr/>
          <p:nvPr/>
        </p:nvSpPr>
        <p:spPr>
          <a:xfrm>
            <a:off x="3679770" y="1036768"/>
            <a:ext cx="2732115" cy="5821232"/>
          </a:xfrm>
          <a:prstGeom prst="rect">
            <a:avLst/>
          </a:prstGeom>
          <a:solidFill>
            <a:schemeClr val="bg1">
              <a:lumMod val="65000"/>
            </a:schemeClr>
          </a:solidFill>
          <a:ln>
            <a:noFill/>
          </a:ln>
        </p:spPr>
        <p:style>
          <a:lnRef idx="2">
            <a:schemeClr val="accent1"/>
          </a:lnRef>
          <a:fillRef idx="1">
            <a:schemeClr val="lt1"/>
          </a:fillRef>
          <a:effectRef idx="0">
            <a:schemeClr val="accent1"/>
          </a:effectRef>
          <a:fontRef idx="minor">
            <a:schemeClr val="dk1"/>
          </a:fontRef>
        </p:style>
        <p:txBody>
          <a:bodyPr vert="horz" rtlCol="0" anchor="t" anchorCtr="0"/>
          <a:lstStyle/>
          <a:p>
            <a:pPr algn="ctr"/>
            <a:r>
              <a:rPr kumimoji="1" lang="ja-JP" altLang="en-US" sz="2000" b="1" dirty="0" smtClean="0"/>
              <a:t>「どのように」</a:t>
            </a:r>
            <a:endParaRPr kumimoji="1" lang="en-US" altLang="ja-JP" sz="2000" b="1" dirty="0" smtClean="0"/>
          </a:p>
        </p:txBody>
      </p:sp>
      <p:sp>
        <p:nvSpPr>
          <p:cNvPr id="2" name="角丸四角形 1"/>
          <p:cNvSpPr/>
          <p:nvPr/>
        </p:nvSpPr>
        <p:spPr>
          <a:xfrm>
            <a:off x="947655" y="1515291"/>
            <a:ext cx="2732115" cy="181573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①前方に</a:t>
            </a:r>
            <a:r>
              <a:rPr kumimoji="1" lang="ja-JP" altLang="en-US" sz="1400" dirty="0" smtClean="0">
                <a:solidFill>
                  <a:schemeClr val="tx1"/>
                </a:solidFill>
              </a:rPr>
              <a:t>回転の勢い</a:t>
            </a:r>
            <a:r>
              <a:rPr kumimoji="1" lang="ja-JP" altLang="en-US" sz="1400" dirty="0">
                <a:solidFill>
                  <a:schemeClr val="tx1"/>
                </a:solidFill>
              </a:rPr>
              <a:t>をつけるため</a:t>
            </a:r>
            <a:endParaRPr kumimoji="1" lang="en-US" altLang="ja-JP" sz="1400" dirty="0">
              <a:solidFill>
                <a:schemeClr val="tx1"/>
              </a:solidFill>
            </a:endParaRPr>
          </a:p>
          <a:p>
            <a:r>
              <a:rPr kumimoji="1" lang="ja-JP" altLang="en-US" sz="1400" dirty="0">
                <a:solidFill>
                  <a:schemeClr val="tx1"/>
                </a:solidFill>
              </a:rPr>
              <a:t>②再び支持体勢に戻るため</a:t>
            </a:r>
            <a:endParaRPr kumimoji="1" lang="en-US" altLang="ja-JP" sz="1400" dirty="0">
              <a:solidFill>
                <a:schemeClr val="tx1"/>
              </a:solidFill>
            </a:endParaRPr>
          </a:p>
          <a:p>
            <a:endParaRPr kumimoji="1" lang="en-US" altLang="ja-JP" sz="1400" dirty="0" smtClean="0">
              <a:solidFill>
                <a:schemeClr val="tx1"/>
              </a:solidFill>
            </a:endParaRPr>
          </a:p>
          <a:p>
            <a:r>
              <a:rPr kumimoji="1" lang="en-US" altLang="ja-JP" sz="1400" dirty="0" smtClean="0">
                <a:solidFill>
                  <a:schemeClr val="tx1"/>
                </a:solidFill>
              </a:rPr>
              <a:t>※</a:t>
            </a:r>
            <a:r>
              <a:rPr kumimoji="1" lang="ja-JP" altLang="en-US" sz="1400" dirty="0" smtClean="0">
                <a:solidFill>
                  <a:schemeClr val="tx1"/>
                </a:solidFill>
              </a:rPr>
              <a:t>上がり技</a:t>
            </a:r>
            <a:r>
              <a:rPr kumimoji="1" lang="ja-JP" altLang="en-US" sz="1400" dirty="0">
                <a:solidFill>
                  <a:schemeClr val="tx1"/>
                </a:solidFill>
              </a:rPr>
              <a:t>ができない</a:t>
            </a:r>
            <a:endParaRPr kumimoji="1" lang="en-US" altLang="ja-JP" sz="1400" dirty="0">
              <a:solidFill>
                <a:schemeClr val="tx1"/>
              </a:solidFill>
            </a:endParaRPr>
          </a:p>
        </p:txBody>
      </p:sp>
      <p:sp>
        <p:nvSpPr>
          <p:cNvPr id="22" name="角丸四角形 21"/>
          <p:cNvSpPr/>
          <p:nvPr/>
        </p:nvSpPr>
        <p:spPr>
          <a:xfrm>
            <a:off x="3679769" y="1515291"/>
            <a:ext cx="2732115" cy="181573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①背筋を伸ばし上半身をまっすぐに頭を遠くに回す感覚</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真下でうなずくイメージ</a:t>
            </a:r>
            <a:endParaRPr kumimoji="1" lang="en-US" altLang="ja-JP" sz="1400" dirty="0" smtClean="0">
              <a:solidFill>
                <a:schemeClr val="tx1"/>
              </a:solidFill>
            </a:endParaRPr>
          </a:p>
          <a:p>
            <a:r>
              <a:rPr kumimoji="1" lang="ja-JP" altLang="en-US" sz="1400" dirty="0" smtClean="0">
                <a:solidFill>
                  <a:schemeClr val="tx1"/>
                </a:solidFill>
              </a:rPr>
              <a:t>②にぎりなおして</a:t>
            </a:r>
            <a:r>
              <a:rPr kumimoji="1" lang="ja-JP" altLang="en-US" sz="1400" dirty="0">
                <a:solidFill>
                  <a:schemeClr val="tx1"/>
                </a:solidFill>
              </a:rPr>
              <a:t>体</a:t>
            </a:r>
            <a:r>
              <a:rPr kumimoji="1" lang="ja-JP" altLang="en-US" sz="1400" dirty="0" smtClean="0">
                <a:solidFill>
                  <a:schemeClr val="tx1"/>
                </a:solidFill>
              </a:rPr>
              <a:t>に鉄棒をくっつけておく</a:t>
            </a:r>
            <a:endParaRPr kumimoji="1" lang="en-US" altLang="ja-JP" sz="1400" dirty="0" smtClean="0">
              <a:solidFill>
                <a:schemeClr val="tx1"/>
              </a:solidFill>
            </a:endParaRPr>
          </a:p>
          <a:p>
            <a:endParaRPr kumimoji="1" lang="en-US" altLang="ja-JP" sz="1400" dirty="0" smtClean="0">
              <a:solidFill>
                <a:schemeClr val="tx1"/>
              </a:solidFill>
            </a:endParaRPr>
          </a:p>
          <a:p>
            <a:r>
              <a:rPr kumimoji="1" lang="en-US" altLang="ja-JP" sz="1400" dirty="0" smtClean="0">
                <a:solidFill>
                  <a:schemeClr val="tx1"/>
                </a:solidFill>
              </a:rPr>
              <a:t>※</a:t>
            </a:r>
            <a:r>
              <a:rPr kumimoji="1" lang="ja-JP" altLang="en-US" sz="1400" dirty="0" smtClean="0">
                <a:solidFill>
                  <a:schemeClr val="tx1"/>
                </a:solidFill>
              </a:rPr>
              <a:t>肘を横にはる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ズボンをはくイメージ</a:t>
            </a:r>
            <a:endParaRPr kumimoji="1" lang="en-US" altLang="ja-JP" sz="1400" dirty="0" smtClean="0">
              <a:solidFill>
                <a:schemeClr val="tx1"/>
              </a:solidFill>
            </a:endParaRPr>
          </a:p>
        </p:txBody>
      </p:sp>
      <p:sp>
        <p:nvSpPr>
          <p:cNvPr id="24" name="角丸四角形 23"/>
          <p:cNvSpPr/>
          <p:nvPr/>
        </p:nvSpPr>
        <p:spPr>
          <a:xfrm>
            <a:off x="947336" y="3331027"/>
            <a:ext cx="2732115" cy="181573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①後方に</a:t>
            </a:r>
            <a:r>
              <a:rPr kumimoji="1" lang="ja-JP" altLang="en-US" sz="1400" dirty="0" smtClean="0">
                <a:solidFill>
                  <a:schemeClr val="tx1"/>
                </a:solidFill>
              </a:rPr>
              <a:t>回転の勢い</a:t>
            </a:r>
            <a:r>
              <a:rPr kumimoji="1" lang="ja-JP" altLang="en-US" sz="1400" dirty="0">
                <a:solidFill>
                  <a:schemeClr val="tx1"/>
                </a:solidFill>
              </a:rPr>
              <a:t>をつけるため</a:t>
            </a:r>
            <a:endParaRPr kumimoji="1" lang="en-US" altLang="ja-JP" sz="1400" dirty="0">
              <a:solidFill>
                <a:schemeClr val="tx1"/>
              </a:solidFill>
            </a:endParaRPr>
          </a:p>
          <a:p>
            <a:r>
              <a:rPr kumimoji="1" lang="ja-JP" altLang="en-US" sz="1400" dirty="0">
                <a:solidFill>
                  <a:schemeClr val="tx1"/>
                </a:solidFill>
              </a:rPr>
              <a:t>②バランスよく支持体勢になるため</a:t>
            </a:r>
            <a:endParaRPr kumimoji="1" lang="en-US" altLang="ja-JP" sz="1400" dirty="0">
              <a:solidFill>
                <a:schemeClr val="tx1"/>
              </a:solidFill>
            </a:endParaRPr>
          </a:p>
        </p:txBody>
      </p:sp>
      <p:sp>
        <p:nvSpPr>
          <p:cNvPr id="25" name="角丸四角形 24"/>
          <p:cNvSpPr/>
          <p:nvPr/>
        </p:nvSpPr>
        <p:spPr>
          <a:xfrm>
            <a:off x="3679132" y="3331026"/>
            <a:ext cx="2732115" cy="1815737"/>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①あごをひき、体（おなかともも）で鉄棒をはさむ</a:t>
            </a:r>
            <a:endParaRPr kumimoji="1" lang="en-US" altLang="ja-JP" sz="1400" dirty="0" smtClean="0">
              <a:solidFill>
                <a:schemeClr val="tx1"/>
              </a:solidFill>
            </a:endParaRPr>
          </a:p>
          <a:p>
            <a:r>
              <a:rPr kumimoji="1" lang="ja-JP" altLang="en-US" sz="1400" dirty="0" smtClean="0">
                <a:solidFill>
                  <a:schemeClr val="tx1"/>
                </a:solidFill>
              </a:rPr>
              <a:t>②手首を返して足を下に振り下ろす</a:t>
            </a:r>
            <a:endParaRPr kumimoji="1" lang="en-US" altLang="ja-JP" sz="1400" dirty="0" smtClean="0">
              <a:solidFill>
                <a:schemeClr val="tx1"/>
              </a:solidFill>
            </a:endParaRPr>
          </a:p>
        </p:txBody>
      </p:sp>
      <p:sp>
        <p:nvSpPr>
          <p:cNvPr id="26" name="角丸四角形 25"/>
          <p:cNvSpPr/>
          <p:nvPr/>
        </p:nvSpPr>
        <p:spPr>
          <a:xfrm>
            <a:off x="6411885" y="3335380"/>
            <a:ext cx="2732115" cy="1815737"/>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a:p>
            <a:endParaRPr kumimoji="1" lang="en-US" altLang="ja-JP" sz="1400" dirty="0">
              <a:solidFill>
                <a:schemeClr val="tx1"/>
              </a:solidFill>
            </a:endParaRPr>
          </a:p>
          <a:p>
            <a:r>
              <a:rPr kumimoji="1" lang="ja-JP" altLang="en-US" sz="1400" dirty="0" smtClean="0">
                <a:solidFill>
                  <a:schemeClr val="tx1"/>
                </a:solidFill>
              </a:rPr>
              <a:t>①後転の途中まで転がり、つま先を頭の後ろまでつける</a:t>
            </a:r>
            <a:endParaRPr kumimoji="1" lang="en-US" altLang="ja-JP" sz="1400" dirty="0" smtClean="0">
              <a:solidFill>
                <a:schemeClr val="tx1"/>
              </a:solidFill>
            </a:endParaRPr>
          </a:p>
          <a:p>
            <a:r>
              <a:rPr kumimoji="1" lang="ja-JP" altLang="en-US" sz="1400" dirty="0" smtClean="0">
                <a:solidFill>
                  <a:schemeClr val="tx1"/>
                </a:solidFill>
              </a:rPr>
              <a:t>②テーブルや台を使って水平支持姿勢を保つ</a:t>
            </a:r>
            <a:endParaRPr kumimoji="1" lang="en-US" altLang="ja-JP" sz="1400" dirty="0" smtClean="0">
              <a:solidFill>
                <a:schemeClr val="tx1"/>
              </a:solidFill>
            </a:endParaRPr>
          </a:p>
        </p:txBody>
      </p:sp>
      <p:sp>
        <p:nvSpPr>
          <p:cNvPr id="27" name="角丸四角形 26"/>
          <p:cNvSpPr/>
          <p:nvPr/>
        </p:nvSpPr>
        <p:spPr>
          <a:xfrm>
            <a:off x="947017" y="5151117"/>
            <a:ext cx="2732115" cy="170688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①振動の幅を大きくする</a:t>
            </a:r>
            <a:r>
              <a:rPr kumimoji="1" lang="ja-JP" altLang="en-US" sz="1400" dirty="0" smtClean="0">
                <a:solidFill>
                  <a:schemeClr val="tx1"/>
                </a:solidFill>
              </a:rPr>
              <a:t>ため</a:t>
            </a:r>
          </a:p>
        </p:txBody>
      </p:sp>
      <p:sp>
        <p:nvSpPr>
          <p:cNvPr id="28" name="角丸四角形 27"/>
          <p:cNvSpPr/>
          <p:nvPr/>
        </p:nvSpPr>
        <p:spPr>
          <a:xfrm>
            <a:off x="3678654" y="5151118"/>
            <a:ext cx="2732115" cy="170688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①前振り⇔真下⇔後振りの姿勢を意識する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肘を伸ばして鉄棒を押しながら振る</a:t>
            </a:r>
            <a:endParaRPr kumimoji="1" lang="en-US" altLang="ja-JP" sz="1400" dirty="0">
              <a:solidFill>
                <a:schemeClr val="tx1"/>
              </a:solidFill>
            </a:endParaRPr>
          </a:p>
        </p:txBody>
      </p:sp>
      <p:sp>
        <p:nvSpPr>
          <p:cNvPr id="29" name="角丸四角形 28"/>
          <p:cNvSpPr/>
          <p:nvPr/>
        </p:nvSpPr>
        <p:spPr>
          <a:xfrm>
            <a:off x="6411885" y="5148941"/>
            <a:ext cx="2732115" cy="170688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①腕立て姿勢⇔腰を“くの字”に持ち上げる運動の繰り返し</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バンザイ仰向け⇔膝を伸ばし勢いよく足を振り上げる</a:t>
            </a:r>
            <a:endParaRPr kumimoji="1" lang="en-US" altLang="ja-JP" sz="1400" dirty="0" smtClean="0">
              <a:solidFill>
                <a:schemeClr val="tx1"/>
              </a:solidFill>
            </a:endParaRPr>
          </a:p>
        </p:txBody>
      </p:sp>
      <p:sp>
        <p:nvSpPr>
          <p:cNvPr id="23" name="角丸四角形 22"/>
          <p:cNvSpPr/>
          <p:nvPr/>
        </p:nvSpPr>
        <p:spPr>
          <a:xfrm>
            <a:off x="6411885" y="1515290"/>
            <a:ext cx="2732115" cy="2442756"/>
          </a:xfrm>
          <a:prstGeom prst="roundRect">
            <a:avLst>
              <a:gd name="adj" fmla="val 11283"/>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①ベッドや柔らかい布団などを利用して膝立ちから上半身をまっすぐにして前に倒れる</a:t>
            </a:r>
            <a:endParaRPr kumimoji="1" lang="en-US" altLang="ja-JP" sz="1400" dirty="0" smtClean="0">
              <a:solidFill>
                <a:schemeClr val="tx1"/>
              </a:solidFill>
            </a:endParaRPr>
          </a:p>
          <a:p>
            <a:r>
              <a:rPr kumimoji="1" lang="ja-JP" altLang="en-US" sz="1400" dirty="0" smtClean="0">
                <a:solidFill>
                  <a:schemeClr val="tx1"/>
                </a:solidFill>
              </a:rPr>
              <a:t>②タオルをひっかけ両手で体に引き付ける</a:t>
            </a:r>
            <a:endParaRPr kumimoji="1" lang="en-US" altLang="ja-JP" sz="1400" dirty="0" smtClean="0">
              <a:solidFill>
                <a:schemeClr val="tx1"/>
              </a:solidFill>
            </a:endParaRPr>
          </a:p>
          <a:p>
            <a:endParaRPr kumimoji="1" lang="en-US" altLang="ja-JP" sz="1400" dirty="0" smtClean="0">
              <a:solidFill>
                <a:schemeClr val="tx1"/>
              </a:solidFill>
            </a:endParaRPr>
          </a:p>
          <a:p>
            <a:r>
              <a:rPr kumimoji="1" lang="en-US" altLang="ja-JP" sz="1400" dirty="0" smtClean="0">
                <a:solidFill>
                  <a:schemeClr val="tx1"/>
                </a:solidFill>
              </a:rPr>
              <a:t>※</a:t>
            </a:r>
            <a:r>
              <a:rPr kumimoji="1" lang="ja-JP" altLang="en-US" sz="1400" dirty="0" smtClean="0">
                <a:solidFill>
                  <a:schemeClr val="tx1"/>
                </a:solidFill>
              </a:rPr>
              <a:t>曲げた足のもも裏を抱え込み伸ばした足を振り子にして起き上がる</a:t>
            </a:r>
            <a:endParaRPr kumimoji="1" lang="en-US" altLang="ja-JP" sz="1400" dirty="0" smtClean="0">
              <a:solidFill>
                <a:schemeClr val="tx1"/>
              </a:solidFill>
            </a:endParaRPr>
          </a:p>
          <a:p>
            <a:r>
              <a:rPr kumimoji="1" lang="ja-JP" altLang="en-US" sz="1400" dirty="0">
                <a:solidFill>
                  <a:schemeClr val="tx1"/>
                </a:solidFill>
              </a:rPr>
              <a:t>　</a:t>
            </a:r>
            <a:r>
              <a:rPr kumimoji="1" lang="ja-JP" altLang="en-US" sz="1400" dirty="0" smtClean="0">
                <a:solidFill>
                  <a:schemeClr val="tx1"/>
                </a:solidFill>
              </a:rPr>
              <a:t>実際に転がり、起き上がりながらズボンをはく</a:t>
            </a:r>
            <a:endParaRPr kumimoji="1" lang="en-US" altLang="ja-JP" sz="1400" dirty="0" smtClean="0">
              <a:solidFill>
                <a:schemeClr val="tx1"/>
              </a:solidFill>
            </a:endParaRPr>
          </a:p>
        </p:txBody>
      </p:sp>
      <p:sp>
        <p:nvSpPr>
          <p:cNvPr id="4" name="正方形/長方形 3"/>
          <p:cNvSpPr/>
          <p:nvPr/>
        </p:nvSpPr>
        <p:spPr>
          <a:xfrm>
            <a:off x="3691717" y="1029018"/>
            <a:ext cx="5453667" cy="58212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91356" y="1035905"/>
            <a:ext cx="4507236" cy="3380427"/>
          </a:xfrm>
          <a:prstGeom prst="rect">
            <a:avLst/>
          </a:prstGeom>
        </p:spPr>
      </p:pic>
      <p:pic>
        <p:nvPicPr>
          <p:cNvPr id="7" name="図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92694" y="1031552"/>
            <a:ext cx="4507236" cy="3380427"/>
          </a:xfrm>
          <a:prstGeom prst="rect">
            <a:avLst/>
          </a:prstGeom>
        </p:spPr>
      </p:pic>
      <p:pic>
        <p:nvPicPr>
          <p:cNvPr id="8" name="図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91356" y="1029088"/>
            <a:ext cx="4507236" cy="3380427"/>
          </a:xfrm>
          <a:prstGeom prst="rect">
            <a:avLst/>
          </a:prstGeom>
        </p:spPr>
      </p:pic>
      <p:pic>
        <p:nvPicPr>
          <p:cNvPr id="9" name="図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626278" y="1044613"/>
            <a:ext cx="3589072" cy="4785428"/>
          </a:xfrm>
          <a:prstGeom prst="rect">
            <a:avLst/>
          </a:prstGeom>
        </p:spPr>
      </p:pic>
      <p:pic>
        <p:nvPicPr>
          <p:cNvPr id="10" name="図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624940" y="1043074"/>
            <a:ext cx="3589072" cy="4785428"/>
          </a:xfrm>
          <a:prstGeom prst="rect">
            <a:avLst/>
          </a:prstGeom>
        </p:spPr>
      </p:pic>
      <p:pic>
        <p:nvPicPr>
          <p:cNvPr id="11" name="図 1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615286" y="1050086"/>
            <a:ext cx="3589072" cy="4785428"/>
          </a:xfrm>
          <a:prstGeom prst="rect">
            <a:avLst/>
          </a:prstGeom>
        </p:spPr>
      </p:pic>
      <p:pic>
        <p:nvPicPr>
          <p:cNvPr id="12" name="図 1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191356" y="1031823"/>
            <a:ext cx="4521086" cy="3390815"/>
          </a:xfrm>
          <a:prstGeom prst="rect">
            <a:avLst/>
          </a:prstGeom>
        </p:spPr>
      </p:pic>
      <p:pic>
        <p:nvPicPr>
          <p:cNvPr id="15" name="図 14"/>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4181782" y="1036074"/>
            <a:ext cx="4521086" cy="3390815"/>
          </a:xfrm>
          <a:prstGeom prst="rect">
            <a:avLst/>
          </a:prstGeom>
        </p:spPr>
      </p:pic>
      <p:pic>
        <p:nvPicPr>
          <p:cNvPr id="16" name="図 15"/>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4189035" y="1031823"/>
            <a:ext cx="4521086" cy="3390815"/>
          </a:xfrm>
          <a:prstGeom prst="rect">
            <a:avLst/>
          </a:prstGeom>
        </p:spPr>
      </p:pic>
      <p:pic>
        <p:nvPicPr>
          <p:cNvPr id="30" name="図 2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4182275" y="1031823"/>
            <a:ext cx="4521086" cy="3390815"/>
          </a:xfrm>
          <a:prstGeom prst="rect">
            <a:avLst/>
          </a:prstGeom>
        </p:spPr>
      </p:pic>
      <p:pic>
        <p:nvPicPr>
          <p:cNvPr id="31" name="図 30"/>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172127" y="2375968"/>
            <a:ext cx="4521874" cy="3391406"/>
          </a:xfrm>
          <a:prstGeom prst="rect">
            <a:avLst/>
          </a:prstGeom>
        </p:spPr>
      </p:pic>
      <p:pic>
        <p:nvPicPr>
          <p:cNvPr id="32" name="図 31"/>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4171999" y="2375840"/>
            <a:ext cx="4521874" cy="3391406"/>
          </a:xfrm>
          <a:prstGeom prst="rect">
            <a:avLst/>
          </a:prstGeom>
        </p:spPr>
      </p:pic>
      <p:pic>
        <p:nvPicPr>
          <p:cNvPr id="33" name="図 32"/>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4171874" y="2375716"/>
            <a:ext cx="4521874" cy="3391406"/>
          </a:xfrm>
          <a:prstGeom prst="rect">
            <a:avLst/>
          </a:prstGeom>
        </p:spPr>
      </p:pic>
      <p:pic>
        <p:nvPicPr>
          <p:cNvPr id="34" name="図 33"/>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4179115" y="2385926"/>
            <a:ext cx="4532086" cy="3399065"/>
          </a:xfrm>
          <a:prstGeom prst="rect">
            <a:avLst/>
          </a:prstGeom>
        </p:spPr>
      </p:pic>
      <p:pic>
        <p:nvPicPr>
          <p:cNvPr id="35" name="図 34"/>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4167536" y="3466554"/>
            <a:ext cx="4539385" cy="3404539"/>
          </a:xfrm>
          <a:prstGeom prst="rect">
            <a:avLst/>
          </a:prstGeom>
        </p:spPr>
      </p:pic>
      <p:pic>
        <p:nvPicPr>
          <p:cNvPr id="36" name="図 35"/>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4167789" y="3462400"/>
            <a:ext cx="4539385" cy="3404539"/>
          </a:xfrm>
          <a:prstGeom prst="rect">
            <a:avLst/>
          </a:prstGeom>
        </p:spPr>
      </p:pic>
      <p:pic>
        <p:nvPicPr>
          <p:cNvPr id="37" name="図 36"/>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4167536" y="3465579"/>
            <a:ext cx="4545603" cy="3409202"/>
          </a:xfrm>
          <a:prstGeom prst="rect">
            <a:avLst/>
          </a:prstGeom>
        </p:spPr>
      </p:pic>
      <p:pic>
        <p:nvPicPr>
          <p:cNvPr id="38" name="図 37"/>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4169951" y="3462866"/>
            <a:ext cx="4545603" cy="3409202"/>
          </a:xfrm>
          <a:prstGeom prst="rect">
            <a:avLst/>
          </a:prstGeom>
        </p:spPr>
      </p:pic>
      <p:pic>
        <p:nvPicPr>
          <p:cNvPr id="39" name="図 38"/>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4170090" y="3470554"/>
            <a:ext cx="4545603" cy="3409202"/>
          </a:xfrm>
          <a:prstGeom prst="rect">
            <a:avLst/>
          </a:prstGeom>
        </p:spPr>
      </p:pic>
      <p:sp>
        <p:nvSpPr>
          <p:cNvPr id="41" name="正方形/長方形 40"/>
          <p:cNvSpPr/>
          <p:nvPr/>
        </p:nvSpPr>
        <p:spPr>
          <a:xfrm>
            <a:off x="7201842" y="310057"/>
            <a:ext cx="1925625" cy="4802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latin typeface="HG創英角ﾎﾟｯﾌﾟ体" panose="040B0A09000000000000" pitchFamily="49" charset="-128"/>
                <a:ea typeface="HG創英角ﾎﾟｯﾌﾟ体" panose="040B0A09000000000000" pitchFamily="49" charset="-128"/>
              </a:rPr>
              <a:t>画面をクリック</a:t>
            </a:r>
            <a:r>
              <a:rPr lang="ja-JP" altLang="en-US" sz="1200" dirty="0" smtClean="0">
                <a:latin typeface="HG創英角ﾎﾟｯﾌﾟ体" panose="040B0A09000000000000" pitchFamily="49" charset="-128"/>
                <a:ea typeface="HG創英角ﾎﾟｯﾌﾟ体" panose="040B0A09000000000000" pitchFamily="49" charset="-128"/>
              </a:rPr>
              <a:t>して</a:t>
            </a:r>
            <a:endParaRPr lang="en-US" altLang="ja-JP" sz="1200" dirty="0">
              <a:latin typeface="HG創英角ﾎﾟｯﾌﾟ体" panose="040B0A09000000000000" pitchFamily="49" charset="-128"/>
              <a:ea typeface="HG創英角ﾎﾟｯﾌﾟ体" panose="040B0A09000000000000" pitchFamily="49" charset="-128"/>
            </a:endParaRPr>
          </a:p>
          <a:p>
            <a:pPr algn="ctr"/>
            <a:r>
              <a:rPr lang="ja-JP" altLang="en-US" sz="1200" dirty="0" smtClean="0">
                <a:latin typeface="HG創英角ﾎﾟｯﾌﾟ体" panose="040B0A09000000000000" pitchFamily="49" charset="-128"/>
                <a:ea typeface="HG創英角ﾎﾟｯﾌﾟ体" panose="040B0A09000000000000" pitchFamily="49" charset="-128"/>
              </a:rPr>
              <a:t>進めよう</a:t>
            </a:r>
            <a:endParaRPr lang="en-US" altLang="ja-JP" sz="1200" dirty="0" smtClean="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278728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0"/>
                                        </p:tgtEl>
                                      </p:cBhvr>
                                    </p:animEffect>
                                    <p:set>
                                      <p:cBhvr>
                                        <p:cTn id="7" dur="1" fill="hold">
                                          <p:stCondLst>
                                            <p:cond delay="499"/>
                                          </p:stCondLst>
                                        </p:cTn>
                                        <p:tgtEl>
                                          <p:spTgt spid="20"/>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4"/>
                                        </p:tgtEl>
                                      </p:cBhvr>
                                    </p:animEffect>
                                    <p:set>
                                      <p:cBhvr>
                                        <p:cTn id="13" dur="1" fill="hold">
                                          <p:stCondLst>
                                            <p:cond delay="499"/>
                                          </p:stCondLst>
                                        </p:cTn>
                                        <p:tgtEl>
                                          <p:spTgt spid="24"/>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27"/>
                                        </p:tgtEl>
                                      </p:cBhvr>
                                    </p:animEffect>
                                    <p:set>
                                      <p:cBhvr>
                                        <p:cTn id="16" dur="1" fill="hold">
                                          <p:stCondLst>
                                            <p:cond delay="499"/>
                                          </p:stCondLst>
                                        </p:cTn>
                                        <p:tgtEl>
                                          <p:spTgt spid="27"/>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22"/>
                                        </p:tgtEl>
                                      </p:cBhvr>
                                    </p:animEffect>
                                    <p:set>
                                      <p:cBhvr>
                                        <p:cTn id="22" dur="1" fill="hold">
                                          <p:stCondLst>
                                            <p:cond delay="499"/>
                                          </p:stCondLst>
                                        </p:cTn>
                                        <p:tgtEl>
                                          <p:spTgt spid="22"/>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8"/>
                                        </p:tgtEl>
                                      </p:cBhvr>
                                    </p:animEffect>
                                    <p:set>
                                      <p:cBhvr>
                                        <p:cTn id="28" dur="1" fill="hold">
                                          <p:stCondLst>
                                            <p:cond delay="499"/>
                                          </p:stCondLst>
                                        </p:cTn>
                                        <p:tgtEl>
                                          <p:spTgt spid="28"/>
                                        </p:tgtEl>
                                        <p:attrNameLst>
                                          <p:attrName>style.visibility</p:attrName>
                                        </p:attrNameLst>
                                      </p:cBhvr>
                                      <p:to>
                                        <p:strVal val="hidden"/>
                                      </p:to>
                                    </p:set>
                                  </p:childTnLst>
                                </p:cTn>
                              </p:par>
                              <p:par>
                                <p:cTn id="29" presetID="35" presetClass="path" presetSubtype="0" accel="50000" decel="50000" fill="hold" grpId="0" nodeType="withEffect">
                                  <p:stCondLst>
                                    <p:cond delay="0"/>
                                  </p:stCondLst>
                                  <p:childTnLst>
                                    <p:animMotion origin="layout" path="M -8.33333E-7 -2.96296E-6 L -0.59618 -0.00069 " pathEditMode="relative" rAng="0" ptsTypes="AA">
                                      <p:cBhvr>
                                        <p:cTn id="30" dur="1000" fill="hold"/>
                                        <p:tgtEl>
                                          <p:spTgt spid="19"/>
                                        </p:tgtEl>
                                        <p:attrNameLst>
                                          <p:attrName>ppt_x</p:attrName>
                                          <p:attrName>ppt_y</p:attrName>
                                        </p:attrNameLst>
                                      </p:cBhvr>
                                      <p:rCtr x="-29809" y="-46"/>
                                    </p:animMotion>
                                  </p:childTnLst>
                                </p:cTn>
                              </p:par>
                              <p:par>
                                <p:cTn id="31" presetID="35" presetClass="path" presetSubtype="0" accel="50000" decel="50000" fill="hold" grpId="0" nodeType="withEffect">
                                  <p:stCondLst>
                                    <p:cond delay="0"/>
                                  </p:stCondLst>
                                  <p:childTnLst>
                                    <p:animMotion origin="layout" path="M -8.33333E-7 -4.07407E-6 L -0.59618 -0.00092 " pathEditMode="relative" rAng="0" ptsTypes="AA">
                                      <p:cBhvr>
                                        <p:cTn id="32" dur="1000" fill="hold"/>
                                        <p:tgtEl>
                                          <p:spTgt spid="23"/>
                                        </p:tgtEl>
                                        <p:attrNameLst>
                                          <p:attrName>ppt_x</p:attrName>
                                          <p:attrName>ppt_y</p:attrName>
                                        </p:attrNameLst>
                                      </p:cBhvr>
                                      <p:rCtr x="-29809" y="-46"/>
                                    </p:animMotion>
                                  </p:childTnLst>
                                </p:cTn>
                              </p:par>
                              <p:par>
                                <p:cTn id="33" presetID="35" presetClass="path" presetSubtype="0" accel="50000" decel="50000" fill="hold" grpId="0" nodeType="withEffect">
                                  <p:stCondLst>
                                    <p:cond delay="0"/>
                                  </p:stCondLst>
                                  <p:childTnLst>
                                    <p:animMotion origin="layout" path="M -8.33333E-7 1.11022E-16 L -0.59826 0.00023 " pathEditMode="relative" rAng="0" ptsTypes="AA">
                                      <p:cBhvr>
                                        <p:cTn id="34" dur="1000" fill="hold"/>
                                        <p:tgtEl>
                                          <p:spTgt spid="26"/>
                                        </p:tgtEl>
                                        <p:attrNameLst>
                                          <p:attrName>ppt_x</p:attrName>
                                          <p:attrName>ppt_y</p:attrName>
                                        </p:attrNameLst>
                                      </p:cBhvr>
                                      <p:rCtr x="-29913" y="0"/>
                                    </p:animMotion>
                                  </p:childTnLst>
                                </p:cTn>
                              </p:par>
                              <p:par>
                                <p:cTn id="35" presetID="35" presetClass="path" presetSubtype="0" accel="50000" decel="50000" fill="hold" grpId="0" nodeType="withEffect">
                                  <p:stCondLst>
                                    <p:cond delay="0"/>
                                  </p:stCondLst>
                                  <p:childTnLst>
                                    <p:animMotion origin="layout" path="M -8.33333E-7 -1.48148E-6 L -0.59774 0.00093 " pathEditMode="relative" rAng="0" ptsTypes="AA">
                                      <p:cBhvr>
                                        <p:cTn id="36" dur="1000" fill="hold"/>
                                        <p:tgtEl>
                                          <p:spTgt spid="29"/>
                                        </p:tgtEl>
                                        <p:attrNameLst>
                                          <p:attrName>ppt_x</p:attrName>
                                          <p:attrName>ppt_y</p:attrName>
                                        </p:attrNameLst>
                                      </p:cBhvr>
                                      <p:rCtr x="-29896" y="46"/>
                                    </p:animMotion>
                                  </p:childTnLst>
                                </p:cTn>
                              </p:par>
                              <p:par>
                                <p:cTn id="37" presetID="22" presetClass="entr" presetSubtype="2" fill="hold" grpId="0" nodeType="withEffect">
                                  <p:stCondLst>
                                    <p:cond delay="500"/>
                                  </p:stCondLst>
                                  <p:childTnLst>
                                    <p:set>
                                      <p:cBhvr>
                                        <p:cTn id="38" dur="1" fill="hold">
                                          <p:stCondLst>
                                            <p:cond delay="0"/>
                                          </p:stCondLst>
                                        </p:cTn>
                                        <p:tgtEl>
                                          <p:spTgt spid="4"/>
                                        </p:tgtEl>
                                        <p:attrNameLst>
                                          <p:attrName>style.visibility</p:attrName>
                                        </p:attrNameLst>
                                      </p:cBhvr>
                                      <p:to>
                                        <p:strVal val="visible"/>
                                      </p:to>
                                    </p:set>
                                    <p:animEffect transition="in" filter="wipe(right)">
                                      <p:cBhvr>
                                        <p:cTn id="39" dur="500"/>
                                        <p:tgtEl>
                                          <p:spTgt spid="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fade">
                                      <p:cBhvr>
                                        <p:cTn id="44" dur="500"/>
                                        <p:tgtEl>
                                          <p:spTgt spid="5"/>
                                        </p:tgtEl>
                                      </p:cBhvr>
                                    </p:animEffect>
                                  </p:childTnLst>
                                </p:cTn>
                              </p:par>
                            </p:childTnLst>
                          </p:cTn>
                        </p:par>
                        <p:par>
                          <p:cTn id="45" fill="hold">
                            <p:stCondLst>
                              <p:cond delay="500"/>
                            </p:stCondLst>
                            <p:childTnLst>
                              <p:par>
                                <p:cTn id="46" presetID="10" presetClass="entr" presetSubtype="0" fill="hold"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childTnLst>
                          </p:cTn>
                        </p:par>
                        <p:par>
                          <p:cTn id="49" fill="hold">
                            <p:stCondLst>
                              <p:cond delay="1000"/>
                            </p:stCondLst>
                            <p:childTnLst>
                              <p:par>
                                <p:cTn id="50" presetID="10" presetClass="entr" presetSubtype="0" fill="hold"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500"/>
                                        <p:tgtEl>
                                          <p:spTgt spid="8"/>
                                        </p:tgtEl>
                                      </p:cBhvr>
                                    </p:animEffect>
                                    <p:set>
                                      <p:cBhvr>
                                        <p:cTn id="57" dur="1" fill="hold">
                                          <p:stCondLst>
                                            <p:cond delay="499"/>
                                          </p:stCondLst>
                                        </p:cTn>
                                        <p:tgtEl>
                                          <p:spTgt spid="8"/>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7"/>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5"/>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500"/>
                                        <p:tgtEl>
                                          <p:spTgt spid="9"/>
                                        </p:tgtEl>
                                      </p:cBhvr>
                                    </p:animEffect>
                                  </p:childTnLst>
                                </p:cTn>
                              </p:par>
                            </p:childTnLst>
                          </p:cTn>
                        </p:par>
                        <p:par>
                          <p:cTn id="67" fill="hold">
                            <p:stCondLst>
                              <p:cond delay="500"/>
                            </p:stCondLst>
                            <p:childTnLst>
                              <p:par>
                                <p:cTn id="68" presetID="10"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fade">
                                      <p:cBhvr>
                                        <p:cTn id="70" dur="500"/>
                                        <p:tgtEl>
                                          <p:spTgt spid="10"/>
                                        </p:tgtEl>
                                      </p:cBhvr>
                                    </p:animEffect>
                                  </p:childTnLst>
                                </p:cTn>
                              </p:par>
                            </p:childTnLst>
                          </p:cTn>
                        </p:par>
                        <p:par>
                          <p:cTn id="71" fill="hold">
                            <p:stCondLst>
                              <p:cond delay="1000"/>
                            </p:stCondLst>
                            <p:childTnLst>
                              <p:par>
                                <p:cTn id="72" presetID="10" presetClass="entr" presetSubtype="0" fill="hold" nodeType="after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fade">
                                      <p:cBhvr>
                                        <p:cTn id="74" dur="500"/>
                                        <p:tgtEl>
                                          <p:spTgt spid="11"/>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nodeType="clickEffect">
                                  <p:stCondLst>
                                    <p:cond delay="0"/>
                                  </p:stCondLst>
                                  <p:childTnLst>
                                    <p:set>
                                      <p:cBhvr>
                                        <p:cTn id="78" dur="1" fill="hold">
                                          <p:stCondLst>
                                            <p:cond delay="0"/>
                                          </p:stCondLst>
                                        </p:cTn>
                                        <p:tgtEl>
                                          <p:spTgt spid="9"/>
                                        </p:tgtEl>
                                        <p:attrNameLst>
                                          <p:attrName>style.visibility</p:attrName>
                                        </p:attrNameLst>
                                      </p:cBhvr>
                                      <p:to>
                                        <p:strVal val="hidden"/>
                                      </p:to>
                                    </p:set>
                                  </p:childTnLst>
                                </p:cTn>
                              </p:par>
                              <p:par>
                                <p:cTn id="79" presetID="1" presetClass="exit" presetSubtype="0" fill="hold" nodeType="withEffect">
                                  <p:stCondLst>
                                    <p:cond delay="0"/>
                                  </p:stCondLst>
                                  <p:childTnLst>
                                    <p:set>
                                      <p:cBhvr>
                                        <p:cTn id="80" dur="1" fill="hold">
                                          <p:stCondLst>
                                            <p:cond delay="0"/>
                                          </p:stCondLst>
                                        </p:cTn>
                                        <p:tgtEl>
                                          <p:spTgt spid="10"/>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11"/>
                                        </p:tgtEl>
                                      </p:cBhvr>
                                    </p:animEffect>
                                    <p:set>
                                      <p:cBhvr>
                                        <p:cTn id="83" dur="1" fill="hold">
                                          <p:stCondLst>
                                            <p:cond delay="499"/>
                                          </p:stCondLst>
                                        </p:cTn>
                                        <p:tgtEl>
                                          <p:spTgt spid="11"/>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12"/>
                                        </p:tgtEl>
                                        <p:attrNameLst>
                                          <p:attrName>style.visibility</p:attrName>
                                        </p:attrNameLst>
                                      </p:cBhvr>
                                      <p:to>
                                        <p:strVal val="visible"/>
                                      </p:to>
                                    </p:set>
                                    <p:animEffect transition="in" filter="fade">
                                      <p:cBhvr>
                                        <p:cTn id="88" dur="500"/>
                                        <p:tgtEl>
                                          <p:spTgt spid="12"/>
                                        </p:tgtEl>
                                      </p:cBhvr>
                                    </p:animEffect>
                                  </p:childTnLst>
                                </p:cTn>
                              </p:par>
                            </p:childTnLst>
                          </p:cTn>
                        </p:par>
                        <p:par>
                          <p:cTn id="89" fill="hold">
                            <p:stCondLst>
                              <p:cond delay="500"/>
                            </p:stCondLst>
                            <p:childTnLst>
                              <p:par>
                                <p:cTn id="90" presetID="10" presetClass="entr" presetSubtype="0" fill="hold" nodeType="after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fade">
                                      <p:cBhvr>
                                        <p:cTn id="92" dur="500"/>
                                        <p:tgtEl>
                                          <p:spTgt spid="15"/>
                                        </p:tgtEl>
                                      </p:cBhvr>
                                    </p:animEffect>
                                  </p:childTnLst>
                                </p:cTn>
                              </p:par>
                            </p:childTnLst>
                          </p:cTn>
                        </p:par>
                        <p:par>
                          <p:cTn id="93" fill="hold">
                            <p:stCondLst>
                              <p:cond delay="1000"/>
                            </p:stCondLst>
                            <p:childTnLst>
                              <p:par>
                                <p:cTn id="94" presetID="10" presetClass="entr" presetSubtype="0" fill="hold"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fade">
                                      <p:cBhvr>
                                        <p:cTn id="96" dur="500"/>
                                        <p:tgtEl>
                                          <p:spTgt spid="16"/>
                                        </p:tgtEl>
                                      </p:cBhvr>
                                    </p:animEffect>
                                  </p:childTnLst>
                                </p:cTn>
                              </p:par>
                            </p:childTnLst>
                          </p:cTn>
                        </p:par>
                        <p:par>
                          <p:cTn id="97" fill="hold">
                            <p:stCondLst>
                              <p:cond delay="1500"/>
                            </p:stCondLst>
                            <p:childTnLst>
                              <p:par>
                                <p:cTn id="98" presetID="10" presetClass="entr" presetSubtype="0" fill="hold" nodeType="afterEffect">
                                  <p:stCondLst>
                                    <p:cond delay="0"/>
                                  </p:stCondLst>
                                  <p:childTnLst>
                                    <p:set>
                                      <p:cBhvr>
                                        <p:cTn id="99" dur="1" fill="hold">
                                          <p:stCondLst>
                                            <p:cond delay="0"/>
                                          </p:stCondLst>
                                        </p:cTn>
                                        <p:tgtEl>
                                          <p:spTgt spid="30"/>
                                        </p:tgtEl>
                                        <p:attrNameLst>
                                          <p:attrName>style.visibility</p:attrName>
                                        </p:attrNameLst>
                                      </p:cBhvr>
                                      <p:to>
                                        <p:strVal val="visible"/>
                                      </p:to>
                                    </p:set>
                                    <p:animEffect transition="in" filter="fade">
                                      <p:cBhvr>
                                        <p:cTn id="100" dur="500"/>
                                        <p:tgtEl>
                                          <p:spTgt spid="30"/>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nodeType="clickEffect">
                                  <p:stCondLst>
                                    <p:cond delay="0"/>
                                  </p:stCondLst>
                                  <p:childTnLst>
                                    <p:set>
                                      <p:cBhvr>
                                        <p:cTn id="104" dur="1" fill="hold">
                                          <p:stCondLst>
                                            <p:cond delay="0"/>
                                          </p:stCondLst>
                                        </p:cTn>
                                        <p:tgtEl>
                                          <p:spTgt spid="12"/>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15"/>
                                        </p:tgtEl>
                                        <p:attrNameLst>
                                          <p:attrName>style.visibility</p:attrName>
                                        </p:attrNameLst>
                                      </p:cBhvr>
                                      <p:to>
                                        <p:strVal val="hidden"/>
                                      </p:to>
                                    </p:set>
                                  </p:childTnLst>
                                </p:cTn>
                              </p:par>
                              <p:par>
                                <p:cTn id="107" presetID="1" presetClass="exit" presetSubtype="0" fill="hold" nodeType="withEffect">
                                  <p:stCondLst>
                                    <p:cond delay="0"/>
                                  </p:stCondLst>
                                  <p:childTnLst>
                                    <p:set>
                                      <p:cBhvr>
                                        <p:cTn id="108" dur="1" fill="hold">
                                          <p:stCondLst>
                                            <p:cond delay="0"/>
                                          </p:stCondLst>
                                        </p:cTn>
                                        <p:tgtEl>
                                          <p:spTgt spid="16"/>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500"/>
                                        <p:tgtEl>
                                          <p:spTgt spid="30"/>
                                        </p:tgtEl>
                                      </p:cBhvr>
                                    </p:animEffect>
                                    <p:set>
                                      <p:cBhvr>
                                        <p:cTn id="111" dur="1" fill="hold">
                                          <p:stCondLst>
                                            <p:cond delay="499"/>
                                          </p:stCondLst>
                                        </p:cTn>
                                        <p:tgtEl>
                                          <p:spTgt spid="30"/>
                                        </p:tgtEl>
                                        <p:attrNameLst>
                                          <p:attrName>style.visibility</p:attrName>
                                        </p:attrNameLst>
                                      </p:cBhvr>
                                      <p:to>
                                        <p:strVal val="hidden"/>
                                      </p:to>
                                    </p:se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31"/>
                                        </p:tgtEl>
                                        <p:attrNameLst>
                                          <p:attrName>style.visibility</p:attrName>
                                        </p:attrNameLst>
                                      </p:cBhvr>
                                      <p:to>
                                        <p:strVal val="visible"/>
                                      </p:to>
                                    </p:set>
                                    <p:animEffect transition="in" filter="fade">
                                      <p:cBhvr>
                                        <p:cTn id="116" dur="500"/>
                                        <p:tgtEl>
                                          <p:spTgt spid="31"/>
                                        </p:tgtEl>
                                      </p:cBhvr>
                                    </p:animEffect>
                                  </p:childTnLst>
                                </p:cTn>
                              </p:par>
                            </p:childTnLst>
                          </p:cTn>
                        </p:par>
                        <p:par>
                          <p:cTn id="117" fill="hold">
                            <p:stCondLst>
                              <p:cond delay="500"/>
                            </p:stCondLst>
                            <p:childTnLst>
                              <p:par>
                                <p:cTn id="118" presetID="10" presetClass="entr" presetSubtype="0" fill="hold" nodeType="afterEffect">
                                  <p:stCondLst>
                                    <p:cond delay="0"/>
                                  </p:stCondLst>
                                  <p:childTnLst>
                                    <p:set>
                                      <p:cBhvr>
                                        <p:cTn id="119" dur="1" fill="hold">
                                          <p:stCondLst>
                                            <p:cond delay="0"/>
                                          </p:stCondLst>
                                        </p:cTn>
                                        <p:tgtEl>
                                          <p:spTgt spid="32"/>
                                        </p:tgtEl>
                                        <p:attrNameLst>
                                          <p:attrName>style.visibility</p:attrName>
                                        </p:attrNameLst>
                                      </p:cBhvr>
                                      <p:to>
                                        <p:strVal val="visible"/>
                                      </p:to>
                                    </p:set>
                                    <p:animEffect transition="in" filter="fade">
                                      <p:cBhvr>
                                        <p:cTn id="120" dur="500"/>
                                        <p:tgtEl>
                                          <p:spTgt spid="32"/>
                                        </p:tgtEl>
                                      </p:cBhvr>
                                    </p:animEffect>
                                  </p:childTnLst>
                                </p:cTn>
                              </p:par>
                            </p:childTnLst>
                          </p:cTn>
                        </p:par>
                        <p:par>
                          <p:cTn id="121" fill="hold">
                            <p:stCondLst>
                              <p:cond delay="1000"/>
                            </p:stCondLst>
                            <p:childTnLst>
                              <p:par>
                                <p:cTn id="122" presetID="10"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Effect transition="in" filter="fade">
                                      <p:cBhvr>
                                        <p:cTn id="124" dur="500"/>
                                        <p:tgtEl>
                                          <p:spTgt spid="33"/>
                                        </p:tgtEl>
                                      </p:cBhvr>
                                    </p:animEffect>
                                  </p:childTnLst>
                                </p:cTn>
                              </p:par>
                            </p:childTnLst>
                          </p:cTn>
                        </p:par>
                      </p:childTnLst>
                    </p:cTn>
                  </p:par>
                  <p:par>
                    <p:cTn id="125" fill="hold">
                      <p:stCondLst>
                        <p:cond delay="indefinite"/>
                      </p:stCondLst>
                      <p:childTnLst>
                        <p:par>
                          <p:cTn id="126" fill="hold">
                            <p:stCondLst>
                              <p:cond delay="0"/>
                            </p:stCondLst>
                            <p:childTnLst>
                              <p:par>
                                <p:cTn id="127" presetID="1" presetClass="exit" presetSubtype="0" fill="hold" nodeType="clickEffect">
                                  <p:stCondLst>
                                    <p:cond delay="0"/>
                                  </p:stCondLst>
                                  <p:childTnLst>
                                    <p:set>
                                      <p:cBhvr>
                                        <p:cTn id="128" dur="1" fill="hold">
                                          <p:stCondLst>
                                            <p:cond delay="0"/>
                                          </p:stCondLst>
                                        </p:cTn>
                                        <p:tgtEl>
                                          <p:spTgt spid="31"/>
                                        </p:tgtEl>
                                        <p:attrNameLst>
                                          <p:attrName>style.visibility</p:attrName>
                                        </p:attrNameLst>
                                      </p:cBhvr>
                                      <p:to>
                                        <p:strVal val="hidden"/>
                                      </p:to>
                                    </p:set>
                                  </p:childTnLst>
                                </p:cTn>
                              </p:par>
                              <p:par>
                                <p:cTn id="129" presetID="1" presetClass="exit" presetSubtype="0" fill="hold" nodeType="withEffect">
                                  <p:stCondLst>
                                    <p:cond delay="0"/>
                                  </p:stCondLst>
                                  <p:childTnLst>
                                    <p:set>
                                      <p:cBhvr>
                                        <p:cTn id="130" dur="1" fill="hold">
                                          <p:stCondLst>
                                            <p:cond delay="0"/>
                                          </p:stCondLst>
                                        </p:cTn>
                                        <p:tgtEl>
                                          <p:spTgt spid="32"/>
                                        </p:tgtEl>
                                        <p:attrNameLst>
                                          <p:attrName>style.visibility</p:attrName>
                                        </p:attrNameLst>
                                      </p:cBhvr>
                                      <p:to>
                                        <p:strVal val="hidden"/>
                                      </p:to>
                                    </p:set>
                                  </p:childTnLst>
                                </p:cTn>
                              </p:par>
                              <p:par>
                                <p:cTn id="131" presetID="10" presetClass="exit" presetSubtype="0" fill="hold" nodeType="withEffect">
                                  <p:stCondLst>
                                    <p:cond delay="0"/>
                                  </p:stCondLst>
                                  <p:childTnLst>
                                    <p:animEffect transition="out" filter="fade">
                                      <p:cBhvr>
                                        <p:cTn id="132" dur="500"/>
                                        <p:tgtEl>
                                          <p:spTgt spid="33"/>
                                        </p:tgtEl>
                                      </p:cBhvr>
                                    </p:animEffect>
                                    <p:set>
                                      <p:cBhvr>
                                        <p:cTn id="133" dur="1" fill="hold">
                                          <p:stCondLst>
                                            <p:cond delay="499"/>
                                          </p:stCondLst>
                                        </p:cTn>
                                        <p:tgtEl>
                                          <p:spTgt spid="33"/>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34"/>
                                        </p:tgtEl>
                                        <p:attrNameLst>
                                          <p:attrName>style.visibility</p:attrName>
                                        </p:attrNameLst>
                                      </p:cBhvr>
                                      <p:to>
                                        <p:strVal val="visible"/>
                                      </p:to>
                                    </p:set>
                                    <p:animEffect transition="in" filter="fade">
                                      <p:cBhvr>
                                        <p:cTn id="138" dur="500"/>
                                        <p:tgtEl>
                                          <p:spTgt spid="34"/>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xit" presetSubtype="0" fill="hold" nodeType="clickEffect">
                                  <p:stCondLst>
                                    <p:cond delay="0"/>
                                  </p:stCondLst>
                                  <p:childTnLst>
                                    <p:animEffect transition="out" filter="fade">
                                      <p:cBhvr>
                                        <p:cTn id="142" dur="500"/>
                                        <p:tgtEl>
                                          <p:spTgt spid="34"/>
                                        </p:tgtEl>
                                      </p:cBhvr>
                                    </p:animEffect>
                                    <p:set>
                                      <p:cBhvr>
                                        <p:cTn id="143" dur="1" fill="hold">
                                          <p:stCondLst>
                                            <p:cond delay="499"/>
                                          </p:stCondLst>
                                        </p:cTn>
                                        <p:tgtEl>
                                          <p:spTgt spid="34"/>
                                        </p:tgtEl>
                                        <p:attrNameLst>
                                          <p:attrName>style.visibility</p:attrName>
                                        </p:attrNameLst>
                                      </p:cBhvr>
                                      <p:to>
                                        <p:strVal val="hidden"/>
                                      </p:to>
                                    </p:set>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nodeType="clickEffect">
                                  <p:stCondLst>
                                    <p:cond delay="0"/>
                                  </p:stCondLst>
                                  <p:childTnLst>
                                    <p:set>
                                      <p:cBhvr>
                                        <p:cTn id="147" dur="1" fill="hold">
                                          <p:stCondLst>
                                            <p:cond delay="0"/>
                                          </p:stCondLst>
                                        </p:cTn>
                                        <p:tgtEl>
                                          <p:spTgt spid="35"/>
                                        </p:tgtEl>
                                        <p:attrNameLst>
                                          <p:attrName>style.visibility</p:attrName>
                                        </p:attrNameLst>
                                      </p:cBhvr>
                                      <p:to>
                                        <p:strVal val="visible"/>
                                      </p:to>
                                    </p:set>
                                    <p:animEffect transition="in" filter="fade">
                                      <p:cBhvr>
                                        <p:cTn id="148" dur="500"/>
                                        <p:tgtEl>
                                          <p:spTgt spid="35"/>
                                        </p:tgtEl>
                                      </p:cBhvr>
                                    </p:animEffect>
                                  </p:childTnLst>
                                </p:cTn>
                              </p:par>
                            </p:childTnLst>
                          </p:cTn>
                        </p:par>
                        <p:par>
                          <p:cTn id="149" fill="hold">
                            <p:stCondLst>
                              <p:cond delay="500"/>
                            </p:stCondLst>
                            <p:childTnLst>
                              <p:par>
                                <p:cTn id="150" presetID="10" presetClass="entr" presetSubtype="0" fill="hold" nodeType="afterEffect">
                                  <p:stCondLst>
                                    <p:cond delay="0"/>
                                  </p:stCondLst>
                                  <p:childTnLst>
                                    <p:set>
                                      <p:cBhvr>
                                        <p:cTn id="151" dur="1" fill="hold">
                                          <p:stCondLst>
                                            <p:cond delay="0"/>
                                          </p:stCondLst>
                                        </p:cTn>
                                        <p:tgtEl>
                                          <p:spTgt spid="36"/>
                                        </p:tgtEl>
                                        <p:attrNameLst>
                                          <p:attrName>style.visibility</p:attrName>
                                        </p:attrNameLst>
                                      </p:cBhvr>
                                      <p:to>
                                        <p:strVal val="visible"/>
                                      </p:to>
                                    </p:set>
                                    <p:animEffect transition="in" filter="fade">
                                      <p:cBhvr>
                                        <p:cTn id="152" dur="500"/>
                                        <p:tgtEl>
                                          <p:spTgt spid="36"/>
                                        </p:tgtEl>
                                      </p:cBhvr>
                                    </p:animEffect>
                                  </p:childTnLst>
                                </p:cTn>
                              </p:par>
                            </p:childTnLst>
                          </p:cTn>
                        </p:par>
                      </p:childTnLst>
                    </p:cTn>
                  </p:par>
                  <p:par>
                    <p:cTn id="153" fill="hold">
                      <p:stCondLst>
                        <p:cond delay="indefinite"/>
                      </p:stCondLst>
                      <p:childTnLst>
                        <p:par>
                          <p:cTn id="154" fill="hold">
                            <p:stCondLst>
                              <p:cond delay="0"/>
                            </p:stCondLst>
                            <p:childTnLst>
                              <p:par>
                                <p:cTn id="155" presetID="1" presetClass="exit" presetSubtype="0" fill="hold" nodeType="clickEffect">
                                  <p:stCondLst>
                                    <p:cond delay="0"/>
                                  </p:stCondLst>
                                  <p:childTnLst>
                                    <p:set>
                                      <p:cBhvr>
                                        <p:cTn id="156" dur="1" fill="hold">
                                          <p:stCondLst>
                                            <p:cond delay="0"/>
                                          </p:stCondLst>
                                        </p:cTn>
                                        <p:tgtEl>
                                          <p:spTgt spid="35"/>
                                        </p:tgtEl>
                                        <p:attrNameLst>
                                          <p:attrName>style.visibility</p:attrName>
                                        </p:attrNameLst>
                                      </p:cBhvr>
                                      <p:to>
                                        <p:strVal val="hidden"/>
                                      </p:to>
                                    </p:set>
                                  </p:childTnLst>
                                </p:cTn>
                              </p:par>
                              <p:par>
                                <p:cTn id="157" presetID="10" presetClass="exit" presetSubtype="0" fill="hold" nodeType="withEffect">
                                  <p:stCondLst>
                                    <p:cond delay="0"/>
                                  </p:stCondLst>
                                  <p:childTnLst>
                                    <p:animEffect transition="out" filter="fade">
                                      <p:cBhvr>
                                        <p:cTn id="158" dur="500"/>
                                        <p:tgtEl>
                                          <p:spTgt spid="36"/>
                                        </p:tgtEl>
                                      </p:cBhvr>
                                    </p:animEffect>
                                    <p:set>
                                      <p:cBhvr>
                                        <p:cTn id="159" dur="1" fill="hold">
                                          <p:stCondLst>
                                            <p:cond delay="499"/>
                                          </p:stCondLst>
                                        </p:cTn>
                                        <p:tgtEl>
                                          <p:spTgt spid="36"/>
                                        </p:tgtEl>
                                        <p:attrNameLst>
                                          <p:attrName>style.visibility</p:attrName>
                                        </p:attrNameLst>
                                      </p:cBhvr>
                                      <p:to>
                                        <p:strVal val="hidden"/>
                                      </p:to>
                                    </p:set>
                                  </p:childTnLst>
                                </p:cTn>
                              </p:par>
                            </p:childTnLst>
                          </p:cTn>
                        </p:par>
                      </p:childTnLst>
                    </p:cTn>
                  </p:par>
                  <p:par>
                    <p:cTn id="160" fill="hold">
                      <p:stCondLst>
                        <p:cond delay="indefinite"/>
                      </p:stCondLst>
                      <p:childTnLst>
                        <p:par>
                          <p:cTn id="161" fill="hold">
                            <p:stCondLst>
                              <p:cond delay="0"/>
                            </p:stCondLst>
                            <p:childTnLst>
                              <p:par>
                                <p:cTn id="162" presetID="10" presetClass="entr" presetSubtype="0" fill="hold" nodeType="click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500"/>
                                        <p:tgtEl>
                                          <p:spTgt spid="37"/>
                                        </p:tgtEl>
                                      </p:cBhvr>
                                    </p:animEffect>
                                  </p:childTnLst>
                                </p:cTn>
                              </p:par>
                            </p:childTnLst>
                          </p:cTn>
                        </p:par>
                        <p:par>
                          <p:cTn id="165" fill="hold">
                            <p:stCondLst>
                              <p:cond delay="500"/>
                            </p:stCondLst>
                            <p:childTnLst>
                              <p:par>
                                <p:cTn id="166" presetID="10" presetClass="entr" presetSubtype="0" fill="hold" nodeType="afterEffect">
                                  <p:stCondLst>
                                    <p:cond delay="0"/>
                                  </p:stCondLst>
                                  <p:childTnLst>
                                    <p:set>
                                      <p:cBhvr>
                                        <p:cTn id="167" dur="1" fill="hold">
                                          <p:stCondLst>
                                            <p:cond delay="0"/>
                                          </p:stCondLst>
                                        </p:cTn>
                                        <p:tgtEl>
                                          <p:spTgt spid="38"/>
                                        </p:tgtEl>
                                        <p:attrNameLst>
                                          <p:attrName>style.visibility</p:attrName>
                                        </p:attrNameLst>
                                      </p:cBhvr>
                                      <p:to>
                                        <p:strVal val="visible"/>
                                      </p:to>
                                    </p:set>
                                    <p:animEffect transition="in" filter="fade">
                                      <p:cBhvr>
                                        <p:cTn id="168" dur="500"/>
                                        <p:tgtEl>
                                          <p:spTgt spid="38"/>
                                        </p:tgtEl>
                                      </p:cBhvr>
                                    </p:animEffect>
                                  </p:childTnLst>
                                </p:cTn>
                              </p:par>
                            </p:childTnLst>
                          </p:cTn>
                        </p:par>
                        <p:par>
                          <p:cTn id="169" fill="hold">
                            <p:stCondLst>
                              <p:cond delay="1000"/>
                            </p:stCondLst>
                            <p:childTnLst>
                              <p:par>
                                <p:cTn id="170" presetID="10" presetClass="entr" presetSubtype="0" fill="hold" nodeType="afterEffect">
                                  <p:stCondLst>
                                    <p:cond delay="0"/>
                                  </p:stCondLst>
                                  <p:childTnLst>
                                    <p:set>
                                      <p:cBhvr>
                                        <p:cTn id="171" dur="1" fill="hold">
                                          <p:stCondLst>
                                            <p:cond delay="0"/>
                                          </p:stCondLst>
                                        </p:cTn>
                                        <p:tgtEl>
                                          <p:spTgt spid="39"/>
                                        </p:tgtEl>
                                        <p:attrNameLst>
                                          <p:attrName>style.visibility</p:attrName>
                                        </p:attrNameLst>
                                      </p:cBhvr>
                                      <p:to>
                                        <p:strVal val="visible"/>
                                      </p:to>
                                    </p:set>
                                    <p:animEffect transition="in" filter="fade">
                                      <p:cBhvr>
                                        <p:cTn id="172" dur="500"/>
                                        <p:tgtEl>
                                          <p:spTgt spid="39"/>
                                        </p:tgtEl>
                                      </p:cBhvr>
                                    </p:animEffect>
                                  </p:childTnLst>
                                </p:cTn>
                              </p:par>
                            </p:childTnLst>
                          </p:cTn>
                        </p:par>
                      </p:childTnLst>
                    </p:cTn>
                  </p:par>
                  <p:par>
                    <p:cTn id="173" fill="hold">
                      <p:stCondLst>
                        <p:cond delay="indefinite"/>
                      </p:stCondLst>
                      <p:childTnLst>
                        <p:par>
                          <p:cTn id="174" fill="hold">
                            <p:stCondLst>
                              <p:cond delay="0"/>
                            </p:stCondLst>
                            <p:childTnLst>
                              <p:par>
                                <p:cTn id="175" presetID="1" presetClass="exit" presetSubtype="0" fill="hold" nodeType="clickEffect">
                                  <p:stCondLst>
                                    <p:cond delay="0"/>
                                  </p:stCondLst>
                                  <p:childTnLst>
                                    <p:set>
                                      <p:cBhvr>
                                        <p:cTn id="176" dur="1" fill="hold">
                                          <p:stCondLst>
                                            <p:cond delay="0"/>
                                          </p:stCondLst>
                                        </p:cTn>
                                        <p:tgtEl>
                                          <p:spTgt spid="37"/>
                                        </p:tgtEl>
                                        <p:attrNameLst>
                                          <p:attrName>style.visibility</p:attrName>
                                        </p:attrNameLst>
                                      </p:cBhvr>
                                      <p:to>
                                        <p:strVal val="hidden"/>
                                      </p:to>
                                    </p:set>
                                  </p:childTnLst>
                                </p:cTn>
                              </p:par>
                              <p:par>
                                <p:cTn id="177" presetID="1" presetClass="exit" presetSubtype="0" fill="hold" nodeType="withEffect">
                                  <p:stCondLst>
                                    <p:cond delay="0"/>
                                  </p:stCondLst>
                                  <p:childTnLst>
                                    <p:set>
                                      <p:cBhvr>
                                        <p:cTn id="178" dur="1" fill="hold">
                                          <p:stCondLst>
                                            <p:cond delay="0"/>
                                          </p:stCondLst>
                                        </p:cTn>
                                        <p:tgtEl>
                                          <p:spTgt spid="38"/>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500"/>
                                        <p:tgtEl>
                                          <p:spTgt spid="39"/>
                                        </p:tgtEl>
                                      </p:cBhvr>
                                    </p:animEffect>
                                    <p:set>
                                      <p:cBhvr>
                                        <p:cTn id="181"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 grpId="0" animBg="1"/>
      <p:bldP spid="22" grpId="0" animBg="1"/>
      <p:bldP spid="24" grpId="0" animBg="1"/>
      <p:bldP spid="25" grpId="0" animBg="1"/>
      <p:bldP spid="26" grpId="0" animBg="1"/>
      <p:bldP spid="27" grpId="0" animBg="1"/>
      <p:bldP spid="28" grpId="0" animBg="1"/>
      <p:bldP spid="29" grpId="0" animBg="1"/>
      <p:bldP spid="2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a:solidFill>
                  <a:srgbClr val="FFFFFF"/>
                </a:solidFill>
                <a:latin typeface="游ゴシック" panose="020B0400000000000000" pitchFamily="50" charset="-128"/>
                <a:ea typeface="游ゴシック" panose="020B0400000000000000" pitchFamily="50" charset="-128"/>
              </a:rPr>
              <a:t>発表会</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や競技会の行い方</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8</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オリンピック等で行われている</a:t>
            </a:r>
            <a:endParaRPr lang="en-US" altLang="ja-JP" sz="3200" b="1" dirty="0" smtClean="0">
              <a:effectLst>
                <a:outerShdw blurRad="38100" dist="38100" dir="2700000" algn="tl">
                  <a:srgbClr val="000000">
                    <a:alpha val="43137"/>
                  </a:srgbClr>
                </a:outerShdw>
              </a:effectLst>
            </a:endParaRPr>
          </a:p>
          <a:p>
            <a:pPr algn="ctr"/>
            <a:r>
              <a:rPr lang="ja-JP" altLang="en-US" sz="3200" b="1" dirty="0" smtClean="0">
                <a:effectLst>
                  <a:outerShdw blurRad="38100" dist="38100" dir="2700000" algn="tl">
                    <a:srgbClr val="000000">
                      <a:alpha val="43137"/>
                    </a:srgbClr>
                  </a:outerShdw>
                </a:effectLst>
              </a:rPr>
              <a:t>体操競技の競技会（採点方法）を知ろう</a:t>
            </a:r>
            <a:endParaRPr lang="en-US" altLang="ja-JP" sz="3200" b="1" dirty="0" smtClean="0">
              <a:effectLst>
                <a:outerShdw blurRad="38100" dist="38100" dir="2700000" algn="tl">
                  <a:srgbClr val="000000">
                    <a:alpha val="43137"/>
                  </a:srgbClr>
                </a:outerShdw>
              </a:effectLst>
            </a:endParaRPr>
          </a:p>
        </p:txBody>
      </p:sp>
      <p:sp>
        <p:nvSpPr>
          <p:cNvPr id="11" name="正方形/長方形 10"/>
          <p:cNvSpPr/>
          <p:nvPr/>
        </p:nvSpPr>
        <p:spPr>
          <a:xfrm>
            <a:off x="545527" y="3810748"/>
            <a:ext cx="8035638" cy="108782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　体操競技</a:t>
            </a:r>
            <a:r>
              <a:rPr kumimoji="1" lang="ja-JP" altLang="en-US" sz="3200" dirty="0"/>
              <a:t>大会</a:t>
            </a:r>
            <a:r>
              <a:rPr kumimoji="1" lang="ja-JP" altLang="en-US" sz="3200" dirty="0" smtClean="0"/>
              <a:t>で「１４．２５０」などという得点を見ることがある</a:t>
            </a:r>
            <a:endParaRPr kumimoji="1" lang="en-US" altLang="ja-JP" sz="3200" dirty="0" smtClean="0"/>
          </a:p>
        </p:txBody>
      </p:sp>
      <p:sp>
        <p:nvSpPr>
          <p:cNvPr id="12" name="正方形/長方形 11"/>
          <p:cNvSpPr/>
          <p:nvPr/>
        </p:nvSpPr>
        <p:spPr>
          <a:xfrm>
            <a:off x="545527" y="5059981"/>
            <a:ext cx="8035638" cy="68286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　</a:t>
            </a:r>
            <a:r>
              <a:rPr kumimoji="1" lang="ja-JP" altLang="en-US" sz="3200" dirty="0" smtClean="0"/>
              <a:t>これは、２つの得点の合計で出た得点</a:t>
            </a:r>
            <a:endParaRPr kumimoji="1" lang="en-US" altLang="ja-JP" sz="3200" dirty="0" smtClean="0"/>
          </a:p>
        </p:txBody>
      </p:sp>
    </p:spTree>
    <p:extLst>
      <p:ext uri="{BB962C8B-B14F-4D97-AF65-F5344CB8AC3E}">
        <p14:creationId xmlns:p14="http://schemas.microsoft.com/office/powerpoint/2010/main" val="294976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1036765"/>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lang="ja-JP" altLang="en-US" sz="4000" b="1" kern="0" noProof="0" dirty="0">
                <a:solidFill>
                  <a:srgbClr val="FFFFFF"/>
                </a:solidFill>
                <a:latin typeface="游ゴシック" panose="020B0400000000000000" pitchFamily="50" charset="-128"/>
                <a:ea typeface="游ゴシック" panose="020B0400000000000000" pitchFamily="50" charset="-128"/>
              </a:rPr>
              <a:t>発表会</a:t>
            </a:r>
            <a:r>
              <a:rPr lang="ja-JP" altLang="en-US" sz="4000" b="1" kern="0" noProof="0" dirty="0" smtClean="0">
                <a:solidFill>
                  <a:srgbClr val="FFFFFF"/>
                </a:solidFill>
                <a:latin typeface="游ゴシック" panose="020B0400000000000000" pitchFamily="50" charset="-128"/>
                <a:ea typeface="游ゴシック" panose="020B0400000000000000" pitchFamily="50" charset="-128"/>
              </a:rPr>
              <a:t>や競技会の行い方</a:t>
            </a:r>
            <a:endParaRPr lang="en-US" altLang="ja-JP" sz="4000" b="1" kern="0" noProof="0" dirty="0" smtClean="0">
              <a:solidFill>
                <a:srgbClr val="FFFFFF"/>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9</a:t>
            </a:fld>
            <a:endParaRPr kumimoji="1" lang="ja-JP" altLang="en-US"/>
          </a:p>
        </p:txBody>
      </p:sp>
      <p:sp>
        <p:nvSpPr>
          <p:cNvPr id="8" name="正方形/長方形 7"/>
          <p:cNvSpPr/>
          <p:nvPr/>
        </p:nvSpPr>
        <p:spPr>
          <a:xfrm>
            <a:off x="545529" y="1459682"/>
            <a:ext cx="8035636" cy="1505588"/>
          </a:xfrm>
          <a:prstGeom prst="rect">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3200" b="1" dirty="0" smtClean="0">
                <a:effectLst>
                  <a:outerShdw blurRad="38100" dist="38100" dir="2700000" algn="tl">
                    <a:srgbClr val="000000">
                      <a:alpha val="43137"/>
                    </a:srgbClr>
                  </a:outerShdw>
                </a:effectLst>
              </a:rPr>
              <a:t>オリンピック等で行われている</a:t>
            </a:r>
            <a:endParaRPr lang="en-US" altLang="ja-JP" sz="3200" b="1" dirty="0" smtClean="0">
              <a:effectLst>
                <a:outerShdw blurRad="38100" dist="38100" dir="2700000" algn="tl">
                  <a:srgbClr val="000000">
                    <a:alpha val="43137"/>
                  </a:srgbClr>
                </a:outerShdw>
              </a:effectLst>
            </a:endParaRPr>
          </a:p>
          <a:p>
            <a:pPr algn="ctr"/>
            <a:r>
              <a:rPr lang="ja-JP" altLang="en-US" sz="3200" b="1" dirty="0" smtClean="0">
                <a:effectLst>
                  <a:outerShdw blurRad="38100" dist="38100" dir="2700000" algn="tl">
                    <a:srgbClr val="000000">
                      <a:alpha val="43137"/>
                    </a:srgbClr>
                  </a:outerShdw>
                </a:effectLst>
              </a:rPr>
              <a:t>体操競技の競技会（採点方法）を知ろう</a:t>
            </a:r>
            <a:endParaRPr lang="en-US" altLang="ja-JP" sz="3200" b="1" dirty="0" smtClean="0">
              <a:effectLst>
                <a:outerShdw blurRad="38100" dist="38100" dir="2700000" algn="tl">
                  <a:srgbClr val="000000">
                    <a:alpha val="43137"/>
                  </a:srgbClr>
                </a:outerShdw>
              </a:effectLst>
            </a:endParaRPr>
          </a:p>
        </p:txBody>
      </p:sp>
      <p:sp>
        <p:nvSpPr>
          <p:cNvPr id="11" name="正方形/長方形 10"/>
          <p:cNvSpPr/>
          <p:nvPr/>
        </p:nvSpPr>
        <p:spPr>
          <a:xfrm>
            <a:off x="545526" y="3079227"/>
            <a:ext cx="7969823" cy="635725"/>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　</a:t>
            </a:r>
            <a:r>
              <a:rPr kumimoji="1" lang="ja-JP" altLang="en-US" sz="3200" dirty="0" smtClean="0"/>
              <a:t>　　（技の難度点）←加算法</a:t>
            </a:r>
            <a:endParaRPr kumimoji="1" lang="en-US" altLang="ja-JP" sz="3200" dirty="0" smtClean="0"/>
          </a:p>
        </p:txBody>
      </p:sp>
      <p:sp>
        <p:nvSpPr>
          <p:cNvPr id="12" name="正方形/長方形 11"/>
          <p:cNvSpPr/>
          <p:nvPr/>
        </p:nvSpPr>
        <p:spPr>
          <a:xfrm>
            <a:off x="1356559" y="4459608"/>
            <a:ext cx="5253247" cy="68286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　</a:t>
            </a:r>
            <a:r>
              <a:rPr kumimoji="1" lang="ja-JP" altLang="en-US" sz="3200" dirty="0" smtClean="0"/>
              <a:t>　　＋　　　＝合計得点</a:t>
            </a:r>
            <a:endParaRPr kumimoji="1" lang="en-US" altLang="ja-JP" sz="3200" dirty="0" smtClean="0"/>
          </a:p>
        </p:txBody>
      </p:sp>
      <p:sp>
        <p:nvSpPr>
          <p:cNvPr id="7" name="正方形/長方形 6"/>
          <p:cNvSpPr/>
          <p:nvPr/>
        </p:nvSpPr>
        <p:spPr>
          <a:xfrm>
            <a:off x="545527" y="3714952"/>
            <a:ext cx="7969822" cy="635725"/>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　</a:t>
            </a:r>
            <a:r>
              <a:rPr kumimoji="1" lang="ja-JP" altLang="en-US" sz="3200" dirty="0" smtClean="0"/>
              <a:t>　　（演技の美しさ）←減点法</a:t>
            </a:r>
            <a:endParaRPr kumimoji="1" lang="en-US" altLang="ja-JP" sz="3200" dirty="0" smtClean="0"/>
          </a:p>
        </p:txBody>
      </p:sp>
      <p:sp>
        <p:nvSpPr>
          <p:cNvPr id="9" name="正方形/長方形 8"/>
          <p:cNvSpPr/>
          <p:nvPr/>
        </p:nvSpPr>
        <p:spPr>
          <a:xfrm>
            <a:off x="545525" y="3607907"/>
            <a:ext cx="1422610" cy="84981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Ｅ得点</a:t>
            </a:r>
            <a:endParaRPr kumimoji="1" lang="en-US" altLang="ja-JP" sz="3200" dirty="0" smtClean="0"/>
          </a:p>
        </p:txBody>
      </p:sp>
      <p:sp>
        <p:nvSpPr>
          <p:cNvPr id="10" name="正方形/長方形 9"/>
          <p:cNvSpPr/>
          <p:nvPr/>
        </p:nvSpPr>
        <p:spPr>
          <a:xfrm>
            <a:off x="545525" y="2976003"/>
            <a:ext cx="1422610" cy="835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smtClean="0"/>
              <a:t>Ｄ得点</a:t>
            </a:r>
            <a:endParaRPr kumimoji="1" lang="en-US" altLang="ja-JP" sz="3200" dirty="0" smtClean="0"/>
          </a:p>
        </p:txBody>
      </p:sp>
      <p:sp>
        <p:nvSpPr>
          <p:cNvPr id="13" name="正方形/長方形 12"/>
          <p:cNvSpPr/>
          <p:nvPr/>
        </p:nvSpPr>
        <p:spPr>
          <a:xfrm>
            <a:off x="1171505" y="4904505"/>
            <a:ext cx="3066851" cy="6828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3200" dirty="0"/>
              <a:t> </a:t>
            </a:r>
            <a:r>
              <a:rPr kumimoji="1" lang="ja-JP" altLang="en-US" sz="3200" dirty="0" smtClean="0"/>
              <a:t>     </a:t>
            </a:r>
            <a:r>
              <a:rPr kumimoji="1" lang="en-US" altLang="ja-JP" sz="3200" dirty="0" smtClean="0"/>
              <a:t>6.2</a:t>
            </a:r>
            <a:r>
              <a:rPr kumimoji="1" lang="ja-JP" altLang="en-US" sz="3200" dirty="0" smtClean="0"/>
              <a:t>　     </a:t>
            </a:r>
            <a:r>
              <a:rPr kumimoji="1" lang="en-US" altLang="ja-JP" sz="3200" dirty="0" smtClean="0"/>
              <a:t>8.050</a:t>
            </a:r>
          </a:p>
        </p:txBody>
      </p:sp>
      <p:sp>
        <p:nvSpPr>
          <p:cNvPr id="14" name="正方形/長方形 13"/>
          <p:cNvSpPr/>
          <p:nvPr/>
        </p:nvSpPr>
        <p:spPr>
          <a:xfrm>
            <a:off x="4805698" y="4904505"/>
            <a:ext cx="1477537" cy="6828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3200" dirty="0" smtClean="0"/>
              <a:t>14.250</a:t>
            </a:r>
          </a:p>
        </p:txBody>
      </p:sp>
      <p:sp>
        <p:nvSpPr>
          <p:cNvPr id="15" name="角丸四角形吹き出し 14"/>
          <p:cNvSpPr/>
          <p:nvPr/>
        </p:nvSpPr>
        <p:spPr>
          <a:xfrm>
            <a:off x="4336869" y="3094959"/>
            <a:ext cx="4244296" cy="1613419"/>
          </a:xfrm>
          <a:prstGeom prst="wedgeRoundRectCallout">
            <a:avLst>
              <a:gd name="adj1" fmla="val -3920"/>
              <a:gd name="adj2" fmla="val -193456"/>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bg1"/>
                </a:solidFill>
              </a:rPr>
              <a:t>発表会や競技会の行い方について，学習カードにまとめてみよう。</a:t>
            </a:r>
            <a:endParaRPr kumimoji="1" lang="en-US" altLang="ja-JP" sz="2400" dirty="0" smtClean="0">
              <a:solidFill>
                <a:schemeClr val="bg1"/>
              </a:solidFill>
            </a:endParaRPr>
          </a:p>
        </p:txBody>
      </p:sp>
    </p:spTree>
    <p:extLst>
      <p:ext uri="{BB962C8B-B14F-4D97-AF65-F5344CB8AC3E}">
        <p14:creationId xmlns:p14="http://schemas.microsoft.com/office/powerpoint/2010/main" val="229194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1+#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1+#ppt_w/2"/>
                                          </p:val>
                                        </p:tav>
                                        <p:tav tm="100000">
                                          <p:val>
                                            <p:strVal val="#ppt_x"/>
                                          </p:val>
                                        </p:tav>
                                      </p:tavLst>
                                    </p:anim>
                                    <p:anim calcmode="lin" valueType="num">
                                      <p:cBhvr additive="base">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1" presetClass="path" presetSubtype="0" accel="50000" decel="50000" fill="hold" grpId="1" nodeType="clickEffect">
                                  <p:stCondLst>
                                    <p:cond delay="0"/>
                                  </p:stCondLst>
                                  <p:childTnLst>
                                    <p:animMotion origin="layout" path="M -4.44444E-6 -4.07407E-6 L -0.00972 0.08125 C -0.01354 0.1 -0.0092 0.11899 -0.00173 0.1382 C 0.0073 0.16042 0.0191 0.17362 0.03178 0.17917 L 0.09115 0.20926 " pathEditMode="relative" rAng="19800000" ptsTypes="AAAAA">
                                      <p:cBhvr>
                                        <p:cTn id="26" dur="750" fill="hold"/>
                                        <p:tgtEl>
                                          <p:spTgt spid="10"/>
                                        </p:tgtEl>
                                        <p:attrNameLst>
                                          <p:attrName>ppt_x</p:attrName>
                                          <p:attrName>ppt_y</p:attrName>
                                        </p:attrNameLst>
                                      </p:cBhvr>
                                      <p:rCtr x="2222" y="12245"/>
                                    </p:animMotion>
                                  </p:childTnLst>
                                </p:cTn>
                              </p:par>
                            </p:childTnLst>
                          </p:cTn>
                        </p:par>
                      </p:childTnLst>
                    </p:cTn>
                  </p:par>
                  <p:par>
                    <p:cTn id="27" fill="hold">
                      <p:stCondLst>
                        <p:cond delay="indefinite"/>
                      </p:stCondLst>
                      <p:childTnLst>
                        <p:par>
                          <p:cTn id="28" fill="hold">
                            <p:stCondLst>
                              <p:cond delay="0"/>
                            </p:stCondLst>
                            <p:childTnLst>
                              <p:par>
                                <p:cTn id="29" presetID="51" presetClass="path" presetSubtype="0" accel="50000" decel="50000" fill="hold" grpId="1" nodeType="clickEffect">
                                  <p:stCondLst>
                                    <p:cond delay="0"/>
                                  </p:stCondLst>
                                  <p:childTnLst>
                                    <p:animMotion origin="layout" path="M -0.00052 -0.00185 L 0.03438 0.15556 C 0.04149 0.19005 0.05938 0.21505 0.08142 0.22523 C 0.10642 0.23843 0.13108 0.23033 0.15243 0.20973 L 0.25382 0.11482 " pathEditMode="relative" rAng="17340000" ptsTypes="AAAAA">
                                      <p:cBhvr>
                                        <p:cTn id="30" dur="750" fill="hold"/>
                                        <p:tgtEl>
                                          <p:spTgt spid="9"/>
                                        </p:tgtEl>
                                        <p:attrNameLst>
                                          <p:attrName>ppt_x</p:attrName>
                                          <p:attrName>ppt_y</p:attrName>
                                        </p:attrNameLst>
                                      </p:cBhvr>
                                      <p:rCtr x="10521" y="14329"/>
                                    </p:animMotion>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randombar(horizont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1000"/>
                                        <p:tgtEl>
                                          <p:spTgt spid="13"/>
                                        </p:tgtEl>
                                      </p:cBhvr>
                                    </p:animEffect>
                                    <p:anim calcmode="lin" valueType="num">
                                      <p:cBhvr>
                                        <p:cTn id="41" dur="1000" fill="hold"/>
                                        <p:tgtEl>
                                          <p:spTgt spid="13"/>
                                        </p:tgtEl>
                                        <p:attrNameLst>
                                          <p:attrName>ppt_x</p:attrName>
                                        </p:attrNameLst>
                                      </p:cBhvr>
                                      <p:tavLst>
                                        <p:tav tm="0">
                                          <p:val>
                                            <p:strVal val="#ppt_x"/>
                                          </p:val>
                                        </p:tav>
                                        <p:tav tm="100000">
                                          <p:val>
                                            <p:strVal val="#ppt_x"/>
                                          </p:val>
                                        </p:tav>
                                      </p:tavLst>
                                    </p:anim>
                                    <p:anim calcmode="lin" valueType="num">
                                      <p:cBhvr>
                                        <p:cTn id="4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1000"/>
                                        <p:tgtEl>
                                          <p:spTgt spid="14"/>
                                        </p:tgtEl>
                                      </p:cBhvr>
                                    </p:animEffect>
                                    <p:anim calcmode="lin" valueType="num">
                                      <p:cBhvr>
                                        <p:cTn id="48" dur="1000" fill="hold"/>
                                        <p:tgtEl>
                                          <p:spTgt spid="14"/>
                                        </p:tgtEl>
                                        <p:attrNameLst>
                                          <p:attrName>ppt_x</p:attrName>
                                        </p:attrNameLst>
                                      </p:cBhvr>
                                      <p:tavLst>
                                        <p:tav tm="0">
                                          <p:val>
                                            <p:strVal val="#ppt_x"/>
                                          </p:val>
                                        </p:tav>
                                        <p:tav tm="100000">
                                          <p:val>
                                            <p:strVal val="#ppt_x"/>
                                          </p:val>
                                        </p:tav>
                                      </p:tavLst>
                                    </p:anim>
                                    <p:anim calcmode="lin" valueType="num">
                                      <p:cBhvr>
                                        <p:cTn id="4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randombar(horizontal)">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7" grpId="0" animBg="1"/>
      <p:bldP spid="9" grpId="0"/>
      <p:bldP spid="9" grpId="1"/>
      <p:bldP spid="10" grpId="0"/>
      <p:bldP spid="10" grpId="1"/>
      <p:bldP spid="13" grpId="0"/>
      <p:bldP spid="14" grpId="0"/>
      <p:bldP spid="15"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1762</Words>
  <Application>Microsoft Office PowerPoint</Application>
  <PresentationFormat>画面に合わせる (4:3)</PresentationFormat>
  <Paragraphs>282</Paragraphs>
  <Slides>17</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HG創英角ｺﾞｼｯｸUB</vt:lpstr>
      <vt:lpstr>HG創英角ﾎﾟｯﾌﾟ体</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2020-09-18T07:06:57Z</dcterms:created>
  <dcterms:modified xsi:type="dcterms:W3CDTF">2020-12-17T05:37:33Z</dcterms:modified>
</cp:coreProperties>
</file>