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  <p:sldMasterId id="2147483672" r:id="rId2"/>
  </p:sldMasterIdLst>
  <p:notesMasterIdLst>
    <p:notesMasterId r:id="rId7"/>
  </p:notesMasterIdLst>
  <p:sldIdLst>
    <p:sldId id="313" r:id="rId3"/>
    <p:sldId id="306" r:id="rId4"/>
    <p:sldId id="285" r:id="rId5"/>
    <p:sldId id="307" r:id="rId6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FD7B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743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1211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449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C780-0731-4E49-94D6-9F31E306CE80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A51E-85F9-47F7-9F58-3435C06DA3AB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8A62-A2A8-4B65-8D81-57831A8A73EF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716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4" y="29992"/>
            <a:ext cx="9144000" cy="597806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261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601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4" y="29992"/>
            <a:ext cx="9144000" cy="597806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462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555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4" y="29992"/>
            <a:ext cx="9144000" cy="597806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482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075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822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099B-820D-44BF-B25C-10CBDD1F1BE8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129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4" y="29992"/>
            <a:ext cx="9144000" cy="597806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640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113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27C7-9BE4-49E8-8A49-51864E9DBAA5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AECA-F47E-471E-9233-86868ED1953E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185A-87CB-4B87-B0DC-54F13E5636EC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094C9-26A7-4E68-A438-C0C70CFBB98A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481B-0BF6-4D74-BA70-B8CBF092A5A4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34070" y="96345"/>
            <a:ext cx="88709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5DB55-AEE5-4045-ACAA-78105750E217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9FAF-AA2B-4508-80EB-915DB116DEC3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750EA-D15E-4040-A876-FF8F22894918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楕円 7"/>
          <p:cNvSpPr/>
          <p:nvPr userDrawn="1"/>
        </p:nvSpPr>
        <p:spPr>
          <a:xfrm>
            <a:off x="8379299" y="67810"/>
            <a:ext cx="396213" cy="3962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19414" y="2771306"/>
            <a:ext cx="7506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defRPr>
            </a:lvl1pPr>
          </a:lstStyle>
          <a:p>
            <a:fld id="{13555A0A-D93E-4972-9BDE-BD19E4BDC62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29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bg1"/>
          </a:solidFill>
          <a:latin typeface="UD デジタル 教科書体 NP-B" panose="02020700000000000000" pitchFamily="18" charset="-128"/>
          <a:ea typeface="UD デジタル 教科書体 NP-B" panose="02020700000000000000" pitchFamily="18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13" Type="http://schemas.openxmlformats.org/officeDocument/2006/relationships/image" Target="../media/image29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12" Type="http://schemas.openxmlformats.org/officeDocument/2006/relationships/image" Target="../media/image2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11" Type="http://schemas.openxmlformats.org/officeDocument/2006/relationships/image" Target="../media/image27.jpeg"/><Relationship Id="rId5" Type="http://schemas.openxmlformats.org/officeDocument/2006/relationships/image" Target="../media/image21.jpeg"/><Relationship Id="rId15" Type="http://schemas.openxmlformats.org/officeDocument/2006/relationships/image" Target="../media/image11.png"/><Relationship Id="rId10" Type="http://schemas.openxmlformats.org/officeDocument/2006/relationships/image" Target="../media/image26.jpeg"/><Relationship Id="rId4" Type="http://schemas.openxmlformats.org/officeDocument/2006/relationships/image" Target="../media/image20.jpeg"/><Relationship Id="rId9" Type="http://schemas.openxmlformats.org/officeDocument/2006/relationships/image" Target="../media/image25.jpeg"/><Relationship Id="rId14" Type="http://schemas.openxmlformats.org/officeDocument/2006/relationships/image" Target="../media/image3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947879" y="1045154"/>
            <a:ext cx="7248243" cy="137813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高等学校 保健体育（科目体育）</a:t>
            </a:r>
            <a:endParaRPr kumimoji="1" lang="en-US" altLang="ja-JP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入学年次の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次の年次以降</a:t>
            </a:r>
            <a:r>
              <a:rPr kumimoji="1" lang="en-US" altLang="ja-JP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kumimoji="1" lang="en-US" altLang="ja-JP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35197" y="2478153"/>
            <a:ext cx="7073607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武　道</a:t>
            </a:r>
            <a:endParaRPr kumimoji="1" lang="en-US" altLang="ja-JP" sz="4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8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 柔</a:t>
            </a:r>
            <a:r>
              <a:rPr kumimoji="1" lang="ja-JP" altLang="en-US" sz="8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1" lang="ja-JP" altLang="en-US" sz="8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道 」</a:t>
            </a:r>
            <a:endParaRPr kumimoji="1" lang="en-US" altLang="ja-JP" sz="80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endParaRPr kumimoji="1" lang="en-US" altLang="ja-JP" sz="2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6A60E7-C27C-42AC-9381-907579AB37A2}"/>
              </a:ext>
            </a:extLst>
          </p:cNvPr>
          <p:cNvSpPr/>
          <p:nvPr/>
        </p:nvSpPr>
        <p:spPr>
          <a:xfrm>
            <a:off x="377130" y="4634543"/>
            <a:ext cx="8389740" cy="100354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体力編</a:t>
            </a:r>
            <a:r>
              <a:rPr kumimoji="1" lang="en-US" altLang="ja-JP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5602014" y="5770179"/>
            <a:ext cx="3005958" cy="6306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学習時間の目安：約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8541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フリーフォーム 41"/>
          <p:cNvSpPr/>
          <p:nvPr/>
        </p:nvSpPr>
        <p:spPr>
          <a:xfrm>
            <a:off x="6442364" y="2978727"/>
            <a:ext cx="2396836" cy="1468582"/>
          </a:xfrm>
          <a:custGeom>
            <a:avLst/>
            <a:gdLst>
              <a:gd name="connsiteX0" fmla="*/ 124691 w 2396836"/>
              <a:gd name="connsiteY0" fmla="*/ 0 h 1468582"/>
              <a:gd name="connsiteX1" fmla="*/ 2396836 w 2396836"/>
              <a:gd name="connsiteY1" fmla="*/ 0 h 1468582"/>
              <a:gd name="connsiteX2" fmla="*/ 0 w 2396836"/>
              <a:gd name="connsiteY2" fmla="*/ 1468582 h 1468582"/>
              <a:gd name="connsiteX3" fmla="*/ 942109 w 2396836"/>
              <a:gd name="connsiteY3" fmla="*/ 1468582 h 1468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6836" h="1468582">
                <a:moveTo>
                  <a:pt x="124691" y="0"/>
                </a:moveTo>
                <a:lnTo>
                  <a:pt x="2396836" y="0"/>
                </a:lnTo>
                <a:lnTo>
                  <a:pt x="0" y="1468582"/>
                </a:lnTo>
                <a:lnTo>
                  <a:pt x="942109" y="1468582"/>
                </a:lnTo>
              </a:path>
            </a:pathLst>
          </a:custGeom>
          <a:noFill/>
          <a:ln w="101600">
            <a:solidFill>
              <a:srgbClr val="00B0F0">
                <a:alpha val="20000"/>
              </a:srgbClr>
            </a:solidFill>
            <a:round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/>
          <p:cNvGrpSpPr/>
          <p:nvPr/>
        </p:nvGrpSpPr>
        <p:grpSpPr>
          <a:xfrm>
            <a:off x="1362530" y="2985236"/>
            <a:ext cx="2353381" cy="2923309"/>
            <a:chOff x="1536710" y="2985236"/>
            <a:chExt cx="2353381" cy="2923309"/>
          </a:xfrm>
        </p:grpSpPr>
        <p:grpSp>
          <p:nvGrpSpPr>
            <p:cNvPr id="19" name="グループ化 18"/>
            <p:cNvGrpSpPr/>
            <p:nvPr/>
          </p:nvGrpSpPr>
          <p:grpSpPr>
            <a:xfrm>
              <a:off x="2090090" y="2985236"/>
              <a:ext cx="1800001" cy="2923309"/>
              <a:chOff x="5846617" y="2923306"/>
              <a:chExt cx="1800001" cy="2923309"/>
            </a:xfrm>
          </p:grpSpPr>
          <p:cxnSp>
            <p:nvCxnSpPr>
              <p:cNvPr id="6" name="直線コネクタ 5"/>
              <p:cNvCxnSpPr/>
              <p:nvPr/>
            </p:nvCxnSpPr>
            <p:spPr>
              <a:xfrm>
                <a:off x="5846618" y="2923306"/>
                <a:ext cx="0" cy="2923309"/>
              </a:xfrm>
              <a:prstGeom prst="line">
                <a:avLst/>
              </a:prstGeom>
              <a:ln w="76200" cap="rnd">
                <a:solidFill>
                  <a:srgbClr val="00B0F0">
                    <a:alpha val="20000"/>
                  </a:srgb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矢印コネクタ 13"/>
              <p:cNvCxnSpPr/>
              <p:nvPr/>
            </p:nvCxnSpPr>
            <p:spPr>
              <a:xfrm>
                <a:off x="5846617" y="2923306"/>
                <a:ext cx="1800000" cy="0"/>
              </a:xfrm>
              <a:prstGeom prst="straightConnector1">
                <a:avLst/>
              </a:prstGeom>
              <a:ln w="76200" cap="rnd">
                <a:solidFill>
                  <a:srgbClr val="00B0F0">
                    <a:alpha val="20000"/>
                  </a:srgbClr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矢印コネクタ 15"/>
              <p:cNvCxnSpPr/>
              <p:nvPr/>
            </p:nvCxnSpPr>
            <p:spPr>
              <a:xfrm>
                <a:off x="5846618" y="5846615"/>
                <a:ext cx="1800000" cy="0"/>
              </a:xfrm>
              <a:prstGeom prst="straightConnector1">
                <a:avLst/>
              </a:prstGeom>
              <a:ln w="76200" cap="rnd">
                <a:solidFill>
                  <a:srgbClr val="00B0F0">
                    <a:alpha val="20000"/>
                  </a:srgbClr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直線矢印コネクタ 17"/>
            <p:cNvCxnSpPr/>
            <p:nvPr/>
          </p:nvCxnSpPr>
          <p:spPr>
            <a:xfrm>
              <a:off x="1536710" y="4508071"/>
              <a:ext cx="2340000" cy="0"/>
            </a:xfrm>
            <a:prstGeom prst="straightConnector1">
              <a:avLst/>
            </a:prstGeom>
            <a:ln w="76200" cap="rnd">
              <a:solidFill>
                <a:srgbClr val="00B0F0">
                  <a:alpha val="20000"/>
                </a:srgbClr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70430" y="430977"/>
            <a:ext cx="7403141" cy="10626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柔道に関連して高まる体力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261259" y="1136708"/>
            <a:ext cx="3383277" cy="7914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u="sng" dirty="0">
                <a:solidFill>
                  <a:srgbClr val="00B0F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筋力・筋持久力</a:t>
            </a:r>
            <a:endParaRPr kumimoji="1" lang="en-US" altLang="ja-JP" sz="2800" u="sng" dirty="0">
              <a:solidFill>
                <a:srgbClr val="00B0F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-1348" y="54780"/>
            <a:ext cx="68164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「体力編」　筋力・筋持久力</a:t>
            </a: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32438" y="4052548"/>
            <a:ext cx="1200000" cy="900000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2281449" y="2385236"/>
            <a:ext cx="2388886" cy="4223401"/>
            <a:chOff x="2192385" y="2496076"/>
            <a:chExt cx="2388886" cy="4223401"/>
          </a:xfrm>
        </p:grpSpPr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042385" y="2646076"/>
              <a:ext cx="1200000" cy="900000"/>
            </a:xfrm>
            <a:prstGeom prst="rect">
              <a:avLst/>
            </a:prstGeom>
          </p:spPr>
        </p:pic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3531271" y="2646076"/>
              <a:ext cx="1200000" cy="900000"/>
            </a:xfrm>
            <a:prstGeom prst="rect">
              <a:avLst/>
            </a:prstGeom>
          </p:spPr>
        </p:pic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042385" y="4185449"/>
              <a:ext cx="1200000" cy="900000"/>
            </a:xfrm>
            <a:prstGeom prst="rect">
              <a:avLst/>
            </a:prstGeom>
          </p:spPr>
        </p:pic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3531271" y="4185449"/>
              <a:ext cx="1200000" cy="900000"/>
            </a:xfrm>
            <a:prstGeom prst="rect">
              <a:avLst/>
            </a:prstGeom>
          </p:spPr>
        </p:pic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042385" y="5669477"/>
              <a:ext cx="1200000" cy="900000"/>
            </a:xfrm>
            <a:prstGeom prst="rect">
              <a:avLst/>
            </a:prstGeom>
          </p:spPr>
        </p:pic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3531271" y="5669477"/>
              <a:ext cx="1200000" cy="900000"/>
            </a:xfrm>
            <a:prstGeom prst="rect">
              <a:avLst/>
            </a:prstGeom>
          </p:spPr>
        </p:pic>
      </p:grpSp>
      <p:pic>
        <p:nvPicPr>
          <p:cNvPr id="28" name="図 2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918821" y="2533079"/>
            <a:ext cx="1200001" cy="90000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406611" y="4080755"/>
            <a:ext cx="1200000" cy="900000"/>
          </a:xfrm>
          <a:prstGeom prst="rect">
            <a:avLst/>
          </a:prstGeom>
        </p:spPr>
      </p:pic>
      <p:sp>
        <p:nvSpPr>
          <p:cNvPr id="31" name="テキスト ボックス 30"/>
          <p:cNvSpPr txBox="1"/>
          <p:nvPr/>
        </p:nvSpPr>
        <p:spPr>
          <a:xfrm>
            <a:off x="283927" y="2254231"/>
            <a:ext cx="1505646" cy="160043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ペットボトルを中に入れて柔道衣をたたみ、３種類のトレーニングを行う。（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各３０回</a:t>
            </a:r>
            <a:r>
              <a:rPr kumimoji="1"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×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３セット）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871483" y="2163732"/>
            <a:ext cx="651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①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895221" y="3696425"/>
            <a:ext cx="651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②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871483" y="5205404"/>
            <a:ext cx="651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③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573944" y="4737058"/>
            <a:ext cx="1889753" cy="160043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リハビリ用のゴムチューブなどの片端を壁に結び付け、引き手のトレーニングを行う。</a:t>
            </a:r>
            <a:r>
              <a:rPr kumimoji="1" lang="ja-JP" altLang="en-US" sz="1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肘からではなく手首から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！</a:t>
            </a:r>
            <a:endParaRPr kumimoji="1" lang="en-US" altLang="ja-JP" sz="1400" dirty="0" smtClean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just"/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３０回</a:t>
            </a:r>
            <a:r>
              <a:rPr kumimoji="1"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×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３セット）</a:t>
            </a:r>
          </a:p>
        </p:txBody>
      </p:sp>
      <p:grpSp>
        <p:nvGrpSpPr>
          <p:cNvPr id="40" name="グループ化 39"/>
          <p:cNvGrpSpPr/>
          <p:nvPr/>
        </p:nvGrpSpPr>
        <p:grpSpPr>
          <a:xfrm>
            <a:off x="152400" y="2036613"/>
            <a:ext cx="8892000" cy="4668987"/>
            <a:chOff x="152400" y="2036613"/>
            <a:chExt cx="8892000" cy="4668987"/>
          </a:xfrm>
        </p:grpSpPr>
        <p:sp>
          <p:nvSpPr>
            <p:cNvPr id="36" name="正方形/長方形 35"/>
            <p:cNvSpPr/>
            <p:nvPr/>
          </p:nvSpPr>
          <p:spPr>
            <a:xfrm>
              <a:off x="152400" y="2036618"/>
              <a:ext cx="8892000" cy="4668982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152400" y="2036613"/>
              <a:ext cx="5312273" cy="4668982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41" name="図 4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06611" y="2533078"/>
            <a:ext cx="1200000" cy="900000"/>
          </a:xfrm>
          <a:prstGeom prst="rect">
            <a:avLst/>
          </a:prstGeom>
        </p:spPr>
      </p:pic>
      <p:pic>
        <p:nvPicPr>
          <p:cNvPr id="37" name="図 36" descr="おもちゃ, 人形, 持つ, 暗い が含まれている画像&#10;&#10;自動的に生成された説明">
            <a:extLst>
              <a:ext uri="{FF2B5EF4-FFF2-40B4-BE49-F238E27FC236}">
                <a16:creationId xmlns:a16="http://schemas.microsoft.com/office/drawing/2014/main" id="{1C30FCFD-A78D-4336-9ADE-281625ACC5FE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625"/>
          <a:stretch/>
        </p:blipFill>
        <p:spPr>
          <a:xfrm>
            <a:off x="3114042" y="1284539"/>
            <a:ext cx="876719" cy="673701"/>
          </a:xfrm>
          <a:prstGeom prst="rect">
            <a:avLst/>
          </a:prstGeom>
        </p:spPr>
      </p:pic>
      <p:sp>
        <p:nvSpPr>
          <p:cNvPr id="38" name="正方形/長方形 37"/>
          <p:cNvSpPr/>
          <p:nvPr/>
        </p:nvSpPr>
        <p:spPr>
          <a:xfrm>
            <a:off x="3992839" y="1390287"/>
            <a:ext cx="4880228" cy="64633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自分の「技の向上」につながるトレーニングを考えて実践しよう！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578684" y="2047458"/>
            <a:ext cx="881798" cy="31392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（例）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167080" y="2047458"/>
            <a:ext cx="881798" cy="31392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（例）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7568762" y="803520"/>
            <a:ext cx="1196636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lIns="0" rIns="0" anchor="ctr" anchorCtr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学習カード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</a:t>
            </a:r>
            <a:endParaRPr kumimoji="1" lang="en-US" altLang="ja-JP" sz="1200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記入</a:t>
            </a:r>
            <a:r>
              <a:rPr kumimoji="1"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しよう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0DF6B9-94AA-4DDA-8A40-8DC7432606D3}"/>
              </a:ext>
            </a:extLst>
          </p:cNvPr>
          <p:cNvSpPr txBox="1"/>
          <p:nvPr/>
        </p:nvSpPr>
        <p:spPr>
          <a:xfrm>
            <a:off x="4774434" y="2390138"/>
            <a:ext cx="507831" cy="1192940"/>
          </a:xfrm>
          <a:prstGeom prst="rect">
            <a:avLst/>
          </a:prstGeom>
          <a:noFill/>
          <a:ln w="3175">
            <a:noFill/>
            <a:prstDash val="sysDot"/>
          </a:ln>
        </p:spPr>
        <p:txBody>
          <a:bodyPr vert="eaVert" wrap="square" lIns="0" tIns="36000" rIns="0" bIns="0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手のひらを上にして手首を巻き上げる（屈曲）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B658D31-F06C-4E79-A913-3A345B9B5E64}"/>
              </a:ext>
            </a:extLst>
          </p:cNvPr>
          <p:cNvSpPr txBox="1"/>
          <p:nvPr/>
        </p:nvSpPr>
        <p:spPr>
          <a:xfrm>
            <a:off x="4761146" y="3928139"/>
            <a:ext cx="507831" cy="1192940"/>
          </a:xfrm>
          <a:prstGeom prst="rect">
            <a:avLst/>
          </a:prstGeom>
          <a:noFill/>
          <a:ln w="3175">
            <a:noFill/>
            <a:prstDash val="sysDot"/>
          </a:ln>
        </p:spPr>
        <p:txBody>
          <a:bodyPr vert="eaVert" wrap="square" lIns="0" tIns="36000" rIns="0" bIns="0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手の甲を上にして手首を逆方向に反らせる（伸展）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3581404-A66F-4649-910B-B7A259E80A95}"/>
              </a:ext>
            </a:extLst>
          </p:cNvPr>
          <p:cNvSpPr txBox="1"/>
          <p:nvPr/>
        </p:nvSpPr>
        <p:spPr>
          <a:xfrm>
            <a:off x="4761145" y="5408637"/>
            <a:ext cx="507831" cy="1192940"/>
          </a:xfrm>
          <a:prstGeom prst="rect">
            <a:avLst/>
          </a:prstGeom>
          <a:noFill/>
          <a:ln w="3175">
            <a:noFill/>
            <a:prstDash val="sysDot"/>
          </a:ln>
        </p:spPr>
        <p:txBody>
          <a:bodyPr vert="eaVert" wrap="square" lIns="0" tIns="36000" rIns="0" bIns="0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両手のひらを内側にして親指の方向に手首を立てる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11" name="図 10" descr="スポーツゲーム, 野球 が含まれている画像&#10;&#10;自動的に生成された説明">
            <a:extLst>
              <a:ext uri="{FF2B5EF4-FFF2-40B4-BE49-F238E27FC236}">
                <a16:creationId xmlns:a16="http://schemas.microsoft.com/office/drawing/2014/main" id="{65B2F650-E9FF-4BEA-B94C-E344AB7465D5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27" y="5358615"/>
            <a:ext cx="623700" cy="792000"/>
          </a:xfrm>
          <a:prstGeom prst="rect">
            <a:avLst/>
          </a:prstGeom>
        </p:spPr>
      </p:pic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3D060CE-BE12-4DF6-8556-931E7D85CBAE}"/>
              </a:ext>
            </a:extLst>
          </p:cNvPr>
          <p:cNvSpPr txBox="1"/>
          <p:nvPr/>
        </p:nvSpPr>
        <p:spPr>
          <a:xfrm>
            <a:off x="958454" y="5402324"/>
            <a:ext cx="774398" cy="846386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手首が強くなると相手の動きをうまくコントロールできるよ！</a:t>
            </a:r>
          </a:p>
        </p:txBody>
      </p:sp>
    </p:spTree>
    <p:extLst>
      <p:ext uri="{BB962C8B-B14F-4D97-AF65-F5344CB8AC3E}">
        <p14:creationId xmlns:p14="http://schemas.microsoft.com/office/powerpoint/2010/main" val="1768585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フリーフォーム 26"/>
          <p:cNvSpPr/>
          <p:nvPr/>
        </p:nvSpPr>
        <p:spPr>
          <a:xfrm>
            <a:off x="1801703" y="3283527"/>
            <a:ext cx="5277967" cy="2230582"/>
          </a:xfrm>
          <a:custGeom>
            <a:avLst/>
            <a:gdLst>
              <a:gd name="connsiteX0" fmla="*/ 0 w 5472546"/>
              <a:gd name="connsiteY0" fmla="*/ 0 h 2230582"/>
              <a:gd name="connsiteX1" fmla="*/ 5292437 w 5472546"/>
              <a:gd name="connsiteY1" fmla="*/ 0 h 2230582"/>
              <a:gd name="connsiteX2" fmla="*/ 429491 w 5472546"/>
              <a:gd name="connsiteY2" fmla="*/ 2230582 h 2230582"/>
              <a:gd name="connsiteX3" fmla="*/ 5472546 w 5472546"/>
              <a:gd name="connsiteY3" fmla="*/ 2230582 h 2230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72546" h="2230582">
                <a:moveTo>
                  <a:pt x="0" y="0"/>
                </a:moveTo>
                <a:lnTo>
                  <a:pt x="5292437" y="0"/>
                </a:lnTo>
                <a:lnTo>
                  <a:pt x="429491" y="2230582"/>
                </a:lnTo>
                <a:lnTo>
                  <a:pt x="5472546" y="2230582"/>
                </a:lnTo>
              </a:path>
            </a:pathLst>
          </a:custGeom>
          <a:noFill/>
          <a:ln w="190500">
            <a:solidFill>
              <a:srgbClr val="00B0F0">
                <a:alpha val="20000"/>
              </a:srgbClr>
            </a:solidFill>
            <a:round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70430" y="430977"/>
            <a:ext cx="7403141" cy="10626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柔道に関連して高まる体力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261260" y="1167186"/>
            <a:ext cx="2482533" cy="7914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u="sng" dirty="0">
                <a:solidFill>
                  <a:srgbClr val="00B0F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瞬発力</a:t>
            </a:r>
            <a:endParaRPr kumimoji="1" lang="en-US" altLang="ja-JP" sz="2800" u="sng" dirty="0">
              <a:solidFill>
                <a:srgbClr val="00B0F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-1348" y="54780"/>
            <a:ext cx="68164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「体力編」　瞬発力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596425" y="2379368"/>
            <a:ext cx="5516813" cy="1920000"/>
            <a:chOff x="499440" y="2351658"/>
            <a:chExt cx="5516813" cy="1920000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59440" y="2591658"/>
              <a:ext cx="1920000" cy="1440000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297846" y="2591658"/>
              <a:ext cx="1920000" cy="1440000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4336253" y="2591658"/>
              <a:ext cx="1920000" cy="1440000"/>
            </a:xfrm>
            <a:prstGeom prst="rect">
              <a:avLst/>
            </a:prstGeom>
          </p:spPr>
        </p:pic>
      </p:grpSp>
      <p:grpSp>
        <p:nvGrpSpPr>
          <p:cNvPr id="15" name="グループ化 14"/>
          <p:cNvGrpSpPr/>
          <p:nvPr/>
        </p:nvGrpSpPr>
        <p:grpSpPr>
          <a:xfrm>
            <a:off x="3011301" y="4493355"/>
            <a:ext cx="5508384" cy="1920000"/>
            <a:chOff x="503616" y="4410225"/>
            <a:chExt cx="5508384" cy="1920000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63616" y="4650225"/>
              <a:ext cx="1920000" cy="1440000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297846" y="4650225"/>
              <a:ext cx="1920000" cy="144000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4332000" y="4650225"/>
              <a:ext cx="1920000" cy="1440000"/>
            </a:xfrm>
            <a:prstGeom prst="rect">
              <a:avLst/>
            </a:prstGeom>
          </p:spPr>
        </p:pic>
      </p:grpSp>
      <p:sp>
        <p:nvSpPr>
          <p:cNvPr id="16" name="テキスト ボックス 15"/>
          <p:cNvSpPr txBox="1"/>
          <p:nvPr/>
        </p:nvSpPr>
        <p:spPr>
          <a:xfrm>
            <a:off x="7079670" y="2582920"/>
            <a:ext cx="1855902" cy="1169551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重心を低くした姿勢から、</a:t>
            </a:r>
            <a:r>
              <a:rPr kumimoji="1" lang="ja-JP" altLang="en-US" sz="1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下半身のバネを使って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一気に相手を斜め前方に引き出すイメージで！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3226" y="4887573"/>
            <a:ext cx="2011677" cy="1169551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部屋の端から端まで移動しながら繰り返し行う。慣れてきたら重りで負荷をかけて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！</a:t>
            </a: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just"/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１０回</a:t>
            </a:r>
            <a:r>
              <a:rPr kumimoji="1"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×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３セット）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38545" y="2036618"/>
            <a:ext cx="8866910" cy="466898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" name="図 19" descr="おもちゃ, 人形, 持つ, 暗い が含まれている画像&#10;&#10;自動的に生成された説明">
            <a:extLst>
              <a:ext uri="{FF2B5EF4-FFF2-40B4-BE49-F238E27FC236}">
                <a16:creationId xmlns:a16="http://schemas.microsoft.com/office/drawing/2014/main" id="{1C30FCFD-A78D-4336-9ADE-281625ACC5FE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625"/>
          <a:stretch/>
        </p:blipFill>
        <p:spPr>
          <a:xfrm>
            <a:off x="3114042" y="1284539"/>
            <a:ext cx="876719" cy="673701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3992839" y="1390287"/>
            <a:ext cx="4880228" cy="64633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自分の「得意技（投げ技）」を磨くため</a:t>
            </a: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endParaRPr kumimoji="1"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トレーニング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を考えて実践しよう！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24883" y="2048507"/>
            <a:ext cx="881798" cy="31392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（例）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7568762" y="803520"/>
            <a:ext cx="1196636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lIns="0" rIns="0" anchor="ctr" anchorCtr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学習カード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</a:t>
            </a:r>
            <a:endParaRPr kumimoji="1" lang="en-US" altLang="ja-JP" sz="1200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記入</a:t>
            </a:r>
            <a:r>
              <a:rPr kumimoji="1"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しよう</a:t>
            </a:r>
          </a:p>
        </p:txBody>
      </p:sp>
    </p:spTree>
    <p:extLst>
      <p:ext uri="{BB962C8B-B14F-4D97-AF65-F5344CB8AC3E}">
        <p14:creationId xmlns:p14="http://schemas.microsoft.com/office/powerpoint/2010/main" val="3100511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フリーフォーム 27"/>
          <p:cNvSpPr/>
          <p:nvPr/>
        </p:nvSpPr>
        <p:spPr>
          <a:xfrm>
            <a:off x="4738256" y="3950701"/>
            <a:ext cx="4087090" cy="1759527"/>
          </a:xfrm>
          <a:custGeom>
            <a:avLst/>
            <a:gdLst>
              <a:gd name="connsiteX0" fmla="*/ 789709 w 4087090"/>
              <a:gd name="connsiteY0" fmla="*/ 0 h 1759527"/>
              <a:gd name="connsiteX1" fmla="*/ 4087090 w 4087090"/>
              <a:gd name="connsiteY1" fmla="*/ 0 h 1759527"/>
              <a:gd name="connsiteX2" fmla="*/ 0 w 4087090"/>
              <a:gd name="connsiteY2" fmla="*/ 1759527 h 1759527"/>
              <a:gd name="connsiteX3" fmla="*/ 2840181 w 4087090"/>
              <a:gd name="connsiteY3" fmla="*/ 1759527 h 1759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87090" h="1759527">
                <a:moveTo>
                  <a:pt x="789709" y="0"/>
                </a:moveTo>
                <a:lnTo>
                  <a:pt x="4087090" y="0"/>
                </a:lnTo>
                <a:lnTo>
                  <a:pt x="0" y="1759527"/>
                </a:lnTo>
                <a:lnTo>
                  <a:pt x="2840181" y="1759527"/>
                </a:lnTo>
              </a:path>
            </a:pathLst>
          </a:custGeom>
          <a:noFill/>
          <a:ln w="101600">
            <a:solidFill>
              <a:srgbClr val="00B0F0">
                <a:alpha val="20000"/>
              </a:srgbClr>
            </a:solidFill>
            <a:round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リーフォーム 17"/>
          <p:cNvSpPr/>
          <p:nvPr/>
        </p:nvSpPr>
        <p:spPr>
          <a:xfrm>
            <a:off x="318655" y="3920834"/>
            <a:ext cx="4087090" cy="1759527"/>
          </a:xfrm>
          <a:custGeom>
            <a:avLst/>
            <a:gdLst>
              <a:gd name="connsiteX0" fmla="*/ 789709 w 4087090"/>
              <a:gd name="connsiteY0" fmla="*/ 0 h 1759527"/>
              <a:gd name="connsiteX1" fmla="*/ 4087090 w 4087090"/>
              <a:gd name="connsiteY1" fmla="*/ 0 h 1759527"/>
              <a:gd name="connsiteX2" fmla="*/ 0 w 4087090"/>
              <a:gd name="connsiteY2" fmla="*/ 1759527 h 1759527"/>
              <a:gd name="connsiteX3" fmla="*/ 2840181 w 4087090"/>
              <a:gd name="connsiteY3" fmla="*/ 1759527 h 1759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87090" h="1759527">
                <a:moveTo>
                  <a:pt x="789709" y="0"/>
                </a:moveTo>
                <a:lnTo>
                  <a:pt x="4087090" y="0"/>
                </a:lnTo>
                <a:lnTo>
                  <a:pt x="0" y="1759527"/>
                </a:lnTo>
                <a:lnTo>
                  <a:pt x="2840181" y="1759527"/>
                </a:lnTo>
              </a:path>
            </a:pathLst>
          </a:custGeom>
          <a:noFill/>
          <a:ln w="101600">
            <a:solidFill>
              <a:srgbClr val="00B0F0">
                <a:alpha val="20000"/>
              </a:srgbClr>
            </a:solidFill>
            <a:round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70430" y="430977"/>
            <a:ext cx="7403141" cy="10626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柔道に関連して高まる体力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261260" y="1139476"/>
            <a:ext cx="2959230" cy="7914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u="sng" dirty="0">
                <a:solidFill>
                  <a:srgbClr val="00B0F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巧緻性</a:t>
            </a:r>
            <a:endParaRPr kumimoji="1" lang="en-US" altLang="ja-JP" sz="2800" u="sng" dirty="0">
              <a:solidFill>
                <a:srgbClr val="00B0F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-1348" y="54780"/>
            <a:ext cx="68164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「体力編」　巧緻性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138545" y="2036613"/>
            <a:ext cx="8866910" cy="4668987"/>
            <a:chOff x="138545" y="2036613"/>
            <a:chExt cx="8866910" cy="4668987"/>
          </a:xfrm>
        </p:grpSpPr>
        <p:sp>
          <p:nvSpPr>
            <p:cNvPr id="12" name="正方形/長方形 11"/>
            <p:cNvSpPr/>
            <p:nvPr/>
          </p:nvSpPr>
          <p:spPr>
            <a:xfrm>
              <a:off x="138545" y="2036618"/>
              <a:ext cx="8866910" cy="4668982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138545" y="2036613"/>
              <a:ext cx="4391891" cy="4668982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638817" y="3350702"/>
            <a:ext cx="3479123" cy="2899925"/>
            <a:chOff x="638817" y="3419977"/>
            <a:chExt cx="3479123" cy="2899925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488817" y="3569977"/>
              <a:ext cx="1200000" cy="900000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1748345" y="3575432"/>
              <a:ext cx="1200000" cy="900000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3064141" y="3569977"/>
              <a:ext cx="1200000" cy="90000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488817" y="5269902"/>
              <a:ext cx="1200000" cy="900000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1748345" y="5269902"/>
              <a:ext cx="1200000" cy="900000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3067940" y="5269902"/>
              <a:ext cx="1200000" cy="900000"/>
            </a:xfrm>
            <a:prstGeom prst="rect">
              <a:avLst/>
            </a:prstGeom>
          </p:spPr>
        </p:pic>
      </p:grpSp>
      <p:sp>
        <p:nvSpPr>
          <p:cNvPr id="16" name="テキスト ボックス 15"/>
          <p:cNvSpPr txBox="1"/>
          <p:nvPr/>
        </p:nvSpPr>
        <p:spPr>
          <a:xfrm>
            <a:off x="950955" y="2190019"/>
            <a:ext cx="2901018" cy="954107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固め技で、相手の足をかわして上から巧みに攻めるためのトレーニング。</a:t>
            </a:r>
            <a:r>
              <a:rPr kumimoji="1" lang="ja-JP" altLang="en-US" sz="1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しっかりと腰を切る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！</a:t>
            </a:r>
            <a:endParaRPr kumimoji="1" lang="en-US" altLang="ja-JP" sz="1400" dirty="0" smtClean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just"/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左右１０回</a:t>
            </a:r>
            <a:r>
              <a:rPr kumimoji="1"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×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３セット）</a:t>
            </a:r>
          </a:p>
        </p:txBody>
      </p:sp>
      <p:grpSp>
        <p:nvGrpSpPr>
          <p:cNvPr id="27" name="グループ化 26"/>
          <p:cNvGrpSpPr/>
          <p:nvPr/>
        </p:nvGrpSpPr>
        <p:grpSpPr>
          <a:xfrm>
            <a:off x="5016160" y="3320834"/>
            <a:ext cx="3532898" cy="2911088"/>
            <a:chOff x="4946885" y="3320834"/>
            <a:chExt cx="3532898" cy="2911088"/>
          </a:xfrm>
        </p:grpSpPr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796885" y="3500701"/>
              <a:ext cx="1200000" cy="900000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13334" y="3475775"/>
              <a:ext cx="1200000" cy="900000"/>
            </a:xfrm>
            <a:prstGeom prst="rect">
              <a:avLst/>
            </a:prstGeom>
          </p:spPr>
        </p:pic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429783" y="3470834"/>
              <a:ext cx="1200000" cy="900000"/>
            </a:xfrm>
            <a:prstGeom prst="rect">
              <a:avLst/>
            </a:prstGeom>
          </p:spPr>
        </p:pic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01075" y="5181922"/>
              <a:ext cx="1200000" cy="900000"/>
            </a:xfrm>
            <a:prstGeom prst="rect">
              <a:avLst/>
            </a:prstGeom>
          </p:spPr>
        </p:pic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13334" y="5181922"/>
              <a:ext cx="1200000" cy="900000"/>
            </a:xfrm>
            <a:prstGeom prst="rect">
              <a:avLst/>
            </a:prstGeom>
          </p:spPr>
        </p:pic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425593" y="5181922"/>
              <a:ext cx="1200000" cy="900000"/>
            </a:xfrm>
            <a:prstGeom prst="rect">
              <a:avLst/>
            </a:prstGeom>
          </p:spPr>
        </p:pic>
      </p:grpSp>
      <p:sp>
        <p:nvSpPr>
          <p:cNvPr id="29" name="テキスト ボックス 28"/>
          <p:cNvSpPr txBox="1"/>
          <p:nvPr/>
        </p:nvSpPr>
        <p:spPr>
          <a:xfrm>
            <a:off x="5542164" y="2231081"/>
            <a:ext cx="2591906" cy="954107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固め技で、相手の攻撃を巧みにかわすためのトレーニング。エビのように</a:t>
            </a:r>
            <a:r>
              <a:rPr kumimoji="1" lang="ja-JP" altLang="en-US" sz="1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体を丸めて！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（左右１０回</a:t>
            </a:r>
            <a:r>
              <a:rPr kumimoji="1"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×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３セット）</a:t>
            </a:r>
          </a:p>
        </p:txBody>
      </p:sp>
      <p:pic>
        <p:nvPicPr>
          <p:cNvPr id="30" name="図 29" descr="おもちゃ, 人形, 持つ, 暗い が含まれている画像&#10;&#10;自動的に生成された説明">
            <a:extLst>
              <a:ext uri="{FF2B5EF4-FFF2-40B4-BE49-F238E27FC236}">
                <a16:creationId xmlns:a16="http://schemas.microsoft.com/office/drawing/2014/main" id="{1C30FCFD-A78D-4336-9ADE-281625ACC5FE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625"/>
          <a:stretch/>
        </p:blipFill>
        <p:spPr>
          <a:xfrm>
            <a:off x="3114042" y="1284539"/>
            <a:ext cx="876719" cy="673701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3992839" y="1390287"/>
            <a:ext cx="4880228" cy="64633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自分の「攻撃力・防御力（固め技）」を高めるためのトレーニングを考えて実践しよう！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214151" y="2093430"/>
            <a:ext cx="424666" cy="974192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t" anchorCtr="0"/>
          <a:lstStyle/>
          <a:p>
            <a:r>
              <a:rPr kumimoji="1" lang="ja-JP" altLang="en-US" sz="1050" dirty="0">
                <a:latin typeface="UD デジタル 教科書体 N-R" pitchFamily="17" charset="-128"/>
                <a:ea typeface="UD デジタル 教科書体 N-R" pitchFamily="17" charset="-128"/>
              </a:rPr>
              <a:t> </a:t>
            </a:r>
            <a:r>
              <a:rPr kumimoji="1" lang="ja-JP" altLang="en-US" sz="1000" dirty="0">
                <a:latin typeface="UD デジタル 教科書体 N-R" pitchFamily="17" charset="-128"/>
                <a:ea typeface="UD デジタル 教科書体 N-R" pitchFamily="17" charset="-128"/>
              </a:rPr>
              <a:t>通称</a:t>
            </a:r>
            <a:endParaRPr kumimoji="1" lang="en-US" altLang="ja-JP" sz="1000" dirty="0">
              <a:latin typeface="UD デジタル 教科書体 N-R" pitchFamily="17" charset="-128"/>
              <a:ea typeface="UD デジタル 教科書体 N-R" pitchFamily="17" charset="-128"/>
            </a:endParaRPr>
          </a:p>
          <a:p>
            <a:r>
              <a:rPr kumimoji="1" lang="ja-JP" altLang="en-US" sz="1200" dirty="0">
                <a:latin typeface="UD デジタル 教科書体 N-R" pitchFamily="17" charset="-128"/>
                <a:ea typeface="UD デジタル 教科書体 N-R" pitchFamily="17" charset="-128"/>
              </a:rPr>
              <a:t>   </a:t>
            </a:r>
            <a:r>
              <a:rPr kumimoji="1" lang="ja-JP" altLang="en-US" sz="1400" dirty="0">
                <a:solidFill>
                  <a:srgbClr val="FFFF00"/>
                </a:solidFill>
                <a:latin typeface="UD デジタル 教科書体 N-R" pitchFamily="17" charset="-128"/>
                <a:ea typeface="UD デジタル 教科書体 N-R" pitchFamily="17" charset="-128"/>
              </a:rPr>
              <a:t>腰きり</a:t>
            </a:r>
          </a:p>
        </p:txBody>
      </p:sp>
      <p:sp>
        <p:nvSpPr>
          <p:cNvPr id="33" name="角丸四角形 32"/>
          <p:cNvSpPr/>
          <p:nvPr/>
        </p:nvSpPr>
        <p:spPr>
          <a:xfrm>
            <a:off x="4591494" y="2093430"/>
            <a:ext cx="424666" cy="974192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t" anchorCtr="0"/>
          <a:lstStyle/>
          <a:p>
            <a:r>
              <a:rPr kumimoji="1" lang="ja-JP" altLang="en-US" sz="1050" dirty="0">
                <a:latin typeface="UD デジタル 教科書体 N-R" pitchFamily="17" charset="-128"/>
                <a:ea typeface="UD デジタル 教科書体 N-R" pitchFamily="17" charset="-128"/>
              </a:rPr>
              <a:t> </a:t>
            </a:r>
            <a:r>
              <a:rPr kumimoji="1" lang="ja-JP" altLang="en-US" sz="1000" dirty="0">
                <a:latin typeface="UD デジタル 教科書体 N-R" pitchFamily="17" charset="-128"/>
                <a:ea typeface="UD デジタル 教科書体 N-R" pitchFamily="17" charset="-128"/>
              </a:rPr>
              <a:t>通称</a:t>
            </a:r>
            <a:endParaRPr kumimoji="1" lang="en-US" altLang="ja-JP" sz="1000" dirty="0">
              <a:latin typeface="UD デジタル 教科書体 N-R" pitchFamily="17" charset="-128"/>
              <a:ea typeface="UD デジタル 教科書体 N-R" pitchFamily="17" charset="-128"/>
            </a:endParaRPr>
          </a:p>
          <a:p>
            <a:r>
              <a:rPr kumimoji="1" lang="ja-JP" altLang="en-US" sz="1200" dirty="0">
                <a:latin typeface="UD デジタル 教科書体 N-R" pitchFamily="17" charset="-128"/>
                <a:ea typeface="UD デジタル 教科書体 N-R" pitchFamily="17" charset="-128"/>
              </a:rPr>
              <a:t>   </a:t>
            </a:r>
            <a:r>
              <a:rPr kumimoji="1" lang="ja-JP" altLang="en-US" sz="1400" dirty="0">
                <a:solidFill>
                  <a:srgbClr val="FFFF00"/>
                </a:solidFill>
                <a:latin typeface="UD デジタル 教科書体 N-R" pitchFamily="17" charset="-128"/>
                <a:ea typeface="UD デジタル 教科書体 N-R" pitchFamily="17" charset="-128"/>
              </a:rPr>
              <a:t>エ　ビ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124883" y="2048507"/>
            <a:ext cx="881798" cy="31392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（例）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652394" y="2047883"/>
            <a:ext cx="881798" cy="31392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（例）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7568762" y="803520"/>
            <a:ext cx="1196636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lIns="0" rIns="0" anchor="ctr" anchorCtr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学習カード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</a:t>
            </a:r>
            <a:endParaRPr kumimoji="1" lang="en-US" altLang="ja-JP" sz="1200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記入</a:t>
            </a:r>
            <a:r>
              <a:rPr kumimoji="1"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しよう</a:t>
            </a:r>
          </a:p>
        </p:txBody>
      </p:sp>
    </p:spTree>
    <p:extLst>
      <p:ext uri="{BB962C8B-B14F-4D97-AF65-F5344CB8AC3E}">
        <p14:creationId xmlns:p14="http://schemas.microsoft.com/office/powerpoint/2010/main" val="308570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2697</TotalTime>
  <Words>400</Words>
  <Application>Microsoft Office PowerPoint</Application>
  <PresentationFormat>画面に合わせる (4:3)</PresentationFormat>
  <Paragraphs>56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6" baseType="lpstr">
      <vt:lpstr>HG創英角ｺﾞｼｯｸUB</vt:lpstr>
      <vt:lpstr>ＭＳ Ｐゴシック</vt:lpstr>
      <vt:lpstr>UD デジタル 教科書体 NK-R</vt:lpstr>
      <vt:lpstr>UD デジタル 教科書体 NP-B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Office テーマ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324</cp:revision>
  <cp:lastPrinted>2020-07-08T09:33:01Z</cp:lastPrinted>
  <dcterms:created xsi:type="dcterms:W3CDTF">2019-05-07T09:33:23Z</dcterms:created>
  <dcterms:modified xsi:type="dcterms:W3CDTF">2020-12-16T05:29:54Z</dcterms:modified>
</cp:coreProperties>
</file>