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495" r:id="rId2"/>
    <p:sldId id="331" r:id="rId3"/>
    <p:sldId id="419" r:id="rId4"/>
    <p:sldId id="420" r:id="rId5"/>
    <p:sldId id="351" r:id="rId6"/>
    <p:sldId id="404" r:id="rId7"/>
    <p:sldId id="413" r:id="rId8"/>
    <p:sldId id="363" r:id="rId9"/>
    <p:sldId id="364" r:id="rId10"/>
    <p:sldId id="409" r:id="rId11"/>
    <p:sldId id="366" r:id="rId12"/>
    <p:sldId id="367" r:id="rId13"/>
    <p:sldId id="422" r:id="rId14"/>
    <p:sldId id="376" r:id="rId15"/>
    <p:sldId id="465" r:id="rId16"/>
  </p:sldIdLst>
  <p:sldSz cx="9144000" cy="6858000" type="screen4x3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2" autoAdjust="0"/>
    <p:restoredTop sz="94333" autoAdjust="0"/>
  </p:normalViewPr>
  <p:slideViewPr>
    <p:cSldViewPr snapToGrid="0">
      <p:cViewPr varScale="1">
        <p:scale>
          <a:sx n="73" d="100"/>
          <a:sy n="73" d="100"/>
        </p:scale>
        <p:origin x="12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451" y="2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4F729-A148-4AB5-ACB8-5E627993F191}" type="datetimeFigureOut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451" y="944086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A4E1E-8944-4449-8AB2-93EA24678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5907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40" y="1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D121F-19E0-4D63-8EE5-CB4DDC548DEF}" type="datetimeFigureOut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4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9BA96C-3BB3-4ED6-B43F-46F5610ABE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52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040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99432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11245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896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90517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4331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52132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8681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0718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66649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80930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9815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00156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7289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59B4-FE3D-46E7-BA8A-5E955373D974}" type="datetime1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488231"/>
      </p:ext>
    </p:extLst>
  </p:cSld>
  <p:clrMapOvr>
    <a:masterClrMapping/>
  </p:clrMapOvr>
  <p:transition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7234-8D0C-4BDF-A135-B3E5D946F9C8}" type="datetime1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253915"/>
      </p:ext>
    </p:extLst>
  </p:cSld>
  <p:clrMapOvr>
    <a:masterClrMapping/>
  </p:clrMapOvr>
  <p:transition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4E73-DD5A-4EF3-BD9D-431A0BCFC66E}" type="datetime1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914795"/>
      </p:ext>
    </p:extLst>
  </p:cSld>
  <p:clrMapOvr>
    <a:masterClrMapping/>
  </p:clrMapOvr>
  <p:transition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FB7A-FB65-40F0-AF6E-6D01B90AB162}" type="datetime1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911800"/>
      </p:ext>
    </p:extLst>
  </p:cSld>
  <p:clrMapOvr>
    <a:masterClrMapping/>
  </p:clrMapOvr>
  <p:transition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35D51-73D9-47FA-AC2A-3143C4968F6F}" type="datetime1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331883"/>
      </p:ext>
    </p:extLst>
  </p:cSld>
  <p:clrMapOvr>
    <a:masterClrMapping/>
  </p:clrMapOvr>
  <p:transition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B49-21B3-461C-BC2A-20D6B0FDA386}" type="datetime1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603191"/>
      </p:ext>
    </p:extLst>
  </p:cSld>
  <p:clrMapOvr>
    <a:masterClrMapping/>
  </p:clrMapOvr>
  <p:transition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9B35-1D90-44B7-8C20-EA9BAAE43785}" type="datetime1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336609"/>
      </p:ext>
    </p:extLst>
  </p:cSld>
  <p:clrMapOvr>
    <a:masterClrMapping/>
  </p:clrMapOvr>
  <p:transition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3E42-AAA8-4095-B1B1-74331AD8F7A7}" type="datetime1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831127"/>
      </p:ext>
    </p:extLst>
  </p:cSld>
  <p:clrMapOvr>
    <a:masterClrMapping/>
  </p:clrMapOvr>
  <p:transition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14C4-2AB1-4B42-BE2C-5E524FEAD5D2}" type="datetime1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4275624"/>
      </p:ext>
    </p:extLst>
  </p:cSld>
  <p:clrMapOvr>
    <a:masterClrMapping/>
  </p:clrMapOvr>
  <p:transition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60068-C949-4E9C-9CDA-9A2AD3A349D3}" type="datetime1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470472"/>
      </p:ext>
    </p:extLst>
  </p:cSld>
  <p:clrMapOvr>
    <a:masterClrMapping/>
  </p:clrMapOvr>
  <p:transition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6600B-6BE8-4EAE-AF8E-A90EE6295AB5}" type="datetime1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634801"/>
      </p:ext>
    </p:extLst>
  </p:cSld>
  <p:clrMapOvr>
    <a:masterClrMapping/>
  </p:clrMapOvr>
  <p:transition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72F2B-1FE5-482C-B762-C8819CDC24AD}" type="datetime1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863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push dir="u"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6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13.png"/><Relationship Id="rId5" Type="http://schemas.openxmlformats.org/officeDocument/2006/relationships/image" Target="../media/image3.png"/><Relationship Id="rId10" Type="http://schemas.openxmlformats.org/officeDocument/2006/relationships/image" Target="../media/image12.png"/><Relationship Id="rId4" Type="http://schemas.openxmlformats.org/officeDocument/2006/relationships/image" Target="../media/image2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06755" y="2661436"/>
            <a:ext cx="7708595" cy="1921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4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77708" y="932264"/>
            <a:ext cx="8595359" cy="149181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高等</a:t>
            </a:r>
            <a:r>
              <a:rPr kumimoji="1"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学校 </a:t>
            </a:r>
            <a:r>
              <a:rPr kumimoji="1" lang="ja-JP" altLang="en-US" sz="360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保健体育（科目体育）</a:t>
            </a:r>
            <a:endParaRPr kumimoji="1" lang="en-US" altLang="ja-JP" sz="36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en-US" altLang="ja-JP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〔</a:t>
            </a:r>
            <a:r>
              <a:rPr kumimoji="1"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入学年次</a:t>
            </a:r>
            <a:r>
              <a:rPr kumimoji="1" lang="en-US" altLang="ja-JP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〕</a:t>
            </a:r>
            <a:endParaRPr kumimoji="1" lang="ja-JP" altLang="en-US" sz="3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" y="2541646"/>
            <a:ext cx="9052560" cy="152943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球技：ゴール型</a:t>
            </a:r>
            <a:endParaRPr kumimoji="1" lang="en-US" altLang="ja-JP" sz="48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ja-JP" altLang="en-US" sz="6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「バスケットボール」</a:t>
            </a:r>
            <a:endParaRPr kumimoji="1" lang="en-US" altLang="ja-JP" sz="66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0" y="4146317"/>
            <a:ext cx="9104866" cy="122133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kumimoji="1" lang="ja-JP" altLang="en-US" sz="4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思考力，判断力</a:t>
            </a:r>
            <a:r>
              <a:rPr kumimoji="1" lang="ja-JP" altLang="en-US" sz="4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，</a:t>
            </a:r>
            <a:r>
              <a:rPr kumimoji="1" lang="ja-JP" altLang="en-US" sz="4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表現力等編</a:t>
            </a:r>
            <a:r>
              <a:rPr kumimoji="1" lang="en-US" altLang="ja-JP" sz="4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</a:t>
            </a: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-17304" y="2"/>
            <a:ext cx="9161304" cy="757379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915" y="5314344"/>
            <a:ext cx="9104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使用して</a:t>
            </a:r>
            <a:r>
              <a:rPr kumimoji="1" lang="ja-JP" altLang="en-US" sz="1400" dirty="0" smtClean="0"/>
              <a:t>いる写真</a:t>
            </a:r>
            <a:r>
              <a:rPr kumimoji="1" lang="ja-JP" altLang="en-US" sz="1400" dirty="0"/>
              <a:t>や</a:t>
            </a:r>
            <a:r>
              <a:rPr kumimoji="1" lang="ja-JP" altLang="en-US" sz="1400" dirty="0" smtClean="0"/>
              <a:t>動画</a:t>
            </a:r>
            <a:r>
              <a:rPr kumimoji="1" lang="ja-JP" altLang="en-US" sz="1400" dirty="0"/>
              <a:t>については</a:t>
            </a:r>
            <a:r>
              <a:rPr kumimoji="1" lang="ja-JP" altLang="en-US" sz="1400" dirty="0" smtClean="0"/>
              <a:t>，千葉</a:t>
            </a:r>
            <a:r>
              <a:rPr kumimoji="1" lang="ja-JP" altLang="en-US" sz="1400" dirty="0"/>
              <a:t>県立千葉北高等学校から</a:t>
            </a:r>
            <a:r>
              <a:rPr kumimoji="1" lang="ja-JP" altLang="en-US" sz="1400" dirty="0" smtClean="0"/>
              <a:t>，個人</a:t>
            </a:r>
            <a:r>
              <a:rPr kumimoji="1" lang="ja-JP" altLang="en-US" sz="1400" dirty="0"/>
              <a:t>情報使用承諾を</a:t>
            </a:r>
            <a:r>
              <a:rPr kumimoji="1" lang="ja-JP" altLang="en-US" sz="1400" dirty="0" smtClean="0"/>
              <a:t>頂戴して</a:t>
            </a:r>
            <a:r>
              <a:rPr kumimoji="1" lang="ja-JP" altLang="en-US" sz="1400" dirty="0"/>
              <a:t>おります</a:t>
            </a:r>
            <a:r>
              <a:rPr kumimoji="1" lang="ja-JP" altLang="en-US" sz="1400" dirty="0" smtClean="0"/>
              <a:t>。</a:t>
            </a:r>
            <a:endParaRPr kumimoji="1" lang="en-US" altLang="ja-JP" sz="1400" dirty="0" smtClean="0"/>
          </a:p>
          <a:p>
            <a:r>
              <a:rPr kumimoji="1" lang="ja-JP" altLang="en-US" sz="1400" dirty="0"/>
              <a:t>　</a:t>
            </a:r>
            <a:r>
              <a:rPr kumimoji="1" lang="ja-JP" altLang="en-US" sz="1400" dirty="0" smtClean="0"/>
              <a:t>協議会</a:t>
            </a:r>
            <a:r>
              <a:rPr kumimoji="1" lang="ja-JP" altLang="en-US" sz="1400" dirty="0"/>
              <a:t>及び学校教育以外での無断使用は，</a:t>
            </a:r>
            <a:r>
              <a:rPr kumimoji="1" lang="ja-JP" altLang="en-US" sz="1400" dirty="0" smtClean="0"/>
              <a:t>著作権法上</a:t>
            </a:r>
            <a:r>
              <a:rPr kumimoji="1" lang="ja-JP" altLang="en-US" sz="1400" dirty="0"/>
              <a:t>での例外を除き禁止されています。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5728138" y="6011918"/>
            <a:ext cx="2787212" cy="5269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学習時間の目安：約</a:t>
            </a:r>
            <a:r>
              <a:rPr kumimoji="1" lang="en-US" altLang="ja-JP" dirty="0" smtClean="0"/>
              <a:t>30</a:t>
            </a:r>
            <a:r>
              <a:rPr kumimoji="1" lang="ja-JP" altLang="en-US" dirty="0" smtClean="0"/>
              <a:t>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6343946"/>
      </p:ext>
    </p:extLst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718454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dirty="0"/>
              <a:t>「思考力，判断力，表現力等」</a:t>
            </a:r>
            <a:r>
              <a:rPr lang="ja-JP" altLang="en-US" sz="3600" dirty="0" smtClean="0"/>
              <a:t>編</a:t>
            </a:r>
            <a:endParaRPr lang="ja-JP" altLang="en-US" sz="3600" dirty="0"/>
          </a:p>
        </p:txBody>
      </p:sp>
      <p:sp>
        <p:nvSpPr>
          <p:cNvPr id="7" name="スライド番号プレースホルダー 2"/>
          <p:cNvSpPr txBox="1">
            <a:spLocks/>
          </p:cNvSpPr>
          <p:nvPr/>
        </p:nvSpPr>
        <p:spPr>
          <a:xfrm>
            <a:off x="6610350" y="65087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555A0A-D93E-4972-9BDE-BD19E4BDC622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  <p:pic>
        <p:nvPicPr>
          <p:cNvPr id="31" name="図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2962" y="2384182"/>
            <a:ext cx="1603387" cy="4389500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98384" y="2899338"/>
            <a:ext cx="1579001" cy="3871296"/>
          </a:xfrm>
          <a:prstGeom prst="rect">
            <a:avLst/>
          </a:prstGeom>
        </p:spPr>
      </p:pic>
      <p:pic>
        <p:nvPicPr>
          <p:cNvPr id="38" name="図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21987" y="3223978"/>
            <a:ext cx="1475360" cy="3548180"/>
          </a:xfrm>
          <a:prstGeom prst="rect">
            <a:avLst/>
          </a:prstGeom>
        </p:spPr>
      </p:pic>
      <p:pic>
        <p:nvPicPr>
          <p:cNvPr id="39" name="図 3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63816" y="2899338"/>
            <a:ext cx="1615580" cy="3877392"/>
          </a:xfrm>
          <a:prstGeom prst="rect">
            <a:avLst/>
          </a:prstGeom>
        </p:spPr>
      </p:pic>
      <p:pic>
        <p:nvPicPr>
          <p:cNvPr id="40" name="図 3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74382" y="2629096"/>
            <a:ext cx="1639966" cy="4139543"/>
          </a:xfrm>
          <a:prstGeom prst="rect">
            <a:avLst/>
          </a:prstGeom>
        </p:spPr>
      </p:pic>
      <p:pic>
        <p:nvPicPr>
          <p:cNvPr id="41" name="図 4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39815" y="2496967"/>
            <a:ext cx="1755800" cy="4279763"/>
          </a:xfrm>
          <a:prstGeom prst="rect">
            <a:avLst/>
          </a:prstGeom>
        </p:spPr>
      </p:pic>
      <p:pic>
        <p:nvPicPr>
          <p:cNvPr id="42" name="図 4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10134" y="2065965"/>
            <a:ext cx="1755800" cy="4359018"/>
          </a:xfrm>
          <a:prstGeom prst="rect">
            <a:avLst/>
          </a:prstGeom>
        </p:spPr>
      </p:pic>
      <p:pic>
        <p:nvPicPr>
          <p:cNvPr id="43" name="図 4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06376" y="1374992"/>
            <a:ext cx="1767993" cy="4651651"/>
          </a:xfrm>
          <a:prstGeom prst="rect">
            <a:avLst/>
          </a:prstGeom>
        </p:spPr>
      </p:pic>
      <p:pic>
        <p:nvPicPr>
          <p:cNvPr id="44" name="図 4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972962" y="831778"/>
            <a:ext cx="1969179" cy="4779678"/>
          </a:xfrm>
          <a:prstGeom prst="rect">
            <a:avLst/>
          </a:prstGeom>
        </p:spPr>
      </p:pic>
      <p:pic>
        <p:nvPicPr>
          <p:cNvPr id="45" name="図 4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576940" y="812801"/>
            <a:ext cx="2365453" cy="4816257"/>
          </a:xfrm>
          <a:prstGeom prst="rect">
            <a:avLst/>
          </a:prstGeom>
        </p:spPr>
      </p:pic>
      <p:cxnSp>
        <p:nvCxnSpPr>
          <p:cNvPr id="46" name="直線コネクタ 45"/>
          <p:cNvCxnSpPr/>
          <p:nvPr/>
        </p:nvCxnSpPr>
        <p:spPr>
          <a:xfrm>
            <a:off x="4469278" y="1425907"/>
            <a:ext cx="285306" cy="485600"/>
          </a:xfrm>
          <a:prstGeom prst="line">
            <a:avLst/>
          </a:prstGeom>
          <a:ln w="1270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円弧 46"/>
          <p:cNvSpPr/>
          <p:nvPr/>
        </p:nvSpPr>
        <p:spPr>
          <a:xfrm rot="11316313" flipV="1">
            <a:off x="4240191" y="1456351"/>
            <a:ext cx="504533" cy="169755"/>
          </a:xfrm>
          <a:prstGeom prst="arc">
            <a:avLst>
              <a:gd name="adj1" fmla="val 16200000"/>
              <a:gd name="adj2" fmla="val 21296671"/>
            </a:avLst>
          </a:prstGeom>
          <a:ln w="1270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8" name="直線コネクタ 47"/>
          <p:cNvCxnSpPr/>
          <p:nvPr/>
        </p:nvCxnSpPr>
        <p:spPr>
          <a:xfrm flipH="1">
            <a:off x="5066447" y="3705676"/>
            <a:ext cx="155358" cy="718406"/>
          </a:xfrm>
          <a:prstGeom prst="line">
            <a:avLst/>
          </a:prstGeom>
          <a:ln w="1270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グループ化 48"/>
          <p:cNvGrpSpPr/>
          <p:nvPr/>
        </p:nvGrpSpPr>
        <p:grpSpPr>
          <a:xfrm>
            <a:off x="3362986" y="693540"/>
            <a:ext cx="1480038" cy="975167"/>
            <a:chOff x="5334659" y="3364856"/>
            <a:chExt cx="1480038" cy="975167"/>
          </a:xfrm>
        </p:grpSpPr>
        <p:sp>
          <p:nvSpPr>
            <p:cNvPr id="50" name="楕円 49"/>
            <p:cNvSpPr/>
            <p:nvPr/>
          </p:nvSpPr>
          <p:spPr>
            <a:xfrm>
              <a:off x="5549598" y="3479143"/>
              <a:ext cx="720000" cy="720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円弧 50"/>
            <p:cNvSpPr/>
            <p:nvPr/>
          </p:nvSpPr>
          <p:spPr>
            <a:xfrm rot="20570922">
              <a:off x="5334659" y="3697153"/>
              <a:ext cx="716678" cy="460375"/>
            </a:xfrm>
            <a:prstGeom prst="arc">
              <a:avLst>
                <a:gd name="adj1" fmla="val 15513773"/>
                <a:gd name="adj2" fmla="val 5937763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円弧 51"/>
            <p:cNvSpPr/>
            <p:nvPr/>
          </p:nvSpPr>
          <p:spPr>
            <a:xfrm>
              <a:off x="5466239" y="3514657"/>
              <a:ext cx="626473" cy="825366"/>
            </a:xfrm>
            <a:prstGeom prst="arc">
              <a:avLst>
                <a:gd name="adj1" fmla="val 16200000"/>
                <a:gd name="adj2" fmla="val 2637661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円弧 52"/>
            <p:cNvSpPr/>
            <p:nvPr/>
          </p:nvSpPr>
          <p:spPr>
            <a:xfrm rot="16710721" flipH="1">
              <a:off x="6191800" y="3263783"/>
              <a:ext cx="521823" cy="723970"/>
            </a:xfrm>
            <a:prstGeom prst="arc">
              <a:avLst>
                <a:gd name="adj1" fmla="val 15906321"/>
                <a:gd name="adj2" fmla="val 19611121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円弧 53"/>
            <p:cNvSpPr/>
            <p:nvPr/>
          </p:nvSpPr>
          <p:spPr>
            <a:xfrm rot="4089019">
              <a:off x="5648151" y="3291261"/>
              <a:ext cx="383371" cy="825366"/>
            </a:xfrm>
            <a:prstGeom prst="arc">
              <a:avLst>
                <a:gd name="adj1" fmla="val 16951846"/>
                <a:gd name="adj2" fmla="val 4280358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55" name="直線コネクタ 54"/>
          <p:cNvCxnSpPr/>
          <p:nvPr/>
        </p:nvCxnSpPr>
        <p:spPr>
          <a:xfrm>
            <a:off x="4725572" y="1891073"/>
            <a:ext cx="511011" cy="490652"/>
          </a:xfrm>
          <a:prstGeom prst="line">
            <a:avLst/>
          </a:prstGeom>
          <a:ln w="1270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 flipH="1" flipV="1">
            <a:off x="5066447" y="4354658"/>
            <a:ext cx="95587" cy="892139"/>
          </a:xfrm>
          <a:prstGeom prst="line">
            <a:avLst/>
          </a:prstGeom>
          <a:ln w="1270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 flipV="1">
            <a:off x="5075605" y="5178442"/>
            <a:ext cx="124551" cy="340592"/>
          </a:xfrm>
          <a:prstGeom prst="line">
            <a:avLst/>
          </a:prstGeom>
          <a:ln w="1270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 flipH="1" flipV="1">
            <a:off x="4568757" y="2105517"/>
            <a:ext cx="677901" cy="348393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 flipH="1" flipV="1">
            <a:off x="5140333" y="4451450"/>
            <a:ext cx="113056" cy="842618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 flipH="1" flipV="1">
            <a:off x="4573287" y="1624724"/>
            <a:ext cx="2161" cy="544568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/>
          <p:nvPr/>
        </p:nvCxnSpPr>
        <p:spPr>
          <a:xfrm flipV="1">
            <a:off x="5210338" y="5270017"/>
            <a:ext cx="57261" cy="322213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 flipH="1">
            <a:off x="4575448" y="1459853"/>
            <a:ext cx="127035" cy="199027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楕円 62"/>
          <p:cNvSpPr/>
          <p:nvPr/>
        </p:nvSpPr>
        <p:spPr>
          <a:xfrm>
            <a:off x="4960475" y="1321021"/>
            <a:ext cx="905459" cy="900000"/>
          </a:xfrm>
          <a:prstGeom prst="ellipse">
            <a:avLst/>
          </a:prstGeom>
          <a:solidFill>
            <a:schemeClr val="bg1"/>
          </a:solidFill>
          <a:ln w="130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4" name="直線コネクタ 63"/>
          <p:cNvCxnSpPr/>
          <p:nvPr/>
        </p:nvCxnSpPr>
        <p:spPr>
          <a:xfrm flipV="1">
            <a:off x="5140333" y="3712559"/>
            <a:ext cx="72670" cy="760669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/>
          <p:cNvCxnSpPr/>
          <p:nvPr/>
        </p:nvCxnSpPr>
        <p:spPr>
          <a:xfrm flipV="1">
            <a:off x="5216571" y="2232967"/>
            <a:ext cx="26803" cy="151616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6" name="グループ化 65"/>
          <p:cNvGrpSpPr/>
          <p:nvPr/>
        </p:nvGrpSpPr>
        <p:grpSpPr>
          <a:xfrm>
            <a:off x="1983980" y="3"/>
            <a:ext cx="3977963" cy="2677354"/>
            <a:chOff x="6155373" y="2015541"/>
            <a:chExt cx="3977963" cy="2677354"/>
          </a:xfrm>
        </p:grpSpPr>
        <p:grpSp>
          <p:nvGrpSpPr>
            <p:cNvPr id="67" name="グループ化 66"/>
            <p:cNvGrpSpPr/>
            <p:nvPr/>
          </p:nvGrpSpPr>
          <p:grpSpPr>
            <a:xfrm>
              <a:off x="7008119" y="2015541"/>
              <a:ext cx="3125217" cy="2677354"/>
              <a:chOff x="7008119" y="2015541"/>
              <a:chExt cx="3125217" cy="2677354"/>
            </a:xfrm>
          </p:grpSpPr>
          <p:sp>
            <p:nvSpPr>
              <p:cNvPr id="69" name="円弧 68"/>
              <p:cNvSpPr/>
              <p:nvPr/>
            </p:nvSpPr>
            <p:spPr>
              <a:xfrm rot="16388140">
                <a:off x="7803542" y="2363101"/>
                <a:ext cx="2290705" cy="2368883"/>
              </a:xfrm>
              <a:prstGeom prst="arc">
                <a:avLst>
                  <a:gd name="adj1" fmla="val 15683989"/>
                  <a:gd name="adj2" fmla="val 21191208"/>
                </a:avLst>
              </a:prstGeom>
              <a:ln w="1016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70" name="直線コネクタ 69"/>
              <p:cNvCxnSpPr/>
              <p:nvPr/>
            </p:nvCxnSpPr>
            <p:spPr>
              <a:xfrm>
                <a:off x="7008119" y="3655252"/>
                <a:ext cx="1809750" cy="0"/>
              </a:xfrm>
              <a:prstGeom prst="line">
                <a:avLst/>
              </a:prstGeom>
              <a:ln w="952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線コネクタ 70"/>
              <p:cNvCxnSpPr/>
              <p:nvPr/>
            </p:nvCxnSpPr>
            <p:spPr>
              <a:xfrm flipV="1">
                <a:off x="8798819" y="2015541"/>
                <a:ext cx="19050" cy="1624633"/>
              </a:xfrm>
              <a:prstGeom prst="line">
                <a:avLst/>
              </a:prstGeom>
              <a:ln w="952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線コネクタ 71"/>
              <p:cNvCxnSpPr/>
              <p:nvPr/>
            </p:nvCxnSpPr>
            <p:spPr>
              <a:xfrm>
                <a:off x="7337531" y="2238419"/>
                <a:ext cx="1441278" cy="1362387"/>
              </a:xfrm>
              <a:prstGeom prst="line">
                <a:avLst/>
              </a:prstGeom>
              <a:ln w="95250">
                <a:solidFill>
                  <a:srgbClr val="FFFF00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8" name="テキスト ボックス 67"/>
            <p:cNvSpPr txBox="1"/>
            <p:nvPr/>
          </p:nvSpPr>
          <p:spPr>
            <a:xfrm>
              <a:off x="6155373" y="2721166"/>
              <a:ext cx="187001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40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 Pゴシック体S" panose="020B0A00000000000000" pitchFamily="50" charset="-128"/>
                  <a:ea typeface="AR Pゴシック体S" panose="020B0A00000000000000" pitchFamily="50" charset="-128"/>
                </a:rPr>
                <a:t>45</a:t>
              </a:r>
              <a:r>
                <a:rPr kumimoji="1" lang="ja-JP" altLang="en-US" sz="40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 Pゴシック体S" panose="020B0A00000000000000" pitchFamily="50" charset="-128"/>
                  <a:ea typeface="AR Pゴシック体S" panose="020B0A00000000000000" pitchFamily="50" charset="-128"/>
                </a:rPr>
                <a:t>度</a:t>
              </a:r>
              <a:endParaRPr kumimoji="1" lang="ja-JP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endParaRPr>
            </a:p>
          </p:txBody>
        </p:sp>
      </p:grpSp>
      <p:sp>
        <p:nvSpPr>
          <p:cNvPr id="73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83" y="5928307"/>
            <a:ext cx="4725572" cy="580444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7155" tIns="43575" rIns="17155" bIns="43575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just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dirty="0" smtClean="0"/>
              <a:t>シュートフォームのポイント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16928779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"/>
                                            </p:cond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"/>
                                            </p:cond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"/>
                                            </p:cond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9"/>
                                            </p:cond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3"/>
                                            </p:cond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7"/>
                                            </p:cond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1"/>
                                            </p:cond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500"/>
                            </p:stCondLst>
                            <p:childTnLst>
                              <p:par>
                                <p:cTn id="91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22222E-6 L -0.06909 -0.09815 " pathEditMode="relative" rAng="0" ptsTypes="AA">
                                      <p:cBhvr>
                                        <p:cTn id="9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55" y="-49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6000"/>
                            </p:stCondLst>
                            <p:childTnLst>
                              <p:par>
                                <p:cTn id="94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6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571" b="1" kern="0" noProof="0" dirty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思考力・判断力・</a:t>
            </a:r>
            <a:r>
              <a:rPr lang="ja-JP" altLang="en-US" sz="2571" b="1" kern="0" noProof="0" dirty="0" smtClean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表現力等③－４</a:t>
            </a: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56408"/>
            <a:ext cx="9144000" cy="641999"/>
          </a:xfrm>
          <a:prstGeom prst="rect">
            <a:avLst/>
          </a:prstGeom>
          <a:gradFill>
            <a:gsLst>
              <a:gs pos="0">
                <a:srgbClr val="00B0F0">
                  <a:tint val="66000"/>
                  <a:satMod val="160000"/>
                </a:srgbClr>
              </a:gs>
              <a:gs pos="24000">
                <a:srgbClr val="C8E9FF"/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35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7155" tIns="43575" rIns="17155" bIns="43575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b="1" kern="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やってみよう②</a:t>
            </a:r>
            <a:endParaRPr kumimoji="1" lang="en-US" altLang="ja-JP" sz="3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</a:endParaRPr>
          </a:p>
        </p:txBody>
      </p:sp>
      <p:sp>
        <p:nvSpPr>
          <p:cNvPr id="7" name="スライド番号プレースホルダー 2"/>
          <p:cNvSpPr txBox="1">
            <a:spLocks/>
          </p:cNvSpPr>
          <p:nvPr/>
        </p:nvSpPr>
        <p:spPr>
          <a:xfrm>
            <a:off x="6610350" y="65087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555A0A-D93E-4972-9BDE-BD19E4BDC622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103965"/>
            <a:ext cx="9161304" cy="378132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7155" tIns="43575" rIns="17155" bIns="43575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次のスライドの動きを見て考えましょう。</a:t>
            </a:r>
            <a:endParaRPr lang="en-US" altLang="ja-JP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4000" dirty="0" smtClean="0"/>
              <a:t>　マンツーマンディフェンス</a:t>
            </a:r>
            <a:r>
              <a:rPr lang="ja-JP" altLang="en-US" sz="4000" dirty="0"/>
              <a:t>を</a:t>
            </a:r>
            <a:r>
              <a:rPr lang="ja-JP" altLang="en-US" sz="4000" dirty="0" smtClean="0"/>
              <a:t>されており</a:t>
            </a:r>
            <a:r>
              <a:rPr lang="ja-JP" altLang="en-US" sz="4000" dirty="0"/>
              <a:t>，パスを出すところがない</a:t>
            </a:r>
            <a:r>
              <a:rPr lang="ja-JP" altLang="en-US" sz="4000" dirty="0" smtClean="0"/>
              <a:t>。（学習課題）</a:t>
            </a:r>
            <a:endParaRPr lang="en-US" altLang="ja-JP" sz="4000" dirty="0" smtClean="0"/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4000" dirty="0" smtClean="0"/>
              <a:t>　攻撃側はどのように動けばパスを受けることができるだろうか。考えたことを学習</a:t>
            </a:r>
            <a:r>
              <a:rPr lang="ja-JP" altLang="en-US" sz="4000" dirty="0"/>
              <a:t>カード</a:t>
            </a:r>
            <a:r>
              <a:rPr lang="ja-JP" altLang="en-US" sz="4000" dirty="0" smtClean="0"/>
              <a:t>へまとめましょう。（課題解決）</a:t>
            </a:r>
            <a:endParaRPr lang="ja-JP" altLang="en-US" sz="4000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718454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dirty="0"/>
              <a:t>「思考力，判断力，表現力等」</a:t>
            </a:r>
            <a:r>
              <a:rPr lang="ja-JP" altLang="en-US" sz="3600" dirty="0" smtClean="0"/>
              <a:t>編</a:t>
            </a:r>
            <a:endParaRPr lang="ja-JP" altLang="en-US" sz="3600" dirty="0"/>
          </a:p>
        </p:txBody>
      </p:sp>
      <p:sp>
        <p:nvSpPr>
          <p:cNvPr id="11" name="角丸四角形 10"/>
          <p:cNvSpPr/>
          <p:nvPr/>
        </p:nvSpPr>
        <p:spPr>
          <a:xfrm>
            <a:off x="6213633" y="1461966"/>
            <a:ext cx="2850833" cy="343176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b="1" dirty="0" smtClean="0">
                <a:solidFill>
                  <a:srgbClr val="FF0000"/>
                </a:solidFill>
                <a:latin typeface="+mn-ea"/>
              </a:rPr>
              <a:t>【</a:t>
            </a:r>
            <a:r>
              <a:rPr kumimoji="1" lang="ja-JP" altLang="en-US" b="1" dirty="0" smtClean="0">
                <a:solidFill>
                  <a:srgbClr val="FF0000"/>
                </a:solidFill>
                <a:latin typeface="+mn-ea"/>
              </a:rPr>
              <a:t>学習カード②－５</a:t>
            </a:r>
            <a:r>
              <a:rPr kumimoji="1" lang="en-US" altLang="ja-JP" b="1" dirty="0" smtClean="0">
                <a:solidFill>
                  <a:srgbClr val="FF0000"/>
                </a:solidFill>
                <a:latin typeface="+mn-ea"/>
              </a:rPr>
              <a:t>】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259670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3"/>
          <a:srcRect l="15184" r="14682" b="58605"/>
          <a:stretch/>
        </p:blipFill>
        <p:spPr>
          <a:xfrm>
            <a:off x="-17304" y="762000"/>
            <a:ext cx="9121246" cy="6111876"/>
          </a:xfrm>
          <a:prstGeom prst="rect">
            <a:avLst/>
          </a:prstGeom>
        </p:spPr>
      </p:pic>
      <p:sp>
        <p:nvSpPr>
          <p:cNvPr id="7" name="スライド番号プレースホルダー 2"/>
          <p:cNvSpPr txBox="1">
            <a:spLocks/>
          </p:cNvSpPr>
          <p:nvPr/>
        </p:nvSpPr>
        <p:spPr>
          <a:xfrm>
            <a:off x="6610350" y="65087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555A0A-D93E-4972-9BDE-BD19E4BDC622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  <p:sp>
        <p:nvSpPr>
          <p:cNvPr id="8" name="楕円 7"/>
          <p:cNvSpPr/>
          <p:nvPr/>
        </p:nvSpPr>
        <p:spPr>
          <a:xfrm>
            <a:off x="4243260" y="6039558"/>
            <a:ext cx="504000" cy="5029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>
                <a:solidFill>
                  <a:srgbClr val="FFFF00"/>
                </a:solidFill>
              </a:rPr>
              <a:t>A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  <p:sp>
        <p:nvSpPr>
          <p:cNvPr id="9" name="楕円 8"/>
          <p:cNvSpPr/>
          <p:nvPr/>
        </p:nvSpPr>
        <p:spPr>
          <a:xfrm>
            <a:off x="4735436" y="5908485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/>
          <p:cNvCxnSpPr/>
          <p:nvPr/>
        </p:nvCxnSpPr>
        <p:spPr>
          <a:xfrm>
            <a:off x="4243260" y="5947665"/>
            <a:ext cx="137160" cy="35892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H="1">
            <a:off x="4603260" y="5947665"/>
            <a:ext cx="144000" cy="34943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グループ化 19"/>
          <p:cNvGrpSpPr/>
          <p:nvPr/>
        </p:nvGrpSpPr>
        <p:grpSpPr>
          <a:xfrm>
            <a:off x="7162800" y="4981851"/>
            <a:ext cx="728250" cy="714464"/>
            <a:chOff x="7162800" y="4981851"/>
            <a:chExt cx="728250" cy="714464"/>
          </a:xfrm>
        </p:grpSpPr>
        <p:sp>
          <p:nvSpPr>
            <p:cNvPr id="17" name="楕円 16"/>
            <p:cNvSpPr/>
            <p:nvPr/>
          </p:nvSpPr>
          <p:spPr>
            <a:xfrm>
              <a:off x="7387050" y="4981851"/>
              <a:ext cx="504000" cy="50292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3200" dirty="0">
                  <a:solidFill>
                    <a:srgbClr val="FFFF00"/>
                  </a:solidFill>
                </a:rPr>
                <a:t>Ｂ</a:t>
              </a:r>
              <a:endParaRPr kumimoji="1" lang="ja-JP" altLang="en-US" sz="2400" dirty="0">
                <a:solidFill>
                  <a:srgbClr val="FFFF00"/>
                </a:solidFill>
              </a:endParaRPr>
            </a:p>
          </p:txBody>
        </p:sp>
        <p:cxnSp>
          <p:nvCxnSpPr>
            <p:cNvPr id="18" name="直線コネクタ 17"/>
            <p:cNvCxnSpPr/>
            <p:nvPr/>
          </p:nvCxnSpPr>
          <p:spPr>
            <a:xfrm flipV="1">
              <a:off x="7162800" y="5171809"/>
              <a:ext cx="311340" cy="61502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H="1">
              <a:off x="7387050" y="5375373"/>
              <a:ext cx="167100" cy="320942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楕円 24"/>
          <p:cNvSpPr/>
          <p:nvPr/>
        </p:nvSpPr>
        <p:spPr>
          <a:xfrm>
            <a:off x="859980" y="4872453"/>
            <a:ext cx="504000" cy="5029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rgbClr val="FFFF00"/>
                </a:solidFill>
              </a:rPr>
              <a:t>Ｃ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  <p:cxnSp>
        <p:nvCxnSpPr>
          <p:cNvPr id="26" name="直線コネクタ 25"/>
          <p:cNvCxnSpPr/>
          <p:nvPr/>
        </p:nvCxnSpPr>
        <p:spPr>
          <a:xfrm>
            <a:off x="1142426" y="5281495"/>
            <a:ext cx="277035" cy="26108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H="1" flipV="1">
            <a:off x="1235336" y="4960722"/>
            <a:ext cx="368250" cy="9489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楕円 31"/>
          <p:cNvSpPr/>
          <p:nvPr/>
        </p:nvSpPr>
        <p:spPr>
          <a:xfrm>
            <a:off x="1351586" y="2312495"/>
            <a:ext cx="504000" cy="5029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rgbClr val="FFFF00"/>
                </a:solidFill>
              </a:rPr>
              <a:t>Ｄ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  <p:cxnSp>
        <p:nvCxnSpPr>
          <p:cNvPr id="33" name="直線コネクタ 32"/>
          <p:cNvCxnSpPr/>
          <p:nvPr/>
        </p:nvCxnSpPr>
        <p:spPr>
          <a:xfrm>
            <a:off x="1615132" y="2737182"/>
            <a:ext cx="365254" cy="19458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flipH="1">
            <a:off x="1672959" y="2331553"/>
            <a:ext cx="365254" cy="4541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楕円 36"/>
          <p:cNvSpPr/>
          <p:nvPr/>
        </p:nvSpPr>
        <p:spPr>
          <a:xfrm>
            <a:off x="5919660" y="2563955"/>
            <a:ext cx="504000" cy="5029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rgbClr val="FFFF00"/>
                </a:solidFill>
              </a:rPr>
              <a:t>Ｅ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  <p:cxnSp>
        <p:nvCxnSpPr>
          <p:cNvPr id="38" name="直線コネクタ 37"/>
          <p:cNvCxnSpPr/>
          <p:nvPr/>
        </p:nvCxnSpPr>
        <p:spPr>
          <a:xfrm>
            <a:off x="6358500" y="2912059"/>
            <a:ext cx="137160" cy="35892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H="1">
            <a:off x="5847660" y="2892159"/>
            <a:ext cx="144000" cy="34943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楕円 39"/>
          <p:cNvSpPr/>
          <p:nvPr/>
        </p:nvSpPr>
        <p:spPr>
          <a:xfrm>
            <a:off x="2176959" y="2054803"/>
            <a:ext cx="504000" cy="5029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tx2"/>
                </a:solidFill>
              </a:rPr>
              <a:t>１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cxnSp>
        <p:nvCxnSpPr>
          <p:cNvPr id="41" name="直線コネクタ 40"/>
          <p:cNvCxnSpPr/>
          <p:nvPr/>
        </p:nvCxnSpPr>
        <p:spPr>
          <a:xfrm>
            <a:off x="2511219" y="2378262"/>
            <a:ext cx="137160" cy="35892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flipH="1">
            <a:off x="2128098" y="2383007"/>
            <a:ext cx="144000" cy="34943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楕円 42"/>
          <p:cNvSpPr/>
          <p:nvPr/>
        </p:nvSpPr>
        <p:spPr>
          <a:xfrm>
            <a:off x="1672959" y="4478931"/>
            <a:ext cx="504000" cy="5029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tx2"/>
                </a:solidFill>
              </a:rPr>
              <a:t>２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cxnSp>
        <p:nvCxnSpPr>
          <p:cNvPr id="44" name="直線コネクタ 43"/>
          <p:cNvCxnSpPr/>
          <p:nvPr/>
        </p:nvCxnSpPr>
        <p:spPr>
          <a:xfrm>
            <a:off x="2007219" y="4802390"/>
            <a:ext cx="137160" cy="35892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 flipH="1">
            <a:off x="1624098" y="4807135"/>
            <a:ext cx="144000" cy="34943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楕円 45"/>
          <p:cNvSpPr/>
          <p:nvPr/>
        </p:nvSpPr>
        <p:spPr>
          <a:xfrm>
            <a:off x="5207810" y="2563955"/>
            <a:ext cx="504000" cy="5029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tx2"/>
                </a:solidFill>
              </a:rPr>
              <a:t>３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cxnSp>
        <p:nvCxnSpPr>
          <p:cNvPr id="47" name="直線コネクタ 46"/>
          <p:cNvCxnSpPr/>
          <p:nvPr/>
        </p:nvCxnSpPr>
        <p:spPr>
          <a:xfrm>
            <a:off x="5605920" y="2676446"/>
            <a:ext cx="269883" cy="21571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5316840" y="2926240"/>
            <a:ext cx="139870" cy="330557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楕円 50"/>
          <p:cNvSpPr/>
          <p:nvPr/>
        </p:nvSpPr>
        <p:spPr>
          <a:xfrm>
            <a:off x="3991260" y="4970385"/>
            <a:ext cx="504000" cy="5029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tx2"/>
                </a:solidFill>
              </a:rPr>
              <a:t>４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cxnSp>
        <p:nvCxnSpPr>
          <p:cNvPr id="52" name="直線コネクタ 51"/>
          <p:cNvCxnSpPr/>
          <p:nvPr/>
        </p:nvCxnSpPr>
        <p:spPr>
          <a:xfrm>
            <a:off x="4325520" y="5293844"/>
            <a:ext cx="137160" cy="35892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 flipH="1">
            <a:off x="3942399" y="5298589"/>
            <a:ext cx="144000" cy="34943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楕円 53"/>
          <p:cNvSpPr/>
          <p:nvPr/>
        </p:nvSpPr>
        <p:spPr>
          <a:xfrm>
            <a:off x="6609337" y="4718751"/>
            <a:ext cx="504000" cy="5029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tx2"/>
                </a:solidFill>
              </a:rPr>
              <a:t>５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cxnSp>
        <p:nvCxnSpPr>
          <p:cNvPr id="55" name="直線コネクタ 54"/>
          <p:cNvCxnSpPr/>
          <p:nvPr/>
        </p:nvCxnSpPr>
        <p:spPr>
          <a:xfrm>
            <a:off x="6943597" y="5042210"/>
            <a:ext cx="137160" cy="35892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 flipH="1">
            <a:off x="6560476" y="5046955"/>
            <a:ext cx="144000" cy="34943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60" y="3166733"/>
            <a:ext cx="9144000" cy="211932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7155" tIns="43575" rIns="17155" bIns="43575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just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4400" dirty="0" smtClean="0"/>
              <a:t>ヒント</a:t>
            </a:r>
            <a:endParaRPr lang="en-US" altLang="ja-JP" sz="4400" dirty="0" smtClean="0"/>
          </a:p>
          <a:p>
            <a:pPr lvl="0" algn="just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4400" dirty="0" smtClean="0"/>
              <a:t>ボール</a:t>
            </a:r>
            <a:r>
              <a:rPr lang="ja-JP" altLang="en-US" sz="4400" dirty="0"/>
              <a:t>を持っていないＢ～Ｅの動きを考えてみよう。</a:t>
            </a:r>
          </a:p>
        </p:txBody>
      </p:sp>
      <p:sp>
        <p:nvSpPr>
          <p:cNvPr id="49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718454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dirty="0"/>
              <a:t>「思考力，判断力，表現力等」</a:t>
            </a:r>
            <a:r>
              <a:rPr lang="ja-JP" altLang="en-US" sz="3600" dirty="0" smtClean="0"/>
              <a:t>編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490726800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7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3"/>
          <a:srcRect l="15184" r="14682" b="58605"/>
          <a:stretch/>
        </p:blipFill>
        <p:spPr>
          <a:xfrm>
            <a:off x="-17304" y="762000"/>
            <a:ext cx="9121246" cy="6111876"/>
          </a:xfrm>
          <a:prstGeom prst="rect">
            <a:avLst/>
          </a:prstGeom>
        </p:spPr>
      </p:pic>
      <p:sp>
        <p:nvSpPr>
          <p:cNvPr id="7" name="スライド番号プレースホルダー 2"/>
          <p:cNvSpPr txBox="1">
            <a:spLocks/>
          </p:cNvSpPr>
          <p:nvPr/>
        </p:nvSpPr>
        <p:spPr>
          <a:xfrm>
            <a:off x="6610350" y="65087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555A0A-D93E-4972-9BDE-BD19E4BDC622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  <p:sp>
        <p:nvSpPr>
          <p:cNvPr id="8" name="楕円 7"/>
          <p:cNvSpPr/>
          <p:nvPr/>
        </p:nvSpPr>
        <p:spPr>
          <a:xfrm>
            <a:off x="4243260" y="6039558"/>
            <a:ext cx="504000" cy="5029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>
                <a:solidFill>
                  <a:srgbClr val="FFFF00"/>
                </a:solidFill>
              </a:rPr>
              <a:t>A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  <p:sp>
        <p:nvSpPr>
          <p:cNvPr id="9" name="楕円 8"/>
          <p:cNvSpPr/>
          <p:nvPr/>
        </p:nvSpPr>
        <p:spPr>
          <a:xfrm>
            <a:off x="4735436" y="5908485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/>
          <p:cNvCxnSpPr/>
          <p:nvPr/>
        </p:nvCxnSpPr>
        <p:spPr>
          <a:xfrm>
            <a:off x="4243260" y="5947665"/>
            <a:ext cx="137160" cy="35892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H="1">
            <a:off x="4603260" y="5947665"/>
            <a:ext cx="144000" cy="34943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グループ化 19"/>
          <p:cNvGrpSpPr/>
          <p:nvPr/>
        </p:nvGrpSpPr>
        <p:grpSpPr>
          <a:xfrm>
            <a:off x="7162800" y="4981851"/>
            <a:ext cx="728250" cy="714464"/>
            <a:chOff x="7162800" y="4981851"/>
            <a:chExt cx="728250" cy="714464"/>
          </a:xfrm>
        </p:grpSpPr>
        <p:sp>
          <p:nvSpPr>
            <p:cNvPr id="17" name="楕円 16"/>
            <p:cNvSpPr/>
            <p:nvPr/>
          </p:nvSpPr>
          <p:spPr>
            <a:xfrm>
              <a:off x="7387050" y="4981851"/>
              <a:ext cx="504000" cy="50292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3200" dirty="0">
                  <a:solidFill>
                    <a:srgbClr val="FFFF00"/>
                  </a:solidFill>
                </a:rPr>
                <a:t>Ｂ</a:t>
              </a:r>
              <a:endParaRPr kumimoji="1" lang="ja-JP" altLang="en-US" sz="2400" dirty="0">
                <a:solidFill>
                  <a:srgbClr val="FFFF00"/>
                </a:solidFill>
              </a:endParaRPr>
            </a:p>
          </p:txBody>
        </p:sp>
        <p:cxnSp>
          <p:nvCxnSpPr>
            <p:cNvPr id="18" name="直線コネクタ 17"/>
            <p:cNvCxnSpPr/>
            <p:nvPr/>
          </p:nvCxnSpPr>
          <p:spPr>
            <a:xfrm flipV="1">
              <a:off x="7162800" y="5171809"/>
              <a:ext cx="311340" cy="61502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H="1">
              <a:off x="7387050" y="5375373"/>
              <a:ext cx="167100" cy="320942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楕円 24"/>
          <p:cNvSpPr/>
          <p:nvPr/>
        </p:nvSpPr>
        <p:spPr>
          <a:xfrm>
            <a:off x="859980" y="4872453"/>
            <a:ext cx="504000" cy="5029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rgbClr val="FFFF00"/>
                </a:solidFill>
              </a:rPr>
              <a:t>Ｃ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  <p:cxnSp>
        <p:nvCxnSpPr>
          <p:cNvPr id="26" name="直線コネクタ 25"/>
          <p:cNvCxnSpPr/>
          <p:nvPr/>
        </p:nvCxnSpPr>
        <p:spPr>
          <a:xfrm>
            <a:off x="1142426" y="5281495"/>
            <a:ext cx="277035" cy="26108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H="1" flipV="1">
            <a:off x="1235336" y="4960722"/>
            <a:ext cx="368250" cy="9489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楕円 31"/>
          <p:cNvSpPr/>
          <p:nvPr/>
        </p:nvSpPr>
        <p:spPr>
          <a:xfrm>
            <a:off x="1351586" y="2312495"/>
            <a:ext cx="504000" cy="5029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rgbClr val="FFFF00"/>
                </a:solidFill>
              </a:rPr>
              <a:t>Ｄ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  <p:cxnSp>
        <p:nvCxnSpPr>
          <p:cNvPr id="33" name="直線コネクタ 32"/>
          <p:cNvCxnSpPr/>
          <p:nvPr/>
        </p:nvCxnSpPr>
        <p:spPr>
          <a:xfrm>
            <a:off x="1615132" y="2737182"/>
            <a:ext cx="365254" cy="19458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flipH="1">
            <a:off x="1672959" y="2331553"/>
            <a:ext cx="365254" cy="4541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楕円 36"/>
          <p:cNvSpPr/>
          <p:nvPr/>
        </p:nvSpPr>
        <p:spPr>
          <a:xfrm>
            <a:off x="5919660" y="2563955"/>
            <a:ext cx="504000" cy="5029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rgbClr val="FFFF00"/>
                </a:solidFill>
              </a:rPr>
              <a:t>Ｅ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  <p:cxnSp>
        <p:nvCxnSpPr>
          <p:cNvPr id="38" name="直線コネクタ 37"/>
          <p:cNvCxnSpPr/>
          <p:nvPr/>
        </p:nvCxnSpPr>
        <p:spPr>
          <a:xfrm>
            <a:off x="6358500" y="2912059"/>
            <a:ext cx="137160" cy="35892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H="1">
            <a:off x="5847660" y="2892159"/>
            <a:ext cx="144000" cy="34943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楕円 39"/>
          <p:cNvSpPr/>
          <p:nvPr/>
        </p:nvSpPr>
        <p:spPr>
          <a:xfrm>
            <a:off x="2176959" y="2054803"/>
            <a:ext cx="504000" cy="5029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tx2"/>
                </a:solidFill>
              </a:rPr>
              <a:t>１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cxnSp>
        <p:nvCxnSpPr>
          <p:cNvPr id="41" name="直線コネクタ 40"/>
          <p:cNvCxnSpPr/>
          <p:nvPr/>
        </p:nvCxnSpPr>
        <p:spPr>
          <a:xfrm>
            <a:off x="2511219" y="2378262"/>
            <a:ext cx="137160" cy="35892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flipH="1">
            <a:off x="2128098" y="2383007"/>
            <a:ext cx="144000" cy="34943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楕円 42"/>
          <p:cNvSpPr/>
          <p:nvPr/>
        </p:nvSpPr>
        <p:spPr>
          <a:xfrm>
            <a:off x="1672959" y="4478931"/>
            <a:ext cx="504000" cy="5029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tx2"/>
                </a:solidFill>
              </a:rPr>
              <a:t>２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cxnSp>
        <p:nvCxnSpPr>
          <p:cNvPr id="44" name="直線コネクタ 43"/>
          <p:cNvCxnSpPr/>
          <p:nvPr/>
        </p:nvCxnSpPr>
        <p:spPr>
          <a:xfrm>
            <a:off x="2007219" y="4802390"/>
            <a:ext cx="137160" cy="35892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 flipH="1">
            <a:off x="1624098" y="4807135"/>
            <a:ext cx="144000" cy="34943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グループ化 21"/>
          <p:cNvGrpSpPr/>
          <p:nvPr/>
        </p:nvGrpSpPr>
        <p:grpSpPr>
          <a:xfrm>
            <a:off x="5207810" y="2563955"/>
            <a:ext cx="667993" cy="692842"/>
            <a:chOff x="5207810" y="2563955"/>
            <a:chExt cx="667993" cy="692842"/>
          </a:xfrm>
        </p:grpSpPr>
        <p:sp>
          <p:nvSpPr>
            <p:cNvPr id="46" name="楕円 45"/>
            <p:cNvSpPr/>
            <p:nvPr/>
          </p:nvSpPr>
          <p:spPr>
            <a:xfrm>
              <a:off x="5207810" y="2563955"/>
              <a:ext cx="504000" cy="50292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3200" dirty="0">
                  <a:solidFill>
                    <a:schemeClr val="tx2"/>
                  </a:solidFill>
                </a:rPr>
                <a:t>３</a:t>
              </a:r>
              <a:endParaRPr kumimoji="1" lang="ja-JP" altLang="en-US" dirty="0">
                <a:solidFill>
                  <a:schemeClr val="tx2"/>
                </a:solidFill>
              </a:endParaRPr>
            </a:p>
          </p:txBody>
        </p:sp>
        <p:cxnSp>
          <p:nvCxnSpPr>
            <p:cNvPr id="47" name="直線コネクタ 46"/>
            <p:cNvCxnSpPr/>
            <p:nvPr/>
          </p:nvCxnSpPr>
          <p:spPr>
            <a:xfrm>
              <a:off x="5605920" y="2676446"/>
              <a:ext cx="269883" cy="215713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/>
            <p:cNvCxnSpPr/>
            <p:nvPr/>
          </p:nvCxnSpPr>
          <p:spPr>
            <a:xfrm>
              <a:off x="5316840" y="2926240"/>
              <a:ext cx="139870" cy="330557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楕円 50"/>
          <p:cNvSpPr/>
          <p:nvPr/>
        </p:nvSpPr>
        <p:spPr>
          <a:xfrm>
            <a:off x="3991260" y="4970385"/>
            <a:ext cx="504000" cy="5029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tx2"/>
                </a:solidFill>
              </a:rPr>
              <a:t>４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cxnSp>
        <p:nvCxnSpPr>
          <p:cNvPr id="52" name="直線コネクタ 51"/>
          <p:cNvCxnSpPr/>
          <p:nvPr/>
        </p:nvCxnSpPr>
        <p:spPr>
          <a:xfrm>
            <a:off x="4325520" y="5293844"/>
            <a:ext cx="137160" cy="35892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 flipH="1">
            <a:off x="3942399" y="5298589"/>
            <a:ext cx="144000" cy="34943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楕円 53"/>
          <p:cNvSpPr/>
          <p:nvPr/>
        </p:nvSpPr>
        <p:spPr>
          <a:xfrm>
            <a:off x="6609337" y="4718751"/>
            <a:ext cx="504000" cy="5029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tx2"/>
                </a:solidFill>
              </a:rPr>
              <a:t>５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cxnSp>
        <p:nvCxnSpPr>
          <p:cNvPr id="55" name="直線コネクタ 54"/>
          <p:cNvCxnSpPr/>
          <p:nvPr/>
        </p:nvCxnSpPr>
        <p:spPr>
          <a:xfrm>
            <a:off x="6943597" y="5042210"/>
            <a:ext cx="137160" cy="35892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 flipH="1">
            <a:off x="6560476" y="5046955"/>
            <a:ext cx="144000" cy="34943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8944880">
            <a:off x="4167556" y="5880956"/>
            <a:ext cx="731583" cy="859611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7308909">
            <a:off x="719670" y="4726760"/>
            <a:ext cx="944962" cy="859611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931114">
            <a:off x="1454474" y="4341505"/>
            <a:ext cx="902286" cy="859611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52565">
            <a:off x="3770471" y="4846007"/>
            <a:ext cx="902286" cy="859611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6202280">
            <a:off x="1105590" y="2144025"/>
            <a:ext cx="902286" cy="859611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3299323">
            <a:off x="1957481" y="1911109"/>
            <a:ext cx="902286" cy="859611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20176875">
            <a:off x="7167888" y="4872453"/>
            <a:ext cx="932769" cy="859611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19097280">
            <a:off x="6472041" y="4580538"/>
            <a:ext cx="902286" cy="859611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rot="2360863">
            <a:off x="5689432" y="2409988"/>
            <a:ext cx="902286" cy="859611"/>
          </a:xfrm>
          <a:prstGeom prst="rect">
            <a:avLst/>
          </a:prstGeom>
        </p:spPr>
      </p:pic>
      <p:pic>
        <p:nvPicPr>
          <p:cNvPr id="49" name="図 4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4358114">
            <a:off x="1132938" y="3295206"/>
            <a:ext cx="944962" cy="859611"/>
          </a:xfrm>
          <a:prstGeom prst="rect">
            <a:avLst/>
          </a:prstGeom>
        </p:spPr>
      </p:pic>
      <p:sp>
        <p:nvSpPr>
          <p:cNvPr id="50" name="角丸四角形 49"/>
          <p:cNvSpPr/>
          <p:nvPr/>
        </p:nvSpPr>
        <p:spPr>
          <a:xfrm>
            <a:off x="45724" y="6421703"/>
            <a:ext cx="2850833" cy="343176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b="1" dirty="0" smtClean="0">
                <a:solidFill>
                  <a:srgbClr val="FF0000"/>
                </a:solidFill>
                <a:latin typeface="+mn-ea"/>
              </a:rPr>
              <a:t>【</a:t>
            </a:r>
            <a:r>
              <a:rPr kumimoji="1" lang="ja-JP" altLang="en-US" b="1" dirty="0" smtClean="0">
                <a:solidFill>
                  <a:srgbClr val="FF0000"/>
                </a:solidFill>
                <a:latin typeface="+mn-ea"/>
              </a:rPr>
              <a:t>学習カード②－５</a:t>
            </a:r>
            <a:r>
              <a:rPr kumimoji="1" lang="en-US" altLang="ja-JP" b="1" dirty="0" smtClean="0">
                <a:solidFill>
                  <a:srgbClr val="FF0000"/>
                </a:solidFill>
                <a:latin typeface="+mn-ea"/>
              </a:rPr>
              <a:t>】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7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718454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dirty="0"/>
              <a:t>「思考力，判断力，表現力等」</a:t>
            </a:r>
            <a:r>
              <a:rPr lang="ja-JP" altLang="en-US" sz="3600" dirty="0" smtClean="0"/>
              <a:t>編</a:t>
            </a:r>
            <a:endParaRPr lang="ja-JP" altLang="en-US" sz="3600" dirty="0"/>
          </a:p>
        </p:txBody>
      </p:sp>
      <p:sp>
        <p:nvSpPr>
          <p:cNvPr id="6" name="正方形/長方形 5"/>
          <p:cNvSpPr/>
          <p:nvPr/>
        </p:nvSpPr>
        <p:spPr>
          <a:xfrm>
            <a:off x="4243260" y="1261524"/>
            <a:ext cx="487205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攻撃側はどのように</a:t>
            </a:r>
            <a:r>
              <a:rPr lang="ja-JP" altLang="en-US" sz="28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動けば、パス</a:t>
            </a:r>
            <a:r>
              <a:rPr lang="ja-JP" altLang="en-US" sz="28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を受け取ることができるだろうか。考えたことを</a:t>
            </a:r>
            <a:r>
              <a:rPr lang="ja-JP" altLang="en-US" sz="28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学習</a:t>
            </a:r>
            <a:r>
              <a:rPr lang="ja-JP" altLang="en-US" sz="28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カード</a:t>
            </a:r>
            <a:r>
              <a:rPr lang="ja-JP" altLang="en-US" sz="28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へ</a:t>
            </a:r>
            <a:r>
              <a:rPr lang="ja-JP" altLang="en-US" sz="28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まとめましょう。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365431397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59259E-6 L -0.09913 0.04467 " pathEditMode="relative" rAng="0" ptsTypes="AA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65" y="2222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7" presetClass="path" presetSubtype="0" accel="50000" decel="5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5.55556E-7 1.48148E-6 L -0.06927 0.02893 C -0.0842 0.03565 -0.10521 0.03704 -0.12674 0.03356 C -0.15121 0.02917 -0.17049 0.02153 -0.18316 0.01018 L -0.24549 -0.04028 " pathEditMode="relative" rAng="420000" ptsTypes="AAAAA">
                                      <p:cBhvr>
                                        <p:cTn id="20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17" y="64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1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0.09913 0.04468 C -0.10243 0.04028 -0.1158 0.03148 -0.12083 0.02917 C -0.15104 0.01435 -0.19271 0.03658 -0.20295 0.07431 C -0.19757 0.05486 -0.20885 0.02894 -0.22344 0.02153 C -0.23854 0.01435 -0.25903 0.025 -0.26389 0.04422 C -0.2618 0.03426 -0.26649 0.02176 -0.27465 0.0176 C -0.28229 0.01366 -0.29288 0.01922 -0.29514 0.02871 C -0.2941 0.02408 -0.2967 0.01736 -0.30069 0.01551 C -0.30451 0.01366 -0.30955 0.01667 -0.31146 0.02176 C -0.31042 0.01829 -0.31215 0.01551 -0.31371 0.01412 C -0.31458 0.01366 -0.31858 0.01482 -0.31875 0.0176 C -0.31875 0.01574 -0.31927 0.01412 -0.32031 0.01343 C -0.32049 0.01366 -0.32257 0.01389 -0.32309 0.01598 C -0.32274 0.01459 -0.32257 0.01389 -0.32378 0.01343 C -0.32378 0.01366 -0.32517 0.01366 -0.325 0.01505 C -0.32465 0.01389 -0.325 0.01343 -0.32448 0.01343 C -0.32569 0.01273 -0.32569 0.0132 -0.32621 0.01343 C -0.32708 0.01297 -0.32656 0.01227 -0.32708 0.0125 C -0.32743 0.01227 -0.32743 0.01181 -0.3276 0.01273 " pathEditMode="relative" rAng="1200000" ptsTypes="AAAAAAAAAAAAAAAAAAA">
                                      <p:cBhvr>
                                        <p:cTn id="22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372" y="-1782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1" presetClass="path" presetSubtype="0" accel="50000" decel="5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4.72222E-6 -1.85185E-6 L -0.025 -0.07315 C -0.03072 -0.08866 -0.03142 -0.10879 -0.02708 -0.12754 C -0.02222 -0.1493 -0.01336 -0.16435 -0.00208 -0.17315 L 0.04931 -0.21504 " pathEditMode="relative" rAng="1020000" ptsTypes="AAAAA">
                                      <p:cBhvr>
                                        <p:cTn id="3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-11806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8" presetClass="path" presetSubtype="0" accel="50000" decel="5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0.00034 -0.00879 L 0.05122 -0.03518 C 0.06216 -0.03958 0.07188 -0.05162 0.07813 -0.06805 C 0.08507 -0.08541 0.08611 -0.10231 0.08247 -0.11759 L 0.06806 -0.18704 " pathEditMode="relative" rAng="1620000" ptsTypes="AAAAA">
                                      <p:cBhvr>
                                        <p:cTn id="5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25" y="-7431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5" presetClass="path" presetSubtype="0" accel="50000" decel="5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1.94444E-6 -2.96296E-6 L -0.14618 0.00278 " pathEditMode="relative" rAng="0" ptsTypes="AA">
                                      <p:cBhvr>
                                        <p:cTn id="70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09" y="139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63" presetClass="path" presetSubtype="0" accel="50000" decel="5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1.11111E-6 -1.48148E-6 L 0.20312 0.00695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56" y="347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44" presetClass="path" presetSubtype="0" accel="50000" decel="5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1.94444E-6 -3.7037E-6 L 0.05694 -0.01504 C 0.0691 -0.01875 0.08507 -0.0162 0.10035 -0.00879 C 0.11788 -0.00023 0.13055 0.01111 0.13785 0.02431 L 0.17465 0.08473 " pathEditMode="relative" rAng="1200000" ptsTypes="AAAAA">
                                      <p:cBhvr>
                                        <p:cTn id="9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27" y="1690"/>
                                    </p:animMotion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44" presetClass="path" presetSubtype="0" accel="50000" decel="5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0.00052 0.00301 L -0.06997 -0.04352 C -0.08455 -0.0544 -0.1066 -0.06088 -0.13004 -0.06296 C -0.1566 -0.06597 -0.17813 -0.06296 -0.19341 -0.05509 L -0.26667 -0.02222 " pathEditMode="relative" rAng="240000" ptsTypes="AAAAA">
                                      <p:cBhvr>
                                        <p:cTn id="10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177" y="-3935"/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44" presetClass="path" presetSubtype="0" accel="50000" decel="5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4.16667E-6 -2.96296E-6 L -0.06475 -0.05879 C -0.07829 -0.07199 -0.09843 -0.07893 -0.11961 -0.07893 C -0.14375 -0.07893 -0.16284 -0.07199 -0.17638 -0.05879 L -0.24097 -2.96296E-6 " pathEditMode="relative" rAng="0" ptsTypes="AAAAA">
                                      <p:cBhvr>
                                        <p:cTn id="12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49" y="-3958"/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44" presetClass="path" presetSubtype="0" accel="50000" decel="5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2.5E-6 3.7037E-7 L 0.06232 0.01898 C 0.07569 0.02245 0.09132 0.03449 0.10538 0.05023 C 0.12153 0.06898 0.13159 0.0875 0.13611 0.10463 L 0.15903 0.18403 " pathEditMode="relative" rAng="2460000" ptsTypes="AAAAA">
                                      <p:cBhvr>
                                        <p:cTn id="13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71" y="7153"/>
                                    </p:animMotion>
                                  </p:childTnLst>
                                </p:cTn>
                              </p:par>
                              <p:par>
                                <p:cTn id="135" presetID="63" presetClass="path" presetSubtype="0" accel="50000" decel="5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3.61111E-6 4.44444E-6 L 0.1533 0.14421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56" y="7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750"/>
                            </p:stCondLst>
                            <p:childTnLst>
                              <p:par>
                                <p:cTn id="1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9" grpId="1" animBg="1"/>
      <p:bldP spid="25" grpId="0" animBg="1"/>
      <p:bldP spid="32" grpId="0" animBg="1"/>
      <p:bldP spid="37" grpId="0" animBg="1"/>
      <p:bldP spid="40" grpId="0" animBg="1"/>
      <p:bldP spid="43" grpId="0" animBg="1"/>
      <p:bldP spid="51" grpId="0" animBg="1"/>
      <p:bldP spid="54" grpId="0" animBg="1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59627"/>
            <a:ext cx="9161304" cy="5332514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7155" tIns="43575" rIns="17155" bIns="43575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just">
              <a:lnSpc>
                <a:spcPct val="150000"/>
              </a:lnSpc>
              <a:buNone/>
            </a:pPr>
            <a:r>
              <a:rPr lang="ja-JP" altLang="en-US" sz="4000" dirty="0"/>
              <a:t>バスケットボール</a:t>
            </a:r>
            <a:r>
              <a:rPr lang="ja-JP" altLang="en-US" sz="4000" dirty="0" smtClean="0"/>
              <a:t>の</a:t>
            </a:r>
            <a:r>
              <a:rPr lang="ja-JP" altLang="en-US" sz="4000" dirty="0"/>
              <a:t>学習成果を踏まえて</a:t>
            </a:r>
            <a:r>
              <a:rPr lang="ja-JP" altLang="en-US" sz="4000" dirty="0" smtClean="0"/>
              <a:t>，高校卒業後の自己</a:t>
            </a:r>
            <a:r>
              <a:rPr lang="ja-JP" altLang="en-US" sz="4000" dirty="0"/>
              <a:t>に適した「する，みる，</a:t>
            </a:r>
            <a:r>
              <a:rPr lang="ja-JP" altLang="en-US" sz="4000" dirty="0" smtClean="0"/>
              <a:t>支える</a:t>
            </a:r>
            <a:r>
              <a:rPr lang="ja-JP" altLang="en-US" sz="4000" dirty="0"/>
              <a:t>，知る」などの</a:t>
            </a:r>
            <a:r>
              <a:rPr lang="ja-JP" alt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運動を継続して楽しむための関わり方</a:t>
            </a:r>
            <a:r>
              <a:rPr lang="ja-JP" altLang="en-US" sz="4000" dirty="0" smtClean="0"/>
              <a:t>を考え，それぞれまとめましょう。</a:t>
            </a:r>
            <a:endParaRPr lang="en-US" altLang="ja-JP" sz="4000" dirty="0" smtClean="0"/>
          </a:p>
          <a:p>
            <a:pPr algn="ctr">
              <a:lnSpc>
                <a:spcPct val="150000"/>
              </a:lnSpc>
              <a:buNone/>
            </a:pPr>
            <a:r>
              <a:rPr lang="ja-JP" altLang="en-US" sz="2400" dirty="0" smtClean="0">
                <a:solidFill>
                  <a:srgbClr val="FF0000"/>
                </a:solidFill>
              </a:rPr>
              <a:t>（バスケットボールへの関わり方</a:t>
            </a:r>
            <a:r>
              <a:rPr lang="ja-JP" altLang="en-US" sz="2400" dirty="0">
                <a:solidFill>
                  <a:srgbClr val="FF0000"/>
                </a:solidFill>
              </a:rPr>
              <a:t>に</a:t>
            </a:r>
            <a:r>
              <a:rPr lang="ja-JP" altLang="en-US" sz="2400" dirty="0" smtClean="0">
                <a:solidFill>
                  <a:srgbClr val="FF0000"/>
                </a:solidFill>
              </a:rPr>
              <a:t>限らず</a:t>
            </a:r>
            <a:r>
              <a:rPr lang="ja-JP" altLang="en-US" sz="2400" dirty="0">
                <a:solidFill>
                  <a:srgbClr val="FF0000"/>
                </a:solidFill>
              </a:rPr>
              <a:t>、</a:t>
            </a:r>
            <a:r>
              <a:rPr lang="ja-JP" altLang="en-US" sz="2400" dirty="0" smtClean="0">
                <a:solidFill>
                  <a:srgbClr val="FF0000"/>
                </a:solidFill>
              </a:rPr>
              <a:t>考えて構いません）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7304" y="779598"/>
            <a:ext cx="9144000" cy="518888"/>
          </a:xfrm>
          <a:prstGeom prst="rect">
            <a:avLst/>
          </a:prstGeom>
          <a:gradFill>
            <a:gsLst>
              <a:gs pos="0">
                <a:srgbClr val="00B0F0">
                  <a:tint val="66000"/>
                  <a:satMod val="160000"/>
                </a:srgbClr>
              </a:gs>
              <a:gs pos="24000">
                <a:srgbClr val="C8E9FF"/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35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7155" tIns="43575" rIns="17155" bIns="43575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800" b="1" kern="0" dirty="0">
                <a:solidFill>
                  <a:prstClr val="black"/>
                </a:solidFill>
                <a:latin typeface="游ゴシック" panose="020B0400000000000000" pitchFamily="50" charset="-128"/>
              </a:rPr>
              <a:t>生涯</a:t>
            </a:r>
            <a:r>
              <a:rPr lang="ja-JP" altLang="en-US" sz="2800" b="1" kern="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スポーツを踏まえた「する，みる，支える，知る」</a:t>
            </a:r>
            <a:endParaRPr lang="en-US" altLang="ja-JP" sz="4000" b="1" kern="0" dirty="0">
              <a:solidFill>
                <a:prstClr val="black"/>
              </a:solidFill>
              <a:latin typeface="游ゴシック" panose="020B0400000000000000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1561125" y="5412199"/>
            <a:ext cx="2850833" cy="343176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b="1" dirty="0" smtClean="0">
                <a:solidFill>
                  <a:srgbClr val="FF0000"/>
                </a:solidFill>
                <a:latin typeface="+mn-ea"/>
              </a:rPr>
              <a:t>【</a:t>
            </a:r>
            <a:r>
              <a:rPr kumimoji="1" lang="ja-JP" altLang="en-US" b="1" dirty="0" smtClean="0">
                <a:solidFill>
                  <a:srgbClr val="FF0000"/>
                </a:solidFill>
                <a:latin typeface="+mn-ea"/>
              </a:rPr>
              <a:t>学習カード②－６</a:t>
            </a:r>
            <a:r>
              <a:rPr kumimoji="1" lang="en-US" altLang="ja-JP" b="1" dirty="0" smtClean="0">
                <a:solidFill>
                  <a:srgbClr val="FF0000"/>
                </a:solidFill>
                <a:latin typeface="+mn-ea"/>
              </a:rPr>
              <a:t>】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718454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dirty="0"/>
              <a:t>「思考力，判断力，表現力等」</a:t>
            </a:r>
            <a:r>
              <a:rPr lang="ja-JP" altLang="en-US" sz="3600" dirty="0" smtClean="0"/>
              <a:t>編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868567117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720433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800" dirty="0" smtClean="0"/>
              <a:t>学習</a:t>
            </a:r>
            <a:r>
              <a:rPr lang="ja-JP" altLang="en-US" sz="2800" dirty="0"/>
              <a:t>カード</a:t>
            </a:r>
            <a:r>
              <a:rPr lang="ja-JP" altLang="en-US" sz="2800" dirty="0" smtClean="0"/>
              <a:t>記入上</a:t>
            </a:r>
            <a:r>
              <a:rPr lang="ja-JP" altLang="en-US" sz="2800" dirty="0"/>
              <a:t>の留意事項（例）</a:t>
            </a:r>
            <a:endParaRPr kumimoji="1" lang="en-US" altLang="ja-JP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13" name="線吹き出し 1 (枠付き) 12"/>
          <p:cNvSpPr/>
          <p:nvPr/>
        </p:nvSpPr>
        <p:spPr>
          <a:xfrm>
            <a:off x="3566160" y="788018"/>
            <a:ext cx="5460274" cy="744583"/>
          </a:xfrm>
          <a:prstGeom prst="borderCallout1">
            <a:avLst>
              <a:gd name="adj1" fmla="val 44702"/>
              <a:gd name="adj2" fmla="val -371"/>
              <a:gd name="adj3" fmla="val 83284"/>
              <a:gd name="adj4" fmla="val -38302"/>
            </a:avLst>
          </a:prstGeom>
          <a:solidFill>
            <a:schemeClr val="accent1">
              <a:alpha val="50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2400" dirty="0" smtClean="0">
                <a:solidFill>
                  <a:schemeClr val="tx1"/>
                </a:solidFill>
              </a:rPr>
              <a:t>動きを見てシュートフォームについてまとめましょう。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6" name="線吹き出し 1 (枠付き) 15"/>
          <p:cNvSpPr/>
          <p:nvPr/>
        </p:nvSpPr>
        <p:spPr>
          <a:xfrm>
            <a:off x="3566161" y="1612691"/>
            <a:ext cx="5460274" cy="1153865"/>
          </a:xfrm>
          <a:prstGeom prst="borderCallout1">
            <a:avLst>
              <a:gd name="adj1" fmla="val 14464"/>
              <a:gd name="adj2" fmla="val -53"/>
              <a:gd name="adj3" fmla="val 108436"/>
              <a:gd name="adj4" fmla="val -32341"/>
            </a:avLst>
          </a:prstGeom>
          <a:solidFill>
            <a:srgbClr val="FF0000">
              <a:alpha val="50000"/>
            </a:srgb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2400" dirty="0" smtClean="0">
                <a:solidFill>
                  <a:schemeClr val="tx1"/>
                </a:solidFill>
              </a:rPr>
              <a:t>ゾーンディフェンスについて、調べたことや学んだことについてまとめましょう。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7" name="線吹き出し 1 (枠付き) 16"/>
          <p:cNvSpPr/>
          <p:nvPr/>
        </p:nvSpPr>
        <p:spPr>
          <a:xfrm>
            <a:off x="3566161" y="2863586"/>
            <a:ext cx="5460274" cy="498875"/>
          </a:xfrm>
          <a:prstGeom prst="borderCallout1">
            <a:avLst>
              <a:gd name="adj1" fmla="val 14464"/>
              <a:gd name="adj2" fmla="val -53"/>
              <a:gd name="adj3" fmla="val 186223"/>
              <a:gd name="adj4" fmla="val -31572"/>
            </a:avLst>
          </a:prstGeom>
          <a:solidFill>
            <a:srgbClr val="92D050">
              <a:alpha val="50000"/>
            </a:srgb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2400" dirty="0" smtClean="0">
                <a:solidFill>
                  <a:schemeClr val="tx1"/>
                </a:solidFill>
              </a:rPr>
              <a:t>対処方法を考え、まとめましょう。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8" name="線吹き出し 1 (枠付き) 17"/>
          <p:cNvSpPr/>
          <p:nvPr/>
        </p:nvSpPr>
        <p:spPr>
          <a:xfrm>
            <a:off x="3566160" y="5857476"/>
            <a:ext cx="5460274" cy="864000"/>
          </a:xfrm>
          <a:prstGeom prst="borderCallout1">
            <a:avLst>
              <a:gd name="adj1" fmla="val 14464"/>
              <a:gd name="adj2" fmla="val -53"/>
              <a:gd name="adj3" fmla="val 73442"/>
              <a:gd name="adj4" fmla="val -33614"/>
            </a:avLst>
          </a:prstGeom>
          <a:solidFill>
            <a:srgbClr val="FFFF00">
              <a:alpha val="60000"/>
            </a:srgb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2400" dirty="0" smtClean="0">
                <a:solidFill>
                  <a:schemeClr val="tx1"/>
                </a:solidFill>
              </a:rPr>
              <a:t>自己評価に○をし、感想を記入しましょう。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9" name="線吹き出し 1 (枠付き) 18"/>
          <p:cNvSpPr/>
          <p:nvPr/>
        </p:nvSpPr>
        <p:spPr>
          <a:xfrm>
            <a:off x="3566160" y="801148"/>
            <a:ext cx="5460274" cy="737843"/>
          </a:xfrm>
          <a:prstGeom prst="borderCallout1">
            <a:avLst>
              <a:gd name="adj1" fmla="val 44702"/>
              <a:gd name="adj2" fmla="val -371"/>
              <a:gd name="adj3" fmla="val 177480"/>
              <a:gd name="adj4" fmla="val -40291"/>
            </a:avLst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0" name="線吹き出し 1 (枠付き) 19"/>
          <p:cNvSpPr/>
          <p:nvPr/>
        </p:nvSpPr>
        <p:spPr>
          <a:xfrm>
            <a:off x="3566161" y="3469551"/>
            <a:ext cx="5460274" cy="864000"/>
          </a:xfrm>
          <a:prstGeom prst="borderCallout1">
            <a:avLst>
              <a:gd name="adj1" fmla="val 14464"/>
              <a:gd name="adj2" fmla="val -53"/>
              <a:gd name="adj3" fmla="val 123336"/>
              <a:gd name="adj4" fmla="val -29172"/>
            </a:avLst>
          </a:prstGeom>
          <a:solidFill>
            <a:srgbClr val="00B0F0">
              <a:alpha val="50000"/>
            </a:srgb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2400" dirty="0" smtClean="0">
                <a:solidFill>
                  <a:schemeClr val="tx1"/>
                </a:solidFill>
              </a:rPr>
              <a:t>提示された課題について、解決方法をまとめましょう。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1" name="線吹き出し 1 (枠付き) 20"/>
          <p:cNvSpPr/>
          <p:nvPr/>
        </p:nvSpPr>
        <p:spPr>
          <a:xfrm>
            <a:off x="3566160" y="4480950"/>
            <a:ext cx="5460274" cy="1214455"/>
          </a:xfrm>
          <a:prstGeom prst="borderCallout1">
            <a:avLst>
              <a:gd name="adj1" fmla="val 14464"/>
              <a:gd name="adj2" fmla="val -53"/>
              <a:gd name="adj3" fmla="val 88712"/>
              <a:gd name="adj4" fmla="val -36906"/>
            </a:avLst>
          </a:prstGeom>
          <a:solidFill>
            <a:schemeClr val="accent2">
              <a:alpha val="50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2400" dirty="0">
                <a:solidFill>
                  <a:schemeClr val="tx1"/>
                </a:solidFill>
              </a:rPr>
              <a:t>「する，みる，支える，知る」などの</a:t>
            </a:r>
            <a:r>
              <a:rPr lang="ja-JP" alt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運動を継続して楽しむための関わり方</a:t>
            </a:r>
            <a:r>
              <a:rPr lang="ja-JP" altLang="en-US" sz="2400" dirty="0">
                <a:solidFill>
                  <a:schemeClr val="tx1"/>
                </a:solidFill>
              </a:rPr>
              <a:t>を考え，それぞれまとめましょう。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26" y="770818"/>
            <a:ext cx="3395289" cy="5861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678421"/>
      </p:ext>
    </p:extLst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718454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dirty="0"/>
              <a:t>「思考力，判断力，表現力等」</a:t>
            </a:r>
            <a:r>
              <a:rPr lang="ja-JP" altLang="en-US" sz="3600" dirty="0" smtClean="0"/>
              <a:t>編</a:t>
            </a:r>
            <a:endParaRPr lang="ja-JP" altLang="en-US" sz="36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6703" y="1090580"/>
            <a:ext cx="9113289" cy="440120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</a:rPr>
              <a:t>この教材で扱う内容</a:t>
            </a:r>
            <a:endParaRPr lang="en-US" altLang="ja-JP" sz="2800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</a:endParaRPr>
          </a:p>
          <a:p>
            <a:pPr algn="just"/>
            <a:r>
              <a:rPr lang="ja-JP" altLang="en-US" sz="2800" dirty="0" smtClean="0"/>
              <a:t>・</a:t>
            </a:r>
            <a:r>
              <a:rPr lang="ja-JP" altLang="en-US" sz="2800" dirty="0"/>
              <a:t>選択した運動について，合理的な動きと自己や仲間</a:t>
            </a:r>
            <a:r>
              <a:rPr lang="ja-JP" altLang="en-US" sz="2800" dirty="0" smtClean="0"/>
              <a:t>の</a:t>
            </a:r>
            <a:endParaRPr lang="en-US" altLang="ja-JP" sz="2800" dirty="0" smtClean="0"/>
          </a:p>
          <a:p>
            <a:pPr algn="just"/>
            <a:r>
              <a:rPr lang="ja-JP" altLang="en-US" sz="2800" dirty="0"/>
              <a:t>　</a:t>
            </a:r>
            <a:r>
              <a:rPr lang="ja-JP" altLang="en-US" sz="2800" dirty="0" smtClean="0"/>
              <a:t>動き</a:t>
            </a:r>
            <a:r>
              <a:rPr lang="ja-JP" altLang="en-US" sz="2800" dirty="0"/>
              <a:t>を</a:t>
            </a:r>
            <a:r>
              <a:rPr lang="ja-JP" altLang="en-US" sz="2800" dirty="0" smtClean="0"/>
              <a:t>比較</a:t>
            </a:r>
            <a:r>
              <a:rPr lang="ja-JP" altLang="en-US" sz="2800" dirty="0"/>
              <a:t>して，</a:t>
            </a:r>
            <a:r>
              <a:rPr lang="ja-JP" altLang="en-US" sz="2800" dirty="0" smtClean="0"/>
              <a:t>成果や</a:t>
            </a:r>
            <a:r>
              <a:rPr lang="ja-JP" altLang="en-US" sz="2800" dirty="0"/>
              <a:t>改善すべきポイントとその</a:t>
            </a:r>
            <a:r>
              <a:rPr lang="ja-JP" altLang="en-US" sz="2800" dirty="0" smtClean="0"/>
              <a:t>理</a:t>
            </a:r>
            <a:endParaRPr lang="en-US" altLang="ja-JP" sz="2800" dirty="0" smtClean="0"/>
          </a:p>
          <a:p>
            <a:pPr algn="just"/>
            <a:r>
              <a:rPr lang="ja-JP" altLang="en-US" sz="2800" dirty="0"/>
              <a:t>　</a:t>
            </a:r>
            <a:r>
              <a:rPr lang="ja-JP" altLang="en-US" sz="2800" dirty="0" smtClean="0"/>
              <a:t>由</a:t>
            </a:r>
            <a:r>
              <a:rPr lang="ja-JP" altLang="en-US" sz="2800" dirty="0"/>
              <a:t>を仲間に</a:t>
            </a:r>
            <a:r>
              <a:rPr lang="ja-JP" altLang="en-US" sz="2800" dirty="0" smtClean="0"/>
              <a:t>伝えること</a:t>
            </a:r>
            <a:r>
              <a:rPr lang="ja-JP" altLang="en-US" sz="2800" dirty="0"/>
              <a:t>。</a:t>
            </a:r>
          </a:p>
          <a:p>
            <a:pPr algn="just"/>
            <a:r>
              <a:rPr lang="ja-JP" altLang="en-US" sz="2800" dirty="0"/>
              <a:t>・自己や仲間の技術的な課題やチームの作戦・戦術に</a:t>
            </a:r>
            <a:r>
              <a:rPr lang="ja-JP" altLang="en-US" sz="2800" dirty="0" err="1" smtClean="0"/>
              <a:t>つ</a:t>
            </a:r>
            <a:endParaRPr lang="en-US" altLang="ja-JP" sz="2800" dirty="0" smtClean="0"/>
          </a:p>
          <a:p>
            <a:pPr algn="just"/>
            <a:r>
              <a:rPr lang="ja-JP" altLang="en-US" sz="2800" dirty="0"/>
              <a:t>　</a:t>
            </a:r>
            <a:r>
              <a:rPr lang="ja-JP" altLang="en-US" sz="2800" dirty="0" smtClean="0"/>
              <a:t>いて</a:t>
            </a:r>
            <a:r>
              <a:rPr lang="ja-JP" altLang="en-US" sz="2800" dirty="0"/>
              <a:t>の</a:t>
            </a:r>
            <a:r>
              <a:rPr lang="ja-JP" altLang="en-US" sz="2800" dirty="0" smtClean="0"/>
              <a:t>課題</a:t>
            </a:r>
            <a:r>
              <a:rPr lang="ja-JP" altLang="en-US" sz="2800" dirty="0"/>
              <a:t>や課題</a:t>
            </a:r>
            <a:r>
              <a:rPr lang="ja-JP" altLang="en-US" sz="2800" dirty="0" smtClean="0"/>
              <a:t>解決に</a:t>
            </a:r>
            <a:r>
              <a:rPr lang="ja-JP" altLang="en-US" sz="2800" dirty="0"/>
              <a:t>有効な練習方法の選択に</a:t>
            </a:r>
            <a:r>
              <a:rPr lang="ja-JP" altLang="en-US" sz="2800" dirty="0" smtClean="0"/>
              <a:t>つい</a:t>
            </a:r>
            <a:endParaRPr lang="en-US" altLang="ja-JP" sz="2800" dirty="0" smtClean="0"/>
          </a:p>
          <a:p>
            <a:pPr algn="just"/>
            <a:r>
              <a:rPr lang="ja-JP" altLang="en-US" sz="2800" dirty="0"/>
              <a:t>　</a:t>
            </a:r>
            <a:r>
              <a:rPr lang="ja-JP" altLang="en-US" sz="2800" dirty="0" smtClean="0"/>
              <a:t>て</a:t>
            </a:r>
            <a:r>
              <a:rPr lang="ja-JP" altLang="en-US" sz="2800" dirty="0"/>
              <a:t>，自己の考え</a:t>
            </a:r>
            <a:r>
              <a:rPr lang="ja-JP" altLang="en-US" sz="2800" dirty="0" smtClean="0"/>
              <a:t>を伝える</a:t>
            </a:r>
            <a:r>
              <a:rPr lang="ja-JP" altLang="en-US" sz="2800" dirty="0"/>
              <a:t>こと</a:t>
            </a:r>
            <a:r>
              <a:rPr lang="ja-JP" altLang="en-US" sz="2800" dirty="0" smtClean="0"/>
              <a:t>。</a:t>
            </a:r>
            <a:endParaRPr lang="ja-JP" altLang="en-US" sz="2800" dirty="0"/>
          </a:p>
          <a:p>
            <a:pPr algn="just"/>
            <a:r>
              <a:rPr lang="ja-JP" altLang="en-US" sz="2800" dirty="0"/>
              <a:t>・球技の学習成果を踏まえて，自己に適した「する，</a:t>
            </a:r>
            <a:r>
              <a:rPr lang="ja-JP" altLang="en-US" sz="2800" dirty="0" err="1" smtClean="0"/>
              <a:t>み</a:t>
            </a:r>
            <a:endParaRPr lang="en-US" altLang="ja-JP" sz="2800" dirty="0" smtClean="0"/>
          </a:p>
          <a:p>
            <a:pPr algn="just"/>
            <a:r>
              <a:rPr lang="ja-JP" altLang="en-US" sz="2800" dirty="0"/>
              <a:t>　</a:t>
            </a:r>
            <a:r>
              <a:rPr lang="ja-JP" altLang="en-US" sz="2800" dirty="0" smtClean="0"/>
              <a:t>る</a:t>
            </a:r>
            <a:r>
              <a:rPr lang="ja-JP" altLang="en-US" sz="2800" dirty="0"/>
              <a:t>，</a:t>
            </a:r>
            <a:r>
              <a:rPr lang="ja-JP" altLang="en-US" sz="2800" dirty="0" smtClean="0"/>
              <a:t>支える</a:t>
            </a:r>
            <a:r>
              <a:rPr lang="ja-JP" altLang="en-US" sz="2800" dirty="0"/>
              <a:t>，知る」</a:t>
            </a:r>
            <a:r>
              <a:rPr lang="ja-JP" altLang="en-US" sz="2800" dirty="0" smtClean="0"/>
              <a:t>などの</a:t>
            </a:r>
            <a:r>
              <a:rPr lang="ja-JP" altLang="en-US" sz="2800" dirty="0"/>
              <a:t>運動を継続して楽しむ</a:t>
            </a:r>
            <a:r>
              <a:rPr lang="ja-JP" altLang="en-US" sz="2800" dirty="0" smtClean="0"/>
              <a:t>ため</a:t>
            </a:r>
            <a:endParaRPr lang="en-US" altLang="ja-JP" sz="2800" dirty="0" smtClean="0"/>
          </a:p>
          <a:p>
            <a:r>
              <a:rPr lang="ja-JP" altLang="en-US" sz="2800" dirty="0"/>
              <a:t>　</a:t>
            </a:r>
            <a:r>
              <a:rPr lang="ja-JP" altLang="en-US" sz="2800" dirty="0" smtClean="0"/>
              <a:t>の</a:t>
            </a:r>
            <a:r>
              <a:rPr lang="ja-JP" altLang="en-US" sz="2800" dirty="0"/>
              <a:t>関わり方を</a:t>
            </a:r>
            <a:r>
              <a:rPr lang="ja-JP" altLang="en-US" sz="2800" dirty="0" smtClean="0"/>
              <a:t>見付ける</a:t>
            </a:r>
            <a:r>
              <a:rPr lang="ja-JP" altLang="en-US" sz="2800" dirty="0"/>
              <a:t>こと。</a:t>
            </a:r>
          </a:p>
        </p:txBody>
      </p:sp>
    </p:spTree>
    <p:extLst>
      <p:ext uri="{BB962C8B-B14F-4D97-AF65-F5344CB8AC3E}">
        <p14:creationId xmlns:p14="http://schemas.microsoft.com/office/powerpoint/2010/main" val="1597747476"/>
      </p:ext>
    </p:extLst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718454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dirty="0"/>
              <a:t>「思考力，判断力，表現力等」</a:t>
            </a:r>
            <a:r>
              <a:rPr lang="ja-JP" altLang="en-US" sz="3600" dirty="0" smtClean="0"/>
              <a:t>編</a:t>
            </a:r>
            <a:endParaRPr lang="ja-JP" altLang="en-US" sz="3600" dirty="0"/>
          </a:p>
        </p:txBody>
      </p:sp>
      <p:sp>
        <p:nvSpPr>
          <p:cNvPr id="7" name="スライド番号プレースホルダー 2"/>
          <p:cNvSpPr txBox="1">
            <a:spLocks/>
          </p:cNvSpPr>
          <p:nvPr/>
        </p:nvSpPr>
        <p:spPr>
          <a:xfrm>
            <a:off x="6610350" y="65087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555A0A-D93E-4972-9BDE-BD19E4BDC622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  <p:sp>
        <p:nvSpPr>
          <p:cNvPr id="23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1" y="844232"/>
            <a:ext cx="9144000" cy="580444"/>
          </a:xfrm>
          <a:prstGeom prst="rect">
            <a:avLst/>
          </a:prstGeom>
          <a:gradFill>
            <a:gsLst>
              <a:gs pos="0">
                <a:srgbClr val="00B0F0">
                  <a:tint val="66000"/>
                  <a:satMod val="160000"/>
                </a:srgbClr>
              </a:gs>
              <a:gs pos="24000">
                <a:srgbClr val="C8E9FF"/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35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7155" tIns="43575" rIns="17155" bIns="43575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b="1" kern="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１　シュートフォーム</a:t>
            </a:r>
            <a:r>
              <a:rPr lang="ja-JP" altLang="en-US" b="1" kern="0" dirty="0">
                <a:solidFill>
                  <a:prstClr val="black"/>
                </a:solidFill>
                <a:latin typeface="游ゴシック" panose="020B0400000000000000" pitchFamily="50" charset="-128"/>
              </a:rPr>
              <a:t>のポイントを</a:t>
            </a:r>
            <a:r>
              <a:rPr lang="ja-JP" altLang="en-US" b="1" kern="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まとめましょう。</a:t>
            </a:r>
            <a:endParaRPr kumimoji="1" lang="en-US" altLang="ja-JP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</a:endParaRPr>
          </a:p>
        </p:txBody>
      </p:sp>
      <p:pic>
        <p:nvPicPr>
          <p:cNvPr id="57" name="図 5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1099" y="2384179"/>
            <a:ext cx="1603387" cy="4389500"/>
          </a:xfrm>
          <a:prstGeom prst="rect">
            <a:avLst/>
          </a:prstGeom>
        </p:spPr>
      </p:pic>
      <p:pic>
        <p:nvPicPr>
          <p:cNvPr id="58" name="図 5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6521" y="2899335"/>
            <a:ext cx="1579001" cy="3871296"/>
          </a:xfrm>
          <a:prstGeom prst="rect">
            <a:avLst/>
          </a:prstGeom>
        </p:spPr>
      </p:pic>
      <p:pic>
        <p:nvPicPr>
          <p:cNvPr id="59" name="図 5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80124" y="3223975"/>
            <a:ext cx="1475360" cy="3548180"/>
          </a:xfrm>
          <a:prstGeom prst="rect">
            <a:avLst/>
          </a:prstGeom>
        </p:spPr>
      </p:pic>
      <p:pic>
        <p:nvPicPr>
          <p:cNvPr id="60" name="図 5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21953" y="2899335"/>
            <a:ext cx="1615580" cy="3877392"/>
          </a:xfrm>
          <a:prstGeom prst="rect">
            <a:avLst/>
          </a:prstGeom>
        </p:spPr>
      </p:pic>
      <p:pic>
        <p:nvPicPr>
          <p:cNvPr id="61" name="図 6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32519" y="2629093"/>
            <a:ext cx="1639966" cy="4139543"/>
          </a:xfrm>
          <a:prstGeom prst="rect">
            <a:avLst/>
          </a:prstGeom>
        </p:spPr>
      </p:pic>
      <p:pic>
        <p:nvPicPr>
          <p:cNvPr id="62" name="図 6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97952" y="2496964"/>
            <a:ext cx="1755800" cy="4279763"/>
          </a:xfrm>
          <a:prstGeom prst="rect">
            <a:avLst/>
          </a:prstGeom>
        </p:spPr>
      </p:pic>
      <p:pic>
        <p:nvPicPr>
          <p:cNvPr id="63" name="図 6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68271" y="2065962"/>
            <a:ext cx="1755800" cy="4359018"/>
          </a:xfrm>
          <a:prstGeom prst="rect">
            <a:avLst/>
          </a:prstGeom>
        </p:spPr>
      </p:pic>
      <p:pic>
        <p:nvPicPr>
          <p:cNvPr id="64" name="図 6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264513" y="1374989"/>
            <a:ext cx="1767993" cy="4651651"/>
          </a:xfrm>
          <a:prstGeom prst="rect">
            <a:avLst/>
          </a:prstGeom>
        </p:spPr>
      </p:pic>
      <p:pic>
        <p:nvPicPr>
          <p:cNvPr id="65" name="図 6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131099" y="831775"/>
            <a:ext cx="1969179" cy="4779678"/>
          </a:xfrm>
          <a:prstGeom prst="rect">
            <a:avLst/>
          </a:prstGeom>
        </p:spPr>
      </p:pic>
      <p:pic>
        <p:nvPicPr>
          <p:cNvPr id="66" name="図 6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735077" y="812798"/>
            <a:ext cx="2365453" cy="4816257"/>
          </a:xfrm>
          <a:prstGeom prst="rect">
            <a:avLst/>
          </a:prstGeom>
        </p:spPr>
      </p:pic>
      <p:cxnSp>
        <p:nvCxnSpPr>
          <p:cNvPr id="67" name="直線コネクタ 66"/>
          <p:cNvCxnSpPr/>
          <p:nvPr/>
        </p:nvCxnSpPr>
        <p:spPr>
          <a:xfrm>
            <a:off x="2627415" y="1425904"/>
            <a:ext cx="285306" cy="485600"/>
          </a:xfrm>
          <a:prstGeom prst="line">
            <a:avLst/>
          </a:prstGeom>
          <a:ln w="1270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円弧 67"/>
          <p:cNvSpPr/>
          <p:nvPr/>
        </p:nvSpPr>
        <p:spPr>
          <a:xfrm rot="11316313" flipV="1">
            <a:off x="2398328" y="1456348"/>
            <a:ext cx="504533" cy="169755"/>
          </a:xfrm>
          <a:prstGeom prst="arc">
            <a:avLst>
              <a:gd name="adj1" fmla="val 16200000"/>
              <a:gd name="adj2" fmla="val 21296671"/>
            </a:avLst>
          </a:prstGeom>
          <a:ln w="1270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9" name="直線コネクタ 68"/>
          <p:cNvCxnSpPr/>
          <p:nvPr/>
        </p:nvCxnSpPr>
        <p:spPr>
          <a:xfrm flipH="1">
            <a:off x="3224584" y="3705673"/>
            <a:ext cx="155358" cy="718406"/>
          </a:xfrm>
          <a:prstGeom prst="line">
            <a:avLst/>
          </a:prstGeom>
          <a:ln w="1270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0" name="グループ化 69"/>
          <p:cNvGrpSpPr/>
          <p:nvPr/>
        </p:nvGrpSpPr>
        <p:grpSpPr>
          <a:xfrm>
            <a:off x="1521123" y="693537"/>
            <a:ext cx="1480038" cy="975167"/>
            <a:chOff x="5334659" y="3364856"/>
            <a:chExt cx="1480038" cy="975167"/>
          </a:xfrm>
        </p:grpSpPr>
        <p:sp>
          <p:nvSpPr>
            <p:cNvPr id="71" name="楕円 70"/>
            <p:cNvSpPr/>
            <p:nvPr/>
          </p:nvSpPr>
          <p:spPr>
            <a:xfrm>
              <a:off x="5549598" y="3479143"/>
              <a:ext cx="720000" cy="720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円弧 71"/>
            <p:cNvSpPr/>
            <p:nvPr/>
          </p:nvSpPr>
          <p:spPr>
            <a:xfrm rot="20570922">
              <a:off x="5334659" y="3697153"/>
              <a:ext cx="716678" cy="460375"/>
            </a:xfrm>
            <a:prstGeom prst="arc">
              <a:avLst>
                <a:gd name="adj1" fmla="val 15513773"/>
                <a:gd name="adj2" fmla="val 5937763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円弧 72"/>
            <p:cNvSpPr/>
            <p:nvPr/>
          </p:nvSpPr>
          <p:spPr>
            <a:xfrm>
              <a:off x="5466239" y="3514657"/>
              <a:ext cx="626473" cy="825366"/>
            </a:xfrm>
            <a:prstGeom prst="arc">
              <a:avLst>
                <a:gd name="adj1" fmla="val 16200000"/>
                <a:gd name="adj2" fmla="val 2637661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円弧 73"/>
            <p:cNvSpPr/>
            <p:nvPr/>
          </p:nvSpPr>
          <p:spPr>
            <a:xfrm rot="16710721" flipH="1">
              <a:off x="6191800" y="3263783"/>
              <a:ext cx="521823" cy="723970"/>
            </a:xfrm>
            <a:prstGeom prst="arc">
              <a:avLst>
                <a:gd name="adj1" fmla="val 15906321"/>
                <a:gd name="adj2" fmla="val 19611121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円弧 74"/>
            <p:cNvSpPr/>
            <p:nvPr/>
          </p:nvSpPr>
          <p:spPr>
            <a:xfrm rot="4089019">
              <a:off x="5648151" y="3291261"/>
              <a:ext cx="383371" cy="825366"/>
            </a:xfrm>
            <a:prstGeom prst="arc">
              <a:avLst>
                <a:gd name="adj1" fmla="val 16951846"/>
                <a:gd name="adj2" fmla="val 4280358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76" name="直線コネクタ 75"/>
          <p:cNvCxnSpPr/>
          <p:nvPr/>
        </p:nvCxnSpPr>
        <p:spPr>
          <a:xfrm>
            <a:off x="2883709" y="1891070"/>
            <a:ext cx="511011" cy="490652"/>
          </a:xfrm>
          <a:prstGeom prst="line">
            <a:avLst/>
          </a:prstGeom>
          <a:ln w="1270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/>
          <p:cNvCxnSpPr/>
          <p:nvPr/>
        </p:nvCxnSpPr>
        <p:spPr>
          <a:xfrm flipH="1" flipV="1">
            <a:off x="3224584" y="4354655"/>
            <a:ext cx="95587" cy="892139"/>
          </a:xfrm>
          <a:prstGeom prst="line">
            <a:avLst/>
          </a:prstGeom>
          <a:ln w="1270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コネクタ 77"/>
          <p:cNvCxnSpPr/>
          <p:nvPr/>
        </p:nvCxnSpPr>
        <p:spPr>
          <a:xfrm flipV="1">
            <a:off x="3233742" y="5178439"/>
            <a:ext cx="124551" cy="340592"/>
          </a:xfrm>
          <a:prstGeom prst="line">
            <a:avLst/>
          </a:prstGeom>
          <a:ln w="1270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/>
          <p:cNvCxnSpPr/>
          <p:nvPr/>
        </p:nvCxnSpPr>
        <p:spPr>
          <a:xfrm flipH="1" flipV="1">
            <a:off x="2726894" y="2105514"/>
            <a:ext cx="677901" cy="348393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/>
          <p:cNvCxnSpPr/>
          <p:nvPr/>
        </p:nvCxnSpPr>
        <p:spPr>
          <a:xfrm flipH="1" flipV="1">
            <a:off x="3298470" y="4451447"/>
            <a:ext cx="113056" cy="842618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/>
          <p:cNvCxnSpPr/>
          <p:nvPr/>
        </p:nvCxnSpPr>
        <p:spPr>
          <a:xfrm flipH="1" flipV="1">
            <a:off x="2731424" y="1624721"/>
            <a:ext cx="2161" cy="544568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/>
          <p:cNvCxnSpPr/>
          <p:nvPr/>
        </p:nvCxnSpPr>
        <p:spPr>
          <a:xfrm flipV="1">
            <a:off x="3368475" y="5270014"/>
            <a:ext cx="57261" cy="322213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コネクタ 82"/>
          <p:cNvCxnSpPr/>
          <p:nvPr/>
        </p:nvCxnSpPr>
        <p:spPr>
          <a:xfrm flipH="1">
            <a:off x="2733585" y="1459850"/>
            <a:ext cx="127035" cy="199027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楕円 83"/>
          <p:cNvSpPr/>
          <p:nvPr/>
        </p:nvSpPr>
        <p:spPr>
          <a:xfrm>
            <a:off x="3118612" y="1321018"/>
            <a:ext cx="905459" cy="900000"/>
          </a:xfrm>
          <a:prstGeom prst="ellipse">
            <a:avLst/>
          </a:prstGeom>
          <a:solidFill>
            <a:schemeClr val="bg1"/>
          </a:solidFill>
          <a:ln w="130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5" name="直線コネクタ 84"/>
          <p:cNvCxnSpPr/>
          <p:nvPr/>
        </p:nvCxnSpPr>
        <p:spPr>
          <a:xfrm flipV="1">
            <a:off x="3298470" y="3712556"/>
            <a:ext cx="72670" cy="760669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コネクタ 85"/>
          <p:cNvCxnSpPr/>
          <p:nvPr/>
        </p:nvCxnSpPr>
        <p:spPr>
          <a:xfrm flipV="1">
            <a:off x="3374708" y="2232964"/>
            <a:ext cx="26803" cy="151616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4" name="図 9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4727" y="2373320"/>
            <a:ext cx="1603387" cy="4389500"/>
          </a:xfrm>
          <a:prstGeom prst="rect">
            <a:avLst/>
          </a:prstGeom>
        </p:spPr>
      </p:pic>
      <p:pic>
        <p:nvPicPr>
          <p:cNvPr id="95" name="図 9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80149" y="2888476"/>
            <a:ext cx="1579001" cy="3871296"/>
          </a:xfrm>
          <a:prstGeom prst="rect">
            <a:avLst/>
          </a:prstGeom>
        </p:spPr>
      </p:pic>
      <p:pic>
        <p:nvPicPr>
          <p:cNvPr id="96" name="図 9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03752" y="3213116"/>
            <a:ext cx="1475360" cy="3548180"/>
          </a:xfrm>
          <a:prstGeom prst="rect">
            <a:avLst/>
          </a:prstGeom>
        </p:spPr>
      </p:pic>
      <p:pic>
        <p:nvPicPr>
          <p:cNvPr id="97" name="図 9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45581" y="2888476"/>
            <a:ext cx="1615580" cy="3877392"/>
          </a:xfrm>
          <a:prstGeom prst="rect">
            <a:avLst/>
          </a:prstGeom>
        </p:spPr>
      </p:pic>
      <p:pic>
        <p:nvPicPr>
          <p:cNvPr id="98" name="図 9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56147" y="2618234"/>
            <a:ext cx="1639966" cy="4139543"/>
          </a:xfrm>
          <a:prstGeom prst="rect">
            <a:avLst/>
          </a:prstGeom>
        </p:spPr>
      </p:pic>
      <p:pic>
        <p:nvPicPr>
          <p:cNvPr id="99" name="図 9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21580" y="2486105"/>
            <a:ext cx="1755800" cy="4279763"/>
          </a:xfrm>
          <a:prstGeom prst="rect">
            <a:avLst/>
          </a:prstGeom>
        </p:spPr>
      </p:pic>
      <p:pic>
        <p:nvPicPr>
          <p:cNvPr id="100" name="図 9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191899" y="2055103"/>
            <a:ext cx="1755800" cy="4359018"/>
          </a:xfrm>
          <a:prstGeom prst="rect">
            <a:avLst/>
          </a:prstGeom>
        </p:spPr>
      </p:pic>
      <p:pic>
        <p:nvPicPr>
          <p:cNvPr id="101" name="図 10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188141" y="1364130"/>
            <a:ext cx="1767993" cy="4651651"/>
          </a:xfrm>
          <a:prstGeom prst="rect">
            <a:avLst/>
          </a:prstGeom>
        </p:spPr>
      </p:pic>
      <p:pic>
        <p:nvPicPr>
          <p:cNvPr id="102" name="図 10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054727" y="820916"/>
            <a:ext cx="1969179" cy="4779678"/>
          </a:xfrm>
          <a:prstGeom prst="rect">
            <a:avLst/>
          </a:prstGeom>
        </p:spPr>
      </p:pic>
      <p:pic>
        <p:nvPicPr>
          <p:cNvPr id="103" name="図 10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658705" y="801939"/>
            <a:ext cx="2365453" cy="4816257"/>
          </a:xfrm>
          <a:prstGeom prst="rect">
            <a:avLst/>
          </a:prstGeom>
        </p:spPr>
      </p:pic>
      <p:cxnSp>
        <p:nvCxnSpPr>
          <p:cNvPr id="104" name="直線コネクタ 103"/>
          <p:cNvCxnSpPr/>
          <p:nvPr/>
        </p:nvCxnSpPr>
        <p:spPr>
          <a:xfrm>
            <a:off x="5551043" y="1415045"/>
            <a:ext cx="285306" cy="485600"/>
          </a:xfrm>
          <a:prstGeom prst="line">
            <a:avLst/>
          </a:prstGeom>
          <a:ln w="1270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円弧 104"/>
          <p:cNvSpPr/>
          <p:nvPr/>
        </p:nvSpPr>
        <p:spPr>
          <a:xfrm rot="11316313" flipV="1">
            <a:off x="5321956" y="1445489"/>
            <a:ext cx="504533" cy="169755"/>
          </a:xfrm>
          <a:prstGeom prst="arc">
            <a:avLst>
              <a:gd name="adj1" fmla="val 16200000"/>
              <a:gd name="adj2" fmla="val 21296671"/>
            </a:avLst>
          </a:prstGeom>
          <a:ln w="1270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6" name="直線コネクタ 105"/>
          <p:cNvCxnSpPr/>
          <p:nvPr/>
        </p:nvCxnSpPr>
        <p:spPr>
          <a:xfrm flipH="1">
            <a:off x="6148212" y="3694814"/>
            <a:ext cx="155358" cy="718406"/>
          </a:xfrm>
          <a:prstGeom prst="line">
            <a:avLst/>
          </a:prstGeom>
          <a:ln w="1270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7" name="グループ化 106"/>
          <p:cNvGrpSpPr/>
          <p:nvPr/>
        </p:nvGrpSpPr>
        <p:grpSpPr>
          <a:xfrm>
            <a:off x="4444751" y="682678"/>
            <a:ext cx="1480038" cy="975167"/>
            <a:chOff x="5334659" y="3364856"/>
            <a:chExt cx="1480038" cy="975167"/>
          </a:xfrm>
        </p:grpSpPr>
        <p:sp>
          <p:nvSpPr>
            <p:cNvPr id="108" name="楕円 107"/>
            <p:cNvSpPr/>
            <p:nvPr/>
          </p:nvSpPr>
          <p:spPr>
            <a:xfrm>
              <a:off x="5549598" y="3479143"/>
              <a:ext cx="720000" cy="720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" name="円弧 108"/>
            <p:cNvSpPr/>
            <p:nvPr/>
          </p:nvSpPr>
          <p:spPr>
            <a:xfrm rot="20570922">
              <a:off x="5334659" y="3697153"/>
              <a:ext cx="716678" cy="460375"/>
            </a:xfrm>
            <a:prstGeom prst="arc">
              <a:avLst>
                <a:gd name="adj1" fmla="val 15513773"/>
                <a:gd name="adj2" fmla="val 5937763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" name="円弧 109"/>
            <p:cNvSpPr/>
            <p:nvPr/>
          </p:nvSpPr>
          <p:spPr>
            <a:xfrm>
              <a:off x="5466239" y="3514657"/>
              <a:ext cx="626473" cy="825366"/>
            </a:xfrm>
            <a:prstGeom prst="arc">
              <a:avLst>
                <a:gd name="adj1" fmla="val 16200000"/>
                <a:gd name="adj2" fmla="val 2637661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" name="円弧 110"/>
            <p:cNvSpPr/>
            <p:nvPr/>
          </p:nvSpPr>
          <p:spPr>
            <a:xfrm rot="16710721" flipH="1">
              <a:off x="6191800" y="3263783"/>
              <a:ext cx="521823" cy="723970"/>
            </a:xfrm>
            <a:prstGeom prst="arc">
              <a:avLst>
                <a:gd name="adj1" fmla="val 15906321"/>
                <a:gd name="adj2" fmla="val 19611121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" name="円弧 111"/>
            <p:cNvSpPr/>
            <p:nvPr/>
          </p:nvSpPr>
          <p:spPr>
            <a:xfrm rot="4089019">
              <a:off x="5648151" y="3291261"/>
              <a:ext cx="383371" cy="825366"/>
            </a:xfrm>
            <a:prstGeom prst="arc">
              <a:avLst>
                <a:gd name="adj1" fmla="val 16951846"/>
                <a:gd name="adj2" fmla="val 4280358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13" name="直線コネクタ 112"/>
          <p:cNvCxnSpPr/>
          <p:nvPr/>
        </p:nvCxnSpPr>
        <p:spPr>
          <a:xfrm>
            <a:off x="5807337" y="1880211"/>
            <a:ext cx="511011" cy="490652"/>
          </a:xfrm>
          <a:prstGeom prst="line">
            <a:avLst/>
          </a:prstGeom>
          <a:ln w="1270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線コネクタ 113"/>
          <p:cNvCxnSpPr/>
          <p:nvPr/>
        </p:nvCxnSpPr>
        <p:spPr>
          <a:xfrm flipH="1" flipV="1">
            <a:off x="6148212" y="4343796"/>
            <a:ext cx="95587" cy="892139"/>
          </a:xfrm>
          <a:prstGeom prst="line">
            <a:avLst/>
          </a:prstGeom>
          <a:ln w="1270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線コネクタ 114"/>
          <p:cNvCxnSpPr/>
          <p:nvPr/>
        </p:nvCxnSpPr>
        <p:spPr>
          <a:xfrm flipV="1">
            <a:off x="6157370" y="5167580"/>
            <a:ext cx="124551" cy="340592"/>
          </a:xfrm>
          <a:prstGeom prst="line">
            <a:avLst/>
          </a:prstGeom>
          <a:ln w="1270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コネクタ 115"/>
          <p:cNvCxnSpPr/>
          <p:nvPr/>
        </p:nvCxnSpPr>
        <p:spPr>
          <a:xfrm flipH="1" flipV="1">
            <a:off x="5650522" y="2094655"/>
            <a:ext cx="677901" cy="348393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線コネクタ 116"/>
          <p:cNvCxnSpPr/>
          <p:nvPr/>
        </p:nvCxnSpPr>
        <p:spPr>
          <a:xfrm flipH="1" flipV="1">
            <a:off x="6222098" y="4440588"/>
            <a:ext cx="113056" cy="842618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線コネクタ 117"/>
          <p:cNvCxnSpPr/>
          <p:nvPr/>
        </p:nvCxnSpPr>
        <p:spPr>
          <a:xfrm flipH="1" flipV="1">
            <a:off x="5655052" y="1613862"/>
            <a:ext cx="2161" cy="544568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線コネクタ 118"/>
          <p:cNvCxnSpPr/>
          <p:nvPr/>
        </p:nvCxnSpPr>
        <p:spPr>
          <a:xfrm flipV="1">
            <a:off x="6292103" y="5259155"/>
            <a:ext cx="57261" cy="322213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線コネクタ 119"/>
          <p:cNvCxnSpPr/>
          <p:nvPr/>
        </p:nvCxnSpPr>
        <p:spPr>
          <a:xfrm flipH="1">
            <a:off x="5657213" y="1448991"/>
            <a:ext cx="127035" cy="199027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楕円 120"/>
          <p:cNvSpPr/>
          <p:nvPr/>
        </p:nvSpPr>
        <p:spPr>
          <a:xfrm>
            <a:off x="6042240" y="1310159"/>
            <a:ext cx="905459" cy="900000"/>
          </a:xfrm>
          <a:prstGeom prst="ellipse">
            <a:avLst/>
          </a:prstGeom>
          <a:solidFill>
            <a:schemeClr val="bg1"/>
          </a:solidFill>
          <a:ln w="130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2" name="直線コネクタ 121"/>
          <p:cNvCxnSpPr/>
          <p:nvPr/>
        </p:nvCxnSpPr>
        <p:spPr>
          <a:xfrm flipV="1">
            <a:off x="6222098" y="3701697"/>
            <a:ext cx="72670" cy="760669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直線コネクタ 122"/>
          <p:cNvCxnSpPr/>
          <p:nvPr/>
        </p:nvCxnSpPr>
        <p:spPr>
          <a:xfrm flipV="1">
            <a:off x="6298336" y="2222105"/>
            <a:ext cx="26803" cy="151616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角丸四角形 123"/>
          <p:cNvSpPr/>
          <p:nvPr/>
        </p:nvSpPr>
        <p:spPr>
          <a:xfrm>
            <a:off x="49691" y="6385521"/>
            <a:ext cx="2850833" cy="343176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b="1" dirty="0" smtClean="0">
                <a:solidFill>
                  <a:srgbClr val="FF0000"/>
                </a:solidFill>
                <a:latin typeface="+mn-ea"/>
              </a:rPr>
              <a:t>【</a:t>
            </a:r>
            <a:r>
              <a:rPr kumimoji="1" lang="ja-JP" altLang="en-US" b="1" dirty="0" smtClean="0">
                <a:solidFill>
                  <a:srgbClr val="FF0000"/>
                </a:solidFill>
                <a:latin typeface="+mn-ea"/>
              </a:rPr>
              <a:t>学習カード②－１</a:t>
            </a:r>
            <a:r>
              <a:rPr kumimoji="1" lang="en-US" altLang="ja-JP" b="1" dirty="0" smtClean="0">
                <a:solidFill>
                  <a:srgbClr val="FF0000"/>
                </a:solidFill>
                <a:latin typeface="+mn-ea"/>
              </a:rPr>
              <a:t>】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pSp>
        <p:nvGrpSpPr>
          <p:cNvPr id="87" name="グループ化 86"/>
          <p:cNvGrpSpPr/>
          <p:nvPr/>
        </p:nvGrpSpPr>
        <p:grpSpPr>
          <a:xfrm>
            <a:off x="142117" y="0"/>
            <a:ext cx="3977963" cy="2677354"/>
            <a:chOff x="6155373" y="2015541"/>
            <a:chExt cx="3977963" cy="2677354"/>
          </a:xfrm>
        </p:grpSpPr>
        <p:grpSp>
          <p:nvGrpSpPr>
            <p:cNvPr id="88" name="グループ化 87"/>
            <p:cNvGrpSpPr/>
            <p:nvPr/>
          </p:nvGrpSpPr>
          <p:grpSpPr>
            <a:xfrm>
              <a:off x="7008119" y="2015541"/>
              <a:ext cx="3125217" cy="2677354"/>
              <a:chOff x="7008119" y="2015541"/>
              <a:chExt cx="3125217" cy="2677354"/>
            </a:xfrm>
          </p:grpSpPr>
          <p:sp>
            <p:nvSpPr>
              <p:cNvPr id="90" name="円弧 89"/>
              <p:cNvSpPr/>
              <p:nvPr/>
            </p:nvSpPr>
            <p:spPr>
              <a:xfrm rot="16388140">
                <a:off x="7803542" y="2363101"/>
                <a:ext cx="2290705" cy="2368883"/>
              </a:xfrm>
              <a:prstGeom prst="arc">
                <a:avLst>
                  <a:gd name="adj1" fmla="val 15683989"/>
                  <a:gd name="adj2" fmla="val 21191208"/>
                </a:avLst>
              </a:prstGeom>
              <a:ln w="1016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91" name="直線コネクタ 90"/>
              <p:cNvCxnSpPr/>
              <p:nvPr/>
            </p:nvCxnSpPr>
            <p:spPr>
              <a:xfrm>
                <a:off x="7008119" y="3655252"/>
                <a:ext cx="1809750" cy="0"/>
              </a:xfrm>
              <a:prstGeom prst="line">
                <a:avLst/>
              </a:prstGeom>
              <a:ln w="952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直線コネクタ 91"/>
              <p:cNvCxnSpPr/>
              <p:nvPr/>
            </p:nvCxnSpPr>
            <p:spPr>
              <a:xfrm flipV="1">
                <a:off x="8798819" y="2015541"/>
                <a:ext cx="19050" cy="1624633"/>
              </a:xfrm>
              <a:prstGeom prst="line">
                <a:avLst/>
              </a:prstGeom>
              <a:ln w="952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直線コネクタ 92"/>
              <p:cNvCxnSpPr/>
              <p:nvPr/>
            </p:nvCxnSpPr>
            <p:spPr>
              <a:xfrm>
                <a:off x="7337531" y="2238419"/>
                <a:ext cx="1441278" cy="1362387"/>
              </a:xfrm>
              <a:prstGeom prst="line">
                <a:avLst/>
              </a:prstGeom>
              <a:ln w="95250">
                <a:solidFill>
                  <a:srgbClr val="FFFF00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9" name="テキスト ボックス 88"/>
            <p:cNvSpPr txBox="1"/>
            <p:nvPr/>
          </p:nvSpPr>
          <p:spPr>
            <a:xfrm>
              <a:off x="6155373" y="2721166"/>
              <a:ext cx="187001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40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 Pゴシック体S" panose="020B0A00000000000000" pitchFamily="50" charset="-128"/>
                  <a:ea typeface="AR Pゴシック体S" panose="020B0A00000000000000" pitchFamily="50" charset="-128"/>
                </a:rPr>
                <a:t>45</a:t>
              </a:r>
              <a:r>
                <a:rPr kumimoji="1" lang="ja-JP" altLang="en-US" sz="40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 Pゴシック体S" panose="020B0A00000000000000" pitchFamily="50" charset="-128"/>
                  <a:ea typeface="AR Pゴシック体S" panose="020B0A00000000000000" pitchFamily="50" charset="-128"/>
                </a:rPr>
                <a:t>度</a:t>
              </a:r>
              <a:endParaRPr kumimoji="1" lang="ja-JP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endParaRPr>
            </a:p>
          </p:txBody>
        </p:sp>
      </p:grpSp>
      <p:sp>
        <p:nvSpPr>
          <p:cNvPr id="125" name="正方形/長方形 124"/>
          <p:cNvSpPr/>
          <p:nvPr/>
        </p:nvSpPr>
        <p:spPr>
          <a:xfrm>
            <a:off x="6606755" y="4698864"/>
            <a:ext cx="2469809" cy="1569660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400" b="1" dirty="0" smtClean="0"/>
              <a:t>シュート</a:t>
            </a:r>
            <a:r>
              <a:rPr lang="ja-JP" altLang="en-US" sz="2400" b="1" dirty="0"/>
              <a:t>フォーム</a:t>
            </a:r>
            <a:r>
              <a:rPr lang="ja-JP" altLang="en-US" sz="2400" b="1" dirty="0" smtClean="0"/>
              <a:t>の</a:t>
            </a:r>
            <a:r>
              <a:rPr lang="ja-JP" altLang="en-US" sz="2400" b="1" dirty="0"/>
              <a:t>ポイント</a:t>
            </a:r>
            <a:r>
              <a:rPr lang="ja-JP" altLang="en-US" sz="2400" b="1" dirty="0" smtClean="0"/>
              <a:t>を学習カードにまとめましょう。</a:t>
            </a:r>
            <a:endParaRPr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11366122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"/>
                                            </p:cond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"/>
                                            </p:cond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"/>
                                            </p:cond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9"/>
                                            </p:cond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3"/>
                                            </p:cond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7"/>
                                            </p:cond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1"/>
                                            </p:cond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500"/>
                            </p:stCondLst>
                            <p:childTnLst>
                              <p:par>
                                <p:cTn id="91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22222E-6 L -0.06909 -0.09815 " pathEditMode="relative" rAng="0" ptsTypes="AA">
                                      <p:cBhvr>
                                        <p:cTn id="9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55" y="-49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6000"/>
                            </p:stCondLst>
                            <p:childTnLst>
                              <p:par>
                                <p:cTn id="94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5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9"/>
                                            </p:cond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50"/>
                            </p:stCondLst>
                            <p:childTnLst>
                              <p:par>
                                <p:cTn id="10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5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3"/>
                                            </p:cond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5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7"/>
                                            </p:cond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5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1"/>
                                            </p:cond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5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5"/>
                                            </p:cond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250"/>
                            </p:stCondLst>
                            <p:childTnLst>
                              <p:par>
                                <p:cTn id="1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5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9"/>
                                            </p:cond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500"/>
                            </p:stCondLst>
                            <p:childTnLst>
                              <p:par>
                                <p:cTn id="1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5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3"/>
                                            </p:cond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750"/>
                            </p:stCondLst>
                            <p:childTnLst>
                              <p:par>
                                <p:cTn id="1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5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7"/>
                                            </p:cond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000"/>
                            </p:stCondLst>
                            <p:childTnLst>
                              <p:par>
                                <p:cTn id="1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5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1"/>
                                            </p:cond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250"/>
                            </p:stCondLst>
                            <p:childTnLst>
                              <p:par>
                                <p:cTn id="1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5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5"/>
                                            </p:cond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500"/>
                            </p:stCondLst>
                            <p:childTnLst>
                              <p:par>
                                <p:cTn id="1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25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5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25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25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25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25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25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25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25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25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25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25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25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25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25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2750"/>
                            </p:stCondLst>
                            <p:childTnLst>
                              <p:par>
                                <p:cTn id="185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85185E-6 L -0.06909 -0.09815 " pathEditMode="relative" rAng="0" ptsTypes="AA">
                                      <p:cBhvr>
                                        <p:cTn id="186" dur="25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55" y="-49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84" grpId="0" animBg="1"/>
      <p:bldP spid="105" grpId="0" animBg="1"/>
      <p:bldP spid="121" grpId="0" animBg="1"/>
      <p:bldP spid="1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2"/>
          <p:cNvSpPr txBox="1">
            <a:spLocks/>
          </p:cNvSpPr>
          <p:nvPr/>
        </p:nvSpPr>
        <p:spPr>
          <a:xfrm>
            <a:off x="6610350" y="65087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555A0A-D93E-4972-9BDE-BD19E4BDC622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  <p:sp>
        <p:nvSpPr>
          <p:cNvPr id="115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7304" y="821783"/>
            <a:ext cx="9144000" cy="488111"/>
          </a:xfrm>
          <a:prstGeom prst="rect">
            <a:avLst/>
          </a:prstGeom>
          <a:gradFill>
            <a:gsLst>
              <a:gs pos="0">
                <a:srgbClr val="00B0F0">
                  <a:tint val="66000"/>
                  <a:satMod val="160000"/>
                </a:srgbClr>
              </a:gs>
              <a:gs pos="24000">
                <a:srgbClr val="C8E9FF"/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35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7155" tIns="43575" rIns="17155" bIns="43575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ja-JP" altLang="en-US" sz="2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</a:rPr>
              <a:t>２　動き</a:t>
            </a:r>
            <a:r>
              <a:rPr kumimoji="1" lang="ja-JP" altLang="en-US" sz="2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</a:rPr>
              <a:t>を見て、改善するポイントとその理由を記述</a:t>
            </a:r>
            <a:r>
              <a:rPr kumimoji="1" lang="ja-JP" altLang="en-US" sz="2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</a:rPr>
              <a:t>する</a:t>
            </a:r>
            <a:endParaRPr kumimoji="1" lang="en-US" altLang="ja-JP" sz="2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5564" y="2468500"/>
            <a:ext cx="1603387" cy="4389500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35094" y="2961949"/>
            <a:ext cx="1579001" cy="3871296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07334" y="3285065"/>
            <a:ext cx="1475360" cy="3548180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41019" y="2955853"/>
            <a:ext cx="1615580" cy="3877392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41820" y="2693702"/>
            <a:ext cx="1639966" cy="4139543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507511" y="2468500"/>
            <a:ext cx="1755800" cy="4279763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589857" y="1885085"/>
            <a:ext cx="1761897" cy="4352921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273390" y="1479082"/>
            <a:ext cx="2066723" cy="4359018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031212" y="1175840"/>
            <a:ext cx="2310584" cy="4352921"/>
          </a:xfrm>
          <a:prstGeom prst="rect">
            <a:avLst/>
          </a:prstGeom>
        </p:spPr>
      </p:pic>
      <p:cxnSp>
        <p:nvCxnSpPr>
          <p:cNvPr id="28" name="直線コネクタ 27"/>
          <p:cNvCxnSpPr/>
          <p:nvPr/>
        </p:nvCxnSpPr>
        <p:spPr>
          <a:xfrm>
            <a:off x="3627563" y="1761775"/>
            <a:ext cx="436086" cy="221075"/>
          </a:xfrm>
          <a:prstGeom prst="line">
            <a:avLst/>
          </a:prstGeom>
          <a:ln w="1270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円弧 28"/>
          <p:cNvSpPr/>
          <p:nvPr/>
        </p:nvSpPr>
        <p:spPr>
          <a:xfrm rot="13754995" flipV="1">
            <a:off x="3341704" y="1747823"/>
            <a:ext cx="504533" cy="169755"/>
          </a:xfrm>
          <a:prstGeom prst="arc">
            <a:avLst>
              <a:gd name="adj1" fmla="val 16200000"/>
              <a:gd name="adj2" fmla="val 21296671"/>
            </a:avLst>
          </a:prstGeom>
          <a:ln w="1270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0" name="直線コネクタ 29"/>
          <p:cNvCxnSpPr/>
          <p:nvPr/>
        </p:nvCxnSpPr>
        <p:spPr>
          <a:xfrm flipH="1">
            <a:off x="4463824" y="3475513"/>
            <a:ext cx="155358" cy="718406"/>
          </a:xfrm>
          <a:prstGeom prst="line">
            <a:avLst/>
          </a:prstGeom>
          <a:ln w="1270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4042708" y="1978723"/>
            <a:ext cx="571459" cy="200980"/>
          </a:xfrm>
          <a:prstGeom prst="line">
            <a:avLst/>
          </a:prstGeom>
          <a:ln w="1270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 flipH="1" flipV="1">
            <a:off x="4463824" y="4124495"/>
            <a:ext cx="95587" cy="892139"/>
          </a:xfrm>
          <a:prstGeom prst="line">
            <a:avLst/>
          </a:prstGeom>
          <a:ln w="1270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flipV="1">
            <a:off x="4472982" y="4948279"/>
            <a:ext cx="124551" cy="340592"/>
          </a:xfrm>
          <a:prstGeom prst="line">
            <a:avLst/>
          </a:prstGeom>
          <a:ln w="1270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flipH="1" flipV="1">
            <a:off x="3962945" y="2090405"/>
            <a:ext cx="681089" cy="133341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H="1" flipV="1">
            <a:off x="4537710" y="4221287"/>
            <a:ext cx="113056" cy="842618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 flipH="1" flipV="1">
            <a:off x="3772091" y="1721746"/>
            <a:ext cx="260507" cy="402271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 flipV="1">
            <a:off x="4607715" y="5039854"/>
            <a:ext cx="57261" cy="322213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 flipH="1">
            <a:off x="3714456" y="1560708"/>
            <a:ext cx="54067" cy="201067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楕円 38"/>
          <p:cNvSpPr/>
          <p:nvPr/>
        </p:nvSpPr>
        <p:spPr>
          <a:xfrm>
            <a:off x="4357852" y="1090858"/>
            <a:ext cx="905459" cy="900000"/>
          </a:xfrm>
          <a:prstGeom prst="ellipse">
            <a:avLst/>
          </a:prstGeom>
          <a:solidFill>
            <a:schemeClr val="bg1"/>
          </a:solidFill>
          <a:ln w="130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0" name="直線コネクタ 39"/>
          <p:cNvCxnSpPr/>
          <p:nvPr/>
        </p:nvCxnSpPr>
        <p:spPr>
          <a:xfrm flipV="1">
            <a:off x="4537710" y="3482396"/>
            <a:ext cx="72670" cy="760669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 flipV="1">
            <a:off x="4613948" y="2002804"/>
            <a:ext cx="26803" cy="151616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グループ化 41"/>
          <p:cNvGrpSpPr/>
          <p:nvPr/>
        </p:nvGrpSpPr>
        <p:grpSpPr>
          <a:xfrm>
            <a:off x="2562670" y="933237"/>
            <a:ext cx="1480038" cy="975167"/>
            <a:chOff x="5334659" y="3364856"/>
            <a:chExt cx="1480038" cy="975167"/>
          </a:xfrm>
        </p:grpSpPr>
        <p:sp>
          <p:nvSpPr>
            <p:cNvPr id="43" name="楕円 42"/>
            <p:cNvSpPr/>
            <p:nvPr/>
          </p:nvSpPr>
          <p:spPr>
            <a:xfrm>
              <a:off x="5549598" y="3479143"/>
              <a:ext cx="720000" cy="720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円弧 43"/>
            <p:cNvSpPr/>
            <p:nvPr/>
          </p:nvSpPr>
          <p:spPr>
            <a:xfrm rot="20570922">
              <a:off x="5334659" y="3697153"/>
              <a:ext cx="716678" cy="460375"/>
            </a:xfrm>
            <a:prstGeom prst="arc">
              <a:avLst>
                <a:gd name="adj1" fmla="val 15513773"/>
                <a:gd name="adj2" fmla="val 5937763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円弧 44"/>
            <p:cNvSpPr/>
            <p:nvPr/>
          </p:nvSpPr>
          <p:spPr>
            <a:xfrm>
              <a:off x="5466239" y="3514657"/>
              <a:ext cx="626473" cy="825366"/>
            </a:xfrm>
            <a:prstGeom prst="arc">
              <a:avLst>
                <a:gd name="adj1" fmla="val 16200000"/>
                <a:gd name="adj2" fmla="val 2637661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円弧 45"/>
            <p:cNvSpPr/>
            <p:nvPr/>
          </p:nvSpPr>
          <p:spPr>
            <a:xfrm rot="16710721" flipH="1">
              <a:off x="6191800" y="3263783"/>
              <a:ext cx="521823" cy="723970"/>
            </a:xfrm>
            <a:prstGeom prst="arc">
              <a:avLst>
                <a:gd name="adj1" fmla="val 15906321"/>
                <a:gd name="adj2" fmla="val 19611121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円弧 46"/>
            <p:cNvSpPr/>
            <p:nvPr/>
          </p:nvSpPr>
          <p:spPr>
            <a:xfrm rot="4089019">
              <a:off x="5648151" y="3291261"/>
              <a:ext cx="383371" cy="825366"/>
            </a:xfrm>
            <a:prstGeom prst="arc">
              <a:avLst>
                <a:gd name="adj1" fmla="val 16951846"/>
                <a:gd name="adj2" fmla="val 4280358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8" name="角丸四角形 47"/>
          <p:cNvSpPr/>
          <p:nvPr/>
        </p:nvSpPr>
        <p:spPr>
          <a:xfrm>
            <a:off x="49691" y="6385521"/>
            <a:ext cx="2850833" cy="343176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b="1" dirty="0" smtClean="0">
                <a:solidFill>
                  <a:srgbClr val="FF0000"/>
                </a:solidFill>
                <a:latin typeface="+mn-ea"/>
              </a:rPr>
              <a:t>【</a:t>
            </a:r>
            <a:r>
              <a:rPr kumimoji="1" lang="ja-JP" altLang="en-US" b="1" dirty="0" smtClean="0">
                <a:solidFill>
                  <a:srgbClr val="FF0000"/>
                </a:solidFill>
                <a:latin typeface="+mn-ea"/>
              </a:rPr>
              <a:t>学習カード②－２</a:t>
            </a:r>
            <a:r>
              <a:rPr kumimoji="1" lang="en-US" altLang="ja-JP" b="1" dirty="0" smtClean="0">
                <a:solidFill>
                  <a:srgbClr val="FF0000"/>
                </a:solidFill>
                <a:latin typeface="+mn-ea"/>
              </a:rPr>
              <a:t>】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9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718454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dirty="0"/>
              <a:t>「思考力，判断力，表現力等」</a:t>
            </a:r>
            <a:r>
              <a:rPr lang="ja-JP" altLang="en-US" sz="3600" dirty="0" smtClean="0"/>
              <a:t>編</a:t>
            </a:r>
            <a:endParaRPr lang="ja-JP" altLang="en-US" sz="3600" dirty="0"/>
          </a:p>
        </p:txBody>
      </p:sp>
      <p:sp>
        <p:nvSpPr>
          <p:cNvPr id="50" name="正方形/長方形 49"/>
          <p:cNvSpPr/>
          <p:nvPr/>
        </p:nvSpPr>
        <p:spPr>
          <a:xfrm>
            <a:off x="6610350" y="4221287"/>
            <a:ext cx="2469809" cy="2308324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400" b="1" dirty="0" smtClean="0"/>
              <a:t>シュート</a:t>
            </a:r>
            <a:r>
              <a:rPr lang="ja-JP" altLang="en-US" sz="2400" b="1" dirty="0"/>
              <a:t>フォーム</a:t>
            </a:r>
            <a:r>
              <a:rPr lang="ja-JP" altLang="en-US" sz="2400" b="1" dirty="0" smtClean="0"/>
              <a:t>の改善するポイントとその理由を学習カードにまとめましょう。</a:t>
            </a:r>
            <a:endParaRPr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348387304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"/>
                                            </p:cond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"/>
                                            </p:cond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"/>
                                            </p:cond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9"/>
                                            </p:cond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3"/>
                                            </p:cond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7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0"/>
                            </p:stCondLst>
                            <p:childTnLst>
                              <p:par>
                                <p:cTn id="87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07407E-6 L -0.17795 -0.08658 " pathEditMode="relative" rAng="0" ptsTypes="AA">
                                      <p:cBhvr>
                                        <p:cTn id="8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06" y="-4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5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9" grpId="0" animBg="1"/>
      <p:bldP spid="5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2"/>
          <p:cNvSpPr txBox="1">
            <a:spLocks/>
          </p:cNvSpPr>
          <p:nvPr/>
        </p:nvSpPr>
        <p:spPr>
          <a:xfrm>
            <a:off x="6610350" y="65087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555A0A-D93E-4972-9BDE-BD19E4BDC622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860878"/>
            <a:ext cx="9144000" cy="119599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just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400" b="1" dirty="0" smtClean="0">
                <a:latin typeface="+mn-ea"/>
                <a:ea typeface="+mn-ea"/>
              </a:rPr>
              <a:t>　</a:t>
            </a:r>
            <a:r>
              <a:rPr lang="en-US" altLang="ja-JP" sz="2400" b="1" dirty="0" smtClean="0">
                <a:latin typeface="+mn-ea"/>
                <a:ea typeface="+mn-ea"/>
              </a:rPr>
              <a:t>2-1-2</a:t>
            </a:r>
            <a:r>
              <a:rPr lang="ja-JP" altLang="en-US" sz="2400" b="1" dirty="0">
                <a:latin typeface="+mn-ea"/>
                <a:ea typeface="+mn-ea"/>
              </a:rPr>
              <a:t>のゾーンディフェンスに対して，右下のように攻略</a:t>
            </a:r>
            <a:r>
              <a:rPr lang="ja-JP" altLang="en-US" sz="2400" b="1" dirty="0" smtClean="0">
                <a:latin typeface="+mn-ea"/>
                <a:ea typeface="+mn-ea"/>
              </a:rPr>
              <a:t>され</a:t>
            </a:r>
            <a:endParaRPr lang="en-US" altLang="ja-JP" sz="2400" b="1" dirty="0" smtClean="0">
              <a:latin typeface="+mn-ea"/>
              <a:ea typeface="+mn-ea"/>
            </a:endParaRPr>
          </a:p>
          <a:p>
            <a:pPr lvl="0" algn="just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400" b="1" dirty="0" smtClean="0">
                <a:latin typeface="+mn-ea"/>
                <a:ea typeface="+mn-ea"/>
              </a:rPr>
              <a:t>　ました</a:t>
            </a:r>
            <a:r>
              <a:rPr lang="ja-JP" altLang="en-US" sz="2400" b="1" dirty="0">
                <a:latin typeface="+mn-ea"/>
                <a:ea typeface="+mn-ea"/>
              </a:rPr>
              <a:t>。ディフェンス側はどのように対処すればよかった</a:t>
            </a:r>
            <a:r>
              <a:rPr lang="ja-JP" altLang="en-US" sz="2400" b="1" dirty="0" smtClean="0">
                <a:latin typeface="+mn-ea"/>
                <a:ea typeface="+mn-ea"/>
              </a:rPr>
              <a:t>の</a:t>
            </a:r>
            <a:endParaRPr lang="en-US" altLang="ja-JP" sz="2400" b="1" dirty="0" smtClean="0">
              <a:latin typeface="+mn-ea"/>
              <a:ea typeface="+mn-ea"/>
            </a:endParaRPr>
          </a:p>
          <a:p>
            <a:pPr lvl="0" algn="just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400" b="1" dirty="0" smtClean="0">
                <a:latin typeface="+mn-ea"/>
                <a:ea typeface="+mn-ea"/>
              </a:rPr>
              <a:t>　</a:t>
            </a:r>
            <a:r>
              <a:rPr lang="ja-JP" altLang="en-US" sz="2400" b="1" dirty="0" err="1" smtClean="0">
                <a:latin typeface="+mn-ea"/>
                <a:ea typeface="+mn-ea"/>
              </a:rPr>
              <a:t>かを</a:t>
            </a:r>
            <a:r>
              <a:rPr lang="ja-JP" altLang="en-US" sz="2400" b="1" dirty="0">
                <a:latin typeface="+mn-ea"/>
                <a:ea typeface="+mn-ea"/>
              </a:rPr>
              <a:t>まとめましょう</a:t>
            </a:r>
            <a:r>
              <a:rPr lang="ja-JP" altLang="en-US" sz="2400" b="1" dirty="0" smtClean="0">
                <a:latin typeface="+mn-ea"/>
                <a:ea typeface="+mn-ea"/>
              </a:rPr>
              <a:t>。（次のスライド</a:t>
            </a:r>
            <a:r>
              <a:rPr lang="ja-JP" altLang="en-US" sz="2400" b="1" dirty="0">
                <a:latin typeface="+mn-ea"/>
                <a:ea typeface="+mn-ea"/>
              </a:rPr>
              <a:t>の</a:t>
            </a:r>
            <a:r>
              <a:rPr lang="ja-JP" altLang="en-US" sz="2400" b="1" dirty="0" smtClean="0">
                <a:latin typeface="+mn-ea"/>
                <a:ea typeface="+mn-ea"/>
              </a:rPr>
              <a:t>動き参照）</a:t>
            </a:r>
            <a:endParaRPr lang="ja-JP" altLang="en-US" b="1" dirty="0">
              <a:latin typeface="+mn-ea"/>
              <a:ea typeface="+mn-ea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947" y="4242651"/>
            <a:ext cx="3317087" cy="261535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81897" y="4241180"/>
            <a:ext cx="3285853" cy="2616820"/>
          </a:xfrm>
          <a:prstGeom prst="rect">
            <a:avLst/>
          </a:prstGeom>
        </p:spPr>
      </p:pic>
      <p:sp>
        <p:nvSpPr>
          <p:cNvPr id="12" name="正方形/長方形 11"/>
          <p:cNvSpPr/>
          <p:nvPr/>
        </p:nvSpPr>
        <p:spPr>
          <a:xfrm>
            <a:off x="5202554" y="4106388"/>
            <a:ext cx="3644537" cy="3942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kumimoji="1" lang="en-US" altLang="ja-JP" sz="2000" dirty="0">
                <a:solidFill>
                  <a:srgbClr val="FF0000"/>
                </a:solidFill>
              </a:rPr>
              <a:t>2-1-2</a:t>
            </a:r>
            <a:r>
              <a:rPr kumimoji="1" lang="ja-JP" altLang="en-US" sz="2000" dirty="0" err="1">
                <a:solidFill>
                  <a:srgbClr val="FF0000"/>
                </a:solidFill>
              </a:rPr>
              <a:t>の</a:t>
            </a:r>
            <a:r>
              <a:rPr kumimoji="1" lang="ja-JP" altLang="en-US" sz="2000" dirty="0" err="1" smtClean="0">
                <a:solidFill>
                  <a:srgbClr val="FF0000"/>
                </a:solidFill>
              </a:rPr>
              <a:t>攻</a:t>
            </a:r>
            <a:r>
              <a:rPr kumimoji="1" lang="ja-JP" altLang="en-US" sz="2000" dirty="0" smtClean="0">
                <a:solidFill>
                  <a:srgbClr val="FF0000"/>
                </a:solidFill>
              </a:rPr>
              <a:t>略図</a:t>
            </a:r>
            <a:endParaRPr kumimoji="1" lang="en-US" altLang="ja-JP" sz="2000" dirty="0">
              <a:solidFill>
                <a:srgbClr val="FF0000"/>
              </a:solidFill>
            </a:endParaRPr>
          </a:p>
        </p:txBody>
      </p:sp>
      <p:sp>
        <p:nvSpPr>
          <p:cNvPr id="14" name="Text Box 4">
            <a:extLst>
              <a:ext uri="{FF2B5EF4-FFF2-40B4-BE49-F238E27FC236}">
                <a16:creationId xmlns:a16="http://schemas.microsoft.com/office/drawing/2014/main" id="{C42D2BFC-B8E7-4B3B-B12D-94DA88E076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7304" y="799905"/>
            <a:ext cx="9144000" cy="457333"/>
          </a:xfrm>
          <a:prstGeom prst="rect">
            <a:avLst/>
          </a:prstGeom>
          <a:gradFill>
            <a:gsLst>
              <a:gs pos="0">
                <a:srgbClr val="00B0F0">
                  <a:tint val="66000"/>
                  <a:satMod val="160000"/>
                </a:srgbClr>
              </a:gs>
              <a:gs pos="24000">
                <a:srgbClr val="C8E9FF"/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35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7155" tIns="43575" rIns="17155" bIns="43575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400" b="1" kern="0" dirty="0">
                <a:solidFill>
                  <a:prstClr val="black"/>
                </a:solidFill>
                <a:latin typeface="游ゴシック" panose="020B0400000000000000" pitchFamily="50" charset="-128"/>
              </a:rPr>
              <a:t>ゾーンディフェンスの特徴を</a:t>
            </a:r>
            <a:r>
              <a:rPr lang="ja-JP" altLang="en-US" sz="2400" b="1" kern="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まとめる</a:t>
            </a: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6213633" y="1957735"/>
            <a:ext cx="2850833" cy="343176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b="1" dirty="0" smtClean="0">
                <a:solidFill>
                  <a:srgbClr val="FF0000"/>
                </a:solidFill>
                <a:latin typeface="+mn-ea"/>
              </a:rPr>
              <a:t>【</a:t>
            </a:r>
            <a:r>
              <a:rPr kumimoji="1" lang="ja-JP" altLang="en-US" b="1" dirty="0" smtClean="0">
                <a:solidFill>
                  <a:srgbClr val="FF0000"/>
                </a:solidFill>
                <a:latin typeface="+mn-ea"/>
              </a:rPr>
              <a:t>学習カード②－３</a:t>
            </a:r>
            <a:r>
              <a:rPr kumimoji="1" lang="en-US" altLang="ja-JP" b="1" dirty="0" smtClean="0">
                <a:solidFill>
                  <a:srgbClr val="FF0000"/>
                </a:solidFill>
                <a:latin typeface="+mn-ea"/>
              </a:rPr>
              <a:t>】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718454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dirty="0"/>
              <a:t>「思考力，判断力，表現力等」</a:t>
            </a:r>
            <a:r>
              <a:rPr lang="ja-JP" altLang="en-US" sz="3600" dirty="0" smtClean="0"/>
              <a:t>編</a:t>
            </a:r>
            <a:endParaRPr lang="ja-JP" altLang="en-US" sz="3600" dirty="0"/>
          </a:p>
        </p:txBody>
      </p:sp>
      <p:sp>
        <p:nvSpPr>
          <p:cNvPr id="16" name="Text Box 4">
            <a:extLst>
              <a:ext uri="{FF2B5EF4-FFF2-40B4-BE49-F238E27FC236}">
                <a16:creationId xmlns:a16="http://schemas.microsoft.com/office/drawing/2014/main" id="{C42D2BFC-B8E7-4B3B-B12D-94DA88E076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7304" y="2360816"/>
            <a:ext cx="9144000" cy="457333"/>
          </a:xfrm>
          <a:prstGeom prst="rect">
            <a:avLst/>
          </a:prstGeom>
          <a:gradFill>
            <a:gsLst>
              <a:gs pos="0">
                <a:srgbClr val="00B0F0">
                  <a:tint val="66000"/>
                  <a:satMod val="160000"/>
                </a:srgbClr>
              </a:gs>
              <a:gs pos="24000">
                <a:srgbClr val="C8E9FF"/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35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7155" tIns="43575" rIns="17155" bIns="43575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ja-JP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</a:rPr>
              <a:t>動き</a:t>
            </a:r>
            <a:r>
              <a:rPr kumimoji="1" lang="ja-JP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</a:rPr>
              <a:t>を見て、改善するポイントとその理由を記述</a:t>
            </a:r>
            <a:r>
              <a:rPr kumimoji="1" lang="ja-JP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</a:rPr>
              <a:t>する</a:t>
            </a: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3035549" y="6165575"/>
            <a:ext cx="2850833" cy="343176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b="1" dirty="0" smtClean="0">
                <a:solidFill>
                  <a:srgbClr val="FF0000"/>
                </a:solidFill>
                <a:latin typeface="+mn-ea"/>
              </a:rPr>
              <a:t>【</a:t>
            </a:r>
            <a:r>
              <a:rPr kumimoji="1" lang="ja-JP" altLang="en-US" b="1" dirty="0" smtClean="0">
                <a:solidFill>
                  <a:srgbClr val="FF0000"/>
                </a:solidFill>
                <a:latin typeface="+mn-ea"/>
              </a:rPr>
              <a:t>学習カード②－４</a:t>
            </a:r>
            <a:r>
              <a:rPr kumimoji="1" lang="en-US" altLang="ja-JP" b="1" dirty="0" smtClean="0">
                <a:solidFill>
                  <a:srgbClr val="FF0000"/>
                </a:solidFill>
                <a:latin typeface="+mn-ea"/>
              </a:rPr>
              <a:t>】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0" y="1331316"/>
            <a:ext cx="9064465" cy="969496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400" b="1" dirty="0"/>
              <a:t>　ゾーンディフェンスのポイントに</a:t>
            </a:r>
            <a:r>
              <a:rPr lang="ja-JP" altLang="en-US" sz="2400" b="1" dirty="0" smtClean="0"/>
              <a:t>ついて，学んだ</a:t>
            </a:r>
            <a:r>
              <a:rPr lang="ja-JP" altLang="en-US" sz="2400" b="1" dirty="0"/>
              <a:t>ことや</a:t>
            </a:r>
            <a:r>
              <a:rPr lang="ja-JP" altLang="en-US" sz="2400" b="1" dirty="0" smtClean="0"/>
              <a:t>調べ</a:t>
            </a:r>
            <a:endParaRPr lang="en-US" altLang="ja-JP" sz="2400" b="1" dirty="0" smtClean="0"/>
          </a:p>
          <a:p>
            <a:r>
              <a:rPr lang="ja-JP" altLang="en-US" sz="2400" b="1" dirty="0" smtClean="0"/>
              <a:t>　</a:t>
            </a:r>
            <a:r>
              <a:rPr lang="ja-JP" altLang="en-US" sz="2400" b="1" dirty="0" err="1" smtClean="0"/>
              <a:t>た</a:t>
            </a:r>
            <a:r>
              <a:rPr lang="ja-JP" altLang="en-US" sz="2400" b="1" dirty="0"/>
              <a:t>ことについて</a:t>
            </a:r>
            <a:r>
              <a:rPr lang="ja-JP" altLang="en-US" sz="2400" b="1" dirty="0" smtClean="0"/>
              <a:t>まとめましょう。</a:t>
            </a:r>
            <a:endParaRPr lang="en-US" altLang="ja-JP" sz="2400" b="1" dirty="0" smtClean="0"/>
          </a:p>
          <a:p>
            <a:endParaRPr lang="ja-JP" altLang="en-US" sz="800" b="1" dirty="0"/>
          </a:p>
        </p:txBody>
      </p:sp>
      <p:sp>
        <p:nvSpPr>
          <p:cNvPr id="8" name="正方形/長方形 7"/>
          <p:cNvSpPr/>
          <p:nvPr/>
        </p:nvSpPr>
        <p:spPr>
          <a:xfrm>
            <a:off x="222947" y="4095811"/>
            <a:ext cx="3644537" cy="3872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kumimoji="1" lang="en-US" altLang="ja-JP" sz="2000" dirty="0">
                <a:solidFill>
                  <a:srgbClr val="FF0000"/>
                </a:solidFill>
              </a:rPr>
              <a:t>2-1-2</a:t>
            </a:r>
            <a:r>
              <a:rPr kumimoji="1" lang="ja-JP" altLang="en-US" sz="2000" dirty="0">
                <a:solidFill>
                  <a:srgbClr val="FF0000"/>
                </a:solidFill>
              </a:rPr>
              <a:t>の</a:t>
            </a:r>
            <a:r>
              <a:rPr kumimoji="1" lang="ja-JP" altLang="en-US" sz="2000" dirty="0" smtClean="0">
                <a:solidFill>
                  <a:srgbClr val="FF0000"/>
                </a:solidFill>
              </a:rPr>
              <a:t>ゾーンディフェンス図</a:t>
            </a:r>
            <a:endParaRPr kumimoji="1" lang="en-US" altLang="ja-JP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737061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95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45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95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  <p:bldP spid="13" grpId="0" animBg="1"/>
      <p:bldP spid="16" grpId="0" animBg="1"/>
      <p:bldP spid="17" grpId="0" animBg="1"/>
      <p:bldP spid="4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/>
          <a:srcRect l="14966" t="2951" r="14917" b="49697"/>
          <a:stretch/>
        </p:blipFill>
        <p:spPr>
          <a:xfrm>
            <a:off x="529182" y="34981"/>
            <a:ext cx="8443367" cy="6473452"/>
          </a:xfrm>
          <a:prstGeom prst="rect">
            <a:avLst/>
          </a:prstGeom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29" name="楕円 28"/>
          <p:cNvSpPr/>
          <p:nvPr/>
        </p:nvSpPr>
        <p:spPr>
          <a:xfrm>
            <a:off x="2924537" y="3081650"/>
            <a:ext cx="720000" cy="72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１</a:t>
            </a:r>
          </a:p>
        </p:txBody>
      </p:sp>
      <p:sp>
        <p:nvSpPr>
          <p:cNvPr id="9" name="楕円 8"/>
          <p:cNvSpPr/>
          <p:nvPr/>
        </p:nvSpPr>
        <p:spPr>
          <a:xfrm>
            <a:off x="5776141" y="3081650"/>
            <a:ext cx="720000" cy="72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２</a:t>
            </a:r>
          </a:p>
        </p:txBody>
      </p:sp>
      <p:sp>
        <p:nvSpPr>
          <p:cNvPr id="10" name="楕円 9"/>
          <p:cNvSpPr/>
          <p:nvPr/>
        </p:nvSpPr>
        <p:spPr>
          <a:xfrm>
            <a:off x="2322240" y="1064387"/>
            <a:ext cx="720000" cy="72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３</a:t>
            </a:r>
          </a:p>
        </p:txBody>
      </p:sp>
      <p:sp>
        <p:nvSpPr>
          <p:cNvPr id="11" name="楕円 10"/>
          <p:cNvSpPr/>
          <p:nvPr/>
        </p:nvSpPr>
        <p:spPr>
          <a:xfrm>
            <a:off x="6496141" y="1064387"/>
            <a:ext cx="720000" cy="72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５</a:t>
            </a:r>
          </a:p>
        </p:txBody>
      </p:sp>
      <p:sp>
        <p:nvSpPr>
          <p:cNvPr id="12" name="楕円 11"/>
          <p:cNvSpPr/>
          <p:nvPr/>
        </p:nvSpPr>
        <p:spPr>
          <a:xfrm>
            <a:off x="4379733" y="1784387"/>
            <a:ext cx="720000" cy="72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４</a:t>
            </a:r>
          </a:p>
        </p:txBody>
      </p:sp>
      <p:sp>
        <p:nvSpPr>
          <p:cNvPr id="13" name="楕円 12"/>
          <p:cNvSpPr/>
          <p:nvPr/>
        </p:nvSpPr>
        <p:spPr>
          <a:xfrm>
            <a:off x="5416141" y="5478195"/>
            <a:ext cx="720000" cy="720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kumimoji="1" lang="ja-JP" alt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楕円 13"/>
          <p:cNvSpPr/>
          <p:nvPr/>
        </p:nvSpPr>
        <p:spPr>
          <a:xfrm>
            <a:off x="5272141" y="5334195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14"/>
          <p:cNvSpPr/>
          <p:nvPr/>
        </p:nvSpPr>
        <p:spPr>
          <a:xfrm>
            <a:off x="2110719" y="4888230"/>
            <a:ext cx="720000" cy="720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kumimoji="1" lang="ja-JP" alt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楕円 15"/>
          <p:cNvSpPr/>
          <p:nvPr/>
        </p:nvSpPr>
        <p:spPr>
          <a:xfrm>
            <a:off x="7795350" y="3350369"/>
            <a:ext cx="720000" cy="720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endParaRPr kumimoji="1" lang="ja-JP" alt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楕円 16"/>
          <p:cNvSpPr/>
          <p:nvPr/>
        </p:nvSpPr>
        <p:spPr>
          <a:xfrm>
            <a:off x="1462268" y="1533837"/>
            <a:ext cx="720000" cy="720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kumimoji="1" lang="ja-JP" alt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楕円 17"/>
          <p:cNvSpPr/>
          <p:nvPr/>
        </p:nvSpPr>
        <p:spPr>
          <a:xfrm>
            <a:off x="4390865" y="2990369"/>
            <a:ext cx="720000" cy="720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endParaRPr kumimoji="1" lang="ja-JP" alt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718454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dirty="0"/>
              <a:t>「思考力，判断力，表現力等」</a:t>
            </a:r>
            <a:r>
              <a:rPr lang="ja-JP" altLang="en-US" sz="3600" dirty="0" smtClean="0"/>
              <a:t>編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995116713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59259E-6 L -0.14913 -0.07894 " pathEditMode="relative" rAng="0" ptsTypes="AA">
                                      <p:cBhvr>
                                        <p:cTn id="6" dur="1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65" y="-395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8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3.7037E-7 L -4.72222E-6 -0.02824 L -0.01614 -0.00949 L -0.01631 -0.03912 L -0.0335 -0.01968 L -0.03298 -0.05023 L -0.05 -0.02963 L -0.04982 -0.0588 L -0.06614 -0.04005 L -0.06666 -0.07014 L -0.08315 -0.04931 L -0.08385 -0.07801 L -0.09965 -0.05903 L -0.10034 -0.08819 L -0.11701 -0.06944 L -0.11684 -0.09861 L -0.13385 -0.08009 " pathEditMode="relative" rAng="12240000" ptsTypes="AAAAAAAAAAAAAAAAA">
                                      <p:cBhvr>
                                        <p:cTn id="8" dur="1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67" y="-523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35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3.05556E-6 -1.85185E-6 L -0.25521 0.14676 " pathEditMode="relative" rAng="0" ptsTypes="AA">
                                      <p:cBhvr>
                                        <p:cTn id="10" dur="1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60" y="7338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7" presetClass="path" presetSubtype="0" accel="50000" decel="5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4.98733E-18 9.84456E-17 L -0.04896 -0.02431 C -0.05955 -0.02963 -0.06979 -0.0412 -0.07778 -0.05648 C -0.08646 -0.07431 -0.09045 -0.09097 -0.0901 -0.10602 L -0.08889 -0.17523 " pathEditMode="relative" rAng="3360000" ptsTypes="AAAAA">
                                      <p:cBhvr>
                                        <p:cTn id="12" dur="2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28" y="-724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grpId="1" nodeType="with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-0.1342 -0.07963 L -0.37309 -0.22569 " pathEditMode="relative" rAng="0" ptsTypes="AA">
                                      <p:cBhvr>
                                        <p:cTn id="14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03" y="-4792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1.38889E-6 -1.85185E-6 L -0.09253 -0.03079 " pathEditMode="relative" rAng="0" ptsTypes="AA">
                                      <p:cBhvr>
                                        <p:cTn id="16" dur="1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35" y="-1551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57" presetClass="path" presetSubtype="0" accel="50000" decel="5000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animMotion origin="layout" path="M 4.44444E-6 2.59259E-6 L 4.44444E-6 -0.07917 C 4.44444E-6 -0.11482 0.03316 -0.15834 0.06024 -0.15834 L 0.12048 -0.15834 " pathEditMode="relative" rAng="0" ptsTypes="AAAA">
                                      <p:cBhvr>
                                        <p:cTn id="18" dur="1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24" y="-7917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3" presetClass="path" presetSubtype="0" accel="50000" decel="5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8.33333E-7 1.11111E-6 L 0.1184 -0.05255 " pathEditMode="relative" rAng="0" ptsTypes="AA">
                                      <p:cBhvr>
                                        <p:cTn id="20" dur="1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20" y="-2639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35" presetClass="path" presetSubtype="0" accel="50000" decel="5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4.44444E-6 4.07407E-6 L -0.1868 -0.12315 " pathEditMode="relative" rAng="0" ptsTypes="AA">
                                      <p:cBhvr>
                                        <p:cTn id="22" dur="1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40" y="-6157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35" presetClass="path" presetSubtype="0" accel="50000" decel="5000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animMotion origin="layout" path="M 8.33333E-7 -1.48148E-6 L -0.08802 0.05255 " pathEditMode="relative" rAng="0" ptsTypes="AA">
                                      <p:cBhvr>
                                        <p:cTn id="24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10" y="2616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35" presetClass="path" presetSubtype="0" accel="50000" decel="5000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animMotion origin="layout" path="M 3.61111E-6 1.11111E-6 L -0.14184 0.05255 " pathEditMode="relative" rAng="0" ptsTypes="AA">
                                      <p:cBhvr>
                                        <p:cTn id="26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01" y="2616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35" presetClass="path" presetSubtype="0" accel="50000" decel="5000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animMotion origin="layout" path="M -2.77778E-7 -2.22222E-6 L -0.12049 -0.05254 " pathEditMode="relative" rAng="0" ptsTypes="AA">
                                      <p:cBhvr>
                                        <p:cTn id="28" dur="1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24" y="-2639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3" presetClass="path" presetSubtype="0" accel="50000" decel="50000" fill="hold" grpId="2" nodeType="withEffect">
                                  <p:stCondLst>
                                    <p:cond delay="2750"/>
                                  </p:stCondLst>
                                  <p:childTnLst>
                                    <p:animMotion origin="layout" path="M -0.37309 -0.22569 L 0.14323 -0.30092 " pathEditMode="relative" rAng="0" ptsTypes="AA">
                                      <p:cBhvr>
                                        <p:cTn id="30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816" y="-3773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4" presetClass="path" presetSubtype="0" accel="50000" decel="50000" fill="hold" grpId="3" nodeType="withEffect">
                                  <p:stCondLst>
                                    <p:cond delay="4250"/>
                                  </p:stCondLst>
                                  <p:childTnLst>
                                    <p:animMotion origin="layout" path="M 0.14323 -0.30093 L 0.15816 -0.46505 C 0.16267 -0.50046 0.15382 -0.53889 0.1368 -0.5713 C 0.11805 -0.60671 0.09514 -0.62986 0.06857 -0.63681 L -0.05035 -0.67107 " pathEditMode="relative" rAng="3300000" ptsTypes="AAAAA">
                                      <p:cBhvr>
                                        <p:cTn id="32" dur="1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56" y="-22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4" grpId="1" animBg="1"/>
      <p:bldP spid="14" grpId="2" animBg="1"/>
      <p:bldP spid="14" grpId="3" animBg="1"/>
      <p:bldP spid="15" grpId="0" animBg="1"/>
      <p:bldP spid="16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/>
          <a:srcRect l="14966" t="2951" r="14917" b="49697"/>
          <a:stretch/>
        </p:blipFill>
        <p:spPr>
          <a:xfrm>
            <a:off x="463883" y="0"/>
            <a:ext cx="8443367" cy="6473452"/>
          </a:xfrm>
          <a:prstGeom prst="rect">
            <a:avLst/>
          </a:prstGeom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29" name="楕円 28"/>
          <p:cNvSpPr/>
          <p:nvPr/>
        </p:nvSpPr>
        <p:spPr>
          <a:xfrm>
            <a:off x="2432662" y="2886332"/>
            <a:ext cx="720000" cy="72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１</a:t>
            </a:r>
          </a:p>
        </p:txBody>
      </p:sp>
      <p:sp>
        <p:nvSpPr>
          <p:cNvPr id="9" name="楕円 8"/>
          <p:cNvSpPr/>
          <p:nvPr/>
        </p:nvSpPr>
        <p:spPr>
          <a:xfrm>
            <a:off x="3584242" y="3829215"/>
            <a:ext cx="720000" cy="72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２</a:t>
            </a:r>
          </a:p>
        </p:txBody>
      </p:sp>
      <p:sp>
        <p:nvSpPr>
          <p:cNvPr id="10" name="楕円 9"/>
          <p:cNvSpPr/>
          <p:nvPr/>
        </p:nvSpPr>
        <p:spPr>
          <a:xfrm>
            <a:off x="2559130" y="997429"/>
            <a:ext cx="720000" cy="72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３</a:t>
            </a:r>
          </a:p>
        </p:txBody>
      </p:sp>
      <p:sp>
        <p:nvSpPr>
          <p:cNvPr id="11" name="楕円 10"/>
          <p:cNvSpPr/>
          <p:nvPr/>
        </p:nvSpPr>
        <p:spPr>
          <a:xfrm>
            <a:off x="5137320" y="1244434"/>
            <a:ext cx="720000" cy="72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５</a:t>
            </a:r>
          </a:p>
        </p:txBody>
      </p:sp>
      <p:sp>
        <p:nvSpPr>
          <p:cNvPr id="12" name="楕円 11"/>
          <p:cNvSpPr/>
          <p:nvPr/>
        </p:nvSpPr>
        <p:spPr>
          <a:xfrm>
            <a:off x="3670865" y="1784387"/>
            <a:ext cx="720000" cy="72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４</a:t>
            </a:r>
          </a:p>
        </p:txBody>
      </p:sp>
      <p:sp>
        <p:nvSpPr>
          <p:cNvPr id="13" name="楕円 12"/>
          <p:cNvSpPr/>
          <p:nvPr/>
        </p:nvSpPr>
        <p:spPr>
          <a:xfrm>
            <a:off x="3310865" y="5188635"/>
            <a:ext cx="720000" cy="720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kumimoji="1" lang="ja-JP" alt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楕円 14"/>
          <p:cNvSpPr/>
          <p:nvPr/>
        </p:nvSpPr>
        <p:spPr>
          <a:xfrm>
            <a:off x="1255463" y="3476351"/>
            <a:ext cx="720000" cy="720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kumimoji="1" lang="ja-JP" alt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楕円 15"/>
          <p:cNvSpPr/>
          <p:nvPr/>
        </p:nvSpPr>
        <p:spPr>
          <a:xfrm>
            <a:off x="6640282" y="3180038"/>
            <a:ext cx="720000" cy="720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endParaRPr kumimoji="1" lang="ja-JP" alt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楕円 16"/>
          <p:cNvSpPr/>
          <p:nvPr/>
        </p:nvSpPr>
        <p:spPr>
          <a:xfrm>
            <a:off x="1802743" y="580941"/>
            <a:ext cx="720000" cy="720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kumimoji="1" lang="ja-JP" alt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楕円 17"/>
          <p:cNvSpPr/>
          <p:nvPr/>
        </p:nvSpPr>
        <p:spPr>
          <a:xfrm>
            <a:off x="2805889" y="2144387"/>
            <a:ext cx="720000" cy="720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endParaRPr kumimoji="1" lang="ja-JP" alt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楕円 24"/>
          <p:cNvSpPr/>
          <p:nvPr/>
        </p:nvSpPr>
        <p:spPr>
          <a:xfrm rot="19219962">
            <a:off x="6514788" y="2978629"/>
            <a:ext cx="263524" cy="273131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弧 5"/>
          <p:cNvSpPr/>
          <p:nvPr/>
        </p:nvSpPr>
        <p:spPr>
          <a:xfrm rot="21197195">
            <a:off x="2730641" y="785670"/>
            <a:ext cx="4194043" cy="5343853"/>
          </a:xfrm>
          <a:prstGeom prst="arc">
            <a:avLst/>
          </a:prstGeom>
          <a:ln w="63500">
            <a:solidFill>
              <a:schemeClr val="accent2">
                <a:lumMod val="75000"/>
              </a:schemeClr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5331522" y="5285060"/>
            <a:ext cx="3644537" cy="15500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どのように対処すればよかったのでしょう？</a:t>
            </a:r>
            <a:endParaRPr kumimoji="1" lang="en-US" altLang="ja-JP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49691" y="6385521"/>
            <a:ext cx="2850833" cy="343176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b="1" dirty="0" smtClean="0">
                <a:solidFill>
                  <a:srgbClr val="FF0000"/>
                </a:solidFill>
                <a:latin typeface="+mn-ea"/>
              </a:rPr>
              <a:t>【</a:t>
            </a:r>
            <a:r>
              <a:rPr kumimoji="1" lang="ja-JP" altLang="en-US" b="1" dirty="0" smtClean="0">
                <a:solidFill>
                  <a:srgbClr val="FF0000"/>
                </a:solidFill>
                <a:latin typeface="+mn-ea"/>
              </a:rPr>
              <a:t>学習</a:t>
            </a:r>
            <a:r>
              <a:rPr kumimoji="1" lang="ja-JP" altLang="en-US" b="1" dirty="0">
                <a:solidFill>
                  <a:srgbClr val="FF0000"/>
                </a:solidFill>
                <a:latin typeface="+mn-ea"/>
              </a:rPr>
              <a:t>カード</a:t>
            </a:r>
            <a:r>
              <a:rPr kumimoji="1" lang="ja-JP" altLang="en-US" b="1" dirty="0" smtClean="0">
                <a:solidFill>
                  <a:srgbClr val="FF0000"/>
                </a:solidFill>
                <a:latin typeface="+mn-ea"/>
              </a:rPr>
              <a:t>②－４</a:t>
            </a:r>
            <a:r>
              <a:rPr kumimoji="1" lang="en-US" altLang="ja-JP" b="1" dirty="0" smtClean="0">
                <a:solidFill>
                  <a:srgbClr val="FF0000"/>
                </a:solidFill>
                <a:latin typeface="+mn-ea"/>
              </a:rPr>
              <a:t>】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718454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dirty="0"/>
              <a:t>「思考力，判断力，表現力等」</a:t>
            </a:r>
            <a:r>
              <a:rPr lang="ja-JP" altLang="en-US" sz="3600" dirty="0" smtClean="0"/>
              <a:t>編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617665442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11388"/>
            <a:ext cx="9144000" cy="641999"/>
          </a:xfrm>
          <a:prstGeom prst="rect">
            <a:avLst/>
          </a:prstGeom>
          <a:gradFill>
            <a:gsLst>
              <a:gs pos="0">
                <a:srgbClr val="00B0F0">
                  <a:tint val="66000"/>
                  <a:satMod val="160000"/>
                </a:srgbClr>
              </a:gs>
              <a:gs pos="24000">
                <a:srgbClr val="C8E9FF"/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35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7155" tIns="43575" rIns="17155" bIns="43575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b="1" kern="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やってみよう①</a:t>
            </a:r>
            <a:endParaRPr kumimoji="1" lang="en-US" altLang="ja-JP" sz="3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</a:endParaRPr>
          </a:p>
        </p:txBody>
      </p:sp>
      <p:sp>
        <p:nvSpPr>
          <p:cNvPr id="7" name="スライド番号プレースホルダー 2"/>
          <p:cNvSpPr txBox="1">
            <a:spLocks/>
          </p:cNvSpPr>
          <p:nvPr/>
        </p:nvSpPr>
        <p:spPr>
          <a:xfrm>
            <a:off x="6610350" y="65087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555A0A-D93E-4972-9BDE-BD19E4BDC622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64523"/>
            <a:ext cx="9144000" cy="224243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just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800" dirty="0" smtClean="0"/>
              <a:t>自己</a:t>
            </a:r>
            <a:r>
              <a:rPr lang="ja-JP" altLang="en-US" sz="2800" dirty="0"/>
              <a:t>課題（例）</a:t>
            </a:r>
            <a:endParaRPr lang="en-US" altLang="ja-JP" sz="2800" dirty="0"/>
          </a:p>
          <a:p>
            <a:pPr lvl="0" algn="just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800" dirty="0" smtClean="0"/>
              <a:t>シュート</a:t>
            </a:r>
            <a:r>
              <a:rPr lang="ja-JP" altLang="en-US" sz="2800" dirty="0"/>
              <a:t>し</a:t>
            </a:r>
            <a:r>
              <a:rPr lang="ja-JP" altLang="en-US" sz="2800" dirty="0" smtClean="0"/>
              <a:t>た時に，ミドルポストエリアになるとシュートが届かなかった。（自己の学習課題）</a:t>
            </a:r>
            <a:endParaRPr lang="en-US" altLang="ja-JP" sz="2800" dirty="0" smtClean="0"/>
          </a:p>
          <a:p>
            <a:pPr lvl="0" algn="just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800" dirty="0" smtClean="0"/>
              <a:t>どのようにすれば</a:t>
            </a:r>
            <a:r>
              <a:rPr lang="ja-JP" altLang="en-US" sz="2800" dirty="0"/>
              <a:t>解決</a:t>
            </a:r>
            <a:r>
              <a:rPr lang="ja-JP" altLang="en-US" sz="2800" dirty="0" smtClean="0"/>
              <a:t>できるのかを</a:t>
            </a:r>
            <a:r>
              <a:rPr lang="ja-JP" altLang="en-US" sz="2800" dirty="0"/>
              <a:t>考</a:t>
            </a:r>
            <a:r>
              <a:rPr lang="ja-JP" altLang="en-US" sz="2800" dirty="0" smtClean="0"/>
              <a:t>えてみよう。</a:t>
            </a:r>
            <a:endParaRPr lang="en-US" altLang="ja-JP" sz="2800" dirty="0" smtClean="0"/>
          </a:p>
          <a:p>
            <a:pPr lvl="0" algn="just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800" dirty="0" smtClean="0"/>
              <a:t>（学習カードへの記入なし、次のスライドで解説の例示）</a:t>
            </a:r>
            <a:endParaRPr lang="ja-JP" altLang="en-US" sz="28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3"/>
          <a:srcRect l="15184" t="3667" r="14933" b="62135"/>
          <a:stretch/>
        </p:blipFill>
        <p:spPr>
          <a:xfrm>
            <a:off x="502921" y="4157524"/>
            <a:ext cx="4251960" cy="236220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線吹き出し 1 (枠付き) 4"/>
          <p:cNvSpPr/>
          <p:nvPr/>
        </p:nvSpPr>
        <p:spPr>
          <a:xfrm>
            <a:off x="4911090" y="4157524"/>
            <a:ext cx="4050030" cy="505916"/>
          </a:xfrm>
          <a:prstGeom prst="borderCallout1">
            <a:avLst>
              <a:gd name="adj1" fmla="val 21762"/>
              <a:gd name="adj2" fmla="val 47"/>
              <a:gd name="adj3" fmla="val 82377"/>
              <a:gd name="adj4" fmla="val -41945"/>
            </a:avLst>
          </a:prstGeom>
          <a:solidFill>
            <a:srgbClr val="FFFF00"/>
          </a:solidFill>
          <a:ln w="825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tx1"/>
                </a:solidFill>
              </a:rPr>
              <a:t>ローポストエリア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2" name="線吹き出し 1 (枠付き) 11"/>
          <p:cNvSpPr/>
          <p:nvPr/>
        </p:nvSpPr>
        <p:spPr>
          <a:xfrm>
            <a:off x="4911090" y="5080179"/>
            <a:ext cx="4050030" cy="505916"/>
          </a:xfrm>
          <a:prstGeom prst="borderCallout1">
            <a:avLst>
              <a:gd name="adj1" fmla="val 21762"/>
              <a:gd name="adj2" fmla="val 47"/>
              <a:gd name="adj3" fmla="val -14019"/>
              <a:gd name="adj4" fmla="val -40440"/>
            </a:avLst>
          </a:prstGeom>
          <a:solidFill>
            <a:schemeClr val="accent1"/>
          </a:solidFill>
          <a:ln w="825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tx1"/>
                </a:solidFill>
              </a:rPr>
              <a:t>ミドルポストエリア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" name="線吹き出し 1 (枠付き) 13"/>
          <p:cNvSpPr/>
          <p:nvPr/>
        </p:nvSpPr>
        <p:spPr>
          <a:xfrm>
            <a:off x="4911090" y="6043565"/>
            <a:ext cx="4050030" cy="505916"/>
          </a:xfrm>
          <a:prstGeom prst="borderCallout1">
            <a:avLst>
              <a:gd name="adj1" fmla="val 21762"/>
              <a:gd name="adj2" fmla="val 47"/>
              <a:gd name="adj3" fmla="val -128488"/>
              <a:gd name="adj4" fmla="val -41192"/>
            </a:avLst>
          </a:prstGeom>
          <a:solidFill>
            <a:srgbClr val="FF0000"/>
          </a:solidFill>
          <a:ln w="825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tx1"/>
                </a:solidFill>
              </a:rPr>
              <a:t>ハイポストエリア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718454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dirty="0"/>
              <a:t>「思考力，判断力，表現力等」</a:t>
            </a:r>
            <a:r>
              <a:rPr lang="ja-JP" altLang="en-US" sz="3600" dirty="0" smtClean="0"/>
              <a:t>編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275289798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4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9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4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9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12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11165"/>
            <a:ext cx="9144000" cy="641999"/>
          </a:xfrm>
          <a:prstGeom prst="rect">
            <a:avLst/>
          </a:prstGeom>
          <a:gradFill>
            <a:gsLst>
              <a:gs pos="0">
                <a:srgbClr val="00B0F0">
                  <a:tint val="66000"/>
                  <a:satMod val="160000"/>
                </a:srgbClr>
              </a:gs>
              <a:gs pos="24000">
                <a:srgbClr val="C8E9FF"/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35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7155" tIns="43575" rIns="17155" bIns="43575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b="1" kern="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やってみよう①解説</a:t>
            </a:r>
            <a:endParaRPr kumimoji="1" lang="en-US" altLang="ja-JP" sz="3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</a:endParaRPr>
          </a:p>
        </p:txBody>
      </p:sp>
      <p:sp>
        <p:nvSpPr>
          <p:cNvPr id="7" name="スライド番号プレースホルダー 2"/>
          <p:cNvSpPr txBox="1">
            <a:spLocks/>
          </p:cNvSpPr>
          <p:nvPr/>
        </p:nvSpPr>
        <p:spPr>
          <a:xfrm>
            <a:off x="6610350" y="65087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555A0A-D93E-4972-9BDE-BD19E4BDC622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7304" y="1545872"/>
            <a:ext cx="9144000" cy="641999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just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dirty="0"/>
              <a:t>考えられる解決要素（例）</a:t>
            </a:r>
            <a:endParaRPr lang="en-US" altLang="ja-JP" sz="3600" dirty="0"/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355995"/>
            <a:ext cx="9144000" cy="433531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just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dirty="0" smtClean="0"/>
              <a:t>フォーム</a:t>
            </a:r>
            <a:r>
              <a:rPr lang="ja-JP" altLang="en-US" sz="3600" dirty="0"/>
              <a:t>のポイントを</a:t>
            </a:r>
            <a:r>
              <a:rPr lang="ja-JP" altLang="en-US" sz="3600" dirty="0" smtClean="0"/>
              <a:t>確認する</a:t>
            </a:r>
            <a:endParaRPr lang="en-US" altLang="ja-JP" sz="3600" dirty="0"/>
          </a:p>
          <a:p>
            <a:pPr lvl="0" algn="just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400" dirty="0"/>
              <a:t>（構えの位置・肘の曲げ伸ばし・膝の使い方・フォロースルーの高さ・連続した動作など</a:t>
            </a:r>
            <a:r>
              <a:rPr lang="ja-JP" altLang="en-US" sz="2400" dirty="0" smtClean="0"/>
              <a:t>）→</a:t>
            </a: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次のスライドでフォームを確認しよう！</a:t>
            </a:r>
            <a:endParaRPr lang="en-US" altLang="ja-JP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just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dirty="0" smtClean="0"/>
              <a:t>シュート</a:t>
            </a:r>
            <a:r>
              <a:rPr lang="ja-JP" altLang="en-US" sz="3600" dirty="0"/>
              <a:t>練習</a:t>
            </a:r>
            <a:r>
              <a:rPr lang="ja-JP" altLang="en-US" sz="3600" dirty="0" smtClean="0"/>
              <a:t>で</a:t>
            </a:r>
            <a:r>
              <a:rPr lang="ja-JP" altLang="en-US" sz="3600" dirty="0"/>
              <a:t>確認</a:t>
            </a:r>
            <a:r>
              <a:rPr lang="ja-JP" altLang="en-US" sz="3600" dirty="0" smtClean="0"/>
              <a:t>しながら技術</a:t>
            </a:r>
            <a:r>
              <a:rPr lang="ja-JP" altLang="en-US" sz="3600" dirty="0"/>
              <a:t>の</a:t>
            </a:r>
            <a:r>
              <a:rPr lang="ja-JP" altLang="en-US" sz="3600" dirty="0" smtClean="0"/>
              <a:t>修正をする</a:t>
            </a:r>
            <a:endParaRPr lang="en-US" altLang="ja-JP" sz="3600" dirty="0"/>
          </a:p>
          <a:p>
            <a:pPr lvl="0" algn="just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400" dirty="0"/>
              <a:t>（何をどのように修正し，どのように練習するか。）</a:t>
            </a:r>
            <a:endParaRPr lang="en-US" altLang="ja-JP" sz="2400" dirty="0"/>
          </a:p>
          <a:p>
            <a:pPr lvl="0" algn="just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400" dirty="0"/>
              <a:t>（例：フォロースルーの高さが一定ではない→家庭学習を含めて，ボール</a:t>
            </a:r>
            <a:r>
              <a:rPr lang="ja-JP" altLang="en-US" sz="2400" dirty="0" smtClean="0"/>
              <a:t>を放つとき</a:t>
            </a:r>
            <a:r>
              <a:rPr lang="ja-JP" altLang="en-US" sz="2400" dirty="0"/>
              <a:t>の</a:t>
            </a:r>
            <a:r>
              <a:rPr lang="ja-JP" altLang="en-US" sz="2400" dirty="0" smtClean="0"/>
              <a:t>角度を安定</a:t>
            </a:r>
            <a:r>
              <a:rPr lang="ja-JP" altLang="en-US" sz="2400" dirty="0"/>
              <a:t>させる練習を行う。その上でローポストエリアから徐々に</a:t>
            </a:r>
            <a:r>
              <a:rPr lang="ja-JP" altLang="en-US" sz="2400" dirty="0" smtClean="0"/>
              <a:t>範囲を広げる</a:t>
            </a:r>
            <a:r>
              <a:rPr lang="ja-JP" altLang="en-US" sz="2400" dirty="0"/>
              <a:t>）など</a:t>
            </a:r>
            <a:endParaRPr lang="en-US" altLang="ja-JP" sz="2400" dirty="0"/>
          </a:p>
          <a:p>
            <a:pPr lvl="0" algn="just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dirty="0" smtClean="0"/>
              <a:t>他者と比較して、情報を得る</a:t>
            </a:r>
            <a:endParaRPr lang="en-US" altLang="ja-JP" sz="3600" dirty="0"/>
          </a:p>
          <a:p>
            <a:pPr lvl="0" algn="just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400" dirty="0"/>
              <a:t>（お互いにシュートフォームを確認し，情報交換を行い伝え合う）</a:t>
            </a:r>
            <a:endParaRPr lang="en-US" altLang="ja-JP" sz="2400" dirty="0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718454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dirty="0"/>
              <a:t>「思考力，判断力，表現力等」</a:t>
            </a:r>
            <a:r>
              <a:rPr lang="ja-JP" altLang="en-US" sz="3600" dirty="0" smtClean="0"/>
              <a:t>編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864574420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7943</TotalTime>
  <Words>1023</Words>
  <Application>Microsoft Office PowerPoint</Application>
  <PresentationFormat>画面に合わせる (4:3)</PresentationFormat>
  <Paragraphs>158</Paragraphs>
  <Slides>15</Slides>
  <Notes>13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5" baseType="lpstr">
      <vt:lpstr>AR Pゴシック体S</vt:lpstr>
      <vt:lpstr>AR P丸ゴシック体E</vt:lpstr>
      <vt:lpstr>HG創英角ｺﾞｼｯｸUB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</dc:creator>
  <cp:lastModifiedBy>m</cp:lastModifiedBy>
  <cp:revision>547</cp:revision>
  <cp:lastPrinted>2020-11-20T00:21:05Z</cp:lastPrinted>
  <dcterms:created xsi:type="dcterms:W3CDTF">2019-05-07T09:33:23Z</dcterms:created>
  <dcterms:modified xsi:type="dcterms:W3CDTF">2020-12-17T08:22:50Z</dcterms:modified>
</cp:coreProperties>
</file>