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328" r:id="rId2"/>
    <p:sldId id="316" r:id="rId3"/>
    <p:sldId id="318" r:id="rId4"/>
    <p:sldId id="337" r:id="rId5"/>
    <p:sldId id="319" r:id="rId6"/>
    <p:sldId id="330" r:id="rId7"/>
    <p:sldId id="338" r:id="rId8"/>
    <p:sldId id="336" r:id="rId9"/>
    <p:sldId id="335" r:id="rId10"/>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平川　紀子" initials="平川　紀子"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5" autoAdjust="0"/>
    <p:restoredTop sz="94660"/>
  </p:normalViewPr>
  <p:slideViewPr>
    <p:cSldViewPr snapToGrid="0">
      <p:cViewPr varScale="1">
        <p:scale>
          <a:sx n="73" d="100"/>
          <a:sy n="73" d="100"/>
        </p:scale>
        <p:origin x="468"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54" tIns="45327" rIns="90654" bIns="4532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54" tIns="45327" rIns="90654" bIns="45327" rtlCol="0"/>
          <a:lstStyle>
            <a:lvl1pPr algn="r">
              <a:defRPr sz="1200"/>
            </a:lvl1pPr>
          </a:lstStyle>
          <a:p>
            <a:fld id="{5FBD121F-19E0-4D63-8EE5-CB4DDC548DEF}" type="datetimeFigureOut">
              <a:rPr kumimoji="1" lang="ja-JP" altLang="en-US" smtClean="0"/>
              <a:t>2020/12/16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54" tIns="45327" rIns="90654" bIns="45327"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54" tIns="45327" rIns="90654" bIns="4532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54" tIns="45327" rIns="90654" bIns="4532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54" tIns="45327" rIns="90654" bIns="45327" rtlCol="0" anchor="b"/>
          <a:lstStyle>
            <a:lvl1pPr algn="r">
              <a:defRPr sz="1200"/>
            </a:lvl1pPr>
          </a:lstStyle>
          <a:p>
            <a:fld id="{679BA96C-3BB3-4ED6-B43F-46F5610ABEE3}" type="slidenum">
              <a:rPr kumimoji="1" lang="ja-JP" altLang="en-US" smtClean="0"/>
              <a:t>‹#›</a:t>
            </a:fld>
            <a:endParaRPr kumimoji="1" lang="ja-JP" altLang="en-US"/>
          </a:p>
        </p:txBody>
      </p:sp>
    </p:spTree>
    <p:extLst>
      <p:ext uri="{BB962C8B-B14F-4D97-AF65-F5344CB8AC3E}">
        <p14:creationId xmlns:p14="http://schemas.microsoft.com/office/powerpoint/2010/main" val="29034445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3268">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68">
                <a:defRPr/>
              </a:pPr>
              <a:t>1</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139218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3268">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68">
                <a:defRPr/>
              </a:pPr>
              <a:t>2</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68405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3268">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68">
                <a:defRPr/>
              </a:pPr>
              <a:t>3</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856520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3268">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68">
                <a:defRPr/>
              </a:pPr>
              <a:t>4</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805029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3268">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68">
                <a:defRPr/>
              </a:pPr>
              <a:t>5</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7258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3268">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68">
                <a:defRPr/>
              </a:pPr>
              <a:t>6</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1986314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3268">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68">
                <a:defRPr/>
              </a:pPr>
              <a:t>7</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242948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3268">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68">
                <a:defRPr/>
              </a:pPr>
              <a:t>8</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89574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53268">
              <a:defRPr/>
            </a:pPr>
            <a:fld id="{4C5EB111-BAE8-403F-83DB-A29578AF6571}" type="slidenum">
              <a:rPr kumimoji="1" lang="ja-JP" altLang="en-US">
                <a:solidFill>
                  <a:prstClr val="black"/>
                </a:solidFill>
                <a:latin typeface="游ゴシック" panose="020F0502020204030204"/>
                <a:ea typeface="游ゴシック" panose="020B0400000000000000" pitchFamily="50" charset="-128"/>
              </a:rPr>
              <a:pPr defTabSz="453268">
                <a:defRPr/>
              </a:pPr>
              <a:t>9</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780975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2159B4-FE3D-46E7-BA8A-5E955373D974}" type="datetime1">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A77234-8D0C-4BDF-A135-B3E5D946F9C8}" type="datetime1">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5A4E73-DD5A-4EF3-BD9D-431A0BCFC66E}" type="datetime1">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8CFB7A-FB65-40F0-AF6E-6D01B90AB162}" type="datetime1">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035D51-73D9-47FA-AC2A-3143C4968F6F}" type="datetime1">
              <a:rPr kumimoji="1" lang="ja-JP" altLang="en-US" smtClean="0"/>
              <a:t>2020/12/16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A032B49-21B3-461C-BC2A-20D6B0FDA386}" type="datetime1">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A129B35-1D90-44B7-8C20-EA9BAAE43785}" type="datetime1">
              <a:rPr kumimoji="1" lang="ja-JP" altLang="en-US" smtClean="0"/>
              <a:t>2020/12/16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663E42-AAA8-4095-B1B1-74331AD8F7A7}" type="datetime1">
              <a:rPr kumimoji="1" lang="ja-JP" altLang="en-US" smtClean="0"/>
              <a:t>2020/12/16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F714C4-2AB1-4B42-BE2C-5E524FEAD5D2}" type="datetime1">
              <a:rPr kumimoji="1" lang="ja-JP" altLang="en-US" smtClean="0"/>
              <a:t>2020/12/16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E260068-C949-4E9C-9CDA-9A2AD3A349D3}" type="datetime1">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DD6600B-6BE8-4EAE-AF8E-A90EE6295AB5}" type="datetime1">
              <a:rPr kumimoji="1" lang="ja-JP" altLang="en-US" smtClean="0"/>
              <a:t>2020/12/16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555A0A-D93E-4972-9BDE-BD19E4BDC622}"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872F2B-1FE5-482C-B762-C8819CDC24AD}" type="datetime1">
              <a:rPr kumimoji="1" lang="ja-JP" altLang="en-US" smtClean="0"/>
              <a:t>2020/12/16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55A0A-D93E-4972-9BDE-BD19E4BDC62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fureai-dance.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806755" y="2661436"/>
            <a:ext cx="7708595" cy="1921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4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8" name="正方形/長方形 7"/>
          <p:cNvSpPr/>
          <p:nvPr/>
        </p:nvSpPr>
        <p:spPr>
          <a:xfrm>
            <a:off x="260942" y="919201"/>
            <a:ext cx="8595359" cy="1491814"/>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3600" dirty="0">
                <a:latin typeface="HG創英角ｺﾞｼｯｸUB" panose="020B0909000000000000" pitchFamily="49" charset="-128"/>
                <a:ea typeface="HG創英角ｺﾞｼｯｸUB" panose="020B0909000000000000" pitchFamily="49" charset="-128"/>
              </a:rPr>
              <a:t>中学校 保健体育（体育分野）</a:t>
            </a:r>
            <a:endParaRPr kumimoji="1" lang="en-US" altLang="ja-JP" sz="3600" dirty="0">
              <a:latin typeface="HG創英角ｺﾞｼｯｸUB" panose="020B0909000000000000" pitchFamily="49" charset="-128"/>
              <a:ea typeface="HG創英角ｺﾞｼｯｸUB" panose="020B0909000000000000" pitchFamily="49" charset="-128"/>
            </a:endParaRPr>
          </a:p>
          <a:p>
            <a:pPr algn="ctr"/>
            <a:r>
              <a:rPr kumimoji="1" lang="en-US" altLang="ja-JP" sz="3600" dirty="0">
                <a:latin typeface="HG創英角ｺﾞｼｯｸUB" panose="020B0909000000000000" pitchFamily="49" charset="-128"/>
                <a:ea typeface="HG創英角ｺﾞｼｯｸUB" panose="020B0909000000000000" pitchFamily="49" charset="-128"/>
              </a:rPr>
              <a:t>〔</a:t>
            </a:r>
            <a:r>
              <a:rPr kumimoji="1" lang="ja-JP" altLang="en-US" sz="3600" dirty="0">
                <a:latin typeface="HG創英角ｺﾞｼｯｸUB" panose="020B0909000000000000" pitchFamily="49" charset="-128"/>
                <a:ea typeface="HG創英角ｺﾞｼｯｸUB" panose="020B0909000000000000" pitchFamily="49" charset="-128"/>
              </a:rPr>
              <a:t>第３学年</a:t>
            </a:r>
            <a:r>
              <a:rPr kumimoji="1" lang="en-US" altLang="ja-JP" sz="3600" dirty="0">
                <a:latin typeface="HG創英角ｺﾞｼｯｸUB" panose="020B0909000000000000" pitchFamily="49" charset="-128"/>
                <a:ea typeface="HG創英角ｺﾞｼｯｸUB" panose="020B0909000000000000" pitchFamily="49" charset="-128"/>
              </a:rPr>
              <a:t>〕</a:t>
            </a:r>
            <a:endParaRPr kumimoji="1" lang="ja-JP" altLang="en-US" sz="3600" dirty="0">
              <a:latin typeface="HG創英角ｺﾞｼｯｸUB" panose="020B0909000000000000" pitchFamily="49" charset="-128"/>
              <a:ea typeface="HG創英角ｺﾞｼｯｸUB" panose="020B0909000000000000" pitchFamily="49" charset="-128"/>
            </a:endParaRPr>
          </a:p>
        </p:txBody>
      </p:sp>
      <p:sp>
        <p:nvSpPr>
          <p:cNvPr id="3" name="スライド番号プレースホルダー 2"/>
          <p:cNvSpPr>
            <a:spLocks noGrp="1"/>
          </p:cNvSpPr>
          <p:nvPr>
            <p:ph type="sldNum" sz="quarter" idx="12"/>
          </p:nvPr>
        </p:nvSpPr>
        <p:spPr/>
        <p:txBody>
          <a:bodyPr/>
          <a:lstStyle/>
          <a:p>
            <a:fld id="{13555A0A-D93E-4972-9BDE-BD19E4BDC622}" type="slidenum">
              <a:rPr kumimoji="1" lang="ja-JP" altLang="en-US" smtClean="0"/>
              <a:t>1</a:t>
            </a:fld>
            <a:endParaRPr kumimoji="1" lang="ja-JP" altLang="en-US"/>
          </a:p>
        </p:txBody>
      </p:sp>
      <p:sp>
        <p:nvSpPr>
          <p:cNvPr id="10" name="正方形/長方形 9"/>
          <p:cNvSpPr/>
          <p:nvPr/>
        </p:nvSpPr>
        <p:spPr>
          <a:xfrm>
            <a:off x="45404" y="4389120"/>
            <a:ext cx="9026434" cy="1315608"/>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4400" dirty="0">
                <a:latin typeface="HG創英角ｺﾞｼｯｸUB" panose="020B0909000000000000" pitchFamily="49" charset="-128"/>
                <a:ea typeface="HG創英角ｺﾞｼｯｸUB" panose="020B0909000000000000" pitchFamily="49" charset="-128"/>
              </a:rPr>
              <a:t>【</a:t>
            </a:r>
            <a:r>
              <a:rPr kumimoji="1" lang="ja-JP" altLang="en-US" sz="4400" dirty="0" smtClean="0">
                <a:latin typeface="HG創英角ｺﾞｼｯｸUB" panose="020B0909000000000000" pitchFamily="49" charset="-128"/>
                <a:ea typeface="HG創英角ｺﾞｼｯｸUB" panose="020B0909000000000000" pitchFamily="49" charset="-128"/>
              </a:rPr>
              <a:t>思考力，判断力</a:t>
            </a:r>
            <a:r>
              <a:rPr kumimoji="1" lang="ja-JP" altLang="en-US" sz="4400" dirty="0">
                <a:latin typeface="HG創英角ｺﾞｼｯｸUB" panose="020B0909000000000000" pitchFamily="49" charset="-128"/>
                <a:ea typeface="HG創英角ｺﾞｼｯｸUB" panose="020B0909000000000000" pitchFamily="49" charset="-128"/>
              </a:rPr>
              <a:t>，</a:t>
            </a:r>
            <a:r>
              <a:rPr kumimoji="1" lang="ja-JP" altLang="en-US" sz="4400" dirty="0" smtClean="0">
                <a:latin typeface="HG創英角ｺﾞｼｯｸUB" panose="020B0909000000000000" pitchFamily="49" charset="-128"/>
                <a:ea typeface="HG創英角ｺﾞｼｯｸUB" panose="020B0909000000000000" pitchFamily="49" charset="-128"/>
              </a:rPr>
              <a:t>表現力</a:t>
            </a:r>
            <a:r>
              <a:rPr kumimoji="1" lang="ja-JP" altLang="en-US" sz="4400" dirty="0">
                <a:latin typeface="HG創英角ｺﾞｼｯｸUB" panose="020B0909000000000000" pitchFamily="49" charset="-128"/>
                <a:ea typeface="HG創英角ｺﾞｼｯｸUB" panose="020B0909000000000000" pitchFamily="49" charset="-128"/>
              </a:rPr>
              <a:t>等編</a:t>
            </a:r>
            <a:r>
              <a:rPr kumimoji="1" lang="en-US" altLang="ja-JP" sz="4400" dirty="0">
                <a:latin typeface="HG創英角ｺﾞｼｯｸUB" panose="020B0909000000000000" pitchFamily="49" charset="-128"/>
                <a:ea typeface="HG創英角ｺﾞｼｯｸUB" panose="020B0909000000000000" pitchFamily="49" charset="-128"/>
              </a:rPr>
              <a:t>】</a:t>
            </a:r>
          </a:p>
        </p:txBody>
      </p:sp>
      <p:sp>
        <p:nvSpPr>
          <p:cNvPr id="11" name="Rectangle 2"/>
          <p:cNvSpPr>
            <a:spLocks noChangeArrowheads="1"/>
          </p:cNvSpPr>
          <p:nvPr/>
        </p:nvSpPr>
        <p:spPr bwMode="auto">
          <a:xfrm>
            <a:off x="-17304" y="2"/>
            <a:ext cx="9161304" cy="757379"/>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en-US" altLang="ja-JP" sz="2400"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9" name="正方形/長方形 8"/>
          <p:cNvSpPr/>
          <p:nvPr/>
        </p:nvSpPr>
        <p:spPr>
          <a:xfrm>
            <a:off x="1" y="2541645"/>
            <a:ext cx="9052560" cy="1847475"/>
          </a:xfrm>
          <a:prstGeom prst="rect">
            <a:avLst/>
          </a:prstGeom>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6600" dirty="0">
                <a:latin typeface="HG創英角ｺﾞｼｯｸUB" panose="020B0909000000000000" pitchFamily="49" charset="-128"/>
                <a:ea typeface="HG創英角ｺﾞｼｯｸUB" panose="020B0909000000000000" pitchFamily="49" charset="-128"/>
              </a:rPr>
              <a:t>ダンス</a:t>
            </a:r>
            <a:endParaRPr kumimoji="1" lang="en-US" altLang="ja-JP" sz="6600" dirty="0">
              <a:latin typeface="HG創英角ｺﾞｼｯｸUB" panose="020B0909000000000000" pitchFamily="49" charset="-128"/>
              <a:ea typeface="HG創英角ｺﾞｼｯｸUB" panose="020B0909000000000000" pitchFamily="49" charset="-128"/>
            </a:endParaRPr>
          </a:p>
          <a:p>
            <a:pPr algn="ctr"/>
            <a:r>
              <a:rPr kumimoji="1" lang="ja-JP" altLang="en-US" sz="5000" dirty="0">
                <a:latin typeface="HG創英角ｺﾞｼｯｸUB" panose="020B0909000000000000" pitchFamily="49" charset="-128"/>
                <a:ea typeface="HG創英角ｺﾞｼｯｸUB" panose="020B0909000000000000" pitchFamily="49" charset="-128"/>
              </a:rPr>
              <a:t>「現代的なリズムのダンス」</a:t>
            </a:r>
            <a:endParaRPr kumimoji="1" lang="en-US" altLang="ja-JP" sz="5000" dirty="0">
              <a:latin typeface="HG創英角ｺﾞｼｯｸUB" panose="020B0909000000000000" pitchFamily="49" charset="-128"/>
              <a:ea typeface="HG創英角ｺﾞｼｯｸUB" panose="020B0909000000000000" pitchFamily="49" charset="-128"/>
            </a:endParaRPr>
          </a:p>
        </p:txBody>
      </p:sp>
      <p:sp>
        <p:nvSpPr>
          <p:cNvPr id="5" name="正方形/長方形 4"/>
          <p:cNvSpPr/>
          <p:nvPr/>
        </p:nvSpPr>
        <p:spPr>
          <a:xfrm>
            <a:off x="5556069" y="5758872"/>
            <a:ext cx="2872195" cy="567763"/>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学習時間の目安：約</a:t>
            </a:r>
            <a:r>
              <a:rPr kumimoji="1" lang="en-US" altLang="ja-JP" dirty="0" smtClean="0"/>
              <a:t>20</a:t>
            </a:r>
            <a:r>
              <a:rPr kumimoji="1" lang="ja-JP" altLang="en-US" dirty="0" smtClean="0"/>
              <a:t>分</a:t>
            </a:r>
            <a:endParaRPr kumimoji="1" lang="ja-JP" altLang="en-US" dirty="0"/>
          </a:p>
        </p:txBody>
      </p:sp>
    </p:spTree>
    <p:extLst>
      <p:ext uri="{BB962C8B-B14F-4D97-AF65-F5344CB8AC3E}">
        <p14:creationId xmlns:p14="http://schemas.microsoft.com/office/powerpoint/2010/main" val="3850086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0"/>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ED3A8E52-7A8C-4F4D-8E03-9387D13E0450}"/>
              </a:ext>
            </a:extLst>
          </p:cNvPr>
          <p:cNvSpPr>
            <a:spLocks noGrp="1"/>
          </p:cNvSpPr>
          <p:nvPr>
            <p:ph type="title"/>
          </p:nvPr>
        </p:nvSpPr>
        <p:spPr>
          <a:xfrm>
            <a:off x="437118" y="677053"/>
            <a:ext cx="7886700" cy="3884966"/>
          </a:xfrm>
        </p:spPr>
        <p:txBody>
          <a:bodyPr>
            <a:normAutofit/>
          </a:bodyPr>
          <a:lstStyle/>
          <a:p>
            <a:r>
              <a:rPr lang="ja-JP" altLang="en-US" sz="1600" dirty="0">
                <a:latin typeface="UD デジタル 教科書体 NP-B" panose="02020700000000000000" pitchFamily="18" charset="-128"/>
                <a:ea typeface="UD デジタル 教科書体 NP-B" panose="02020700000000000000" pitchFamily="18" charset="-128"/>
              </a:rPr>
              <a:t>（</a:t>
            </a:r>
            <a:r>
              <a:rPr lang="ja-JP" altLang="en-US" sz="1600" dirty="0" smtClean="0">
                <a:latin typeface="UD デジタル 教科書体 NP-B" panose="02020700000000000000" pitchFamily="18" charset="-128"/>
                <a:ea typeface="UD デジタル 教科書体 NP-B" panose="02020700000000000000" pitchFamily="18" charset="-128"/>
              </a:rPr>
              <a:t>学習カード　課題①</a:t>
            </a:r>
            <a:r>
              <a:rPr lang="ja-JP" altLang="en-US" sz="1600" dirty="0">
                <a:latin typeface="UD デジタル 教科書体 NP-B" panose="02020700000000000000" pitchFamily="18" charset="-128"/>
                <a:ea typeface="UD デジタル 教科書体 NP-B" panose="02020700000000000000" pitchFamily="18" charset="-128"/>
              </a:rPr>
              <a:t>）</a:t>
            </a:r>
            <a:r>
              <a:rPr lang="en-US" altLang="ja-JP" sz="1600" dirty="0">
                <a:latin typeface="UD デジタル 教科書体 NP-B" panose="02020700000000000000" pitchFamily="18" charset="-128"/>
                <a:ea typeface="UD デジタル 教科書体 NP-B" panose="02020700000000000000" pitchFamily="18" charset="-128"/>
              </a:rPr>
              <a:t/>
            </a:r>
            <a:br>
              <a:rPr lang="en-US" altLang="ja-JP" sz="1600" dirty="0">
                <a:latin typeface="UD デジタル 教科書体 NP-B" panose="02020700000000000000" pitchFamily="18" charset="-128"/>
                <a:ea typeface="UD デジタル 教科書体 NP-B" panose="02020700000000000000" pitchFamily="18" charset="-128"/>
              </a:rPr>
            </a:br>
            <a:r>
              <a:rPr lang="ja-JP" altLang="en-US" sz="3100" dirty="0">
                <a:latin typeface="UD デジタル 教科書体 NP-B" panose="02020700000000000000" pitchFamily="18" charset="-128"/>
                <a:ea typeface="UD デジタル 教科書体 NP-B" panose="02020700000000000000" pitchFamily="18" charset="-128"/>
              </a:rPr>
              <a:t>ダンス発表会の</a:t>
            </a:r>
            <a:r>
              <a:rPr lang="en-US" altLang="ja-JP" sz="3100" dirty="0">
                <a:latin typeface="UD デジタル 教科書体 NP-B" panose="02020700000000000000" pitchFamily="18" charset="-128"/>
                <a:ea typeface="UD デジタル 教科書体 NP-B" panose="02020700000000000000" pitchFamily="18" charset="-128"/>
              </a:rPr>
              <a:t>VTR</a:t>
            </a:r>
            <a:r>
              <a:rPr lang="ja-JP" altLang="en-US" sz="3100" dirty="0">
                <a:latin typeface="UD デジタル 教科書体 NP-B" panose="02020700000000000000" pitchFamily="18" charset="-128"/>
                <a:ea typeface="UD デジタル 教科書体 NP-B" panose="02020700000000000000" pitchFamily="18" charset="-128"/>
              </a:rPr>
              <a:t>やダンスの動画を見て、「よい動き」を見付けてみよう。</a:t>
            </a:r>
            <a:r>
              <a:rPr lang="en-US" altLang="ja-JP" sz="3100" dirty="0">
                <a:latin typeface="UD デジタル 教科書体 NP-B" panose="02020700000000000000" pitchFamily="18" charset="-128"/>
                <a:ea typeface="UD デジタル 教科書体 NP-B" panose="02020700000000000000" pitchFamily="18" charset="-128"/>
              </a:rPr>
              <a:t/>
            </a:r>
            <a:br>
              <a:rPr lang="en-US" altLang="ja-JP" sz="3100" dirty="0">
                <a:latin typeface="UD デジタル 教科書体 NP-B" panose="02020700000000000000" pitchFamily="18" charset="-128"/>
                <a:ea typeface="UD デジタル 教科書体 NP-B" panose="02020700000000000000" pitchFamily="18" charset="-128"/>
              </a:rPr>
            </a:br>
            <a:r>
              <a:rPr lang="en-US" altLang="ja-JP" sz="3100" dirty="0" smtClean="0">
                <a:latin typeface="UD デジタル 教科書体 NP-B" panose="02020700000000000000" pitchFamily="18" charset="-128"/>
                <a:ea typeface="UD デジタル 教科書体 NP-B" panose="02020700000000000000" pitchFamily="18" charset="-128"/>
              </a:rPr>
              <a:t/>
            </a:r>
            <a:br>
              <a:rPr lang="en-US" altLang="ja-JP" sz="3100" dirty="0" smtClean="0">
                <a:latin typeface="UD デジタル 教科書体 NP-B" panose="02020700000000000000" pitchFamily="18" charset="-128"/>
                <a:ea typeface="UD デジタル 教科書体 NP-B" panose="02020700000000000000" pitchFamily="18" charset="-128"/>
              </a:rPr>
            </a:br>
            <a:r>
              <a:rPr lang="en-US" altLang="ja-JP" sz="1800" dirty="0" smtClean="0">
                <a:latin typeface="UD デジタル 教科書体 NP-B" panose="02020700000000000000" pitchFamily="18" charset="-128"/>
                <a:ea typeface="UD デジタル 教科書体 NP-B" panose="02020700000000000000" pitchFamily="18" charset="-128"/>
              </a:rPr>
              <a:t>※</a:t>
            </a:r>
            <a:r>
              <a:rPr lang="ja-JP" altLang="en-US" sz="1800" dirty="0">
                <a:latin typeface="UD デジタル 教科書体 NP-B" panose="02020700000000000000" pitchFamily="18" charset="-128"/>
                <a:ea typeface="UD デジタル 教科書体 NP-B" panose="02020700000000000000" pitchFamily="18" charset="-128"/>
              </a:rPr>
              <a:t>ここでの「よい動き」とは、①、②のようなこととします。</a:t>
            </a:r>
            <a:r>
              <a:rPr lang="en-US" altLang="ja-JP" sz="1800" dirty="0">
                <a:latin typeface="UD デジタル 教科書体 NP-B" panose="02020700000000000000" pitchFamily="18" charset="-128"/>
                <a:ea typeface="UD デジタル 教科書体 NP-B" panose="02020700000000000000" pitchFamily="18" charset="-128"/>
              </a:rPr>
              <a:t/>
            </a:r>
            <a:br>
              <a:rPr lang="en-US" altLang="ja-JP" sz="1800" dirty="0">
                <a:latin typeface="UD デジタル 教科書体 NP-B" panose="02020700000000000000" pitchFamily="18" charset="-128"/>
                <a:ea typeface="UD デジタル 教科書体 NP-B" panose="02020700000000000000" pitchFamily="18" charset="-128"/>
              </a:rPr>
            </a:br>
            <a:r>
              <a:rPr lang="ja-JP" altLang="en-US" sz="700" dirty="0">
                <a:latin typeface="UD デジタル 教科書体 NP-B" panose="02020700000000000000" pitchFamily="18" charset="-128"/>
                <a:ea typeface="UD デジタル 教科書体 NP-B" panose="02020700000000000000" pitchFamily="18" charset="-128"/>
              </a:rPr>
              <a:t>　</a:t>
            </a:r>
            <a:r>
              <a:rPr lang="en-US" altLang="ja-JP" sz="1800" dirty="0" smtClean="0">
                <a:latin typeface="UD デジタル 教科書体 NP-B" panose="02020700000000000000" pitchFamily="18" charset="-128"/>
                <a:ea typeface="UD デジタル 教科書体 NP-B" panose="02020700000000000000" pitchFamily="18" charset="-128"/>
              </a:rPr>
              <a:t/>
            </a:r>
            <a:br>
              <a:rPr lang="en-US" altLang="ja-JP" sz="1800" dirty="0" smtClean="0">
                <a:latin typeface="UD デジタル 教科書体 NP-B" panose="02020700000000000000" pitchFamily="18" charset="-128"/>
                <a:ea typeface="UD デジタル 教科書体 NP-B" panose="02020700000000000000" pitchFamily="18" charset="-128"/>
              </a:rPr>
            </a:br>
            <a:r>
              <a:rPr lang="ja-JP" altLang="en-US" sz="1800" dirty="0" smtClean="0">
                <a:latin typeface="UD デジタル 教科書体 NP-B" panose="02020700000000000000" pitchFamily="18" charset="-128"/>
                <a:ea typeface="UD デジタル 教科書体 NP-B" panose="02020700000000000000" pitchFamily="18" charset="-128"/>
              </a:rPr>
              <a:t>　①</a:t>
            </a:r>
            <a:r>
              <a:rPr lang="ja-JP" altLang="en-US" sz="1800" dirty="0">
                <a:latin typeface="UD デジタル 教科書体 NP-B" panose="02020700000000000000" pitchFamily="18" charset="-128"/>
                <a:ea typeface="UD デジタル 教科書体 NP-B" panose="02020700000000000000" pitchFamily="18" charset="-128"/>
              </a:rPr>
              <a:t>短い動きを繰り返す、対立する動きを組み合わせる、ダイナミックな</a:t>
            </a:r>
            <a:r>
              <a:rPr lang="en-US" altLang="ja-JP" sz="1800" dirty="0">
                <a:latin typeface="UD デジタル 教科書体 NP-B" panose="02020700000000000000" pitchFamily="18" charset="-128"/>
                <a:ea typeface="UD デジタル 教科書体 NP-B" panose="02020700000000000000" pitchFamily="18" charset="-128"/>
              </a:rPr>
              <a:t/>
            </a:r>
            <a:br>
              <a:rPr lang="en-US" altLang="ja-JP" sz="1800" dirty="0">
                <a:latin typeface="UD デジタル 教科書体 NP-B" panose="02020700000000000000" pitchFamily="18" charset="-128"/>
                <a:ea typeface="UD デジタル 教科書体 NP-B" panose="02020700000000000000" pitchFamily="18" charset="-128"/>
              </a:rPr>
            </a:br>
            <a:r>
              <a:rPr lang="ja-JP" altLang="en-US" sz="1800" dirty="0">
                <a:latin typeface="UD デジタル 教科書体 NP-B" panose="02020700000000000000" pitchFamily="18" charset="-128"/>
                <a:ea typeface="UD デジタル 教科書体 NP-B" panose="02020700000000000000" pitchFamily="18" charset="-128"/>
              </a:rPr>
              <a:t>　　アクセントを加えるなどの変化や</a:t>
            </a:r>
            <a:r>
              <a:rPr lang="ja-JP" altLang="en-US" sz="1800" dirty="0" smtClean="0">
                <a:latin typeface="UD デジタル 教科書体 NP-B" panose="02020700000000000000" pitchFamily="18" charset="-128"/>
                <a:ea typeface="UD デジタル 教科書体 NP-B" panose="02020700000000000000" pitchFamily="18" charset="-128"/>
              </a:rPr>
              <a:t>、個と</a:t>
            </a:r>
            <a:r>
              <a:rPr lang="ja-JP" altLang="en-US" sz="1800" dirty="0">
                <a:latin typeface="UD デジタル 教科書体 NP-B" panose="02020700000000000000" pitchFamily="18" charset="-128"/>
                <a:ea typeface="UD デジタル 教科書体 NP-B" panose="02020700000000000000" pitchFamily="18" charset="-128"/>
              </a:rPr>
              <a:t>群の動きを強調してまとまり</a:t>
            </a:r>
            <a:r>
              <a:rPr lang="en-US" altLang="ja-JP" sz="1800" dirty="0">
                <a:latin typeface="UD デジタル 教科書体 NP-B" panose="02020700000000000000" pitchFamily="18" charset="-128"/>
                <a:ea typeface="UD デジタル 教科書体 NP-B" panose="02020700000000000000" pitchFamily="18" charset="-128"/>
              </a:rPr>
              <a:t/>
            </a:r>
            <a:br>
              <a:rPr lang="en-US" altLang="ja-JP" sz="1800" dirty="0">
                <a:latin typeface="UD デジタル 教科書体 NP-B" panose="02020700000000000000" pitchFamily="18" charset="-128"/>
                <a:ea typeface="UD デジタル 教科書体 NP-B" panose="02020700000000000000" pitchFamily="18" charset="-128"/>
              </a:rPr>
            </a:br>
            <a:r>
              <a:rPr lang="ja-JP" altLang="en-US" sz="1800" dirty="0">
                <a:latin typeface="UD デジタル 教科書体 NP-B" panose="02020700000000000000" pitchFamily="18" charset="-128"/>
                <a:ea typeface="UD デジタル 教科書体 NP-B" panose="02020700000000000000" pitchFamily="18" charset="-128"/>
              </a:rPr>
              <a:t>　　を付けるて踊ること。</a:t>
            </a:r>
            <a:r>
              <a:rPr lang="en-US" altLang="ja-JP" sz="1800" dirty="0">
                <a:latin typeface="UD デジタル 教科書体 NP-B" panose="02020700000000000000" pitchFamily="18" charset="-128"/>
                <a:ea typeface="UD デジタル 教科書体 NP-B" panose="02020700000000000000" pitchFamily="18" charset="-128"/>
              </a:rPr>
              <a:t/>
            </a:r>
            <a:br>
              <a:rPr lang="en-US" altLang="ja-JP" sz="1800" dirty="0">
                <a:latin typeface="UD デジタル 教科書体 NP-B" panose="02020700000000000000" pitchFamily="18" charset="-128"/>
                <a:ea typeface="UD デジタル 教科書体 NP-B" panose="02020700000000000000" pitchFamily="18" charset="-128"/>
              </a:rPr>
            </a:br>
            <a:r>
              <a:rPr lang="ja-JP" altLang="en-US" sz="700" dirty="0">
                <a:latin typeface="UD デジタル 教科書体 NP-B" panose="02020700000000000000" pitchFamily="18" charset="-128"/>
                <a:ea typeface="UD デジタル 教科書体 NP-B" panose="02020700000000000000" pitchFamily="18" charset="-128"/>
              </a:rPr>
              <a:t>　</a:t>
            </a:r>
            <a:r>
              <a:rPr lang="en-US" altLang="ja-JP" sz="1800" dirty="0" smtClean="0">
                <a:latin typeface="UD デジタル 教科書体 NP-B" panose="02020700000000000000" pitchFamily="18" charset="-128"/>
                <a:ea typeface="UD デジタル 教科書体 NP-B" panose="02020700000000000000" pitchFamily="18" charset="-128"/>
              </a:rPr>
              <a:t/>
            </a:r>
            <a:br>
              <a:rPr lang="en-US" altLang="ja-JP" sz="1800" dirty="0" smtClean="0">
                <a:latin typeface="UD デジタル 教科書体 NP-B" panose="02020700000000000000" pitchFamily="18" charset="-128"/>
                <a:ea typeface="UD デジタル 教科書体 NP-B" panose="02020700000000000000" pitchFamily="18" charset="-128"/>
              </a:rPr>
            </a:br>
            <a:r>
              <a:rPr lang="ja-JP" altLang="en-US" sz="1800" dirty="0" smtClean="0">
                <a:latin typeface="UD デジタル 教科書体 NP-B" panose="02020700000000000000" pitchFamily="18" charset="-128"/>
                <a:ea typeface="UD デジタル 教科書体 NP-B" panose="02020700000000000000" pitchFamily="18" charset="-128"/>
              </a:rPr>
              <a:t>　②</a:t>
            </a:r>
            <a:r>
              <a:rPr lang="ja-JP" altLang="en-US" sz="1800" dirty="0">
                <a:latin typeface="UD デジタル 教科書体 NP-B" panose="02020700000000000000" pitchFamily="18" charset="-128"/>
                <a:ea typeface="UD デジタル 教科書体 NP-B" panose="02020700000000000000" pitchFamily="18" charset="-128"/>
              </a:rPr>
              <a:t>体幹部でリズムをとって全身で自由に弾んで踊ることを発展</a:t>
            </a:r>
            <a:r>
              <a:rPr lang="ja-JP" altLang="en-US" sz="1800" dirty="0" smtClean="0">
                <a:latin typeface="UD デジタル 教科書体 NP-B" panose="02020700000000000000" pitchFamily="18" charset="-128"/>
                <a:ea typeface="UD デジタル 教科書体 NP-B" panose="02020700000000000000" pitchFamily="18" charset="-128"/>
              </a:rPr>
              <a:t>させ、</a:t>
            </a:r>
            <a:r>
              <a:rPr lang="en-US" altLang="ja-JP" sz="1800" dirty="0">
                <a:latin typeface="UD デジタル 教科書体 NP-B" panose="02020700000000000000" pitchFamily="18" charset="-128"/>
                <a:ea typeface="UD デジタル 教科書体 NP-B" panose="02020700000000000000" pitchFamily="18" charset="-128"/>
              </a:rPr>
              <a:t/>
            </a:r>
            <a:br>
              <a:rPr lang="en-US" altLang="ja-JP" sz="1800" dirty="0">
                <a:latin typeface="UD デジタル 教科書体 NP-B" panose="02020700000000000000" pitchFamily="18" charset="-128"/>
                <a:ea typeface="UD デジタル 教科書体 NP-B" panose="02020700000000000000" pitchFamily="18" charset="-128"/>
              </a:rPr>
            </a:br>
            <a:r>
              <a:rPr lang="ja-JP" altLang="en-US" sz="1800" dirty="0">
                <a:latin typeface="UD デジタル 教科書体 NP-B" panose="02020700000000000000" pitchFamily="18" charset="-128"/>
                <a:ea typeface="UD デジタル 教科書体 NP-B" panose="02020700000000000000" pitchFamily="18" charset="-128"/>
              </a:rPr>
              <a:t>　　体の各部位の動きをずらしたり連動させたりして踊ることやダイナミ</a:t>
            </a:r>
            <a:r>
              <a:rPr lang="en-US" altLang="ja-JP" sz="1800" dirty="0">
                <a:latin typeface="UD デジタル 教科書体 NP-B" panose="02020700000000000000" pitchFamily="18" charset="-128"/>
                <a:ea typeface="UD デジタル 教科書体 NP-B" panose="02020700000000000000" pitchFamily="18" charset="-128"/>
              </a:rPr>
              <a:t/>
            </a:r>
            <a:br>
              <a:rPr lang="en-US" altLang="ja-JP" sz="1800" dirty="0">
                <a:latin typeface="UD デジタル 教科書体 NP-B" panose="02020700000000000000" pitchFamily="18" charset="-128"/>
                <a:ea typeface="UD デジタル 教科書体 NP-B" panose="02020700000000000000" pitchFamily="18" charset="-128"/>
              </a:rPr>
            </a:br>
            <a:r>
              <a:rPr lang="ja-JP" altLang="en-US" sz="1800" dirty="0">
                <a:latin typeface="UD デジタル 教科書体 NP-B" panose="02020700000000000000" pitchFamily="18" charset="-128"/>
                <a:ea typeface="UD デジタル 教科書体 NP-B" panose="02020700000000000000" pitchFamily="18" charset="-128"/>
              </a:rPr>
              <a:t>　　</a:t>
            </a:r>
            <a:r>
              <a:rPr lang="ja-JP" altLang="en-US" sz="1800" dirty="0" err="1">
                <a:latin typeface="UD デジタル 教科書体 NP-B" panose="02020700000000000000" pitchFamily="18" charset="-128"/>
                <a:ea typeface="UD デジタル 教科書体 NP-B" panose="02020700000000000000" pitchFamily="18" charset="-128"/>
              </a:rPr>
              <a:t>ッ</a:t>
            </a:r>
            <a:r>
              <a:rPr lang="ja-JP" altLang="en-US" sz="1800" dirty="0">
                <a:latin typeface="UD デジタル 教科書体 NP-B" panose="02020700000000000000" pitchFamily="18" charset="-128"/>
                <a:ea typeface="UD デジタル 教科書体 NP-B" panose="02020700000000000000" pitchFamily="18" charset="-128"/>
              </a:rPr>
              <a:t>クなアクセントを加えたり違うリズムを取り入れたりして変化を付</a:t>
            </a:r>
            <a:r>
              <a:rPr lang="en-US" altLang="ja-JP" sz="1800" dirty="0">
                <a:latin typeface="UD デジタル 教科書体 NP-B" panose="02020700000000000000" pitchFamily="18" charset="-128"/>
                <a:ea typeface="UD デジタル 教科書体 NP-B" panose="02020700000000000000" pitchFamily="18" charset="-128"/>
              </a:rPr>
              <a:t/>
            </a:r>
            <a:br>
              <a:rPr lang="en-US" altLang="ja-JP" sz="1800" dirty="0">
                <a:latin typeface="UD デジタル 教科書体 NP-B" panose="02020700000000000000" pitchFamily="18" charset="-128"/>
                <a:ea typeface="UD デジタル 教科書体 NP-B" panose="02020700000000000000" pitchFamily="18" charset="-128"/>
              </a:rPr>
            </a:br>
            <a:r>
              <a:rPr lang="ja-JP" altLang="en-US" sz="1800" dirty="0">
                <a:latin typeface="UD デジタル 教科書体 NP-B" panose="02020700000000000000" pitchFamily="18" charset="-128"/>
                <a:ea typeface="UD デジタル 教科書体 NP-B" panose="02020700000000000000" pitchFamily="18" charset="-128"/>
              </a:rPr>
              <a:t>　　</a:t>
            </a:r>
            <a:r>
              <a:rPr lang="ja-JP" altLang="en-US" sz="1800" dirty="0" err="1">
                <a:latin typeface="UD デジタル 教科書体 NP-B" panose="02020700000000000000" pitchFamily="18" charset="-128"/>
                <a:ea typeface="UD デジタル 教科書体 NP-B" panose="02020700000000000000" pitchFamily="18" charset="-128"/>
              </a:rPr>
              <a:t>けて</a:t>
            </a:r>
            <a:r>
              <a:rPr lang="ja-JP" altLang="en-US" sz="1800" dirty="0">
                <a:latin typeface="UD デジタル 教科書体 NP-B" panose="02020700000000000000" pitchFamily="18" charset="-128"/>
                <a:ea typeface="UD デジタル 教科書体 NP-B" panose="02020700000000000000" pitchFamily="18" charset="-128"/>
              </a:rPr>
              <a:t>連続して踊ること。</a:t>
            </a:r>
            <a:endParaRPr kumimoji="1" lang="ja-JP" altLang="en-US" sz="1800" dirty="0"/>
          </a:p>
        </p:txBody>
      </p:sp>
      <p:sp>
        <p:nvSpPr>
          <p:cNvPr id="4" name="コンテンツ プレースホルダー 3">
            <a:extLst>
              <a:ext uri="{FF2B5EF4-FFF2-40B4-BE49-F238E27FC236}">
                <a16:creationId xmlns:a16="http://schemas.microsoft.com/office/drawing/2014/main" id="{62322F4F-E114-498E-864D-DBE4715FADD8}"/>
              </a:ext>
            </a:extLst>
          </p:cNvPr>
          <p:cNvSpPr>
            <a:spLocks noGrp="1"/>
          </p:cNvSpPr>
          <p:nvPr>
            <p:ph idx="1"/>
          </p:nvPr>
        </p:nvSpPr>
        <p:spPr>
          <a:xfrm>
            <a:off x="741918" y="4798747"/>
            <a:ext cx="7886700" cy="716208"/>
          </a:xfrm>
        </p:spPr>
        <p:txBody>
          <a:bodyPr>
            <a:normAutofit/>
          </a:bodyPr>
          <a:lstStyle/>
          <a:p>
            <a:pPr marL="0" indent="0">
              <a:buNone/>
            </a:pPr>
            <a:r>
              <a:rPr kumimoji="1" lang="en-US" altLang="ja-JP" sz="1800" dirty="0"/>
              <a:t>※</a:t>
            </a:r>
            <a:r>
              <a:rPr kumimoji="1" lang="ja-JP" altLang="en-US" sz="1800" dirty="0"/>
              <a:t>昨年の発表会ＶＴＲ等</a:t>
            </a:r>
            <a:r>
              <a:rPr kumimoji="1" lang="en-US" altLang="ja-JP" sz="1800" dirty="0"/>
              <a:t>(</a:t>
            </a:r>
            <a:r>
              <a:rPr kumimoji="1" lang="ja-JP" altLang="en-US" sz="1800" dirty="0"/>
              <a:t>「現代的なリズムのダンス」の内容のものを教師側で用意）または下に示した動画（「ヒップホップ」）の内容を活用する。</a:t>
            </a:r>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555A0A-D93E-4972-9BDE-BD19E4BDC62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0" name="テキスト ボックス 2">
            <a:extLst>
              <a:ext uri="{FF2B5EF4-FFF2-40B4-BE49-F238E27FC236}">
                <a16:creationId xmlns:a16="http://schemas.microsoft.com/office/drawing/2014/main" id="{F5DB6149-FC33-4502-B915-B1B9394396D7}"/>
              </a:ext>
            </a:extLst>
          </p:cNvPr>
          <p:cNvSpPr txBox="1">
            <a:spLocks noChangeArrowheads="1"/>
          </p:cNvSpPr>
          <p:nvPr/>
        </p:nvSpPr>
        <p:spPr bwMode="auto">
          <a:xfrm>
            <a:off x="902819" y="5521976"/>
            <a:ext cx="6972716" cy="1015663"/>
          </a:xfrm>
          <a:prstGeom prst="rect">
            <a:avLst/>
          </a:prstGeom>
          <a:solidFill>
            <a:srgbClr val="FFFFFF"/>
          </a:solidFill>
          <a:ln w="9525">
            <a:solidFill>
              <a:schemeClr val="tx1"/>
            </a:solidFill>
            <a:miter lim="800000"/>
            <a:headEnd/>
            <a:tailEnd/>
          </a:ln>
        </p:spPr>
        <p:txBody>
          <a:bodyPr rot="0" vert="horz" wrap="square" lIns="91440" tIns="45720" rIns="91440" bIns="45720" anchor="t" anchorCtr="0">
            <a:spAutoFit/>
          </a:bodyPr>
          <a:lstStyle/>
          <a:p>
            <a:pPr algn="just">
              <a:spcAft>
                <a:spcPts val="0"/>
              </a:spcAft>
            </a:pPr>
            <a:r>
              <a:rPr lang="ja-JP" sz="2000" kern="100" dirty="0">
                <a:effectLst/>
                <a:latin typeface="游明朝" panose="02020400000000000000" pitchFamily="18" charset="-128"/>
                <a:ea typeface="游明朝" panose="02020400000000000000" pitchFamily="18" charset="-128"/>
                <a:cs typeface="Times New Roman" panose="02020603050405020304" pitchFamily="18" charset="0"/>
              </a:rPr>
              <a:t>全国小・中学校リズムダンスふれあいコンクール</a:t>
            </a:r>
            <a:r>
              <a:rPr lang="en-US" sz="2000" kern="100" dirty="0">
                <a:effectLst/>
                <a:latin typeface="游明朝" panose="02020400000000000000" pitchFamily="18" charset="-128"/>
                <a:ea typeface="游明朝" panose="02020400000000000000" pitchFamily="18" charset="-128"/>
                <a:cs typeface="Times New Roman" panose="02020603050405020304" pitchFamily="18" charset="0"/>
              </a:rPr>
              <a:t>HP</a:t>
            </a:r>
          </a:p>
          <a:p>
            <a:pPr algn="just"/>
            <a:r>
              <a:rPr lang="en-US" altLang="ja-JP" sz="2000" u="sng" kern="100" dirty="0" smtClean="0">
                <a:solidFill>
                  <a:srgbClr val="0563C1"/>
                </a:solidFill>
                <a:latin typeface="游明朝" panose="02020400000000000000" pitchFamily="18" charset="-128"/>
                <a:ea typeface="游明朝" panose="02020400000000000000" pitchFamily="18" charset="-128"/>
                <a:cs typeface="Times New Roman" panose="02020603050405020304" pitchFamily="18" charset="0"/>
                <a:hlinkClick r:id="rId3"/>
              </a:rPr>
              <a:t>https</a:t>
            </a:r>
            <a:r>
              <a:rPr lang="en-US" altLang="ja-JP" sz="2000" u="sng" kern="100" dirty="0">
                <a:solidFill>
                  <a:srgbClr val="0563C1"/>
                </a:solidFill>
                <a:latin typeface="游明朝" panose="02020400000000000000" pitchFamily="18" charset="-128"/>
                <a:ea typeface="游明朝" panose="02020400000000000000" pitchFamily="18" charset="-128"/>
                <a:cs typeface="Times New Roman" panose="02020603050405020304" pitchFamily="18" charset="0"/>
                <a:hlinkClick r:id="rId3"/>
              </a:rPr>
              <a:t>://fureai-dance.com/</a:t>
            </a:r>
            <a:endParaRPr lang="en-US" altLang="ja-JP" sz="20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spcAft>
                <a:spcPts val="0"/>
              </a:spcAft>
            </a:pPr>
            <a:endParaRPr lang="ja-JP" sz="2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7391854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2" name="タイトル 1">
            <a:extLst>
              <a:ext uri="{FF2B5EF4-FFF2-40B4-BE49-F238E27FC236}">
                <a16:creationId xmlns:a16="http://schemas.microsoft.com/office/drawing/2014/main" id="{BCCA05FC-F2D9-4D17-8B65-DF8577AC271F}"/>
              </a:ext>
            </a:extLst>
          </p:cNvPr>
          <p:cNvSpPr>
            <a:spLocks noGrp="1"/>
          </p:cNvSpPr>
          <p:nvPr>
            <p:ph type="title"/>
          </p:nvPr>
        </p:nvSpPr>
        <p:spPr>
          <a:xfrm>
            <a:off x="619998" y="576031"/>
            <a:ext cx="7886700" cy="1765370"/>
          </a:xfrm>
        </p:spPr>
        <p:txBody>
          <a:bodyPr>
            <a:noAutofit/>
          </a:bodyPr>
          <a:lstStyle/>
          <a:p>
            <a:r>
              <a:rPr kumimoji="1" lang="ja-JP" altLang="en-US" sz="3200" dirty="0" smtClean="0">
                <a:latin typeface="UD デジタル 教科書体 NP-B" panose="02020700000000000000" pitchFamily="18" charset="-128"/>
                <a:ea typeface="UD デジタル 教科書体 NP-B" panose="02020700000000000000" pitchFamily="18" charset="-128"/>
              </a:rPr>
              <a:t>リズム</a:t>
            </a:r>
            <a:r>
              <a:rPr kumimoji="1" lang="ja-JP" altLang="en-US" sz="3200" dirty="0">
                <a:latin typeface="UD デジタル 教科書体 NP-B" panose="02020700000000000000" pitchFamily="18" charset="-128"/>
                <a:ea typeface="UD デジタル 教科書体 NP-B" panose="02020700000000000000" pitchFamily="18" charset="-128"/>
              </a:rPr>
              <a:t>に乗るポイントを言葉や絵</a:t>
            </a:r>
            <a:r>
              <a:rPr lang="ja-JP" altLang="en-US" sz="3200" dirty="0">
                <a:latin typeface="UD デジタル 教科書体 NP-B" panose="02020700000000000000" pitchFamily="18" charset="-128"/>
                <a:ea typeface="UD デジタル 教科書体 NP-B" panose="02020700000000000000" pitchFamily="18" charset="-128"/>
              </a:rPr>
              <a:t>で</a:t>
            </a:r>
            <a:r>
              <a:rPr lang="en-US" altLang="ja-JP" sz="3200" dirty="0">
                <a:latin typeface="UD デジタル 教科書体 NP-B" panose="02020700000000000000" pitchFamily="18" charset="-128"/>
                <a:ea typeface="UD デジタル 教科書体 NP-B" panose="02020700000000000000" pitchFamily="18" charset="-128"/>
              </a:rPr>
              <a:t/>
            </a:r>
            <a:br>
              <a:rPr lang="en-US" altLang="ja-JP" sz="3200" dirty="0">
                <a:latin typeface="UD デジタル 教科書体 NP-B" panose="02020700000000000000" pitchFamily="18" charset="-128"/>
                <a:ea typeface="UD デジタル 教科書体 NP-B" panose="02020700000000000000" pitchFamily="18" charset="-128"/>
              </a:rPr>
            </a:br>
            <a:r>
              <a:rPr kumimoji="1" lang="ja-JP" altLang="en-US" sz="3200" dirty="0">
                <a:latin typeface="UD デジタル 教科書体 NP-B" panose="02020700000000000000" pitchFamily="18" charset="-128"/>
                <a:ea typeface="UD デジタル 教科書体 NP-B" panose="02020700000000000000" pitchFamily="18" charset="-128"/>
              </a:rPr>
              <a:t>まとめてみよう</a:t>
            </a:r>
            <a:r>
              <a:rPr kumimoji="1" lang="ja-JP" altLang="en-US" sz="3200" dirty="0" smtClean="0">
                <a:latin typeface="UD デジタル 教科書体 NP-B" panose="02020700000000000000" pitchFamily="18" charset="-128"/>
                <a:ea typeface="UD デジタル 教科書体 NP-B" panose="02020700000000000000" pitchFamily="18" charset="-128"/>
              </a:rPr>
              <a:t>。</a:t>
            </a:r>
            <a:r>
              <a:rPr kumimoji="1" lang="en-US" altLang="ja-JP" sz="3200" dirty="0" smtClean="0">
                <a:latin typeface="UD デジタル 教科書体 NP-B" panose="02020700000000000000" pitchFamily="18" charset="-128"/>
                <a:ea typeface="UD デジタル 教科書体 NP-B" panose="02020700000000000000" pitchFamily="18" charset="-128"/>
              </a:rPr>
              <a:t/>
            </a:r>
            <a:br>
              <a:rPr kumimoji="1" lang="en-US" altLang="ja-JP" sz="3200" dirty="0" smtClean="0">
                <a:latin typeface="UD デジタル 教科書体 NP-B" panose="02020700000000000000" pitchFamily="18" charset="-128"/>
                <a:ea typeface="UD デジタル 教科書体 NP-B" panose="02020700000000000000" pitchFamily="18" charset="-128"/>
              </a:rPr>
            </a:br>
            <a:r>
              <a:rPr kumimoji="1" lang="en-US" altLang="ja-JP" sz="600" dirty="0">
                <a:latin typeface="UD デジタル 教科書体 NP-B" panose="02020700000000000000" pitchFamily="18" charset="-128"/>
                <a:ea typeface="UD デジタル 教科書体 NP-B" panose="02020700000000000000" pitchFamily="18" charset="-128"/>
              </a:rPr>
              <a:t/>
            </a:r>
            <a:br>
              <a:rPr kumimoji="1" lang="en-US" altLang="ja-JP" sz="600" dirty="0">
                <a:latin typeface="UD デジタル 教科書体 NP-B" panose="02020700000000000000" pitchFamily="18" charset="-128"/>
                <a:ea typeface="UD デジタル 教科書体 NP-B" panose="02020700000000000000" pitchFamily="18" charset="-128"/>
              </a:rPr>
            </a:br>
            <a:r>
              <a:rPr lang="en-US" altLang="ja-JP" sz="1800" dirty="0">
                <a:solidFill>
                  <a:prstClr val="black"/>
                </a:solidFill>
                <a:latin typeface="UD デジタル 教科書体 NP-B" panose="02020700000000000000" pitchFamily="18" charset="-128"/>
                <a:ea typeface="UD デジタル 教科書体 NP-B" panose="02020700000000000000" pitchFamily="18" charset="-128"/>
              </a:rPr>
              <a:t>※</a:t>
            </a:r>
            <a:r>
              <a:rPr lang="ja-JP" altLang="en-US" sz="1800" dirty="0">
                <a:solidFill>
                  <a:prstClr val="black"/>
                </a:solidFill>
                <a:latin typeface="UD デジタル 教科書体 NP-B" panose="02020700000000000000" pitchFamily="18" charset="-128"/>
                <a:ea typeface="UD デジタル 教科書体 NP-B" panose="02020700000000000000" pitchFamily="18" charset="-128"/>
              </a:rPr>
              <a:t>「よい動き」が</a:t>
            </a:r>
            <a:r>
              <a:rPr lang="ja-JP" altLang="en-US" sz="1800" dirty="0" smtClean="0">
                <a:solidFill>
                  <a:prstClr val="black"/>
                </a:solidFill>
                <a:latin typeface="UD デジタル 教科書体 NP-B" panose="02020700000000000000" pitchFamily="18" charset="-128"/>
                <a:ea typeface="UD デジタル 教科書体 NP-B" panose="02020700000000000000" pitchFamily="18" charset="-128"/>
              </a:rPr>
              <a:t>なかなか見付けられない生徒</a:t>
            </a:r>
            <a:r>
              <a:rPr lang="ja-JP" altLang="en-US" sz="1800" dirty="0">
                <a:solidFill>
                  <a:prstClr val="black"/>
                </a:solidFill>
                <a:latin typeface="UD デジタル 教科書体 NP-B" panose="02020700000000000000" pitchFamily="18" charset="-128"/>
                <a:ea typeface="UD デジタル 教科書体 NP-B" panose="02020700000000000000" pitchFamily="18" charset="-128"/>
              </a:rPr>
              <a:t>には、具体的な言葉や絵を</a:t>
            </a:r>
            <a:r>
              <a:rPr lang="en-US" altLang="ja-JP" sz="1800" dirty="0">
                <a:solidFill>
                  <a:prstClr val="black"/>
                </a:solidFill>
                <a:latin typeface="UD デジタル 教科書体 NP-B" panose="02020700000000000000" pitchFamily="18" charset="-128"/>
                <a:ea typeface="UD デジタル 教科書体 NP-B" panose="02020700000000000000" pitchFamily="18" charset="-128"/>
              </a:rPr>
              <a:t/>
            </a:r>
            <a:br>
              <a:rPr lang="en-US" altLang="ja-JP" sz="1800" dirty="0">
                <a:solidFill>
                  <a:prstClr val="black"/>
                </a:solidFill>
                <a:latin typeface="UD デジタル 教科書体 NP-B" panose="02020700000000000000" pitchFamily="18" charset="-128"/>
                <a:ea typeface="UD デジタル 教科書体 NP-B" panose="02020700000000000000" pitchFamily="18" charset="-128"/>
              </a:rPr>
            </a:br>
            <a:r>
              <a:rPr lang="ja-JP" altLang="en-US" sz="1800" dirty="0">
                <a:solidFill>
                  <a:prstClr val="black"/>
                </a:solidFill>
                <a:latin typeface="UD デジタル 教科書体 NP-B" panose="02020700000000000000" pitchFamily="18" charset="-128"/>
                <a:ea typeface="UD デジタル 教科書体 NP-B" panose="02020700000000000000" pitchFamily="18" charset="-128"/>
              </a:rPr>
              <a:t>　　提示する。</a:t>
            </a:r>
            <a:endParaRPr kumimoji="1" lang="ja-JP" altLang="en-US" sz="3200" dirty="0">
              <a:latin typeface="UD デジタル 教科書体 NP-B" panose="02020700000000000000" pitchFamily="18" charset="-128"/>
              <a:ea typeface="UD デジタル 教科書体 NP-B" panose="02020700000000000000" pitchFamily="18" charset="-128"/>
            </a:endParaRPr>
          </a:p>
        </p:txBody>
      </p:sp>
      <p:sp>
        <p:nvSpPr>
          <p:cNvPr id="5" name="コンテンツ プレースホルダー 4">
            <a:extLst>
              <a:ext uri="{FF2B5EF4-FFF2-40B4-BE49-F238E27FC236}">
                <a16:creationId xmlns:a16="http://schemas.microsoft.com/office/drawing/2014/main" id="{DBAAF4B4-9726-4095-A891-5D8C2E4FA82C}"/>
              </a:ext>
            </a:extLst>
          </p:cNvPr>
          <p:cNvSpPr>
            <a:spLocks noGrp="1"/>
          </p:cNvSpPr>
          <p:nvPr>
            <p:ph sz="half" idx="2"/>
          </p:nvPr>
        </p:nvSpPr>
        <p:spPr>
          <a:xfrm>
            <a:off x="4802806" y="2258463"/>
            <a:ext cx="3886200" cy="3868018"/>
          </a:xfrm>
          <a:ln w="38100"/>
        </p:spPr>
        <p:style>
          <a:lnRef idx="2">
            <a:schemeClr val="accent2"/>
          </a:lnRef>
          <a:fillRef idx="1">
            <a:schemeClr val="lt1"/>
          </a:fillRef>
          <a:effectRef idx="0">
            <a:schemeClr val="accent2"/>
          </a:effectRef>
          <a:fontRef idx="minor">
            <a:schemeClr val="dk1"/>
          </a:fontRef>
        </p:style>
        <p:txBody>
          <a:bodyPr>
            <a:normAutofit lnSpcReduction="10000"/>
          </a:bodyPr>
          <a:lstStyle/>
          <a:p>
            <a:pPr marL="0" indent="0">
              <a:buNone/>
            </a:pPr>
            <a:r>
              <a:rPr kumimoji="1" lang="ja-JP" altLang="en-US" dirty="0">
                <a:latin typeface="UD デジタル 教科書体 NP-B" panose="02020700000000000000" pitchFamily="18" charset="-128"/>
                <a:ea typeface="UD デジタル 教科書体 NP-B" panose="02020700000000000000" pitchFamily="18" charset="-128"/>
              </a:rPr>
              <a:t>○ヒップホップ</a:t>
            </a:r>
            <a:endParaRPr kumimoji="1" lang="en-US" altLang="ja-JP" dirty="0">
              <a:latin typeface="UD デジタル 教科書体 NP-B" panose="02020700000000000000" pitchFamily="18" charset="-128"/>
              <a:ea typeface="UD デジタル 教科書体 NP-B" panose="02020700000000000000" pitchFamily="18" charset="-128"/>
            </a:endParaRPr>
          </a:p>
          <a:p>
            <a:pPr marL="0" indent="0">
              <a:buNone/>
            </a:pPr>
            <a:r>
              <a:rPr lang="ja-JP" altLang="en-US" dirty="0">
                <a:latin typeface="UD デジタル 教科書体 NP-B" panose="02020700000000000000" pitchFamily="18" charset="-128"/>
                <a:ea typeface="UD デジタル 教科書体 NP-B" panose="02020700000000000000" pitchFamily="18" charset="-128"/>
              </a:rPr>
              <a:t>「膝の上下動に合わせて腕を動かしたりストップするようにして踊る」には、どのようなことに気を</a:t>
            </a: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付けたらよいかな？</a:t>
            </a:r>
            <a:endParaRPr lang="en-US" altLang="ja-JP" dirty="0">
              <a:solidFill>
                <a:schemeClr val="tx1"/>
              </a:solidFill>
              <a:latin typeface="UD デジタル 教科書体 NP-B" panose="02020700000000000000" pitchFamily="18" charset="-128"/>
              <a:ea typeface="UD デジタル 教科書体 NP-B" panose="02020700000000000000" pitchFamily="18" charset="-128"/>
            </a:endParaRPr>
          </a:p>
          <a:p>
            <a:pPr marL="0" indent="0">
              <a:buNone/>
            </a:pPr>
            <a:r>
              <a:rPr lang="ja-JP" altLang="en-US" dirty="0">
                <a:latin typeface="UD デジタル 教科書体 NP-B" panose="02020700000000000000" pitchFamily="18" charset="-128"/>
                <a:ea typeface="UD デジタル 教科書体 NP-B" panose="02020700000000000000" pitchFamily="18" charset="-128"/>
              </a:rPr>
              <a:t>また、「よい動き」はどのようなところだったかな？</a:t>
            </a:r>
            <a:endParaRPr kumimoji="1" lang="ja-JP" altLang="en-US" dirty="0">
              <a:latin typeface="UD デジタル 教科書体 NP-B" panose="02020700000000000000" pitchFamily="18" charset="-128"/>
              <a:ea typeface="UD デジタル 教科書体 NP-B" panose="02020700000000000000" pitchFamily="18" charset="-128"/>
            </a:endParaRPr>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555A0A-D93E-4972-9BDE-BD19E4BDC62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8" name="コンテンツ プレースホルダー 7">
            <a:extLst>
              <a:ext uri="{FF2B5EF4-FFF2-40B4-BE49-F238E27FC236}">
                <a16:creationId xmlns:a16="http://schemas.microsoft.com/office/drawing/2014/main" id="{05DDCDC7-9D40-4775-97A4-C9950D709BD6}"/>
              </a:ext>
            </a:extLst>
          </p:cNvPr>
          <p:cNvSpPr>
            <a:spLocks noGrp="1"/>
          </p:cNvSpPr>
          <p:nvPr>
            <p:ph sz="half" idx="1"/>
          </p:nvPr>
        </p:nvSpPr>
        <p:spPr>
          <a:xfrm>
            <a:off x="531004" y="2052513"/>
            <a:ext cx="3886200" cy="4351338"/>
          </a:xfrm>
        </p:spPr>
        <p:txBody>
          <a:bodyPr>
            <a:normAutofit lnSpcReduction="10000"/>
          </a:bodyPr>
          <a:lstStyle/>
          <a:p>
            <a:pPr marL="0" indent="0">
              <a:buNone/>
            </a:pPr>
            <a:endParaRPr kumimoji="1"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kumimoji="1"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kumimoji="1"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kumimoji="1"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kumimoji="1"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kumimoji="1" lang="en-US" altLang="ja-JP" sz="1800" dirty="0">
              <a:latin typeface="UD デジタル 教科書体 NP-B" panose="02020700000000000000" pitchFamily="18" charset="-128"/>
              <a:ea typeface="UD デジタル 教科書体 NP-B" panose="02020700000000000000" pitchFamily="18" charset="-128"/>
            </a:endParaRPr>
          </a:p>
          <a:p>
            <a:pPr marL="0" indent="0">
              <a:buNone/>
            </a:pPr>
            <a:endParaRPr kumimoji="1" lang="ja-JP" altLang="en-US" sz="1800" dirty="0">
              <a:latin typeface="UD デジタル 教科書体 NP-B" panose="02020700000000000000" pitchFamily="18" charset="-128"/>
              <a:ea typeface="UD デジタル 教科書体 NP-B" panose="02020700000000000000" pitchFamily="18" charset="-128"/>
            </a:endParaRPr>
          </a:p>
        </p:txBody>
      </p:sp>
      <p:sp>
        <p:nvSpPr>
          <p:cNvPr id="10" name="スマイル 9">
            <a:extLst>
              <a:ext uri="{FF2B5EF4-FFF2-40B4-BE49-F238E27FC236}">
                <a16:creationId xmlns:a16="http://schemas.microsoft.com/office/drawing/2014/main" id="{16483525-F5B3-426D-AD87-2213F27C385C}"/>
              </a:ext>
            </a:extLst>
          </p:cNvPr>
          <p:cNvSpPr/>
          <p:nvPr/>
        </p:nvSpPr>
        <p:spPr>
          <a:xfrm>
            <a:off x="1894191" y="2557670"/>
            <a:ext cx="830746" cy="871330"/>
          </a:xfrm>
          <a:prstGeom prst="smileyFac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a:extLst>
              <a:ext uri="{FF2B5EF4-FFF2-40B4-BE49-F238E27FC236}">
                <a16:creationId xmlns:a16="http://schemas.microsoft.com/office/drawing/2014/main" id="{9B9177E8-18CF-4492-8DDB-8018B45A46DF}"/>
              </a:ext>
            </a:extLst>
          </p:cNvPr>
          <p:cNvSpPr/>
          <p:nvPr/>
        </p:nvSpPr>
        <p:spPr>
          <a:xfrm>
            <a:off x="2030999" y="3397929"/>
            <a:ext cx="587237" cy="1146175"/>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L 字 11">
            <a:extLst>
              <a:ext uri="{FF2B5EF4-FFF2-40B4-BE49-F238E27FC236}">
                <a16:creationId xmlns:a16="http://schemas.microsoft.com/office/drawing/2014/main" id="{DD249570-DEBD-4B43-8CC7-E04147E42F97}"/>
              </a:ext>
            </a:extLst>
          </p:cNvPr>
          <p:cNvSpPr/>
          <p:nvPr/>
        </p:nvSpPr>
        <p:spPr>
          <a:xfrm rot="21388673">
            <a:off x="2362781" y="4566754"/>
            <a:ext cx="273532" cy="1250799"/>
          </a:xfrm>
          <a:prstGeom prst="corner">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L 字 12">
            <a:extLst>
              <a:ext uri="{FF2B5EF4-FFF2-40B4-BE49-F238E27FC236}">
                <a16:creationId xmlns:a16="http://schemas.microsoft.com/office/drawing/2014/main" id="{ABA0DEEA-B28F-4CE8-8592-692E1CE1015D}"/>
              </a:ext>
            </a:extLst>
          </p:cNvPr>
          <p:cNvSpPr/>
          <p:nvPr/>
        </p:nvSpPr>
        <p:spPr>
          <a:xfrm rot="10800000" flipV="1">
            <a:off x="2516834" y="3553133"/>
            <a:ext cx="1007580" cy="200439"/>
          </a:xfrm>
          <a:prstGeom prst="corner">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L 字 13">
            <a:extLst>
              <a:ext uri="{FF2B5EF4-FFF2-40B4-BE49-F238E27FC236}">
                <a16:creationId xmlns:a16="http://schemas.microsoft.com/office/drawing/2014/main" id="{BCA2602C-E216-45F2-87EE-B9B7652326EE}"/>
              </a:ext>
            </a:extLst>
          </p:cNvPr>
          <p:cNvSpPr/>
          <p:nvPr/>
        </p:nvSpPr>
        <p:spPr>
          <a:xfrm>
            <a:off x="1164472" y="3538083"/>
            <a:ext cx="1007580" cy="200440"/>
          </a:xfrm>
          <a:prstGeom prst="corner">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L 字 14">
            <a:extLst>
              <a:ext uri="{FF2B5EF4-FFF2-40B4-BE49-F238E27FC236}">
                <a16:creationId xmlns:a16="http://schemas.microsoft.com/office/drawing/2014/main" id="{617E8783-2973-48AD-A87A-57B998BFAE0F}"/>
              </a:ext>
            </a:extLst>
          </p:cNvPr>
          <p:cNvSpPr/>
          <p:nvPr/>
        </p:nvSpPr>
        <p:spPr>
          <a:xfrm rot="258282" flipH="1">
            <a:off x="1993450" y="4547683"/>
            <a:ext cx="268875" cy="1268790"/>
          </a:xfrm>
          <a:prstGeom prst="corner">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吹き出し: 角を丸めた四角形 15">
            <a:extLst>
              <a:ext uri="{FF2B5EF4-FFF2-40B4-BE49-F238E27FC236}">
                <a16:creationId xmlns:a16="http://schemas.microsoft.com/office/drawing/2014/main" id="{34FFD5AC-E520-4C42-B441-824C7564AB86}"/>
              </a:ext>
            </a:extLst>
          </p:cNvPr>
          <p:cNvSpPr/>
          <p:nvPr/>
        </p:nvSpPr>
        <p:spPr>
          <a:xfrm>
            <a:off x="3166117" y="3986445"/>
            <a:ext cx="1387895" cy="1146175"/>
          </a:xfrm>
          <a:prstGeom prst="wedgeRoundRectCallout">
            <a:avLst>
              <a:gd name="adj1" fmla="val -80033"/>
              <a:gd name="adj2" fmla="val 49782"/>
              <a:gd name="adj3" fmla="val 16667"/>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n w="0"/>
                <a:solidFill>
                  <a:schemeClr val="tx1"/>
                </a:solidFill>
                <a:effectLst>
                  <a:outerShdw blurRad="38100" dist="19050" dir="2700000" algn="tl" rotWithShape="0">
                    <a:schemeClr val="dk1">
                      <a:alpha val="40000"/>
                    </a:schemeClr>
                  </a:outerShdw>
                </a:effectLst>
              </a:rPr>
              <a:t>膝は</a:t>
            </a:r>
            <a:endParaRPr kumimoji="1" lang="en-US" altLang="ja-JP" dirty="0">
              <a:ln w="0"/>
              <a:solidFill>
                <a:schemeClr val="tx1"/>
              </a:solidFill>
              <a:effectLst>
                <a:outerShdw blurRad="38100" dist="19050" dir="2700000" algn="tl" rotWithShape="0">
                  <a:schemeClr val="dk1">
                    <a:alpha val="40000"/>
                  </a:schemeClr>
                </a:outerShdw>
              </a:effectLst>
            </a:endParaRPr>
          </a:p>
          <a:p>
            <a:endParaRPr kumimoji="1" lang="en-US" altLang="ja-JP" dirty="0">
              <a:ln w="0"/>
              <a:solidFill>
                <a:schemeClr val="tx1"/>
              </a:solidFill>
              <a:effectLst>
                <a:outerShdw blurRad="38100" dist="19050" dir="2700000" algn="tl" rotWithShape="0">
                  <a:schemeClr val="dk1">
                    <a:alpha val="40000"/>
                  </a:schemeClr>
                </a:outerShdw>
              </a:effectLst>
            </a:endParaRPr>
          </a:p>
          <a:p>
            <a:endParaRPr kumimoji="1" lang="ja-JP" altLang="en-US" dirty="0"/>
          </a:p>
        </p:txBody>
      </p:sp>
      <p:sp>
        <p:nvSpPr>
          <p:cNvPr id="17" name="吹き出し: 角を丸めた四角形 16">
            <a:extLst>
              <a:ext uri="{FF2B5EF4-FFF2-40B4-BE49-F238E27FC236}">
                <a16:creationId xmlns:a16="http://schemas.microsoft.com/office/drawing/2014/main" id="{DB1F6660-A06D-4AD3-B242-66F934A8BCAE}"/>
              </a:ext>
            </a:extLst>
          </p:cNvPr>
          <p:cNvSpPr/>
          <p:nvPr/>
        </p:nvSpPr>
        <p:spPr>
          <a:xfrm>
            <a:off x="3092105" y="2329402"/>
            <a:ext cx="1387895" cy="1146175"/>
          </a:xfrm>
          <a:prstGeom prst="wedgeRoundRectCallout">
            <a:avLst>
              <a:gd name="adj1" fmla="val -80033"/>
              <a:gd name="adj2" fmla="val 49782"/>
              <a:gd name="adj3" fmla="val 16667"/>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n w="0"/>
                <a:solidFill>
                  <a:schemeClr val="tx1"/>
                </a:solidFill>
                <a:effectLst>
                  <a:outerShdw blurRad="38100" dist="19050" dir="2700000" algn="tl" rotWithShape="0">
                    <a:schemeClr val="dk1">
                      <a:alpha val="40000"/>
                    </a:schemeClr>
                  </a:outerShdw>
                </a:effectLst>
              </a:rPr>
              <a:t>腕は</a:t>
            </a:r>
            <a:endParaRPr kumimoji="1" lang="en-US" altLang="ja-JP" dirty="0">
              <a:ln w="0"/>
              <a:solidFill>
                <a:schemeClr val="tx1"/>
              </a:solidFill>
              <a:effectLst>
                <a:outerShdw blurRad="38100" dist="19050" dir="2700000" algn="tl" rotWithShape="0">
                  <a:schemeClr val="dk1">
                    <a:alpha val="40000"/>
                  </a:schemeClr>
                </a:outerShdw>
              </a:effectLst>
            </a:endParaRPr>
          </a:p>
          <a:p>
            <a:endParaRPr kumimoji="1" lang="en-US" altLang="ja-JP" dirty="0">
              <a:ln w="0"/>
              <a:solidFill>
                <a:schemeClr val="tx1"/>
              </a:solidFill>
              <a:effectLst>
                <a:outerShdw blurRad="38100" dist="19050" dir="2700000" algn="tl" rotWithShape="0">
                  <a:schemeClr val="dk1">
                    <a:alpha val="40000"/>
                  </a:schemeClr>
                </a:outerShdw>
              </a:effectLst>
            </a:endParaRPr>
          </a:p>
          <a:p>
            <a:endParaRPr kumimoji="1" lang="ja-JP" altLang="en-US" dirty="0"/>
          </a:p>
        </p:txBody>
      </p:sp>
      <p:sp>
        <p:nvSpPr>
          <p:cNvPr id="18" name="吹き出し: 角を丸めた四角形 17">
            <a:extLst>
              <a:ext uri="{FF2B5EF4-FFF2-40B4-BE49-F238E27FC236}">
                <a16:creationId xmlns:a16="http://schemas.microsoft.com/office/drawing/2014/main" id="{1CA69476-1777-445E-B0B2-32F30E9EC8D7}"/>
              </a:ext>
            </a:extLst>
          </p:cNvPr>
          <p:cNvSpPr/>
          <p:nvPr/>
        </p:nvSpPr>
        <p:spPr>
          <a:xfrm>
            <a:off x="198806" y="3949533"/>
            <a:ext cx="1387895" cy="1146175"/>
          </a:xfrm>
          <a:prstGeom prst="wedgeRoundRectCallout">
            <a:avLst>
              <a:gd name="adj1" fmla="val 77515"/>
              <a:gd name="adj2" fmla="val -21903"/>
              <a:gd name="adj3" fmla="val 16667"/>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n w="0"/>
                <a:solidFill>
                  <a:schemeClr val="tx1"/>
                </a:solidFill>
                <a:effectLst>
                  <a:outerShdw blurRad="38100" dist="19050" dir="2700000" algn="tl" rotWithShape="0">
                    <a:schemeClr val="dk1">
                      <a:alpha val="40000"/>
                    </a:schemeClr>
                  </a:outerShdw>
                </a:effectLst>
              </a:rPr>
              <a:t>体幹は</a:t>
            </a:r>
            <a:endParaRPr kumimoji="1" lang="en-US" altLang="ja-JP" dirty="0">
              <a:ln w="0"/>
              <a:solidFill>
                <a:schemeClr val="tx1"/>
              </a:solidFill>
              <a:effectLst>
                <a:outerShdw blurRad="38100" dist="19050" dir="2700000" algn="tl" rotWithShape="0">
                  <a:schemeClr val="dk1">
                    <a:alpha val="40000"/>
                  </a:schemeClr>
                </a:outerShdw>
              </a:effectLst>
            </a:endParaRPr>
          </a:p>
          <a:p>
            <a:endParaRPr kumimoji="1" lang="en-US" altLang="ja-JP" dirty="0">
              <a:ln w="0"/>
              <a:solidFill>
                <a:schemeClr val="tx1"/>
              </a:solidFill>
              <a:effectLst>
                <a:outerShdw blurRad="38100" dist="19050" dir="2700000" algn="tl" rotWithShape="0">
                  <a:schemeClr val="dk1">
                    <a:alpha val="40000"/>
                  </a:schemeClr>
                </a:outerShdw>
              </a:effectLst>
            </a:endParaRPr>
          </a:p>
          <a:p>
            <a:endParaRPr kumimoji="1" lang="ja-JP" altLang="en-US" dirty="0"/>
          </a:p>
        </p:txBody>
      </p:sp>
      <p:sp>
        <p:nvSpPr>
          <p:cNvPr id="19" name="Rectangle 2"/>
          <p:cNvSpPr>
            <a:spLocks noChangeArrowheads="1"/>
          </p:cNvSpPr>
          <p:nvPr/>
        </p:nvSpPr>
        <p:spPr bwMode="auto">
          <a:xfrm>
            <a:off x="-17304" y="0"/>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20" name="正方形/長方形 19">
            <a:extLst>
              <a:ext uri="{FF2B5EF4-FFF2-40B4-BE49-F238E27FC236}">
                <a16:creationId xmlns:a16="http://schemas.microsoft.com/office/drawing/2014/main" id="{18D80637-BB66-4379-BB98-45F8554A06AD}"/>
              </a:ext>
            </a:extLst>
          </p:cNvPr>
          <p:cNvSpPr/>
          <p:nvPr/>
        </p:nvSpPr>
        <p:spPr>
          <a:xfrm>
            <a:off x="731873" y="5950037"/>
            <a:ext cx="3185487" cy="719171"/>
          </a:xfrm>
          <a:prstGeom prst="rect">
            <a:avLst/>
          </a:prstGeom>
        </p:spPr>
        <p:txBody>
          <a:bodyPr wrap="none">
            <a:spAutoFit/>
          </a:bodyPr>
          <a:lstStyle/>
          <a:p>
            <a:pPr lvl="0" defTabSz="914400">
              <a:lnSpc>
                <a:spcPct val="90000"/>
              </a:lnSpc>
              <a:spcBef>
                <a:spcPts val="1000"/>
              </a:spcBef>
            </a:pPr>
            <a:r>
              <a:rPr kumimoji="1" lang="ja-JP" altLang="en-US" dirty="0" smtClean="0">
                <a:solidFill>
                  <a:prstClr val="black"/>
                </a:solidFill>
                <a:latin typeface="UD デジタル 教科書体 NP-B" panose="02020700000000000000" pitchFamily="18" charset="-128"/>
                <a:ea typeface="UD デジタル 教科書体 NP-B" panose="02020700000000000000" pitchFamily="18" charset="-128"/>
              </a:rPr>
              <a:t>気付いたことを学習カードに</a:t>
            </a:r>
            <a:endParaRPr kumimoji="1" lang="en-US" altLang="ja-JP" dirty="0">
              <a:solidFill>
                <a:prstClr val="black"/>
              </a:solidFill>
              <a:latin typeface="UD デジタル 教科書体 NP-B" panose="02020700000000000000" pitchFamily="18" charset="-128"/>
              <a:ea typeface="UD デジタル 教科書体 NP-B" panose="02020700000000000000" pitchFamily="18" charset="-128"/>
            </a:endParaRPr>
          </a:p>
          <a:p>
            <a:pPr lvl="0" defTabSz="914400">
              <a:lnSpc>
                <a:spcPct val="90000"/>
              </a:lnSpc>
              <a:spcBef>
                <a:spcPts val="1000"/>
              </a:spcBef>
            </a:pPr>
            <a:r>
              <a:rPr kumimoji="1" lang="ja-JP" altLang="en-US" dirty="0" smtClean="0">
                <a:solidFill>
                  <a:prstClr val="black"/>
                </a:solidFill>
                <a:latin typeface="UD デジタル 教科書体 NP-B" panose="02020700000000000000" pitchFamily="18" charset="-128"/>
                <a:ea typeface="UD デジタル 教科書体 NP-B" panose="02020700000000000000" pitchFamily="18" charset="-128"/>
              </a:rPr>
              <a:t>書いてみよう</a:t>
            </a:r>
            <a:endParaRPr kumimoji="1" lang="ja-JP" altLang="en-US" dirty="0">
              <a:solidFill>
                <a:prstClr val="black"/>
              </a:solidFill>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2829330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0"/>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2" name="タイトル 1">
            <a:extLst>
              <a:ext uri="{FF2B5EF4-FFF2-40B4-BE49-F238E27FC236}">
                <a16:creationId xmlns:a16="http://schemas.microsoft.com/office/drawing/2014/main" id="{ED3A8E52-7A8C-4F4D-8E03-9387D13E0450}"/>
              </a:ext>
            </a:extLst>
          </p:cNvPr>
          <p:cNvSpPr>
            <a:spLocks noGrp="1"/>
          </p:cNvSpPr>
          <p:nvPr>
            <p:ph type="title"/>
          </p:nvPr>
        </p:nvSpPr>
        <p:spPr>
          <a:xfrm>
            <a:off x="379724" y="811465"/>
            <a:ext cx="8367248" cy="2337362"/>
          </a:xfrm>
        </p:spPr>
        <p:txBody>
          <a:bodyPr>
            <a:normAutofit fontScale="90000"/>
          </a:bodyPr>
          <a:lstStyle/>
          <a:p>
            <a:r>
              <a:rPr lang="ja-JP" altLang="en-US" sz="1600" dirty="0" smtClean="0">
                <a:solidFill>
                  <a:prstClr val="black"/>
                </a:solidFill>
                <a:latin typeface="UD デジタル 教科書体 NP-B" panose="02020700000000000000" pitchFamily="18" charset="-128"/>
                <a:ea typeface="UD デジタル 教科書体 NP-B" panose="02020700000000000000" pitchFamily="18" charset="-128"/>
              </a:rPr>
              <a:t>（学習カード　課題②</a:t>
            </a:r>
            <a:r>
              <a:rPr lang="ja-JP" altLang="en-US" sz="1600" dirty="0">
                <a:solidFill>
                  <a:prstClr val="black"/>
                </a:solidFill>
                <a:latin typeface="UD デジタル 教科書体 NP-B" panose="02020700000000000000" pitchFamily="18" charset="-128"/>
                <a:ea typeface="UD デジタル 教科書体 NP-B" panose="02020700000000000000" pitchFamily="18" charset="-128"/>
              </a:rPr>
              <a:t>）</a:t>
            </a:r>
            <a:r>
              <a:rPr lang="en-US" altLang="ja-JP" sz="1600" dirty="0">
                <a:solidFill>
                  <a:prstClr val="black"/>
                </a:solidFill>
                <a:latin typeface="UD デジタル 教科書体 NP-B" panose="02020700000000000000" pitchFamily="18" charset="-128"/>
                <a:ea typeface="UD デジタル 教科書体 NP-B" panose="02020700000000000000" pitchFamily="18" charset="-128"/>
              </a:rPr>
              <a:t/>
            </a:r>
            <a:br>
              <a:rPr lang="en-US" altLang="ja-JP" sz="1600" dirty="0">
                <a:solidFill>
                  <a:prstClr val="black"/>
                </a:solidFill>
                <a:latin typeface="UD デジタル 教科書体 NP-B" panose="02020700000000000000" pitchFamily="18" charset="-128"/>
                <a:ea typeface="UD デジタル 教科書体 NP-B" panose="02020700000000000000" pitchFamily="18" charset="-128"/>
              </a:rPr>
            </a:br>
            <a:r>
              <a:rPr lang="ja-JP" altLang="en-US" sz="3100" dirty="0">
                <a:latin typeface="UD デジタル 教科書体 NP-B" panose="02020700000000000000" pitchFamily="18" charset="-128"/>
                <a:ea typeface="UD デジタル 教科書体 NP-B" panose="02020700000000000000" pitchFamily="18" charset="-128"/>
              </a:rPr>
              <a:t>また、自分の</a:t>
            </a:r>
            <a:r>
              <a:rPr lang="ja-JP" altLang="en-US" sz="3100" dirty="0" smtClean="0">
                <a:latin typeface="UD デジタル 教科書体 NP-B" panose="02020700000000000000" pitchFamily="18" charset="-128"/>
                <a:ea typeface="UD デジタル 教科書体 NP-B" panose="02020700000000000000" pitchFamily="18" charset="-128"/>
              </a:rPr>
              <a:t>１・</a:t>
            </a:r>
            <a:r>
              <a:rPr lang="ja-JP" altLang="en-US" sz="3100" dirty="0">
                <a:latin typeface="UD デジタル 教科書体 NP-B" panose="02020700000000000000" pitchFamily="18" charset="-128"/>
                <a:ea typeface="UD デジタル 教科書体 NP-B" panose="02020700000000000000" pitchFamily="18" charset="-128"/>
              </a:rPr>
              <a:t>２</a:t>
            </a:r>
            <a:r>
              <a:rPr lang="ja-JP" altLang="en-US" sz="3100" dirty="0" smtClean="0">
                <a:latin typeface="UD デジタル 教科書体 NP-B" panose="02020700000000000000" pitchFamily="18" charset="-128"/>
                <a:ea typeface="UD デジタル 教科書体 NP-B" panose="02020700000000000000" pitchFamily="18" charset="-128"/>
              </a:rPr>
              <a:t>年生</a:t>
            </a:r>
            <a:r>
              <a:rPr lang="ja-JP" altLang="en-US" sz="3100" dirty="0">
                <a:latin typeface="UD デジタル 教科書体 NP-B" panose="02020700000000000000" pitchFamily="18" charset="-128"/>
                <a:ea typeface="UD デジタル 教科書体 NP-B" panose="02020700000000000000" pitchFamily="18" charset="-128"/>
              </a:rPr>
              <a:t>の時の動きと比較してみて</a:t>
            </a:r>
            <a:r>
              <a:rPr lang="ja-JP" altLang="en-US" sz="3100" dirty="0" smtClean="0">
                <a:latin typeface="UD デジタル 教科書体 NP-B" panose="02020700000000000000" pitchFamily="18" charset="-128"/>
                <a:ea typeface="UD デジタル 教科書体 NP-B" panose="02020700000000000000" pitchFamily="18" charset="-128"/>
              </a:rPr>
              <a:t>、</a:t>
            </a:r>
            <a:r>
              <a:rPr lang="ja-JP" altLang="en-US" sz="3100" dirty="0">
                <a:latin typeface="UD デジタル 教科書体 NP-B" panose="02020700000000000000" pitchFamily="18" charset="-128"/>
                <a:ea typeface="UD デジタル 教科書体 NP-B" panose="02020700000000000000" pitchFamily="18" charset="-128"/>
              </a:rPr>
              <a:t>（</a:t>
            </a:r>
            <a:r>
              <a:rPr lang="ja-JP" altLang="en-US" sz="3100" dirty="0" smtClean="0">
                <a:latin typeface="UD デジタル 教科書体 NP-B" panose="02020700000000000000" pitchFamily="18" charset="-128"/>
                <a:ea typeface="UD デジタル 教科書体 NP-B" panose="02020700000000000000" pitchFamily="18" charset="-128"/>
              </a:rPr>
              <a:t>思い出して</a:t>
            </a:r>
            <a:r>
              <a:rPr lang="ja-JP" altLang="en-US" sz="3100" dirty="0">
                <a:latin typeface="UD デジタル 教科書体 NP-B" panose="02020700000000000000" pitchFamily="18" charset="-128"/>
                <a:ea typeface="UD デジタル 教科書体 NP-B" panose="02020700000000000000" pitchFamily="18" charset="-128"/>
              </a:rPr>
              <a:t>みて）より「よい動き」にするためには、どのようなことに気を付ければよい</a:t>
            </a:r>
            <a:r>
              <a:rPr lang="ja-JP" altLang="en-US" sz="3100" dirty="0" smtClean="0">
                <a:latin typeface="UD デジタル 教科書体 NP-B" panose="02020700000000000000" pitchFamily="18" charset="-128"/>
                <a:ea typeface="UD デジタル 教科書体 NP-B" panose="02020700000000000000" pitchFamily="18" charset="-128"/>
              </a:rPr>
              <a:t>か　自分</a:t>
            </a:r>
            <a:r>
              <a:rPr lang="ja-JP" altLang="en-US" sz="3100" dirty="0">
                <a:latin typeface="UD デジタル 教科書体 NP-B" panose="02020700000000000000" pitchFamily="18" charset="-128"/>
                <a:ea typeface="UD デジタル 教科書体 NP-B" panose="02020700000000000000" pitchFamily="18" charset="-128"/>
              </a:rPr>
              <a:t>の課題及びグループの</a:t>
            </a:r>
            <a:r>
              <a:rPr lang="ja-JP" altLang="en-US" sz="3100" dirty="0" smtClean="0">
                <a:latin typeface="UD デジタル 教科書体 NP-B" panose="02020700000000000000" pitchFamily="18" charset="-128"/>
                <a:ea typeface="UD デジタル 教科書体 NP-B" panose="02020700000000000000" pitchFamily="18" charset="-128"/>
              </a:rPr>
              <a:t>課題を</a:t>
            </a:r>
            <a:r>
              <a:rPr lang="ja-JP" altLang="en-US" sz="3100" dirty="0">
                <a:latin typeface="UD デジタル 教科書体 NP-B" panose="02020700000000000000" pitchFamily="18" charset="-128"/>
                <a:ea typeface="UD デジタル 教科書体 NP-B" panose="02020700000000000000" pitchFamily="18" charset="-128"/>
              </a:rPr>
              <a:t>書き出してみよう。</a:t>
            </a:r>
            <a:r>
              <a:rPr lang="ja-JP" altLang="en-US" dirty="0"/>
              <a:t>　</a:t>
            </a:r>
            <a:endParaRPr kumimoji="1" lang="ja-JP" altLang="en-US" dirty="0"/>
          </a:p>
        </p:txBody>
      </p:sp>
      <p:sp>
        <p:nvSpPr>
          <p:cNvPr id="4" name="コンテンツ プレースホルダー 3">
            <a:extLst>
              <a:ext uri="{FF2B5EF4-FFF2-40B4-BE49-F238E27FC236}">
                <a16:creationId xmlns:a16="http://schemas.microsoft.com/office/drawing/2014/main" id="{62322F4F-E114-498E-864D-DBE4715FADD8}"/>
              </a:ext>
            </a:extLst>
          </p:cNvPr>
          <p:cNvSpPr>
            <a:spLocks noGrp="1"/>
          </p:cNvSpPr>
          <p:nvPr>
            <p:ph idx="1"/>
          </p:nvPr>
        </p:nvSpPr>
        <p:spPr>
          <a:xfrm>
            <a:off x="628650" y="3967869"/>
            <a:ext cx="7886700" cy="1975732"/>
          </a:xfrm>
          <a:ln>
            <a:solidFill>
              <a:schemeClr val="tx1"/>
            </a:solidFill>
          </a:ln>
        </p:spPr>
        <p:txBody>
          <a:bodyPr>
            <a:normAutofit/>
          </a:bodyPr>
          <a:lstStyle/>
          <a:p>
            <a:pPr marL="0" indent="0">
              <a:buNone/>
            </a:pPr>
            <a:r>
              <a:rPr kumimoji="1" lang="en-US" altLang="ja-JP" sz="1800" dirty="0"/>
              <a:t>※</a:t>
            </a:r>
            <a:r>
              <a:rPr kumimoji="1" lang="ja-JP" altLang="en-US" sz="1800" dirty="0"/>
              <a:t>　第１・２学年の時のＶＴＲ等</a:t>
            </a:r>
            <a:r>
              <a:rPr kumimoji="1" lang="en-US" altLang="ja-JP" sz="1800" dirty="0"/>
              <a:t>(</a:t>
            </a:r>
            <a:r>
              <a:rPr kumimoji="1" lang="ja-JP" altLang="en-US" sz="1800" dirty="0"/>
              <a:t>教師側で用意）を視聴し、</a:t>
            </a:r>
            <a:endParaRPr kumimoji="1" lang="en-US" altLang="ja-JP" sz="1800" dirty="0"/>
          </a:p>
          <a:p>
            <a:pPr marL="0" indent="0">
              <a:buNone/>
            </a:pPr>
            <a:r>
              <a:rPr lang="ja-JP" altLang="en-US" sz="1800" dirty="0"/>
              <a:t>　　</a:t>
            </a:r>
            <a:r>
              <a:rPr kumimoji="1" lang="ja-JP" altLang="en-US" sz="1800" dirty="0"/>
              <a:t>自分の課題やグループの課題が把握できるようにする。</a:t>
            </a:r>
            <a:endParaRPr kumimoji="1" lang="en-US" altLang="ja-JP" sz="1800" dirty="0"/>
          </a:p>
          <a:p>
            <a:pPr marL="0" indent="0">
              <a:buNone/>
            </a:pPr>
            <a:r>
              <a:rPr lang="ja-JP" altLang="en-US" sz="1800" dirty="0"/>
              <a:t>　　ＶＴＲ等がない場合は、１・２年生で授業で行った時どうだったかを</a:t>
            </a:r>
            <a:endParaRPr lang="en-US" altLang="ja-JP" sz="1800" dirty="0"/>
          </a:p>
          <a:p>
            <a:pPr marL="0" indent="0">
              <a:buNone/>
            </a:pPr>
            <a:r>
              <a:rPr lang="ja-JP" altLang="en-US" sz="1800" dirty="0"/>
              <a:t>　　思い出しながら書くように伝える。</a:t>
            </a:r>
            <a:endParaRPr lang="en-US" altLang="ja-JP" sz="1800" dirty="0"/>
          </a:p>
          <a:p>
            <a:pPr marL="0" indent="0">
              <a:buNone/>
            </a:pPr>
            <a:r>
              <a:rPr kumimoji="1" lang="ja-JP" altLang="en-US" sz="1800" dirty="0"/>
              <a:t>　　グループの課題としては、特に隊形移動に着目して考えるように</a:t>
            </a:r>
            <a:r>
              <a:rPr kumimoji="1" lang="ja-JP" altLang="en-US" sz="1800" dirty="0" smtClean="0"/>
              <a:t>する。</a:t>
            </a:r>
            <a:endParaRPr kumimoji="1" lang="ja-JP" altLang="en-US" sz="1800" dirty="0"/>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555A0A-D93E-4972-9BDE-BD19E4BDC62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887029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5" name="タイトル 4">
            <a:extLst>
              <a:ext uri="{FF2B5EF4-FFF2-40B4-BE49-F238E27FC236}">
                <a16:creationId xmlns:a16="http://schemas.microsoft.com/office/drawing/2014/main" id="{9BBE9D47-D94A-4DB2-80F9-9DA612E22867}"/>
              </a:ext>
            </a:extLst>
          </p:cNvPr>
          <p:cNvSpPr>
            <a:spLocks noGrp="1"/>
          </p:cNvSpPr>
          <p:nvPr>
            <p:ph type="title"/>
          </p:nvPr>
        </p:nvSpPr>
        <p:spPr>
          <a:xfrm>
            <a:off x="449791" y="667951"/>
            <a:ext cx="8244417" cy="1325563"/>
          </a:xfrm>
        </p:spPr>
        <p:txBody>
          <a:bodyPr>
            <a:normAutofit fontScale="90000"/>
          </a:bodyPr>
          <a:lstStyle/>
          <a:p>
            <a:r>
              <a:rPr lang="ja-JP" altLang="en-US" sz="1600" dirty="0">
                <a:solidFill>
                  <a:prstClr val="black"/>
                </a:solidFill>
                <a:latin typeface="UD デジタル 教科書体 NP-B" panose="02020700000000000000" pitchFamily="18" charset="-128"/>
                <a:ea typeface="UD デジタル 教科書体 NP-B" panose="02020700000000000000" pitchFamily="18" charset="-128"/>
              </a:rPr>
              <a:t>（</a:t>
            </a:r>
            <a:r>
              <a:rPr lang="ja-JP" altLang="en-US" sz="1600" dirty="0" smtClean="0">
                <a:solidFill>
                  <a:prstClr val="black"/>
                </a:solidFill>
                <a:latin typeface="UD デジタル 教科書体 NP-B" panose="02020700000000000000" pitchFamily="18" charset="-128"/>
                <a:ea typeface="UD デジタル 教科書体 NP-B" panose="02020700000000000000" pitchFamily="18" charset="-128"/>
              </a:rPr>
              <a:t>学習カード　課題</a:t>
            </a:r>
            <a:r>
              <a:rPr lang="ja-JP" altLang="en-US" sz="1600" dirty="0">
                <a:solidFill>
                  <a:prstClr val="black"/>
                </a:solidFill>
                <a:latin typeface="UD デジタル 教科書体 NP-B" panose="02020700000000000000" pitchFamily="18" charset="-128"/>
                <a:ea typeface="UD デジタル 教科書体 NP-B" panose="02020700000000000000" pitchFamily="18" charset="-128"/>
              </a:rPr>
              <a:t>２①）</a:t>
            </a:r>
            <a:r>
              <a:rPr lang="en-US" altLang="ja-JP" sz="1600" dirty="0">
                <a:solidFill>
                  <a:prstClr val="black"/>
                </a:solidFill>
                <a:latin typeface="UD デジタル 教科書体 NP-B" panose="02020700000000000000" pitchFamily="18" charset="-128"/>
                <a:ea typeface="UD デジタル 教科書体 NP-B" panose="02020700000000000000" pitchFamily="18" charset="-128"/>
              </a:rPr>
              <a:t/>
            </a:r>
            <a:br>
              <a:rPr lang="en-US" altLang="ja-JP" sz="1600" dirty="0">
                <a:solidFill>
                  <a:prstClr val="black"/>
                </a:solidFill>
                <a:latin typeface="UD デジタル 教科書体 NP-B" panose="02020700000000000000" pitchFamily="18" charset="-128"/>
                <a:ea typeface="UD デジタル 教科書体 NP-B" panose="02020700000000000000" pitchFamily="18" charset="-128"/>
              </a:rPr>
            </a:br>
            <a:r>
              <a:rPr lang="ja-JP" altLang="en-US" sz="2500" dirty="0">
                <a:solidFill>
                  <a:prstClr val="black"/>
                </a:solidFill>
                <a:latin typeface="UD デジタル 教科書体 NP-B" panose="02020700000000000000" pitchFamily="18" charset="-128"/>
                <a:ea typeface="UD デジタル 教科書体 NP-B" panose="02020700000000000000" pitchFamily="18" charset="-128"/>
              </a:rPr>
              <a:t> 自分の課題を解決していくためにはどのような練習方法が</a:t>
            </a:r>
            <a:r>
              <a:rPr lang="en-US" altLang="ja-JP" sz="2500" dirty="0">
                <a:solidFill>
                  <a:prstClr val="black"/>
                </a:solidFill>
                <a:latin typeface="UD デジタル 教科書体 NP-B" panose="02020700000000000000" pitchFamily="18" charset="-128"/>
                <a:ea typeface="UD デジタル 教科書体 NP-B" panose="02020700000000000000" pitchFamily="18" charset="-128"/>
              </a:rPr>
              <a:t/>
            </a:r>
            <a:br>
              <a:rPr lang="en-US" altLang="ja-JP" sz="2500" dirty="0">
                <a:solidFill>
                  <a:prstClr val="black"/>
                </a:solidFill>
                <a:latin typeface="UD デジタル 教科書体 NP-B" panose="02020700000000000000" pitchFamily="18" charset="-128"/>
                <a:ea typeface="UD デジタル 教科書体 NP-B" panose="02020700000000000000" pitchFamily="18" charset="-128"/>
              </a:rPr>
            </a:br>
            <a:r>
              <a:rPr lang="ja-JP" altLang="en-US" sz="2500" dirty="0">
                <a:solidFill>
                  <a:prstClr val="black"/>
                </a:solidFill>
                <a:latin typeface="UD デジタル 教科書体 NP-B" panose="02020700000000000000" pitchFamily="18" charset="-128"/>
                <a:ea typeface="UD デジタル 教科書体 NP-B" panose="02020700000000000000" pitchFamily="18" charset="-128"/>
              </a:rPr>
              <a:t>良いと思いますか</a:t>
            </a:r>
            <a:r>
              <a:rPr lang="ja-JP" altLang="en-US" sz="2500" dirty="0" smtClean="0">
                <a:solidFill>
                  <a:prstClr val="black"/>
                </a:solidFill>
                <a:latin typeface="UD デジタル 教科書体 NP-B" panose="02020700000000000000" pitchFamily="18" charset="-128"/>
                <a:ea typeface="UD デジタル 教科書体 NP-B" panose="02020700000000000000" pitchFamily="18" charset="-128"/>
              </a:rPr>
              <a:t>。Ａ～Ｃ</a:t>
            </a:r>
            <a:r>
              <a:rPr lang="ja-JP" altLang="en-US" sz="2500" dirty="0" smtClean="0">
                <a:solidFill>
                  <a:prstClr val="black"/>
                </a:solidFill>
                <a:latin typeface="UD デジタル 教科書体 NP-B" panose="02020700000000000000" pitchFamily="18" charset="-128"/>
                <a:ea typeface="UD デジタル 教科書体 NP-B" panose="02020700000000000000" pitchFamily="18" charset="-128"/>
              </a:rPr>
              <a:t>の</a:t>
            </a:r>
            <a:r>
              <a:rPr lang="ja-JP" altLang="en-US" sz="2500" dirty="0">
                <a:solidFill>
                  <a:prstClr val="black"/>
                </a:solidFill>
                <a:latin typeface="UD デジタル 教科書体 NP-B" panose="02020700000000000000" pitchFamily="18" charset="-128"/>
                <a:ea typeface="UD デジタル 教科書体 NP-B" panose="02020700000000000000" pitchFamily="18" charset="-128"/>
              </a:rPr>
              <a:t>中から選びましょう。</a:t>
            </a:r>
            <a:endParaRPr kumimoji="1" lang="ja-JP" altLang="en-US" dirty="0"/>
          </a:p>
        </p:txBody>
      </p:sp>
      <p:sp>
        <p:nvSpPr>
          <p:cNvPr id="8" name="コンテンツ プレースホルダー 7">
            <a:extLst>
              <a:ext uri="{FF2B5EF4-FFF2-40B4-BE49-F238E27FC236}">
                <a16:creationId xmlns:a16="http://schemas.microsoft.com/office/drawing/2014/main" id="{BD771D9A-DCA7-4B34-852A-C63FE6363F6A}"/>
              </a:ext>
            </a:extLst>
          </p:cNvPr>
          <p:cNvSpPr>
            <a:spLocks noGrp="1"/>
          </p:cNvSpPr>
          <p:nvPr>
            <p:ph sz="half" idx="1"/>
          </p:nvPr>
        </p:nvSpPr>
        <p:spPr>
          <a:xfrm>
            <a:off x="657018" y="2023453"/>
            <a:ext cx="7829964" cy="3139244"/>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kumimoji="1" lang="ja-JP" altLang="en-US" sz="2400" dirty="0">
                <a:latin typeface="UD デジタル 教科書体 NP-B" panose="02020700000000000000" pitchFamily="18" charset="-128"/>
                <a:ea typeface="UD デジタル 教科書体 NP-B" panose="02020700000000000000" pitchFamily="18" charset="-128"/>
              </a:rPr>
              <a:t>Ａ：</a:t>
            </a:r>
            <a:r>
              <a:rPr lang="ja-JP" altLang="en-US" sz="2400" dirty="0">
                <a:solidFill>
                  <a:schemeClr val="tx1"/>
                </a:solidFill>
                <a:latin typeface="UD デジタル 教科書体 NP-B" panose="02020700000000000000" pitchFamily="18" charset="-128"/>
                <a:ea typeface="UD デジタル 教科書体 NP-B" panose="02020700000000000000" pitchFamily="18" charset="-128"/>
              </a:rPr>
              <a:t>動きをタブレットなどで撮影し、注意点を</a:t>
            </a:r>
            <a:r>
              <a:rPr lang="ja-JP" altLang="en-US" sz="2400" dirty="0" smtClean="0">
                <a:solidFill>
                  <a:schemeClr val="tx1"/>
                </a:solidFill>
                <a:latin typeface="UD デジタル 教科書体 NP-B" panose="02020700000000000000" pitchFamily="18" charset="-128"/>
                <a:ea typeface="UD デジタル 教科書体 NP-B" panose="02020700000000000000" pitchFamily="18" charset="-128"/>
              </a:rPr>
              <a:t>確認して</a:t>
            </a:r>
            <a:endParaRPr lang="en-US" altLang="ja-JP" sz="24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400"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2400" dirty="0" smtClean="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2400" dirty="0" smtClean="0">
                <a:solidFill>
                  <a:schemeClr val="tx1"/>
                </a:solidFill>
                <a:latin typeface="UD デジタル 教科書体 NP-B" panose="02020700000000000000" pitchFamily="18" charset="-128"/>
                <a:ea typeface="UD デジタル 教科書体 NP-B" panose="02020700000000000000" pitchFamily="18" charset="-128"/>
              </a:rPr>
              <a:t>練習</a:t>
            </a:r>
            <a:endParaRPr lang="en-US" altLang="ja-JP" sz="2400" dirty="0">
              <a:solidFill>
                <a:schemeClr val="tx1"/>
              </a:solidFill>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400" dirty="0">
                <a:solidFill>
                  <a:schemeClr val="tx1"/>
                </a:solidFill>
                <a:latin typeface="UD デジタル 教科書体 NP-B" panose="02020700000000000000" pitchFamily="18" charset="-128"/>
                <a:ea typeface="UD デジタル 教科書体 NP-B" panose="02020700000000000000" pitchFamily="18" charset="-128"/>
              </a:rPr>
              <a:t>Ｂ：できない動きの部分をカウントを取りながら</a:t>
            </a:r>
            <a:r>
              <a:rPr lang="ja-JP" altLang="en-US" sz="2400" dirty="0" smtClean="0">
                <a:solidFill>
                  <a:schemeClr val="tx1"/>
                </a:solidFill>
                <a:latin typeface="UD デジタル 教科書体 NP-B" panose="02020700000000000000" pitchFamily="18" charset="-128"/>
                <a:ea typeface="UD デジタル 教科書体 NP-B" panose="02020700000000000000" pitchFamily="18" charset="-128"/>
              </a:rPr>
              <a:t>繰り</a:t>
            </a:r>
            <a:endParaRPr lang="en-US" altLang="ja-JP" sz="2400" dirty="0" smtClean="0">
              <a:solidFill>
                <a:schemeClr val="tx1"/>
              </a:solidFill>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400" dirty="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2400" dirty="0" smtClean="0">
                <a:solidFill>
                  <a:schemeClr val="tx1"/>
                </a:solidFill>
                <a:latin typeface="UD デジタル 教科書体 NP-B" panose="02020700000000000000" pitchFamily="18" charset="-128"/>
                <a:ea typeface="UD デジタル 教科書体 NP-B" panose="02020700000000000000" pitchFamily="18" charset="-128"/>
              </a:rPr>
              <a:t>　</a:t>
            </a:r>
            <a:r>
              <a:rPr lang="ja-JP" altLang="en-US" sz="2400" dirty="0" smtClean="0">
                <a:solidFill>
                  <a:schemeClr val="tx1"/>
                </a:solidFill>
                <a:latin typeface="UD デジタル 教科書体 NP-B" panose="02020700000000000000" pitchFamily="18" charset="-128"/>
                <a:ea typeface="UD デジタル 教科書体 NP-B" panose="02020700000000000000" pitchFamily="18" charset="-128"/>
              </a:rPr>
              <a:t>返し</a:t>
            </a:r>
            <a:r>
              <a:rPr lang="ja-JP" altLang="en-US" sz="2400" dirty="0">
                <a:solidFill>
                  <a:schemeClr val="tx1"/>
                </a:solidFill>
                <a:latin typeface="UD デジタル 教科書体 NP-B" panose="02020700000000000000" pitchFamily="18" charset="-128"/>
                <a:ea typeface="UD デジタル 教科書体 NP-B" panose="02020700000000000000" pitchFamily="18" charset="-128"/>
              </a:rPr>
              <a:t>練習</a:t>
            </a:r>
            <a:endParaRPr lang="en-US" altLang="ja-JP" sz="2400" dirty="0">
              <a:solidFill>
                <a:schemeClr val="tx1"/>
              </a:solidFill>
              <a:latin typeface="UD デジタル 教科書体 NP-B" panose="02020700000000000000" pitchFamily="18" charset="-128"/>
              <a:ea typeface="UD デジタル 教科書体 NP-B" panose="02020700000000000000" pitchFamily="18" charset="-128"/>
            </a:endParaRPr>
          </a:p>
          <a:p>
            <a:pPr marL="0" indent="0">
              <a:buNone/>
            </a:pPr>
            <a:r>
              <a:rPr kumimoji="1" lang="ja-JP" altLang="en-US" sz="2400" dirty="0">
                <a:solidFill>
                  <a:schemeClr val="tx1"/>
                </a:solidFill>
                <a:latin typeface="UD デジタル 教科書体 NP-B" panose="02020700000000000000" pitchFamily="18" charset="-128"/>
                <a:ea typeface="UD デジタル 教科書体 NP-B" panose="02020700000000000000" pitchFamily="18" charset="-128"/>
              </a:rPr>
              <a:t>Ｃ：</a:t>
            </a:r>
            <a:r>
              <a:rPr lang="ja-JP" altLang="en-US" sz="2400" dirty="0">
                <a:solidFill>
                  <a:schemeClr val="tx1"/>
                </a:solidFill>
                <a:latin typeface="UD デジタル 教科書体 NP-B" panose="02020700000000000000" pitchFamily="18" charset="-128"/>
                <a:ea typeface="UD デジタル 教科書体 NP-B" panose="02020700000000000000" pitchFamily="18" charset="-128"/>
              </a:rPr>
              <a:t>その他</a:t>
            </a:r>
            <a:endParaRPr lang="en-US" altLang="ja-JP" sz="2400" dirty="0">
              <a:solidFill>
                <a:schemeClr val="tx1"/>
              </a:solidFill>
              <a:latin typeface="UD デジタル 教科書体 NP-B" panose="02020700000000000000" pitchFamily="18" charset="-128"/>
              <a:ea typeface="UD デジタル 教科書体 NP-B" panose="02020700000000000000" pitchFamily="18" charset="-128"/>
            </a:endParaRPr>
          </a:p>
          <a:p>
            <a:pPr marL="0" indent="0">
              <a:buNone/>
            </a:pPr>
            <a:r>
              <a:rPr lang="ja-JP" altLang="en-US" sz="2400" dirty="0">
                <a:latin typeface="UD デジタル 教科書体 NP-B" panose="02020700000000000000" pitchFamily="18" charset="-128"/>
                <a:ea typeface="UD デジタル 教科書体 NP-B" panose="02020700000000000000" pitchFamily="18" charset="-128"/>
              </a:rPr>
              <a:t>（</a:t>
            </a:r>
            <a:r>
              <a:rPr lang="ja-JP" altLang="en-US" sz="1600" dirty="0">
                <a:latin typeface="UD デジタル 教科書体 NP-B" panose="02020700000000000000" pitchFamily="18" charset="-128"/>
                <a:ea typeface="UD デジタル 教科書体 NP-B" panose="02020700000000000000" pitchFamily="18" charset="-128"/>
              </a:rPr>
              <a:t>具体的に　　　　　</a:t>
            </a:r>
            <a:r>
              <a:rPr lang="ja-JP" altLang="en-US" sz="2400" dirty="0">
                <a:latin typeface="UD デジタル 教科書体 NP-B" panose="02020700000000000000" pitchFamily="18" charset="-128"/>
                <a:ea typeface="UD デジタル 教科書体 NP-B" panose="02020700000000000000" pitchFamily="18" charset="-128"/>
              </a:rPr>
              <a:t>　　　　　　　　　　　　　　　）</a:t>
            </a:r>
            <a:endParaRPr kumimoji="1" lang="ja-JP" altLang="en-US" sz="2400" dirty="0">
              <a:latin typeface="UD デジタル 教科書体 NP-B" panose="02020700000000000000" pitchFamily="18" charset="-128"/>
              <a:ea typeface="UD デジタル 教科書体 NP-B" panose="02020700000000000000" pitchFamily="18" charset="-128"/>
            </a:endParaRPr>
          </a:p>
        </p:txBody>
      </p:sp>
      <p:sp>
        <p:nvSpPr>
          <p:cNvPr id="9" name="コンテンツ プレースホルダー 8">
            <a:extLst>
              <a:ext uri="{FF2B5EF4-FFF2-40B4-BE49-F238E27FC236}">
                <a16:creationId xmlns:a16="http://schemas.microsoft.com/office/drawing/2014/main" id="{B5D29424-C188-47AA-8720-AE578EA0F65D}"/>
              </a:ext>
            </a:extLst>
          </p:cNvPr>
          <p:cNvSpPr>
            <a:spLocks noGrp="1"/>
          </p:cNvSpPr>
          <p:nvPr>
            <p:ph sz="half" idx="2"/>
          </p:nvPr>
        </p:nvSpPr>
        <p:spPr>
          <a:xfrm>
            <a:off x="628650" y="5398199"/>
            <a:ext cx="7886700" cy="958152"/>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kumimoji="1" lang="ja-JP" altLang="en-US" sz="2400" dirty="0">
                <a:latin typeface="UD デジタル 教科書体 NP-B" panose="02020700000000000000" pitchFamily="18" charset="-128"/>
                <a:ea typeface="UD デジタル 教科書体 NP-B" panose="02020700000000000000" pitchFamily="18" charset="-128"/>
              </a:rPr>
              <a:t> その練習方法を選んだ理由を書きましょう。</a:t>
            </a:r>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555A0A-D93E-4972-9BDE-BD19E4BDC62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0" name="Rectangle 2"/>
          <p:cNvSpPr>
            <a:spLocks noChangeArrowheads="1"/>
          </p:cNvSpPr>
          <p:nvPr/>
        </p:nvSpPr>
        <p:spPr bwMode="auto">
          <a:xfrm>
            <a:off x="-17304" y="0"/>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131156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5" name="タイトル 4">
            <a:extLst>
              <a:ext uri="{FF2B5EF4-FFF2-40B4-BE49-F238E27FC236}">
                <a16:creationId xmlns:a16="http://schemas.microsoft.com/office/drawing/2014/main" id="{9BBE9D47-D94A-4DB2-80F9-9DA612E22867}"/>
              </a:ext>
            </a:extLst>
          </p:cNvPr>
          <p:cNvSpPr>
            <a:spLocks noGrp="1"/>
          </p:cNvSpPr>
          <p:nvPr>
            <p:ph type="title"/>
          </p:nvPr>
        </p:nvSpPr>
        <p:spPr>
          <a:xfrm>
            <a:off x="357717" y="860385"/>
            <a:ext cx="8244417" cy="1325563"/>
          </a:xfrm>
        </p:spPr>
        <p:txBody>
          <a:bodyPr>
            <a:normAutofit fontScale="90000"/>
          </a:bodyPr>
          <a:lstStyle/>
          <a:p>
            <a:r>
              <a:rPr lang="ja-JP" altLang="en-US" sz="1600" dirty="0" smtClean="0">
                <a:solidFill>
                  <a:prstClr val="black"/>
                </a:solidFill>
                <a:latin typeface="UD デジタル 教科書体 NP-B" panose="02020700000000000000" pitchFamily="18" charset="-128"/>
                <a:ea typeface="UD デジタル 教科書体 NP-B" panose="02020700000000000000" pitchFamily="18" charset="-128"/>
              </a:rPr>
              <a:t>（学習カード　課題</a:t>
            </a:r>
            <a:r>
              <a:rPr lang="ja-JP" altLang="en-US" sz="1600" dirty="0">
                <a:solidFill>
                  <a:prstClr val="black"/>
                </a:solidFill>
                <a:latin typeface="UD デジタル 教科書体 NP-B" panose="02020700000000000000" pitchFamily="18" charset="-128"/>
                <a:ea typeface="UD デジタル 教科書体 NP-B" panose="02020700000000000000" pitchFamily="18" charset="-128"/>
              </a:rPr>
              <a:t>３）</a:t>
            </a:r>
            <a:r>
              <a:rPr lang="en-US" altLang="ja-JP" sz="1600" dirty="0">
                <a:solidFill>
                  <a:prstClr val="black"/>
                </a:solidFill>
                <a:latin typeface="UD デジタル 教科書体 NP-B" panose="02020700000000000000" pitchFamily="18" charset="-128"/>
                <a:ea typeface="UD デジタル 教科書体 NP-B" panose="02020700000000000000" pitchFamily="18" charset="-128"/>
              </a:rPr>
              <a:t/>
            </a:r>
            <a:br>
              <a:rPr lang="en-US" altLang="ja-JP" sz="1600" dirty="0">
                <a:solidFill>
                  <a:prstClr val="black"/>
                </a:solidFill>
                <a:latin typeface="UD デジタル 教科書体 NP-B" panose="02020700000000000000" pitchFamily="18" charset="-128"/>
                <a:ea typeface="UD デジタル 教科書体 NP-B" panose="02020700000000000000" pitchFamily="18" charset="-128"/>
              </a:rPr>
            </a:br>
            <a:r>
              <a:rPr lang="en-US" altLang="ja-JP" sz="1400" dirty="0">
                <a:solidFill>
                  <a:prstClr val="black"/>
                </a:solidFill>
                <a:latin typeface="UD デジタル 教科書体 NP-B" panose="02020700000000000000" pitchFamily="18" charset="-128"/>
                <a:ea typeface="UD デジタル 教科書体 NP-B" panose="02020700000000000000" pitchFamily="18" charset="-128"/>
              </a:rPr>
              <a:t/>
            </a:r>
            <a:br>
              <a:rPr lang="en-US" altLang="ja-JP" sz="1400" dirty="0">
                <a:solidFill>
                  <a:prstClr val="black"/>
                </a:solidFill>
                <a:latin typeface="UD デジタル 教科書体 NP-B" panose="02020700000000000000" pitchFamily="18" charset="-128"/>
                <a:ea typeface="UD デジタル 教科書体 NP-B" panose="02020700000000000000" pitchFamily="18" charset="-128"/>
              </a:rPr>
            </a:br>
            <a:r>
              <a:rPr lang="ja-JP" altLang="en-US" sz="3100" dirty="0">
                <a:solidFill>
                  <a:prstClr val="black"/>
                </a:solidFill>
                <a:latin typeface="UD デジタル 教科書体 NP-B" panose="02020700000000000000" pitchFamily="18" charset="-128"/>
                <a:ea typeface="UD デジタル 教科書体 NP-B" panose="02020700000000000000" pitchFamily="18" charset="-128"/>
              </a:rPr>
              <a:t>まとまりのある動きをグループで工夫するための隊形移動を考えてみよう。</a:t>
            </a:r>
            <a:r>
              <a:rPr lang="en-US" altLang="ja-JP" sz="3100" dirty="0">
                <a:solidFill>
                  <a:prstClr val="black"/>
                </a:solidFill>
                <a:latin typeface="UD デジタル 教科書体 NP-B" panose="02020700000000000000" pitchFamily="18" charset="-128"/>
                <a:ea typeface="UD デジタル 教科書体 NP-B" panose="02020700000000000000" pitchFamily="18" charset="-128"/>
              </a:rPr>
              <a:t/>
            </a:r>
            <a:br>
              <a:rPr lang="en-US" altLang="ja-JP" sz="3100" dirty="0">
                <a:solidFill>
                  <a:prstClr val="black"/>
                </a:solidFill>
                <a:latin typeface="UD デジタル 教科書体 NP-B" panose="02020700000000000000" pitchFamily="18" charset="-128"/>
                <a:ea typeface="UD デジタル 教科書体 NP-B" panose="02020700000000000000" pitchFamily="18" charset="-128"/>
              </a:rPr>
            </a:br>
            <a:r>
              <a:rPr lang="ja-JP" altLang="en-US" sz="3100" dirty="0">
                <a:solidFill>
                  <a:prstClr val="black"/>
                </a:solidFill>
                <a:latin typeface="UD デジタル 教科書体 NP-B" panose="02020700000000000000" pitchFamily="18" charset="-128"/>
                <a:ea typeface="UD デジタル 教科書体 NP-B" panose="02020700000000000000" pitchFamily="18" charset="-128"/>
              </a:rPr>
              <a:t>下の図のように横２列の隊形から連続</a:t>
            </a:r>
            <a:r>
              <a:rPr lang="ja-JP" altLang="en-US" sz="3100" dirty="0" smtClean="0">
                <a:solidFill>
                  <a:prstClr val="black"/>
                </a:solidFill>
                <a:latin typeface="UD デジタル 教科書体 NP-B" panose="02020700000000000000" pitchFamily="18" charset="-128"/>
                <a:ea typeface="UD デジタル 教科書体 NP-B" panose="02020700000000000000" pitchFamily="18" charset="-128"/>
              </a:rPr>
              <a:t>した</a:t>
            </a:r>
            <a:r>
              <a:rPr lang="ja-JP" altLang="en-US" sz="3100" dirty="0">
                <a:solidFill>
                  <a:prstClr val="black"/>
                </a:solidFill>
                <a:latin typeface="UD デジタル 教科書体 NP-B" panose="02020700000000000000" pitchFamily="18" charset="-128"/>
                <a:ea typeface="UD デジタル 教科書体 NP-B" panose="02020700000000000000" pitchFamily="18" charset="-128"/>
              </a:rPr>
              <a:t>３</a:t>
            </a:r>
            <a:r>
              <a:rPr lang="ja-JP" altLang="en-US" sz="3100" dirty="0" smtClean="0">
                <a:solidFill>
                  <a:prstClr val="black"/>
                </a:solidFill>
                <a:latin typeface="UD デジタル 教科書体 NP-B" panose="02020700000000000000" pitchFamily="18" charset="-128"/>
                <a:ea typeface="UD デジタル 教科書体 NP-B" panose="02020700000000000000" pitchFamily="18" charset="-128"/>
              </a:rPr>
              <a:t>つ</a:t>
            </a:r>
            <a:r>
              <a:rPr lang="ja-JP" altLang="en-US" sz="3100" dirty="0">
                <a:solidFill>
                  <a:prstClr val="black"/>
                </a:solidFill>
                <a:latin typeface="UD デジタル 教科書体 NP-B" panose="02020700000000000000" pitchFamily="18" charset="-128"/>
                <a:ea typeface="UD デジタル 教科書体 NP-B" panose="02020700000000000000" pitchFamily="18" charset="-128"/>
              </a:rPr>
              <a:t>の移動を考えてワークシートに記入してみよう。</a:t>
            </a:r>
            <a:endParaRPr kumimoji="1" lang="ja-JP" altLang="en-US" sz="3100" dirty="0"/>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555A0A-D93E-4972-9BDE-BD19E4BDC62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0" name="Rectangle 2"/>
          <p:cNvSpPr>
            <a:spLocks noChangeArrowheads="1"/>
          </p:cNvSpPr>
          <p:nvPr/>
        </p:nvSpPr>
        <p:spPr bwMode="auto">
          <a:xfrm>
            <a:off x="-17304" y="0"/>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cs typeface="+mn-cs"/>
            </a:endParaRPr>
          </a:p>
        </p:txBody>
      </p:sp>
      <p:pic>
        <p:nvPicPr>
          <p:cNvPr id="19" name="図 18">
            <a:extLst>
              <a:ext uri="{FF2B5EF4-FFF2-40B4-BE49-F238E27FC236}">
                <a16:creationId xmlns:a16="http://schemas.microsoft.com/office/drawing/2014/main" id="{A0DF9867-D31D-4305-A18C-598776216A2C}"/>
              </a:ext>
            </a:extLst>
          </p:cNvPr>
          <p:cNvPicPr>
            <a:picLocks noChangeAspect="1"/>
          </p:cNvPicPr>
          <p:nvPr/>
        </p:nvPicPr>
        <p:blipFill>
          <a:blip r:embed="rId3"/>
          <a:stretch>
            <a:fillRect/>
          </a:stretch>
        </p:blipFill>
        <p:spPr>
          <a:xfrm>
            <a:off x="1797409" y="4708028"/>
            <a:ext cx="792549" cy="737680"/>
          </a:xfrm>
          <a:prstGeom prst="rect">
            <a:avLst/>
          </a:prstGeom>
        </p:spPr>
      </p:pic>
      <p:pic>
        <p:nvPicPr>
          <p:cNvPr id="20" name="図 19">
            <a:extLst>
              <a:ext uri="{FF2B5EF4-FFF2-40B4-BE49-F238E27FC236}">
                <a16:creationId xmlns:a16="http://schemas.microsoft.com/office/drawing/2014/main" id="{C207B7E8-D853-4B8D-88CF-B40E444B5C84}"/>
              </a:ext>
            </a:extLst>
          </p:cNvPr>
          <p:cNvPicPr>
            <a:picLocks noChangeAspect="1"/>
          </p:cNvPicPr>
          <p:nvPr/>
        </p:nvPicPr>
        <p:blipFill>
          <a:blip r:embed="rId3"/>
          <a:stretch>
            <a:fillRect/>
          </a:stretch>
        </p:blipFill>
        <p:spPr>
          <a:xfrm>
            <a:off x="1004860" y="3640594"/>
            <a:ext cx="792549" cy="737680"/>
          </a:xfrm>
          <a:prstGeom prst="rect">
            <a:avLst/>
          </a:prstGeom>
        </p:spPr>
      </p:pic>
      <p:sp>
        <p:nvSpPr>
          <p:cNvPr id="21" name="スマイル 20">
            <a:extLst>
              <a:ext uri="{FF2B5EF4-FFF2-40B4-BE49-F238E27FC236}">
                <a16:creationId xmlns:a16="http://schemas.microsoft.com/office/drawing/2014/main" id="{C9F48172-07F0-4F15-BF35-720A1E83D239}"/>
              </a:ext>
            </a:extLst>
          </p:cNvPr>
          <p:cNvSpPr/>
          <p:nvPr/>
        </p:nvSpPr>
        <p:spPr>
          <a:xfrm>
            <a:off x="2614154" y="3640594"/>
            <a:ext cx="781878" cy="72887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スマイル 21">
            <a:extLst>
              <a:ext uri="{FF2B5EF4-FFF2-40B4-BE49-F238E27FC236}">
                <a16:creationId xmlns:a16="http://schemas.microsoft.com/office/drawing/2014/main" id="{2DDF8D6E-0285-4006-9C70-988F5FEAEFA4}"/>
              </a:ext>
            </a:extLst>
          </p:cNvPr>
          <p:cNvSpPr/>
          <p:nvPr/>
        </p:nvSpPr>
        <p:spPr>
          <a:xfrm>
            <a:off x="269033" y="4742709"/>
            <a:ext cx="781878" cy="72887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スマイル 22">
            <a:extLst>
              <a:ext uri="{FF2B5EF4-FFF2-40B4-BE49-F238E27FC236}">
                <a16:creationId xmlns:a16="http://schemas.microsoft.com/office/drawing/2014/main" id="{44AA06EB-51F1-49CB-874F-6B209736E7FD}"/>
              </a:ext>
            </a:extLst>
          </p:cNvPr>
          <p:cNvSpPr/>
          <p:nvPr/>
        </p:nvSpPr>
        <p:spPr>
          <a:xfrm>
            <a:off x="3413547" y="4662623"/>
            <a:ext cx="781878" cy="72887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右 8">
            <a:extLst>
              <a:ext uri="{FF2B5EF4-FFF2-40B4-BE49-F238E27FC236}">
                <a16:creationId xmlns:a16="http://schemas.microsoft.com/office/drawing/2014/main" id="{6F26DA20-0D86-4AFA-AECC-4C39C08E9B57}"/>
              </a:ext>
            </a:extLst>
          </p:cNvPr>
          <p:cNvSpPr/>
          <p:nvPr/>
        </p:nvSpPr>
        <p:spPr>
          <a:xfrm>
            <a:off x="4212777" y="3537825"/>
            <a:ext cx="579516" cy="6153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1E47D8EE-BF71-493B-BB9B-6DA7F19B265A}"/>
              </a:ext>
            </a:extLst>
          </p:cNvPr>
          <p:cNvSpPr/>
          <p:nvPr/>
        </p:nvSpPr>
        <p:spPr>
          <a:xfrm>
            <a:off x="5028382" y="2664823"/>
            <a:ext cx="3767514" cy="389530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ln w="0"/>
                <a:solidFill>
                  <a:schemeClr val="tx1"/>
                </a:solidFill>
                <a:effectLst>
                  <a:outerShdw blurRad="38100" dist="19050" dir="2700000" algn="tl" rotWithShape="0">
                    <a:schemeClr val="dk1">
                      <a:alpha val="40000"/>
                    </a:schemeClr>
                  </a:outerShdw>
                </a:effectLst>
              </a:rPr>
              <a:t>①</a:t>
            </a:r>
            <a:r>
              <a:rPr kumimoji="1" lang="en-US" altLang="ja-JP" sz="2800" dirty="0">
                <a:ln w="0"/>
                <a:solidFill>
                  <a:schemeClr val="tx1"/>
                </a:solidFill>
                <a:effectLst>
                  <a:outerShdw blurRad="38100" dist="19050" dir="2700000" algn="tl" rotWithShape="0">
                    <a:schemeClr val="dk1">
                      <a:alpha val="40000"/>
                    </a:schemeClr>
                  </a:outerShdw>
                </a:effectLst>
              </a:rPr>
              <a:t>(</a:t>
            </a:r>
            <a:r>
              <a:rPr kumimoji="1" lang="ja-JP" altLang="en-US" sz="2800" dirty="0">
                <a:ln w="0"/>
                <a:solidFill>
                  <a:schemeClr val="tx1"/>
                </a:solidFill>
                <a:effectLst>
                  <a:outerShdw blurRad="38100" dist="19050" dir="2700000" algn="tl" rotWithShape="0">
                    <a:schemeClr val="dk1">
                      <a:alpha val="40000"/>
                    </a:schemeClr>
                  </a:outerShdw>
                </a:effectLst>
              </a:rPr>
              <a:t>　　　　　</a:t>
            </a:r>
            <a:r>
              <a:rPr kumimoji="1" lang="en-US" altLang="ja-JP" sz="2800" dirty="0">
                <a:ln w="0"/>
                <a:solidFill>
                  <a:schemeClr val="tx1"/>
                </a:solidFill>
                <a:effectLst>
                  <a:outerShdw blurRad="38100" dist="19050" dir="2700000" algn="tl" rotWithShape="0">
                    <a:schemeClr val="dk1">
                      <a:alpha val="40000"/>
                    </a:schemeClr>
                  </a:outerShdw>
                </a:effectLst>
              </a:rPr>
              <a:t>)</a:t>
            </a:r>
            <a:r>
              <a:rPr kumimoji="1" lang="ja-JP" altLang="en-US" sz="2800" dirty="0">
                <a:ln w="0"/>
                <a:solidFill>
                  <a:schemeClr val="tx1"/>
                </a:solidFill>
                <a:effectLst>
                  <a:outerShdw blurRad="38100" dist="19050" dir="2700000" algn="tl" rotWithShape="0">
                    <a:schemeClr val="dk1">
                      <a:alpha val="40000"/>
                    </a:schemeClr>
                  </a:outerShdw>
                </a:effectLst>
              </a:rPr>
              <a:t>の隊形</a:t>
            </a:r>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ja-JP" altLang="en-US" sz="2800" dirty="0">
              <a:noFill/>
            </a:endParaRPr>
          </a:p>
        </p:txBody>
      </p:sp>
      <p:sp>
        <p:nvSpPr>
          <p:cNvPr id="25" name="コンテンツ プレースホルダー 3">
            <a:extLst>
              <a:ext uri="{FF2B5EF4-FFF2-40B4-BE49-F238E27FC236}">
                <a16:creationId xmlns:a16="http://schemas.microsoft.com/office/drawing/2014/main" id="{EAD77F69-0C28-48CF-BCE4-F962CCB992A8}"/>
              </a:ext>
            </a:extLst>
          </p:cNvPr>
          <p:cNvSpPr txBox="1">
            <a:spLocks/>
          </p:cNvSpPr>
          <p:nvPr/>
        </p:nvSpPr>
        <p:spPr>
          <a:xfrm>
            <a:off x="357717" y="1798503"/>
            <a:ext cx="4393141" cy="44130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sz="2400" dirty="0">
              <a:latin typeface="BIZ UDPゴシック" panose="020B0400000000000000" pitchFamily="50" charset="-128"/>
              <a:ea typeface="BIZ UDPゴシック" panose="020B0400000000000000" pitchFamily="50" charset="-128"/>
            </a:endParaRPr>
          </a:p>
          <a:p>
            <a:pPr marL="0" indent="0">
              <a:buNone/>
            </a:pPr>
            <a:endParaRPr lang="en-US" altLang="ja-JP" sz="2400" dirty="0">
              <a:latin typeface="BIZ UDPゴシック" panose="020B0400000000000000" pitchFamily="50" charset="-128"/>
              <a:ea typeface="BIZ UDPゴシック" panose="020B0400000000000000" pitchFamily="50" charset="-128"/>
            </a:endParaRPr>
          </a:p>
          <a:p>
            <a:pPr marL="0" indent="0">
              <a:buNone/>
            </a:pPr>
            <a:r>
              <a:rPr lang="ja-JP" altLang="en-US" sz="2400" dirty="0">
                <a:latin typeface="BIZ UDPゴシック" panose="020B0400000000000000" pitchFamily="50" charset="-128"/>
                <a:ea typeface="BIZ UDPゴシック" panose="020B0400000000000000" pitchFamily="50" charset="-128"/>
              </a:rPr>
              <a:t>横２列の隊形</a:t>
            </a:r>
          </a:p>
        </p:txBody>
      </p:sp>
    </p:spTree>
    <p:extLst>
      <p:ext uri="{BB962C8B-B14F-4D97-AF65-F5344CB8AC3E}">
        <p14:creationId xmlns:p14="http://schemas.microsoft.com/office/powerpoint/2010/main" val="4104409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935709" y="5566152"/>
            <a:ext cx="7708595" cy="79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defTabSz="652278" rtl="0" eaLnBrk="1" fontAlgn="base" latinLnBrk="0" hangingPunct="1">
              <a:lnSpc>
                <a:spcPct val="100000"/>
              </a:lnSpc>
              <a:spcBef>
                <a:spcPct val="0"/>
              </a:spcBef>
              <a:spcAft>
                <a:spcPct val="0"/>
              </a:spcAft>
              <a:buClrTx/>
              <a:buSzTx/>
              <a:buFontTx/>
              <a:buNone/>
              <a:tabLst/>
              <a:defRPr/>
            </a:pPr>
            <a:r>
              <a:rPr kumimoji="1" lang="ja-JP" altLang="en-US" sz="1800" i="0" u="none" strike="noStrike" kern="0" normalizeH="0" baseline="0" noProof="0" dirty="0">
                <a:ln w="0"/>
                <a:effectLst>
                  <a:outerShdw blurRad="38100" dist="19050" dir="2700000" algn="tl" rotWithShape="0">
                    <a:schemeClr val="dk1">
                      <a:alpha val="40000"/>
                    </a:schemeClr>
                  </a:outerShdw>
                </a:effectLst>
                <a:uLnTx/>
                <a:uFillTx/>
                <a:latin typeface="游ゴシック" panose="020B0400000000000000" pitchFamily="50" charset="-128"/>
                <a:ea typeface="ＭＳ Ｐゴシック" charset="-128"/>
                <a:cs typeface="+mn-cs"/>
              </a:rPr>
              <a:t>　</a:t>
            </a:r>
            <a:r>
              <a:rPr kumimoji="1" lang="en-US" altLang="ja-JP" sz="1800" i="0" u="none" strike="noStrike" kern="0" normalizeH="0" baseline="0" noProof="0" dirty="0">
                <a:ln w="0"/>
                <a:effectLst>
                  <a:outerShdw blurRad="38100" dist="19050" dir="2700000" algn="tl" rotWithShape="0">
                    <a:schemeClr val="dk1">
                      <a:alpha val="40000"/>
                    </a:schemeClr>
                  </a:outerShdw>
                </a:effectLst>
                <a:uLnTx/>
                <a:uFillTx/>
                <a:latin typeface="游ゴシック" panose="020B0400000000000000" pitchFamily="50" charset="-128"/>
                <a:ea typeface="ＭＳ Ｐゴシック" charset="-128"/>
                <a:cs typeface="+mn-cs"/>
              </a:rPr>
              <a:t>※</a:t>
            </a:r>
            <a:r>
              <a:rPr kumimoji="1" lang="ja-JP" altLang="en-US" sz="1800" i="0" u="none" strike="noStrike" kern="0" normalizeH="0" baseline="0" noProof="0" dirty="0">
                <a:ln w="0"/>
                <a:effectLst>
                  <a:outerShdw blurRad="38100" dist="19050" dir="2700000" algn="tl" rotWithShape="0">
                    <a:schemeClr val="dk1">
                      <a:alpha val="40000"/>
                    </a:schemeClr>
                  </a:outerShdw>
                </a:effectLst>
                <a:uLnTx/>
                <a:uFillTx/>
                <a:latin typeface="游ゴシック" panose="020B0400000000000000" pitchFamily="50" charset="-128"/>
                <a:ea typeface="ＭＳ Ｐゴシック" charset="-128"/>
                <a:cs typeface="+mn-cs"/>
              </a:rPr>
              <a:t>　隊形がなかなか思いつかない人は、「隊形の例」や課題１で見た</a:t>
            </a:r>
            <a:r>
              <a:rPr kumimoji="1" lang="en-US" altLang="ja-JP" sz="1800" i="0" u="none" strike="noStrike" kern="0" normalizeH="0" baseline="0" noProof="0" dirty="0">
                <a:ln w="0"/>
                <a:effectLst>
                  <a:outerShdw blurRad="38100" dist="19050" dir="2700000" algn="tl" rotWithShape="0">
                    <a:schemeClr val="dk1">
                      <a:alpha val="40000"/>
                    </a:schemeClr>
                  </a:outerShdw>
                </a:effectLst>
                <a:uLnTx/>
                <a:uFillTx/>
                <a:latin typeface="游ゴシック" panose="020B0400000000000000" pitchFamily="50" charset="-128"/>
                <a:ea typeface="ＭＳ Ｐゴシック" charset="-128"/>
                <a:cs typeface="+mn-cs"/>
              </a:rPr>
              <a:t>VTR</a:t>
            </a:r>
            <a:r>
              <a:rPr kumimoji="1" lang="ja-JP" altLang="en-US" sz="1800" i="0" u="none" strike="noStrike" kern="0" normalizeH="0" baseline="0" noProof="0" dirty="0">
                <a:ln w="0"/>
                <a:effectLst>
                  <a:outerShdw blurRad="38100" dist="19050" dir="2700000" algn="tl" rotWithShape="0">
                    <a:schemeClr val="dk1">
                      <a:alpha val="40000"/>
                    </a:schemeClr>
                  </a:outerShdw>
                </a:effectLst>
                <a:uLnTx/>
                <a:uFillTx/>
                <a:latin typeface="游ゴシック" panose="020B0400000000000000" pitchFamily="50" charset="-128"/>
                <a:ea typeface="ＭＳ Ｐゴシック" charset="-128"/>
                <a:cs typeface="+mn-cs"/>
              </a:rPr>
              <a:t>や</a:t>
            </a:r>
            <a:endParaRPr kumimoji="1" lang="en-US" altLang="ja-JP" sz="1800" i="0" u="none" strike="noStrike" kern="0" normalizeH="0" baseline="0" noProof="0" dirty="0">
              <a:ln w="0"/>
              <a:effectLst>
                <a:outerShdw blurRad="38100" dist="19050" dir="2700000" algn="tl" rotWithShape="0">
                  <a:schemeClr val="dk1">
                    <a:alpha val="40000"/>
                  </a:schemeClr>
                </a:outerShdw>
              </a:effectLst>
              <a:uLnTx/>
              <a:uFillTx/>
              <a:latin typeface="游ゴシック" panose="020B0400000000000000" pitchFamily="50" charset="-128"/>
              <a:ea typeface="ＭＳ Ｐゴシック" charset="-128"/>
              <a:cs typeface="+mn-cs"/>
            </a:endParaRPr>
          </a:p>
          <a:p>
            <a:pPr marL="0" marR="0" lvl="0" indent="0" defTabSz="652278" rtl="0" eaLnBrk="1" fontAlgn="base" latinLnBrk="0" hangingPunct="1">
              <a:lnSpc>
                <a:spcPct val="100000"/>
              </a:lnSpc>
              <a:spcBef>
                <a:spcPct val="0"/>
              </a:spcBef>
              <a:spcAft>
                <a:spcPct val="0"/>
              </a:spcAft>
              <a:buClrTx/>
              <a:buSzTx/>
              <a:buFontTx/>
              <a:buNone/>
              <a:tabLst/>
              <a:defRPr/>
            </a:pPr>
            <a:r>
              <a:rPr lang="ja-JP" altLang="en-US" sz="1800" kern="0" dirty="0">
                <a:ln w="0"/>
                <a:effectLst>
                  <a:outerShdw blurRad="38100" dist="19050" dir="2700000" algn="tl" rotWithShape="0">
                    <a:schemeClr val="dk1">
                      <a:alpha val="40000"/>
                    </a:schemeClr>
                  </a:outerShdw>
                </a:effectLst>
                <a:latin typeface="游ゴシック" panose="020B0400000000000000" pitchFamily="50" charset="-128"/>
              </a:rPr>
              <a:t>　　　 </a:t>
            </a:r>
            <a:r>
              <a:rPr kumimoji="1" lang="ja-JP" altLang="en-US" sz="1800" i="0" u="none" strike="noStrike" kern="0" normalizeH="0" baseline="0" noProof="0" dirty="0">
                <a:ln w="0"/>
                <a:effectLst>
                  <a:outerShdw blurRad="38100" dist="19050" dir="2700000" algn="tl" rotWithShape="0">
                    <a:schemeClr val="dk1">
                      <a:alpha val="40000"/>
                    </a:schemeClr>
                  </a:outerShdw>
                </a:effectLst>
                <a:uLnTx/>
                <a:uFillTx/>
                <a:latin typeface="游ゴシック" panose="020B0400000000000000" pitchFamily="50" charset="-128"/>
                <a:ea typeface="ＭＳ Ｐゴシック" charset="-128"/>
                <a:cs typeface="+mn-cs"/>
              </a:rPr>
              <a:t>動画を参考にしてみよう。</a:t>
            </a:r>
            <a:endParaRPr kumimoji="1" lang="en-US" altLang="ja-JP" sz="1800" i="0" u="none" strike="noStrike" kern="0" normalizeH="0" baseline="0" noProof="0" dirty="0">
              <a:ln w="0"/>
              <a:effectLst>
                <a:outerShdw blurRad="38100" dist="19050" dir="2700000" algn="tl" rotWithShape="0">
                  <a:schemeClr val="dk1">
                    <a:alpha val="40000"/>
                  </a:schemeClr>
                </a:outerShdw>
              </a:effectLst>
              <a:uLnTx/>
              <a:uFillTx/>
              <a:latin typeface="游ゴシック" panose="020B0400000000000000" pitchFamily="50" charset="-128"/>
              <a:ea typeface="ＭＳ Ｐゴシック" charset="-128"/>
              <a:cs typeface="+mn-cs"/>
            </a:endParaRPr>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555A0A-D93E-4972-9BDE-BD19E4BDC62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0" name="Rectangle 2"/>
          <p:cNvSpPr>
            <a:spLocks noChangeArrowheads="1"/>
          </p:cNvSpPr>
          <p:nvPr/>
        </p:nvSpPr>
        <p:spPr bwMode="auto">
          <a:xfrm>
            <a:off x="-17304" y="0"/>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9" name="矢印: 右 8">
            <a:extLst>
              <a:ext uri="{FF2B5EF4-FFF2-40B4-BE49-F238E27FC236}">
                <a16:creationId xmlns:a16="http://schemas.microsoft.com/office/drawing/2014/main" id="{6F26DA20-0D86-4AFA-AECC-4C39C08E9B57}"/>
              </a:ext>
            </a:extLst>
          </p:cNvPr>
          <p:cNvSpPr/>
          <p:nvPr/>
        </p:nvSpPr>
        <p:spPr>
          <a:xfrm>
            <a:off x="4439253" y="2925416"/>
            <a:ext cx="579516" cy="6153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1E47D8EE-BF71-493B-BB9B-6DA7F19B265A}"/>
              </a:ext>
            </a:extLst>
          </p:cNvPr>
          <p:cNvSpPr/>
          <p:nvPr/>
        </p:nvSpPr>
        <p:spPr>
          <a:xfrm>
            <a:off x="5018769" y="1291848"/>
            <a:ext cx="3767514" cy="41034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ln w="0"/>
                <a:solidFill>
                  <a:schemeClr val="tx1"/>
                </a:solidFill>
                <a:effectLst>
                  <a:outerShdw blurRad="38100" dist="19050" dir="2700000" algn="tl" rotWithShape="0">
                    <a:schemeClr val="dk1">
                      <a:alpha val="40000"/>
                    </a:schemeClr>
                  </a:outerShdw>
                </a:effectLst>
              </a:rPr>
              <a:t>③</a:t>
            </a:r>
            <a:r>
              <a:rPr kumimoji="1" lang="en-US" altLang="ja-JP" sz="2800" dirty="0">
                <a:ln w="0"/>
                <a:solidFill>
                  <a:schemeClr val="tx1"/>
                </a:solidFill>
                <a:effectLst>
                  <a:outerShdw blurRad="38100" dist="19050" dir="2700000" algn="tl" rotWithShape="0">
                    <a:schemeClr val="dk1">
                      <a:alpha val="40000"/>
                    </a:schemeClr>
                  </a:outerShdw>
                </a:effectLst>
              </a:rPr>
              <a:t>(</a:t>
            </a:r>
            <a:r>
              <a:rPr kumimoji="1" lang="ja-JP" altLang="en-US" sz="2800" dirty="0">
                <a:ln w="0"/>
                <a:solidFill>
                  <a:schemeClr val="tx1"/>
                </a:solidFill>
                <a:effectLst>
                  <a:outerShdw blurRad="38100" dist="19050" dir="2700000" algn="tl" rotWithShape="0">
                    <a:schemeClr val="dk1">
                      <a:alpha val="40000"/>
                    </a:schemeClr>
                  </a:outerShdw>
                </a:effectLst>
              </a:rPr>
              <a:t>　　　　　</a:t>
            </a:r>
            <a:r>
              <a:rPr kumimoji="1" lang="en-US" altLang="ja-JP" sz="2800" dirty="0">
                <a:ln w="0"/>
                <a:solidFill>
                  <a:schemeClr val="tx1"/>
                </a:solidFill>
                <a:effectLst>
                  <a:outerShdw blurRad="38100" dist="19050" dir="2700000" algn="tl" rotWithShape="0">
                    <a:schemeClr val="dk1">
                      <a:alpha val="40000"/>
                    </a:schemeClr>
                  </a:outerShdw>
                </a:effectLst>
              </a:rPr>
              <a:t>)</a:t>
            </a:r>
            <a:r>
              <a:rPr kumimoji="1" lang="ja-JP" altLang="en-US" sz="2800" dirty="0">
                <a:ln w="0"/>
                <a:solidFill>
                  <a:schemeClr val="tx1"/>
                </a:solidFill>
                <a:effectLst>
                  <a:outerShdw blurRad="38100" dist="19050" dir="2700000" algn="tl" rotWithShape="0">
                    <a:schemeClr val="dk1">
                      <a:alpha val="40000"/>
                    </a:schemeClr>
                  </a:outerShdw>
                </a:effectLst>
              </a:rPr>
              <a:t>の隊形</a:t>
            </a:r>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ja-JP" altLang="en-US" sz="2800" dirty="0">
              <a:noFill/>
            </a:endParaRPr>
          </a:p>
        </p:txBody>
      </p:sp>
      <p:sp>
        <p:nvSpPr>
          <p:cNvPr id="16" name="正方形/長方形 15">
            <a:extLst>
              <a:ext uri="{FF2B5EF4-FFF2-40B4-BE49-F238E27FC236}">
                <a16:creationId xmlns:a16="http://schemas.microsoft.com/office/drawing/2014/main" id="{6B4D7F2B-76B7-453A-8136-25E8CD76FD12}"/>
              </a:ext>
            </a:extLst>
          </p:cNvPr>
          <p:cNvSpPr/>
          <p:nvPr/>
        </p:nvSpPr>
        <p:spPr>
          <a:xfrm>
            <a:off x="690105" y="1291848"/>
            <a:ext cx="3767514" cy="41034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dirty="0">
                <a:ln w="0"/>
                <a:solidFill>
                  <a:schemeClr val="tx1"/>
                </a:solidFill>
                <a:effectLst>
                  <a:outerShdw blurRad="38100" dist="19050" dir="2700000" algn="tl" rotWithShape="0">
                    <a:schemeClr val="dk1">
                      <a:alpha val="40000"/>
                    </a:schemeClr>
                  </a:outerShdw>
                </a:effectLst>
              </a:rPr>
              <a:t>②</a:t>
            </a:r>
            <a:r>
              <a:rPr kumimoji="1" lang="en-US" altLang="ja-JP" sz="2800" dirty="0">
                <a:ln w="0"/>
                <a:solidFill>
                  <a:schemeClr val="tx1"/>
                </a:solidFill>
                <a:effectLst>
                  <a:outerShdw blurRad="38100" dist="19050" dir="2700000" algn="tl" rotWithShape="0">
                    <a:schemeClr val="dk1">
                      <a:alpha val="40000"/>
                    </a:schemeClr>
                  </a:outerShdw>
                </a:effectLst>
              </a:rPr>
              <a:t>(</a:t>
            </a:r>
            <a:r>
              <a:rPr kumimoji="1" lang="ja-JP" altLang="en-US" sz="2800" dirty="0">
                <a:ln w="0"/>
                <a:solidFill>
                  <a:schemeClr val="tx1"/>
                </a:solidFill>
                <a:effectLst>
                  <a:outerShdw blurRad="38100" dist="19050" dir="2700000" algn="tl" rotWithShape="0">
                    <a:schemeClr val="dk1">
                      <a:alpha val="40000"/>
                    </a:schemeClr>
                  </a:outerShdw>
                </a:effectLst>
              </a:rPr>
              <a:t>　　　　　</a:t>
            </a:r>
            <a:r>
              <a:rPr kumimoji="1" lang="en-US" altLang="ja-JP" sz="2800" dirty="0">
                <a:ln w="0"/>
                <a:solidFill>
                  <a:schemeClr val="tx1"/>
                </a:solidFill>
                <a:effectLst>
                  <a:outerShdw blurRad="38100" dist="19050" dir="2700000" algn="tl" rotWithShape="0">
                    <a:schemeClr val="dk1">
                      <a:alpha val="40000"/>
                    </a:schemeClr>
                  </a:outerShdw>
                </a:effectLst>
              </a:rPr>
              <a:t>)</a:t>
            </a:r>
            <a:r>
              <a:rPr kumimoji="1" lang="ja-JP" altLang="en-US" sz="2800" dirty="0">
                <a:ln w="0"/>
                <a:solidFill>
                  <a:schemeClr val="tx1"/>
                </a:solidFill>
                <a:effectLst>
                  <a:outerShdw blurRad="38100" dist="19050" dir="2700000" algn="tl" rotWithShape="0">
                    <a:schemeClr val="dk1">
                      <a:alpha val="40000"/>
                    </a:schemeClr>
                  </a:outerShdw>
                </a:effectLst>
              </a:rPr>
              <a:t>の隊形</a:t>
            </a:r>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en-US" altLang="ja-JP" sz="2800" dirty="0">
              <a:ln w="0"/>
              <a:solidFill>
                <a:schemeClr val="tx1"/>
              </a:solidFill>
              <a:effectLst>
                <a:outerShdw blurRad="38100" dist="19050" dir="2700000" algn="tl" rotWithShape="0">
                  <a:schemeClr val="dk1">
                    <a:alpha val="40000"/>
                  </a:schemeClr>
                </a:outerShdw>
              </a:effectLst>
            </a:endParaRPr>
          </a:p>
          <a:p>
            <a:endParaRPr kumimoji="1" lang="ja-JP" altLang="en-US" sz="2800" dirty="0">
              <a:noFill/>
            </a:endParaRPr>
          </a:p>
        </p:txBody>
      </p:sp>
      <p:sp>
        <p:nvSpPr>
          <p:cNvPr id="17" name="矢印: 右 16">
            <a:extLst>
              <a:ext uri="{FF2B5EF4-FFF2-40B4-BE49-F238E27FC236}">
                <a16:creationId xmlns:a16="http://schemas.microsoft.com/office/drawing/2014/main" id="{77E61B6A-CE76-4F78-9CEB-82B64B3D8C7A}"/>
              </a:ext>
            </a:extLst>
          </p:cNvPr>
          <p:cNvSpPr/>
          <p:nvPr/>
        </p:nvSpPr>
        <p:spPr>
          <a:xfrm>
            <a:off x="110589" y="2925417"/>
            <a:ext cx="579516" cy="6153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147463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5" name="タイトル 4">
            <a:extLst>
              <a:ext uri="{FF2B5EF4-FFF2-40B4-BE49-F238E27FC236}">
                <a16:creationId xmlns:a16="http://schemas.microsoft.com/office/drawing/2014/main" id="{9BBE9D47-D94A-4DB2-80F9-9DA612E22867}"/>
              </a:ext>
            </a:extLst>
          </p:cNvPr>
          <p:cNvSpPr>
            <a:spLocks noGrp="1"/>
          </p:cNvSpPr>
          <p:nvPr>
            <p:ph type="title"/>
          </p:nvPr>
        </p:nvSpPr>
        <p:spPr>
          <a:xfrm>
            <a:off x="357717" y="294420"/>
            <a:ext cx="2396525" cy="1325563"/>
          </a:xfrm>
        </p:spPr>
        <p:txBody>
          <a:bodyPr>
            <a:normAutofit/>
          </a:bodyPr>
          <a:lstStyle/>
          <a:p>
            <a:r>
              <a:rPr lang="ja-JP" altLang="en-US" sz="3200" dirty="0">
                <a:solidFill>
                  <a:prstClr val="black"/>
                </a:solidFill>
                <a:latin typeface="UD デジタル 教科書体 NP-B" panose="02020700000000000000" pitchFamily="18" charset="-128"/>
                <a:ea typeface="UD デジタル 教科書体 NP-B" panose="02020700000000000000" pitchFamily="18" charset="-128"/>
              </a:rPr>
              <a:t>隊形の例</a:t>
            </a:r>
            <a:endParaRPr kumimoji="1" lang="ja-JP" altLang="en-US" sz="3200" dirty="0"/>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555A0A-D93E-4972-9BDE-BD19E4BDC62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0" name="Rectangle 2"/>
          <p:cNvSpPr>
            <a:spLocks noChangeArrowheads="1"/>
          </p:cNvSpPr>
          <p:nvPr/>
        </p:nvSpPr>
        <p:spPr bwMode="auto">
          <a:xfrm>
            <a:off x="-17304" y="0"/>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cs typeface="+mn-cs"/>
            </a:endParaRPr>
          </a:p>
        </p:txBody>
      </p:sp>
      <p:pic>
        <p:nvPicPr>
          <p:cNvPr id="14" name="コンテンツ プレースホルダー 13">
            <a:extLst>
              <a:ext uri="{FF2B5EF4-FFF2-40B4-BE49-F238E27FC236}">
                <a16:creationId xmlns:a16="http://schemas.microsoft.com/office/drawing/2014/main" id="{295045D1-6123-4E5C-BBA2-0423EEEA91F8}"/>
              </a:ext>
            </a:extLst>
          </p:cNvPr>
          <p:cNvPicPr>
            <a:picLocks noGrp="1" noChangeAspect="1"/>
          </p:cNvPicPr>
          <p:nvPr>
            <p:ph sz="half" idx="1"/>
          </p:nvPr>
        </p:nvPicPr>
        <p:blipFill>
          <a:blip r:embed="rId3"/>
          <a:stretch>
            <a:fillRect/>
          </a:stretch>
        </p:blipFill>
        <p:spPr>
          <a:xfrm>
            <a:off x="6354833" y="4616972"/>
            <a:ext cx="792549" cy="737680"/>
          </a:xfrm>
          <a:prstGeom prst="rect">
            <a:avLst/>
          </a:prstGeom>
        </p:spPr>
      </p:pic>
      <p:sp>
        <p:nvSpPr>
          <p:cNvPr id="4" name="コンテンツ プレースホルダー 3">
            <a:extLst>
              <a:ext uri="{FF2B5EF4-FFF2-40B4-BE49-F238E27FC236}">
                <a16:creationId xmlns:a16="http://schemas.microsoft.com/office/drawing/2014/main" id="{72BD7D5E-D92F-4ACD-B07A-6F9FB5B30545}"/>
              </a:ext>
            </a:extLst>
          </p:cNvPr>
          <p:cNvSpPr>
            <a:spLocks noGrp="1"/>
          </p:cNvSpPr>
          <p:nvPr>
            <p:ph sz="half" idx="2"/>
          </p:nvPr>
        </p:nvSpPr>
        <p:spPr>
          <a:xfrm>
            <a:off x="4629150" y="1741670"/>
            <a:ext cx="3886200" cy="4351338"/>
          </a:xfrm>
        </p:spPr>
        <p:txBody>
          <a:bodyPr>
            <a:normAutofit/>
          </a:bodyPr>
          <a:lstStyle/>
          <a:p>
            <a:pPr marL="0" indent="0">
              <a:buNone/>
            </a:pPr>
            <a:r>
              <a:rPr kumimoji="1" lang="ja-JP" altLang="en-US" sz="2400" dirty="0">
                <a:latin typeface="BIZ UDPゴシック" panose="020B0400000000000000" pitchFamily="50" charset="-128"/>
                <a:ea typeface="BIZ UDPゴシック" panose="020B0400000000000000" pitchFamily="50" charset="-128"/>
              </a:rPr>
              <a:t>②　</a:t>
            </a:r>
            <a:r>
              <a:rPr kumimoji="1" lang="ja-JP" altLang="en-US" sz="2400" dirty="0" smtClean="0">
                <a:latin typeface="BIZ UDPゴシック" panose="020B0400000000000000" pitchFamily="50" charset="-128"/>
                <a:ea typeface="BIZ UDPゴシック" panose="020B0400000000000000" pitchFamily="50" charset="-128"/>
              </a:rPr>
              <a:t>Ｖ字</a:t>
            </a:r>
            <a:r>
              <a:rPr kumimoji="1" lang="ja-JP" altLang="en-US" sz="2400" dirty="0">
                <a:latin typeface="BIZ UDPゴシック" panose="020B0400000000000000" pitchFamily="50" charset="-128"/>
                <a:ea typeface="BIZ UDPゴシック" panose="020B0400000000000000" pitchFamily="50" charset="-128"/>
              </a:rPr>
              <a:t>の隊形</a:t>
            </a:r>
          </a:p>
        </p:txBody>
      </p:sp>
      <p:sp>
        <p:nvSpPr>
          <p:cNvPr id="11" name="スマイル 10">
            <a:extLst>
              <a:ext uri="{FF2B5EF4-FFF2-40B4-BE49-F238E27FC236}">
                <a16:creationId xmlns:a16="http://schemas.microsoft.com/office/drawing/2014/main" id="{0EE3680F-8366-4C24-9A28-40AA0C510211}"/>
              </a:ext>
            </a:extLst>
          </p:cNvPr>
          <p:cNvSpPr/>
          <p:nvPr/>
        </p:nvSpPr>
        <p:spPr>
          <a:xfrm>
            <a:off x="5087736" y="2331871"/>
            <a:ext cx="781878" cy="72887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a:extLst>
              <a:ext uri="{FF2B5EF4-FFF2-40B4-BE49-F238E27FC236}">
                <a16:creationId xmlns:a16="http://schemas.microsoft.com/office/drawing/2014/main" id="{B460E3A6-0336-4E32-B7FE-9B74BD75A7E0}"/>
              </a:ext>
            </a:extLst>
          </p:cNvPr>
          <p:cNvPicPr>
            <a:picLocks noChangeAspect="1"/>
          </p:cNvPicPr>
          <p:nvPr/>
        </p:nvPicPr>
        <p:blipFill>
          <a:blip r:embed="rId3"/>
          <a:stretch>
            <a:fillRect/>
          </a:stretch>
        </p:blipFill>
        <p:spPr>
          <a:xfrm>
            <a:off x="7508519" y="2217383"/>
            <a:ext cx="792549" cy="737680"/>
          </a:xfrm>
          <a:prstGeom prst="rect">
            <a:avLst/>
          </a:prstGeom>
        </p:spPr>
      </p:pic>
      <p:pic>
        <p:nvPicPr>
          <p:cNvPr id="15" name="図 14">
            <a:extLst>
              <a:ext uri="{FF2B5EF4-FFF2-40B4-BE49-F238E27FC236}">
                <a16:creationId xmlns:a16="http://schemas.microsoft.com/office/drawing/2014/main" id="{6B144F7F-9170-4C37-8EFC-51CC55195623}"/>
              </a:ext>
            </a:extLst>
          </p:cNvPr>
          <p:cNvPicPr>
            <a:picLocks noChangeAspect="1"/>
          </p:cNvPicPr>
          <p:nvPr/>
        </p:nvPicPr>
        <p:blipFill>
          <a:blip r:embed="rId3"/>
          <a:stretch>
            <a:fillRect/>
          </a:stretch>
        </p:blipFill>
        <p:spPr>
          <a:xfrm>
            <a:off x="5597336" y="3429032"/>
            <a:ext cx="792549" cy="737680"/>
          </a:xfrm>
          <a:prstGeom prst="rect">
            <a:avLst/>
          </a:prstGeom>
        </p:spPr>
      </p:pic>
      <p:pic>
        <p:nvPicPr>
          <p:cNvPr id="16" name="図 15">
            <a:extLst>
              <a:ext uri="{FF2B5EF4-FFF2-40B4-BE49-F238E27FC236}">
                <a16:creationId xmlns:a16="http://schemas.microsoft.com/office/drawing/2014/main" id="{85F7AE01-AE79-4463-A226-901D216B9B18}"/>
              </a:ext>
            </a:extLst>
          </p:cNvPr>
          <p:cNvPicPr>
            <a:picLocks noChangeAspect="1"/>
          </p:cNvPicPr>
          <p:nvPr/>
        </p:nvPicPr>
        <p:blipFill>
          <a:blip r:embed="rId3"/>
          <a:stretch>
            <a:fillRect/>
          </a:stretch>
        </p:blipFill>
        <p:spPr>
          <a:xfrm>
            <a:off x="7176756" y="3306941"/>
            <a:ext cx="792549" cy="737680"/>
          </a:xfrm>
          <a:prstGeom prst="rect">
            <a:avLst/>
          </a:prstGeom>
        </p:spPr>
      </p:pic>
      <p:sp>
        <p:nvSpPr>
          <p:cNvPr id="17" name="コンテンツ プレースホルダー 3">
            <a:extLst>
              <a:ext uri="{FF2B5EF4-FFF2-40B4-BE49-F238E27FC236}">
                <a16:creationId xmlns:a16="http://schemas.microsoft.com/office/drawing/2014/main" id="{F15F5D60-D931-430F-8366-7D34A6A538EE}"/>
              </a:ext>
            </a:extLst>
          </p:cNvPr>
          <p:cNvSpPr txBox="1">
            <a:spLocks/>
          </p:cNvSpPr>
          <p:nvPr/>
        </p:nvSpPr>
        <p:spPr>
          <a:xfrm>
            <a:off x="357717" y="1798503"/>
            <a:ext cx="4393141" cy="44130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latin typeface="BIZ UDPゴシック" panose="020B0400000000000000" pitchFamily="50" charset="-128"/>
                <a:ea typeface="BIZ UDPゴシック" panose="020B0400000000000000" pitchFamily="50" charset="-128"/>
              </a:rPr>
              <a:t>①　十字の隊形</a:t>
            </a:r>
          </a:p>
        </p:txBody>
      </p:sp>
      <p:sp>
        <p:nvSpPr>
          <p:cNvPr id="18" name="正方形/長方形 17">
            <a:extLst>
              <a:ext uri="{FF2B5EF4-FFF2-40B4-BE49-F238E27FC236}">
                <a16:creationId xmlns:a16="http://schemas.microsoft.com/office/drawing/2014/main" id="{F1A79D1F-38F7-418F-8C39-E497FE4560F0}"/>
              </a:ext>
            </a:extLst>
          </p:cNvPr>
          <p:cNvSpPr/>
          <p:nvPr/>
        </p:nvSpPr>
        <p:spPr>
          <a:xfrm>
            <a:off x="5002818" y="5517493"/>
            <a:ext cx="3496581" cy="11714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とがっている方を前にしたり、後ろにしたりして</a:t>
            </a:r>
            <a:r>
              <a:rPr kumimoji="1" lang="en-US" altLang="ja-JP"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V</a:t>
            </a:r>
            <a:r>
              <a:rPr kumimoji="1" lang="ja-JP" alt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字を描くように位置を取る。</a:t>
            </a:r>
            <a:endParaRPr kumimoji="1" lang="ja-JP" altLang="en-US" dirty="0">
              <a:latin typeface="BIZ UDPゴシック" panose="020B0400000000000000" pitchFamily="50" charset="-128"/>
              <a:ea typeface="BIZ UDPゴシック" panose="020B0400000000000000" pitchFamily="50" charset="-128"/>
            </a:endParaRPr>
          </a:p>
        </p:txBody>
      </p:sp>
      <p:pic>
        <p:nvPicPr>
          <p:cNvPr id="19" name="図 18">
            <a:extLst>
              <a:ext uri="{FF2B5EF4-FFF2-40B4-BE49-F238E27FC236}">
                <a16:creationId xmlns:a16="http://schemas.microsoft.com/office/drawing/2014/main" id="{A0DF9867-D31D-4305-A18C-598776216A2C}"/>
              </a:ext>
            </a:extLst>
          </p:cNvPr>
          <p:cNvPicPr>
            <a:picLocks noChangeAspect="1"/>
          </p:cNvPicPr>
          <p:nvPr/>
        </p:nvPicPr>
        <p:blipFill>
          <a:blip r:embed="rId3"/>
          <a:stretch>
            <a:fillRect/>
          </a:stretch>
        </p:blipFill>
        <p:spPr>
          <a:xfrm>
            <a:off x="1836350" y="3548499"/>
            <a:ext cx="792549" cy="737680"/>
          </a:xfrm>
          <a:prstGeom prst="rect">
            <a:avLst/>
          </a:prstGeom>
        </p:spPr>
      </p:pic>
      <p:pic>
        <p:nvPicPr>
          <p:cNvPr id="20" name="図 19">
            <a:extLst>
              <a:ext uri="{FF2B5EF4-FFF2-40B4-BE49-F238E27FC236}">
                <a16:creationId xmlns:a16="http://schemas.microsoft.com/office/drawing/2014/main" id="{C207B7E8-D853-4B8D-88CF-B40E444B5C84}"/>
              </a:ext>
            </a:extLst>
          </p:cNvPr>
          <p:cNvPicPr>
            <a:picLocks noChangeAspect="1"/>
          </p:cNvPicPr>
          <p:nvPr/>
        </p:nvPicPr>
        <p:blipFill>
          <a:blip r:embed="rId3"/>
          <a:stretch>
            <a:fillRect/>
          </a:stretch>
        </p:blipFill>
        <p:spPr>
          <a:xfrm>
            <a:off x="1801421" y="2506019"/>
            <a:ext cx="792549" cy="737680"/>
          </a:xfrm>
          <a:prstGeom prst="rect">
            <a:avLst/>
          </a:prstGeom>
        </p:spPr>
      </p:pic>
      <p:sp>
        <p:nvSpPr>
          <p:cNvPr id="21" name="スマイル 20">
            <a:extLst>
              <a:ext uri="{FF2B5EF4-FFF2-40B4-BE49-F238E27FC236}">
                <a16:creationId xmlns:a16="http://schemas.microsoft.com/office/drawing/2014/main" id="{C9F48172-07F0-4F15-BF35-720A1E83D239}"/>
              </a:ext>
            </a:extLst>
          </p:cNvPr>
          <p:cNvSpPr/>
          <p:nvPr/>
        </p:nvSpPr>
        <p:spPr>
          <a:xfrm>
            <a:off x="3119455" y="3537825"/>
            <a:ext cx="781878" cy="72887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スマイル 21">
            <a:extLst>
              <a:ext uri="{FF2B5EF4-FFF2-40B4-BE49-F238E27FC236}">
                <a16:creationId xmlns:a16="http://schemas.microsoft.com/office/drawing/2014/main" id="{2DDF8D6E-0285-4006-9C70-988F5FEAEFA4}"/>
              </a:ext>
            </a:extLst>
          </p:cNvPr>
          <p:cNvSpPr/>
          <p:nvPr/>
        </p:nvSpPr>
        <p:spPr>
          <a:xfrm>
            <a:off x="517488" y="3557309"/>
            <a:ext cx="781878" cy="72887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スマイル 22">
            <a:extLst>
              <a:ext uri="{FF2B5EF4-FFF2-40B4-BE49-F238E27FC236}">
                <a16:creationId xmlns:a16="http://schemas.microsoft.com/office/drawing/2014/main" id="{44AA06EB-51F1-49CB-874F-6B209736E7FD}"/>
              </a:ext>
            </a:extLst>
          </p:cNvPr>
          <p:cNvSpPr/>
          <p:nvPr/>
        </p:nvSpPr>
        <p:spPr>
          <a:xfrm>
            <a:off x="1886204" y="4708028"/>
            <a:ext cx="781878" cy="728870"/>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A499EB95-7C52-415D-B62E-6B5861EA962D}"/>
              </a:ext>
            </a:extLst>
          </p:cNvPr>
          <p:cNvSpPr/>
          <p:nvPr/>
        </p:nvSpPr>
        <p:spPr>
          <a:xfrm>
            <a:off x="563599" y="5507305"/>
            <a:ext cx="3496581" cy="11714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真ん中に一人置いて、十字を描くように位置を取る。</a:t>
            </a:r>
            <a:endParaRPr kumimoji="1" lang="en-US" altLang="ja-JP"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a:p>
            <a:r>
              <a:rPr kumimoji="1" lang="ja-JP" alt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踊る向きを変えてもよい。</a:t>
            </a:r>
            <a:endParaRPr kumimoji="1" lang="ja-JP" altLang="en-US"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247067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7304" y="3"/>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solidFill>
                <a:srgbClr val="FFFFFF"/>
              </a:solidFill>
              <a:effectLst/>
              <a:uLnTx/>
              <a:uFillTx/>
              <a:latin typeface="游ゴシック" panose="020B0400000000000000" pitchFamily="50" charset="-128"/>
              <a:ea typeface="游ゴシック" panose="020B0400000000000000" pitchFamily="50" charset="-128"/>
              <a:cs typeface="+mn-cs"/>
            </a:endParaRPr>
          </a:p>
        </p:txBody>
      </p:sp>
      <p:sp>
        <p:nvSpPr>
          <p:cNvPr id="7" name="Text Box 4">
            <a:extLst>
              <a:ext uri="{FF2B5EF4-FFF2-40B4-BE49-F238E27FC236}">
                <a16:creationId xmlns:a16="http://schemas.microsoft.com/office/drawing/2014/main" id="{0D4FB1FE-BA11-411C-B16B-F5AF0E2C2A1A}"/>
              </a:ext>
            </a:extLst>
          </p:cNvPr>
          <p:cNvSpPr txBox="1">
            <a:spLocks noChangeArrowheads="1"/>
          </p:cNvSpPr>
          <p:nvPr/>
        </p:nvSpPr>
        <p:spPr bwMode="auto">
          <a:xfrm>
            <a:off x="1164472" y="652273"/>
            <a:ext cx="7708595" cy="3844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155" tIns="43575" rIns="17155" bIns="43575"/>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r" defTabSz="652278"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0" cap="none" spc="0" normalizeH="0" baseline="0" noProof="0" dirty="0">
              <a:ln>
                <a:noFill/>
              </a:ln>
              <a:solidFill>
                <a:prstClr val="black"/>
              </a:solidFill>
              <a:effectLst/>
              <a:uLnTx/>
              <a:uFillTx/>
              <a:latin typeface="游ゴシック" panose="020B0400000000000000" pitchFamily="50" charset="-128"/>
              <a:ea typeface="ＭＳ Ｐゴシック" charset="-128"/>
              <a:cs typeface="+mn-cs"/>
            </a:endParaRPr>
          </a:p>
        </p:txBody>
      </p:sp>
      <p:sp>
        <p:nvSpPr>
          <p:cNvPr id="5" name="タイトル 4">
            <a:extLst>
              <a:ext uri="{FF2B5EF4-FFF2-40B4-BE49-F238E27FC236}">
                <a16:creationId xmlns:a16="http://schemas.microsoft.com/office/drawing/2014/main" id="{9BBE9D47-D94A-4DB2-80F9-9DA612E22867}"/>
              </a:ext>
            </a:extLst>
          </p:cNvPr>
          <p:cNvSpPr>
            <a:spLocks noGrp="1"/>
          </p:cNvSpPr>
          <p:nvPr>
            <p:ph type="title"/>
          </p:nvPr>
        </p:nvSpPr>
        <p:spPr>
          <a:xfrm>
            <a:off x="562948" y="652273"/>
            <a:ext cx="8244417" cy="2568005"/>
          </a:xfrm>
        </p:spPr>
        <p:txBody>
          <a:bodyPr>
            <a:normAutofit/>
          </a:bodyPr>
          <a:lstStyle/>
          <a:p>
            <a:r>
              <a:rPr lang="ja-JP" altLang="en-US" sz="1400" dirty="0" smtClean="0">
                <a:solidFill>
                  <a:prstClr val="black"/>
                </a:solidFill>
                <a:latin typeface="UD デジタル 教科書体 NP-B" panose="02020700000000000000" pitchFamily="18" charset="-128"/>
                <a:ea typeface="UD デジタル 教科書体 NP-B" panose="02020700000000000000" pitchFamily="18" charset="-128"/>
              </a:rPr>
              <a:t>（学習カード　課題</a:t>
            </a:r>
            <a:r>
              <a:rPr lang="ja-JP" altLang="en-US" sz="1400" dirty="0">
                <a:solidFill>
                  <a:prstClr val="black"/>
                </a:solidFill>
                <a:latin typeface="UD デジタル 教科書体 NP-B" panose="02020700000000000000" pitchFamily="18" charset="-128"/>
                <a:ea typeface="UD デジタル 教科書体 NP-B" panose="02020700000000000000" pitchFamily="18" charset="-128"/>
              </a:rPr>
              <a:t>４）</a:t>
            </a:r>
            <a:r>
              <a:rPr lang="en-US" altLang="ja-JP" sz="1400" dirty="0">
                <a:solidFill>
                  <a:prstClr val="black"/>
                </a:solidFill>
                <a:latin typeface="UD デジタル 教科書体 NP-B" panose="02020700000000000000" pitchFamily="18" charset="-128"/>
                <a:ea typeface="UD デジタル 教科書体 NP-B" panose="02020700000000000000" pitchFamily="18" charset="-128"/>
              </a:rPr>
              <a:t/>
            </a:r>
            <a:br>
              <a:rPr lang="en-US" altLang="ja-JP" sz="1400" dirty="0">
                <a:solidFill>
                  <a:prstClr val="black"/>
                </a:solidFill>
                <a:latin typeface="UD デジタル 教科書体 NP-B" panose="02020700000000000000" pitchFamily="18" charset="-128"/>
                <a:ea typeface="UD デジタル 教科書体 NP-B" panose="02020700000000000000" pitchFamily="18" charset="-128"/>
              </a:rPr>
            </a:br>
            <a:r>
              <a:rPr lang="ja-JP" altLang="en-US" sz="3100" dirty="0">
                <a:solidFill>
                  <a:prstClr val="black"/>
                </a:solidFill>
                <a:latin typeface="UD デジタル 教科書体 NP-B" panose="02020700000000000000" pitchFamily="18" charset="-128"/>
                <a:ea typeface="UD デジタル 教科書体 NP-B" panose="02020700000000000000" pitchFamily="18" charset="-128"/>
              </a:rPr>
              <a:t>仲間とともにダンスを楽しむため</a:t>
            </a:r>
            <a:r>
              <a:rPr lang="ja-JP" altLang="en-US" sz="3100" dirty="0" smtClean="0">
                <a:solidFill>
                  <a:prstClr val="black"/>
                </a:solidFill>
                <a:latin typeface="UD デジタル 教科書体 NP-B" panose="02020700000000000000" pitchFamily="18" charset="-128"/>
                <a:ea typeface="UD デジタル 教科書体 NP-B" panose="02020700000000000000" pitchFamily="18" charset="-128"/>
              </a:rPr>
              <a:t>に以下の①、②</a:t>
            </a:r>
            <a:r>
              <a:rPr lang="ja-JP" altLang="en-US" sz="3100" dirty="0">
                <a:solidFill>
                  <a:prstClr val="black"/>
                </a:solidFill>
                <a:latin typeface="UD デジタル 教科書体 NP-B" panose="02020700000000000000" pitchFamily="18" charset="-128"/>
                <a:ea typeface="UD デジタル 教科書体 NP-B" panose="02020700000000000000" pitchFamily="18" charset="-128"/>
              </a:rPr>
              <a:t>の</a:t>
            </a:r>
            <a:r>
              <a:rPr lang="ja-JP" altLang="en-US" sz="3100" dirty="0" smtClean="0">
                <a:solidFill>
                  <a:prstClr val="black"/>
                </a:solidFill>
                <a:latin typeface="UD デジタル 教科書体 NP-B" panose="02020700000000000000" pitchFamily="18" charset="-128"/>
                <a:ea typeface="UD デジタル 教科書体 NP-B" panose="02020700000000000000" pitchFamily="18" charset="-128"/>
              </a:rPr>
              <a:t>ような</a:t>
            </a:r>
            <a:r>
              <a:rPr lang="ja-JP" altLang="en-US" sz="3100" dirty="0">
                <a:solidFill>
                  <a:prstClr val="black"/>
                </a:solidFill>
                <a:latin typeface="UD デジタル 教科書体 NP-B" panose="02020700000000000000" pitchFamily="18" charset="-128"/>
                <a:ea typeface="UD デジタル 教科書体 NP-B" panose="02020700000000000000" pitchFamily="18" charset="-128"/>
              </a:rPr>
              <a:t>ことがあった時、あなたはどのように考えて行動しますか。その時の行動や活動方法を記入しましょう。</a:t>
            </a:r>
            <a:r>
              <a:rPr lang="en-US" altLang="ja-JP" sz="3100" dirty="0">
                <a:solidFill>
                  <a:prstClr val="black"/>
                </a:solidFill>
                <a:latin typeface="UD デジタル 教科書体 NP-B" panose="02020700000000000000" pitchFamily="18" charset="-128"/>
                <a:ea typeface="UD デジタル 教科書体 NP-B" panose="02020700000000000000" pitchFamily="18" charset="-128"/>
              </a:rPr>
              <a:t/>
            </a:r>
            <a:br>
              <a:rPr lang="en-US" altLang="ja-JP" sz="3100" dirty="0">
                <a:solidFill>
                  <a:prstClr val="black"/>
                </a:solidFill>
                <a:latin typeface="UD デジタル 教科書体 NP-B" panose="02020700000000000000" pitchFamily="18" charset="-128"/>
                <a:ea typeface="UD デジタル 教科書体 NP-B" panose="02020700000000000000" pitchFamily="18" charset="-128"/>
              </a:rPr>
            </a:br>
            <a:endParaRPr kumimoji="1" lang="ja-JP" altLang="en-US" sz="3100" dirty="0"/>
          </a:p>
        </p:txBody>
      </p:sp>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555A0A-D93E-4972-9BDE-BD19E4BDC622}"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10" name="Rectangle 2"/>
          <p:cNvSpPr>
            <a:spLocks noChangeArrowheads="1"/>
          </p:cNvSpPr>
          <p:nvPr/>
        </p:nvSpPr>
        <p:spPr bwMode="auto">
          <a:xfrm>
            <a:off x="-17304" y="0"/>
            <a:ext cx="9161304" cy="557893"/>
          </a:xfrm>
          <a:prstGeom prst="rect">
            <a:avLst/>
          </a:prstGeom>
          <a:solidFill>
            <a:srgbClr val="FFFF00"/>
          </a:solidFill>
          <a:ln>
            <a:noFill/>
          </a:ln>
          <a:effectLst/>
        </p:spPr>
        <p:txBody>
          <a:bodyPr wrap="none" lIns="65219" tIns="32609" rIns="65219" bIns="32609"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marL="0" marR="0" lvl="0" indent="0" algn="ctr" defTabSz="652278" rtl="0" eaLnBrk="1" fontAlgn="base" latinLnBrk="0" hangingPunct="1">
              <a:lnSpc>
                <a:spcPct val="100000"/>
              </a:lnSpc>
              <a:spcBef>
                <a:spcPct val="0"/>
              </a:spcBef>
              <a:spcAft>
                <a:spcPct val="0"/>
              </a:spcAft>
              <a:buClrTx/>
              <a:buSzTx/>
              <a:buFontTx/>
              <a:buNone/>
              <a:tabLst/>
              <a:defRPr/>
            </a:pPr>
            <a:endParaRPr kumimoji="1" lang="ja-JP" altLang="en-US" sz="2571" b="1" i="0" u="none" strike="noStrike" kern="0" cap="none" spc="0" normalizeH="0" baseline="0" noProof="0" dirty="0">
              <a:ln>
                <a:noFill/>
              </a:ln>
              <a:effectLst/>
              <a:uLnTx/>
              <a:uFillTx/>
              <a:latin typeface="游ゴシック" panose="020B0400000000000000" pitchFamily="50" charset="-128"/>
              <a:ea typeface="游ゴシック" panose="020B0400000000000000" pitchFamily="50" charset="-128"/>
              <a:cs typeface="+mn-cs"/>
            </a:endParaRPr>
          </a:p>
        </p:txBody>
      </p:sp>
      <p:sp>
        <p:nvSpPr>
          <p:cNvPr id="8" name="コンテンツ プレースホルダー 7">
            <a:extLst>
              <a:ext uri="{FF2B5EF4-FFF2-40B4-BE49-F238E27FC236}">
                <a16:creationId xmlns:a16="http://schemas.microsoft.com/office/drawing/2014/main" id="{21172E85-D6E5-408C-883C-57B6CF26D8F8}"/>
              </a:ext>
            </a:extLst>
          </p:cNvPr>
          <p:cNvSpPr>
            <a:spLocks noGrp="1"/>
          </p:cNvSpPr>
          <p:nvPr>
            <p:ph sz="half" idx="1"/>
          </p:nvPr>
        </p:nvSpPr>
        <p:spPr>
          <a:xfrm>
            <a:off x="694350" y="2886465"/>
            <a:ext cx="8113015" cy="2568005"/>
          </a:xfrm>
        </p:spPr>
        <p:txBody>
          <a:bodyPr>
            <a:normAutofit fontScale="92500"/>
          </a:bodyPr>
          <a:lstStyle/>
          <a:p>
            <a:pPr marL="0" indent="0">
              <a:buNone/>
            </a:pPr>
            <a:endParaRPr kumimoji="1" lang="en-US" altLang="ja-JP" dirty="0">
              <a:latin typeface="BIZ UDPゴシック" panose="020B0400000000000000" pitchFamily="50" charset="-128"/>
              <a:ea typeface="BIZ UDPゴシック" panose="020B0400000000000000" pitchFamily="50" charset="-128"/>
            </a:endParaRPr>
          </a:p>
          <a:p>
            <a:pPr marL="0" indent="0">
              <a:buNone/>
            </a:pPr>
            <a:r>
              <a:rPr kumimoji="1" lang="ja-JP" altLang="en-US" dirty="0">
                <a:latin typeface="BIZ UDPゴシック" panose="020B0400000000000000" pitchFamily="50" charset="-128"/>
                <a:ea typeface="BIZ UDPゴシック" panose="020B0400000000000000" pitchFamily="50" charset="-128"/>
              </a:rPr>
              <a:t>①　作品づくりの場面でみんなの意見が合わない時</a:t>
            </a:r>
            <a:endParaRPr kumimoji="1" lang="en-US" altLang="ja-JP" dirty="0">
              <a:latin typeface="BIZ UDPゴシック" panose="020B0400000000000000" pitchFamily="50" charset="-128"/>
              <a:ea typeface="BIZ UDPゴシック" panose="020B0400000000000000" pitchFamily="50" charset="-128"/>
            </a:endParaRPr>
          </a:p>
          <a:p>
            <a:pPr marL="0" indent="0">
              <a:buNone/>
            </a:pP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②　ステップが覚えられなかったり、動きについて</a:t>
            </a:r>
            <a:endParaRPr lang="en-US" altLang="ja-JP" dirty="0">
              <a:latin typeface="BIZ UDPゴシック" panose="020B0400000000000000" pitchFamily="50" charset="-128"/>
              <a:ea typeface="BIZ UDPゴシック" panose="020B0400000000000000" pitchFamily="50" charset="-128"/>
            </a:endParaRPr>
          </a:p>
          <a:p>
            <a:pPr marL="0" indent="0">
              <a:buNone/>
            </a:pPr>
            <a:r>
              <a:rPr lang="ja-JP" altLang="en-US" dirty="0">
                <a:latin typeface="BIZ UDPゴシック" panose="020B0400000000000000" pitchFamily="50" charset="-128"/>
                <a:ea typeface="BIZ UDPゴシック" panose="020B0400000000000000" pitchFamily="50" charset="-128"/>
              </a:rPr>
              <a:t>　　</a:t>
            </a:r>
            <a:r>
              <a:rPr lang="ja-JP" altLang="en-US" dirty="0" smtClean="0">
                <a:latin typeface="BIZ UDPゴシック" panose="020B0400000000000000" pitchFamily="50" charset="-128"/>
                <a:ea typeface="BIZ UDPゴシック" panose="020B0400000000000000" pitchFamily="50" charset="-128"/>
              </a:rPr>
              <a:t>いけなかったりする仲間</a:t>
            </a:r>
            <a:r>
              <a:rPr lang="ja-JP" altLang="en-US" dirty="0">
                <a:latin typeface="BIZ UDPゴシック" panose="020B0400000000000000" pitchFamily="50" charset="-128"/>
                <a:ea typeface="BIZ UDPゴシック" panose="020B0400000000000000" pitchFamily="50" charset="-128"/>
              </a:rPr>
              <a:t>がいた時</a:t>
            </a:r>
            <a:endParaRPr lang="en-US" altLang="ja-JP" dirty="0">
              <a:latin typeface="BIZ UDPゴシック" panose="020B0400000000000000" pitchFamily="50" charset="-128"/>
              <a:ea typeface="BIZ UDPゴシック" panose="020B0400000000000000" pitchFamily="50" charset="-128"/>
            </a:endParaRPr>
          </a:p>
          <a:p>
            <a:pPr marL="0" indent="0">
              <a:buNone/>
            </a:pPr>
            <a:endParaRPr kumimoji="1" lang="ja-JP" altLang="en-US" dirty="0"/>
          </a:p>
        </p:txBody>
      </p:sp>
    </p:spTree>
    <p:extLst>
      <p:ext uri="{BB962C8B-B14F-4D97-AF65-F5344CB8AC3E}">
        <p14:creationId xmlns:p14="http://schemas.microsoft.com/office/powerpoint/2010/main" val="26041269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873</Words>
  <Application>Microsoft Office PowerPoint</Application>
  <PresentationFormat>画面に合わせる (4:3)</PresentationFormat>
  <Paragraphs>100</Paragraphs>
  <Slides>9</Slides>
  <Notes>9</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9</vt:i4>
      </vt:variant>
    </vt:vector>
  </HeadingPairs>
  <TitlesOfParts>
    <vt:vector size="21" baseType="lpstr">
      <vt:lpstr>BIZ UDPゴシック</vt:lpstr>
      <vt:lpstr>HG創英角ｺﾞｼｯｸUB</vt:lpstr>
      <vt:lpstr>ＭＳ Ｐゴシック</vt:lpstr>
      <vt:lpstr>UD デジタル 教科書体 NP-B</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lpstr>（学習カード　課題①） ダンス発表会のVTRやダンスの動画を見て、「よい動き」を見付けてみよう。  ※ここでの「よい動き」とは、①、②のようなこととします。 　 　①短い動きを繰り返す、対立する動きを組み合わせる、ダイナミックな 　　アクセントを加えるなどの変化や、個と群の動きを強調してまとまり 　　を付けるて踊ること。 　 　②体幹部でリズムをとって全身で自由に弾んで踊ることを発展させ、 　　体の各部位の動きをずらしたり連動させたりして踊ることやダイナミ 　　ックなアクセントを加えたり違うリズムを取り入れたりして変化を付 　　けて連続して踊ること。</vt:lpstr>
      <vt:lpstr>リズムに乗るポイントを言葉や絵で まとめてみよう。  ※「よい動き」がなかなか見付けられない生徒には、具体的な言葉や絵を 　　提示する。</vt:lpstr>
      <vt:lpstr>（学習カード　課題②） また、自分の１・２年生の時の動きと比較してみて、（思い出してみて）より「よい動き」にするためには、どのようなことに気を付ければよいか　自分の課題及びグループの課題を書き出してみよう。　</vt:lpstr>
      <vt:lpstr>（学習カード　課題２①）  自分の課題を解決していくためにはどのような練習方法が 良いと思いますか。Ａ～Ｃの中から選びましょう。</vt:lpstr>
      <vt:lpstr>（学習カード　課題３）  まとまりのある動きをグループで工夫するための隊形移動を考えてみよう。 下の図のように横２列の隊形から連続した３つの移動を考えてワークシートに記入してみよう。</vt:lpstr>
      <vt:lpstr>PowerPoint プレゼンテーション</vt:lpstr>
      <vt:lpstr>隊形の例</vt:lpstr>
      <vt:lpstr>（学習カード　課題４） 仲間とともにダンスを楽しむために以下の①、②のようなことがあった時、あなたはどのように考えて行動しますか。その時の行動や活動方法を記入しましょう。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平川　紀子</dc:creator>
  <cp:lastModifiedBy>m</cp:lastModifiedBy>
  <cp:revision>7</cp:revision>
  <cp:lastPrinted>2020-12-02T05:44:20Z</cp:lastPrinted>
  <dcterms:modified xsi:type="dcterms:W3CDTF">2020-12-16T07:49:50Z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