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28" r:id="rId2"/>
    <p:sldId id="268" r:id="rId3"/>
    <p:sldId id="326" r:id="rId4"/>
    <p:sldId id="327" r:id="rId5"/>
    <p:sldId id="329" r:id="rId6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44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218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65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hk.or.jp/e-dance/" TargetMode="External"/><Relationship Id="rId2" Type="http://schemas.openxmlformats.org/officeDocument/2006/relationships/hyperlink" Target="https://www.youtube.com/watch?v=qh-IXtl0ykY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中学校 保健体育（体育分野）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第３学年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2251" y="2235363"/>
            <a:ext cx="9052560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ダンス</a:t>
            </a:r>
            <a:endParaRPr kumimoji="1" lang="en-US" altLang="ja-JP" sz="5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現代的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リズム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ダンス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endParaRPr kumimoji="1" lang="en-US" altLang="ja-JP" sz="50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79122" y="4175249"/>
            <a:ext cx="8389740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知識及び技能編</a:t>
            </a:r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547361" y="5649737"/>
            <a:ext cx="2873828" cy="5477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20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70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841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marL="0" marR="0" lvl="0" indent="0" algn="ctr" defTabSz="652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86727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marL="0" marR="0" lvl="0" indent="0" algn="ctr" defTabSz="652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marL="0" marR="0" lvl="0" indent="0" algn="r" defTabSz="652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panose="020B0600070205080204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ボックス 4"/>
          <p:cNvSpPr txBox="1"/>
          <p:nvPr/>
        </p:nvSpPr>
        <p:spPr>
          <a:xfrm>
            <a:off x="225425" y="652145"/>
            <a:ext cx="8648065" cy="196977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＜課題１＞</a:t>
            </a:r>
          </a:p>
          <a:p>
            <a:r>
              <a:rPr lang="ja-JP" altLang="en-US" sz="3000" dirty="0" smtClean="0">
                <a:sym typeface="+mn-ea"/>
              </a:rPr>
              <a:t>これまでにダンス</a:t>
            </a:r>
            <a:r>
              <a:rPr lang="ja-JP" altLang="en-US" sz="3000" dirty="0">
                <a:sym typeface="+mn-ea"/>
              </a:rPr>
              <a:t>の学習をしていて、「楽しい」と</a:t>
            </a:r>
            <a:r>
              <a:rPr lang="ja-JP" altLang="en-US" sz="3000" dirty="0" smtClean="0">
                <a:sym typeface="+mn-ea"/>
              </a:rPr>
              <a:t>感じた瞬間</a:t>
            </a:r>
            <a:r>
              <a:rPr lang="ja-JP" altLang="en-US" sz="3000" dirty="0">
                <a:sym typeface="+mn-ea"/>
              </a:rPr>
              <a:t>は、</a:t>
            </a:r>
            <a:r>
              <a:rPr lang="ja-JP" altLang="en-US" sz="3000" dirty="0" smtClean="0">
                <a:sym typeface="+mn-ea"/>
              </a:rPr>
              <a:t>どのような</a:t>
            </a:r>
            <a:r>
              <a:rPr lang="ja-JP" altLang="en-US" sz="3000" dirty="0">
                <a:sym typeface="+mn-ea"/>
              </a:rPr>
              <a:t>時ですか。ベスト３と理由を書きましょう</a:t>
            </a:r>
            <a:r>
              <a:rPr lang="ja-JP" altLang="en-US" sz="3000" dirty="0" smtClean="0">
                <a:sym typeface="+mn-ea"/>
              </a:rPr>
              <a:t>。</a:t>
            </a:r>
            <a:endParaRPr lang="ja-JP" altLang="en-US" sz="3000" dirty="0"/>
          </a:p>
        </p:txBody>
      </p:sp>
      <p:graphicFrame>
        <p:nvGraphicFramePr>
          <p:cNvPr id="8" name="表 7"/>
          <p:cNvGraphicFramePr/>
          <p:nvPr>
            <p:extLst>
              <p:ext uri="{D42A27DB-BD31-4B8C-83A1-F6EECF244321}">
                <p14:modId xmlns:p14="http://schemas.microsoft.com/office/powerpoint/2010/main" val="1267322171"/>
              </p:ext>
            </p:extLst>
          </p:nvPr>
        </p:nvGraphicFramePr>
        <p:xfrm>
          <a:off x="225424" y="2780030"/>
          <a:ext cx="8647644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0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dirty="0"/>
                        <a:t>ランキング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dirty="0" smtClean="0"/>
                        <a:t>瞬間</a:t>
                      </a:r>
                      <a:endParaRPr lang="en-US" altLang="ja-JP" dirty="0" smtClean="0"/>
                    </a:p>
                    <a:p>
                      <a:pPr algn="ctr">
                        <a:buNone/>
                      </a:pPr>
                      <a:endParaRPr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dirty="0"/>
                        <a:t>理由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280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dirty="0"/>
                    </a:p>
                    <a:p>
                      <a:pPr>
                        <a:buNone/>
                      </a:pPr>
                      <a:endParaRPr lang="ja-JP" altLang="en-US" dirty="0"/>
                    </a:p>
                    <a:p>
                      <a:pPr>
                        <a:buNone/>
                      </a:pP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2800"/>
                        <a:t>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dirty="0"/>
                    </a:p>
                    <a:p>
                      <a:pPr>
                        <a:buNone/>
                      </a:pPr>
                      <a:endParaRPr lang="ja-JP" altLang="en-US" dirty="0"/>
                    </a:p>
                    <a:p>
                      <a:pPr>
                        <a:buNone/>
                      </a:pP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2800"/>
                        <a:t>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/>
                    </a:p>
                    <a:p>
                      <a:pPr>
                        <a:buNone/>
                      </a:pPr>
                      <a:endParaRPr lang="ja-JP" altLang="en-US"/>
                    </a:p>
                    <a:p>
                      <a:pPr>
                        <a:buNone/>
                      </a:pPr>
                      <a:endParaRPr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021278" y="6211971"/>
            <a:ext cx="7350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学習カードの「課題１」に書きましょう。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小学校や中学校での学習を思い出して書きましょう。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marL="0" marR="0" lvl="0" indent="0" algn="r" defTabSz="652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panose="020B0600070205080204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" name="テキストボックス 1"/>
          <p:cNvSpPr txBox="1"/>
          <p:nvPr/>
        </p:nvSpPr>
        <p:spPr>
          <a:xfrm>
            <a:off x="239395" y="652145"/>
            <a:ext cx="8648065" cy="206946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＜課題２＞</a:t>
            </a:r>
          </a:p>
          <a:p>
            <a:r>
              <a:rPr lang="ja-JP" altLang="en-US" sz="3200" dirty="0" smtClean="0"/>
              <a:t>これま</a:t>
            </a:r>
            <a:r>
              <a:rPr lang="ja-JP" altLang="en-US" sz="3200" dirty="0"/>
              <a:t>で</a:t>
            </a:r>
            <a:r>
              <a:rPr lang="ja-JP" altLang="en-US" sz="3200" dirty="0" smtClean="0"/>
              <a:t>学習</a:t>
            </a:r>
            <a:r>
              <a:rPr lang="ja-JP" altLang="en-US" sz="3200" dirty="0"/>
              <a:t>したダンスのステップの中から３つ以上選び、①ステップの名称と②そのステップの</a:t>
            </a:r>
            <a:r>
              <a:rPr lang="ja-JP" altLang="en-US" sz="3200" dirty="0" smtClean="0"/>
              <a:t>特徴を</a:t>
            </a:r>
            <a:r>
              <a:rPr lang="ja-JP" altLang="en-US" sz="3200" dirty="0"/>
              <a:t>説明しましょう。</a:t>
            </a:r>
          </a:p>
        </p:txBody>
      </p:sp>
      <p:sp>
        <p:nvSpPr>
          <p:cNvPr id="8" name="テキストボックス 7"/>
          <p:cNvSpPr txBox="1"/>
          <p:nvPr/>
        </p:nvSpPr>
        <p:spPr>
          <a:xfrm>
            <a:off x="343535" y="2964179"/>
            <a:ext cx="434437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（調べ学習の結果：例</a:t>
            </a:r>
            <a:r>
              <a:rPr lang="ja-JP" altLang="en-US" sz="2400" dirty="0"/>
              <a:t>）</a:t>
            </a:r>
          </a:p>
          <a:p>
            <a:r>
              <a:rPr lang="ja-JP" altLang="en-US" sz="2400" dirty="0"/>
              <a:t>①ランニングマン</a:t>
            </a:r>
          </a:p>
          <a:p>
            <a:r>
              <a:rPr lang="ja-JP" altLang="en-US" sz="2400" dirty="0" smtClean="0"/>
              <a:t>②テレビなどで有名</a:t>
            </a:r>
            <a:r>
              <a:rPr lang="ja-JP" altLang="en-US" sz="2400" dirty="0"/>
              <a:t>になったステップです。その場で走っているように、ステップをします</a:t>
            </a:r>
            <a:r>
              <a:rPr lang="ja-JP" altLang="en-US" sz="2400" dirty="0" smtClean="0"/>
              <a:t>。</a:t>
            </a:r>
            <a:endParaRPr lang="ja-JP" altLang="en-US" sz="2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841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marL="0" marR="0" lvl="0" indent="0" algn="ctr" defTabSz="652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メモ 5"/>
          <p:cNvSpPr/>
          <p:nvPr/>
        </p:nvSpPr>
        <p:spPr>
          <a:xfrm>
            <a:off x="4906851" y="2964179"/>
            <a:ext cx="3966216" cy="365556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/>
              <a:t>＜こんな方法で調べてみよう＞</a:t>
            </a:r>
            <a:endParaRPr kumimoji="1" lang="en-US" altLang="ja-JP" sz="2000" dirty="0" smtClean="0"/>
          </a:p>
          <a:p>
            <a:r>
              <a:rPr kumimoji="1" lang="ja-JP" altLang="en-US" dirty="0" smtClean="0"/>
              <a:t>○授業で使用している実技本のダン</a:t>
            </a:r>
            <a:endParaRPr kumimoji="1" lang="en-US" altLang="ja-JP" dirty="0" smtClean="0"/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   </a:t>
            </a:r>
            <a:r>
              <a:rPr kumimoji="1" lang="ja-JP" altLang="en-US" dirty="0" smtClean="0"/>
              <a:t>スのページを参考にする。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○これまでの学習カード等を</a:t>
            </a:r>
            <a:r>
              <a:rPr kumimoji="1" lang="ja-JP" altLang="en-US" dirty="0" smtClean="0"/>
              <a:t>活用す</a:t>
            </a:r>
            <a:r>
              <a:rPr kumimoji="1" lang="ja-JP" altLang="en-US" dirty="0" smtClean="0"/>
              <a:t>   </a:t>
            </a:r>
            <a:endParaRPr kumimoji="1" lang="en-US" altLang="ja-JP" dirty="0" smtClean="0"/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   </a:t>
            </a:r>
            <a:r>
              <a:rPr kumimoji="1" lang="ja-JP" altLang="en-US" dirty="0" smtClean="0"/>
              <a:t>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○インターネットで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「ダンスのステップ」等を検索する。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○ユーチューブで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「基本的なステップ」等を検索する。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3535" y="6119784"/>
            <a:ext cx="4447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学習カードの「課題２」に書きましょう。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73247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テキストボックス 2"/>
          <p:cNvSpPr txBox="1"/>
          <p:nvPr/>
        </p:nvSpPr>
        <p:spPr>
          <a:xfrm>
            <a:off x="239395" y="604645"/>
            <a:ext cx="8648065" cy="206210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＜課題３＞</a:t>
            </a:r>
          </a:p>
          <a:p>
            <a:r>
              <a:rPr lang="ja-JP" altLang="en-US" sz="3200" dirty="0"/>
              <a:t>映像と一緒に①リズムに</a:t>
            </a:r>
            <a:r>
              <a:rPr lang="ja-JP" altLang="en-US" sz="3200" dirty="0" smtClean="0"/>
              <a:t>乗って全身</a:t>
            </a:r>
            <a:r>
              <a:rPr lang="ja-JP" altLang="en-US" sz="3200" dirty="0" smtClean="0"/>
              <a:t>で踊りましょう。</a:t>
            </a:r>
            <a:r>
              <a:rPr lang="ja-JP" altLang="en-US" sz="3200" dirty="0" smtClean="0"/>
              <a:t>②今後、ダンスをつくるときに生かしたいステップを書きましょう。</a:t>
            </a:r>
            <a:endParaRPr lang="ja-JP" altLang="en-US" sz="3200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5997039" y="2850076"/>
            <a:ext cx="2701190" cy="2671950"/>
          </a:xfrm>
          <a:prstGeom prst="wedgeRoundRectCallout">
            <a:avLst>
              <a:gd name="adj1" fmla="val 57817"/>
              <a:gd name="adj2" fmla="val -282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関心</a:t>
            </a:r>
            <a:r>
              <a:rPr lang="ja-JP" altLang="en-US" dirty="0"/>
              <a:t>のあるダンス映像と一緒にダンスしましょう。下の２つは、（例）です</a:t>
            </a:r>
            <a:r>
              <a:rPr lang="ja-JP" altLang="en-US" dirty="0" smtClean="0"/>
              <a:t>。ユーチューブやテレビの映像を活用することもできますね。</a:t>
            </a:r>
            <a:endParaRPr lang="ja-JP" altLang="en-US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841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marL="0" marR="0" lvl="0" indent="0" algn="ctr" defTabSz="652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ボックス 6"/>
          <p:cNvSpPr txBox="1"/>
          <p:nvPr/>
        </p:nvSpPr>
        <p:spPr>
          <a:xfrm>
            <a:off x="414018" y="3170388"/>
            <a:ext cx="558302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【</a:t>
            </a:r>
            <a:r>
              <a:rPr lang="ja-JP" altLang="en-US" sz="2000" dirty="0" smtClean="0"/>
              <a:t>参考</a:t>
            </a:r>
            <a:r>
              <a:rPr lang="en-US" altLang="ja-JP" sz="2000" dirty="0" smtClean="0"/>
              <a:t>】</a:t>
            </a:r>
          </a:p>
          <a:p>
            <a:r>
              <a:rPr lang="ja-JP" altLang="en-US" sz="2000" dirty="0" smtClean="0"/>
              <a:t>　○スポーツ庁</a:t>
            </a:r>
            <a:r>
              <a:rPr lang="ja-JP" altLang="en-US" sz="2000" dirty="0"/>
              <a:t>女性スポーツ促進</a:t>
            </a:r>
            <a:r>
              <a:rPr lang="ja-JP" altLang="en-US" sz="2000" dirty="0" smtClean="0"/>
              <a:t>キャンペー</a:t>
            </a:r>
            <a:endParaRPr lang="en-US" altLang="ja-JP" sz="2000" dirty="0" smtClean="0"/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     </a:t>
            </a:r>
            <a:r>
              <a:rPr lang="ja-JP" altLang="en-US" sz="2000" dirty="0" smtClean="0"/>
              <a:t>ンオリジナルダンス</a:t>
            </a:r>
            <a:r>
              <a:rPr lang="en-US" altLang="ja-JP" sz="2000" dirty="0" smtClean="0"/>
              <a:t>     </a:t>
            </a:r>
            <a:r>
              <a:rPr lang="ja-JP" altLang="en-US" sz="2000" dirty="0" smtClean="0"/>
              <a:t>　 </a:t>
            </a:r>
            <a:endParaRPr lang="en-US" altLang="ja-JP" sz="2000" dirty="0" smtClean="0"/>
          </a:p>
          <a:p>
            <a:r>
              <a:rPr lang="en-US" altLang="ja-JP" sz="2000" dirty="0"/>
              <a:t> </a:t>
            </a:r>
            <a:r>
              <a:rPr lang="ja-JP" altLang="en-US" sz="2000" dirty="0" smtClean="0"/>
              <a:t>　</a:t>
            </a:r>
            <a:r>
              <a:rPr lang="en-US" altLang="ja-JP" sz="2000" dirty="0" smtClean="0">
                <a:hlinkClick r:id="rId2"/>
              </a:rPr>
              <a:t>https</a:t>
            </a:r>
            <a:r>
              <a:rPr lang="en-US" altLang="ja-JP" sz="2000" dirty="0">
                <a:hlinkClick r:id="rId2"/>
              </a:rPr>
              <a:t>://www.youtube.com/watch?v=qh-IXtl0ykY</a:t>
            </a:r>
            <a:endParaRPr lang="en-US" altLang="ja-JP" sz="2000" dirty="0" smtClean="0"/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 </a:t>
            </a:r>
            <a:r>
              <a:rPr lang="ja-JP" altLang="en-US" sz="2000" dirty="0" smtClean="0"/>
              <a:t>○</a:t>
            </a:r>
            <a:r>
              <a:rPr lang="en-US" altLang="ja-JP" sz="2000" dirty="0" smtClean="0"/>
              <a:t>E</a:t>
            </a:r>
            <a:r>
              <a:rPr lang="ja-JP" altLang="en-US" sz="2000" dirty="0"/>
              <a:t>ダンスアカデミー「</a:t>
            </a:r>
            <a:r>
              <a:rPr lang="en-US" altLang="ja-JP" sz="2000" dirty="0"/>
              <a:t>EX</a:t>
            </a:r>
            <a:r>
              <a:rPr lang="ja-JP" altLang="en-US" sz="2000" dirty="0"/>
              <a:t>ダンス</a:t>
            </a:r>
            <a:r>
              <a:rPr lang="ja-JP" altLang="en-US" sz="2000" dirty="0" smtClean="0"/>
              <a:t>」</a:t>
            </a:r>
            <a:endParaRPr lang="en-US" altLang="ja-JP" sz="2000" dirty="0" smtClean="0"/>
          </a:p>
          <a:p>
            <a:r>
              <a:rPr lang="ja-JP" altLang="en-US" sz="2000" dirty="0" smtClean="0"/>
              <a:t>　 </a:t>
            </a:r>
            <a:r>
              <a:rPr lang="en-US" altLang="ja-JP" sz="2000" dirty="0" smtClean="0">
                <a:hlinkClick r:id="rId3"/>
              </a:rPr>
              <a:t>http</a:t>
            </a:r>
            <a:r>
              <a:rPr lang="en-US" altLang="ja-JP" sz="2000" dirty="0">
                <a:hlinkClick r:id="rId3"/>
              </a:rPr>
              <a:t>://www.nhk.or.jp/e-dance/</a:t>
            </a:r>
            <a:endParaRPr lang="en-US" altLang="ja-JP" sz="2000" dirty="0"/>
          </a:p>
          <a:p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2768" y="5824356"/>
            <a:ext cx="7680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学習カードの「課題３」に書きましょう。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995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555A0A-D93E-4972-9BDE-BD19E4BDC622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ボックス 2"/>
          <p:cNvSpPr txBox="1"/>
          <p:nvPr/>
        </p:nvSpPr>
        <p:spPr>
          <a:xfrm>
            <a:off x="239395" y="604645"/>
            <a:ext cx="8648065" cy="169277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rPr>
              <a:t>＜</a:t>
            </a:r>
            <a:r>
              <a:rPr kumimoji="0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rPr>
              <a:t>課題４＞</a:t>
            </a:r>
            <a:endParaRPr kumimoji="0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游ゴシック" panose="020B0400000000000000" pitchFamily="50" charset="-128"/>
              <a:cs typeface="+mn-cs"/>
            </a:endParaRPr>
          </a:p>
          <a:p>
            <a:pPr lvl="0"/>
            <a:r>
              <a:rPr lang="ja-JP" altLang="en-US" sz="2400" dirty="0" smtClean="0">
                <a:solidFill>
                  <a:prstClr val="black"/>
                </a:solidFill>
              </a:rPr>
              <a:t>リズミカル</a:t>
            </a:r>
            <a:r>
              <a:rPr lang="ja-JP" altLang="en-US" sz="2400" dirty="0">
                <a:solidFill>
                  <a:prstClr val="black"/>
                </a:solidFill>
              </a:rPr>
              <a:t>な全身運動をすることで高まる体力があります。どのような動きをすることでどんな体力の向上につながりますか</a:t>
            </a:r>
            <a:r>
              <a:rPr lang="ja-JP" altLang="en-US" sz="2400" dirty="0" smtClean="0">
                <a:solidFill>
                  <a:prstClr val="black"/>
                </a:solidFill>
              </a:rPr>
              <a:t>。青枠に示した体力を参考に、２つ</a:t>
            </a:r>
            <a:r>
              <a:rPr lang="ja-JP" altLang="en-US" sz="2400" dirty="0">
                <a:solidFill>
                  <a:prstClr val="black"/>
                </a:solidFill>
              </a:rPr>
              <a:t>書きましょう。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841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marL="0" marR="0" lvl="0" indent="0" algn="ctr" defTabSz="6521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ボックス 6"/>
          <p:cNvSpPr txBox="1"/>
          <p:nvPr/>
        </p:nvSpPr>
        <p:spPr>
          <a:xfrm>
            <a:off x="427380" y="2815232"/>
            <a:ext cx="3647909" cy="27392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＜例＞</a:t>
            </a:r>
            <a:endParaRPr lang="en-US" altLang="ja-JP" sz="2000" dirty="0" smtClean="0">
              <a:solidFill>
                <a:prstClr val="black"/>
              </a:solidFill>
              <a:latin typeface="Calibri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○（ランニングマン）をすることで、</a:t>
            </a:r>
            <a:r>
              <a:rPr lang="ja-JP" altLang="en-US" sz="2000" u="sng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巧みな動き</a:t>
            </a:r>
            <a:r>
              <a:rPr lang="ja-JP" altLang="en-US" sz="2000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の向上につながる。</a:t>
            </a:r>
            <a:endParaRPr lang="en-US" altLang="ja-JP" sz="2000" dirty="0" smtClean="0">
              <a:solidFill>
                <a:prstClr val="black"/>
              </a:solidFill>
              <a:latin typeface="Calibri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000" dirty="0" smtClean="0">
              <a:solidFill>
                <a:prstClr val="black"/>
              </a:solidFill>
              <a:latin typeface="Calibri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　</a:t>
            </a:r>
            <a:r>
              <a:rPr lang="en-US" altLang="ja-JP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※</a:t>
            </a:r>
            <a:r>
              <a:rPr lang="ja-JP" altLang="en-US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（　）の部分を自分の体験と</a:t>
            </a:r>
            <a:endParaRPr lang="en-US" altLang="ja-JP" dirty="0" smtClean="0">
              <a:solidFill>
                <a:prstClr val="black"/>
              </a:solidFill>
              <a:latin typeface="Calibri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つなげて</a:t>
            </a:r>
            <a:r>
              <a:rPr lang="ja-JP" altLang="en-US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書くとよいですね。</a:t>
            </a:r>
            <a:endParaRPr lang="en-US" altLang="ja-JP" dirty="0" smtClean="0">
              <a:solidFill>
                <a:prstClr val="black"/>
              </a:solidFill>
              <a:latin typeface="Calibri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　</a:t>
            </a:r>
            <a:r>
              <a:rPr lang="en-US" altLang="ja-JP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※</a:t>
            </a:r>
            <a:r>
              <a:rPr lang="ja-JP" altLang="en-US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下線の部分は、右の四角の中　</a:t>
            </a:r>
            <a:endParaRPr lang="en-US" altLang="ja-JP" dirty="0" smtClean="0">
              <a:solidFill>
                <a:prstClr val="black"/>
              </a:solidFill>
              <a:latin typeface="Calibri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　から選ぶとよいですね。</a:t>
            </a:r>
            <a:endParaRPr lang="en-US" altLang="ja-JP" dirty="0" smtClean="0">
              <a:solidFill>
                <a:prstClr val="black"/>
              </a:solidFill>
              <a:latin typeface="Calibri"/>
              <a:ea typeface="游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3425" y="6352144"/>
            <a:ext cx="7680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rPr>
              <a:t>学習カードの「課題４」に書きましょう。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メモ 7"/>
          <p:cNvSpPr/>
          <p:nvPr/>
        </p:nvSpPr>
        <p:spPr>
          <a:xfrm>
            <a:off x="4383193" y="2808242"/>
            <a:ext cx="4504267" cy="2434101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ja-JP" altLang="en-US" sz="2000" dirty="0" smtClean="0">
                <a:solidFill>
                  <a:schemeClr val="bg1"/>
                </a:solidFill>
              </a:rPr>
              <a:t>次の中から高まる体力を選びましょう。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ja-JP" altLang="en-US" sz="2000" dirty="0" smtClean="0">
                <a:solidFill>
                  <a:schemeClr val="bg1"/>
                </a:solidFill>
              </a:rPr>
              <a:t>＜体</a:t>
            </a:r>
            <a:r>
              <a:rPr lang="ja-JP" altLang="en-US" sz="2000" dirty="0">
                <a:solidFill>
                  <a:schemeClr val="bg1"/>
                </a:solidFill>
              </a:rPr>
              <a:t>の柔らか</a:t>
            </a:r>
            <a:r>
              <a:rPr lang="ja-JP" altLang="en-US" sz="2000" dirty="0" smtClean="0">
                <a:solidFill>
                  <a:schemeClr val="bg1"/>
                </a:solidFill>
              </a:rPr>
              <a:t>さ＞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ja-JP" sz="2000" dirty="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ja-JP" altLang="en-US" sz="2000" dirty="0" smtClean="0">
                <a:solidFill>
                  <a:schemeClr val="bg1"/>
                </a:solidFill>
              </a:rPr>
              <a:t>＜巧み</a:t>
            </a:r>
            <a:r>
              <a:rPr lang="ja-JP" altLang="en-US" sz="2000" dirty="0">
                <a:solidFill>
                  <a:schemeClr val="bg1"/>
                </a:solidFill>
              </a:rPr>
              <a:t>な</a:t>
            </a:r>
            <a:r>
              <a:rPr lang="ja-JP" altLang="en-US" sz="2000" dirty="0" smtClean="0">
                <a:solidFill>
                  <a:schemeClr val="bg1"/>
                </a:solidFill>
              </a:rPr>
              <a:t>動き＞</a:t>
            </a:r>
            <a:endParaRPr lang="en-US" altLang="ja-JP" sz="2000" dirty="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ja-JP" altLang="en-US" dirty="0">
                <a:solidFill>
                  <a:schemeClr val="bg1"/>
                </a:solidFill>
              </a:rPr>
              <a:t>　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ja-JP" altLang="en-US" sz="2000" dirty="0" smtClean="0">
                <a:solidFill>
                  <a:schemeClr val="bg1"/>
                </a:solidFill>
              </a:rPr>
              <a:t>＜動き</a:t>
            </a:r>
            <a:r>
              <a:rPr lang="ja-JP" altLang="en-US" sz="2000" dirty="0">
                <a:solidFill>
                  <a:schemeClr val="bg1"/>
                </a:solidFill>
              </a:rPr>
              <a:t>を持続</a:t>
            </a:r>
            <a:r>
              <a:rPr lang="ja-JP" altLang="en-US" sz="2000" dirty="0" smtClean="0">
                <a:solidFill>
                  <a:schemeClr val="bg1"/>
                </a:solidFill>
              </a:rPr>
              <a:t>する能力＞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8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</TotalTime>
  <Words>497</Words>
  <Application>Microsoft Office PowerPoint</Application>
  <PresentationFormat>画面に合わせる (4:3)</PresentationFormat>
  <Paragraphs>69</Paragraphs>
  <Slides>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127</cp:revision>
  <cp:lastPrinted>2020-07-08T09:33:00Z</cp:lastPrinted>
  <dcterms:created xsi:type="dcterms:W3CDTF">2019-05-07T09:33:00Z</dcterms:created>
  <dcterms:modified xsi:type="dcterms:W3CDTF">2020-12-16T07:41:49Z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1041-10.8.0.5745</vt:lpwstr>
  </property>
</Properties>
</file>